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tiff" ContentType="image/tiff"/>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2.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3.xml" ContentType="application/vnd.openxmlformats-officedocument.presentationml.tags+xml"/>
  <Override PartName="/ppt/notesSlides/notesSlide18.xml" ContentType="application/vnd.openxmlformats-officedocument.presentationml.notesSlide+xml"/>
  <Override PartName="/ppt/tags/tag4.xml" ContentType="application/vnd.openxmlformats-officedocument.presentationml.tags+xml"/>
  <Override PartName="/ppt/notesSlides/notesSlide19.xml" ContentType="application/vnd.openxmlformats-officedocument.presentationml.notesSlide+xml"/>
  <Override PartName="/ppt/tags/tag5.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6.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ags/tag7.xml" ContentType="application/vnd.openxmlformats-officedocument.presentationml.tags+xml"/>
  <Override PartName="/ppt/notesSlides/notesSlide32.xml" ContentType="application/vnd.openxmlformats-officedocument.presentationml.notesSlide+xml"/>
  <Override PartName="/ppt/tags/tag8.xml" ContentType="application/vnd.openxmlformats-officedocument.presentationml.tags+xml"/>
  <Override PartName="/ppt/notesSlides/notesSlide33.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ags/tag11.xml" ContentType="application/vnd.openxmlformats-officedocument.presentationml.tags+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ags/tag12.xml" ContentType="application/vnd.openxmlformats-officedocument.presentationml.tags+xml"/>
  <Override PartName="/ppt/notesSlides/notesSlide70.xml" ContentType="application/vnd.openxmlformats-officedocument.presentationml.notesSlide+xml"/>
  <Override PartName="/ppt/tags/tag13.xml" ContentType="application/vnd.openxmlformats-officedocument.presentationml.tags+xml"/>
  <Override PartName="/ppt/notesSlides/notesSlide71.xml" ContentType="application/vnd.openxmlformats-officedocument.presentationml.notesSlide+xml"/>
  <Override PartName="/ppt/tags/tag14.xml" ContentType="application/vnd.openxmlformats-officedocument.presentationml.tags+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ags/tag15.xml" ContentType="application/vnd.openxmlformats-officedocument.presentationml.tags+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ags/tag16.xml" ContentType="application/vnd.openxmlformats-officedocument.presentationml.tags+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tags/tag17.xml" ContentType="application/vnd.openxmlformats-officedocument.presentationml.tags+xml"/>
  <Override PartName="/ppt/notesSlides/notesSlide87.xml" ContentType="application/vnd.openxmlformats-officedocument.presentationml.notesSlide+xml"/>
  <Override PartName="/ppt/tags/tag18.xml" ContentType="application/vnd.openxmlformats-officedocument.presentationml.tags+xml"/>
  <Override PartName="/ppt/notesSlides/notesSlide88.xml" ContentType="application/vnd.openxmlformats-officedocument.presentationml.notesSlide+xml"/>
  <Override PartName="/ppt/tags/tag19.xml" ContentType="application/vnd.openxmlformats-officedocument.presentationml.tags+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20.xml" ContentType="application/vnd.openxmlformats-officedocument.presentationml.tags+xml"/>
  <Override PartName="/ppt/notesSlides/notesSlide91.xml" ContentType="application/vnd.openxmlformats-officedocument.presentationml.notesSlide+xml"/>
  <Override PartName="/ppt/tags/tag21.xml" ContentType="application/vnd.openxmlformats-officedocument.presentationml.tags+xml"/>
  <Override PartName="/ppt/notesSlides/notesSlide92.xml" ContentType="application/vnd.openxmlformats-officedocument.presentationml.notesSlide+xml"/>
  <Override PartName="/ppt/tags/tag22.xml" ContentType="application/vnd.openxmlformats-officedocument.presentationml.tags+xml"/>
  <Override PartName="/ppt/notesSlides/notesSlide93.xml" ContentType="application/vnd.openxmlformats-officedocument.presentationml.notesSlide+xml"/>
  <Override PartName="/ppt/tags/tag23.xml" ContentType="application/vnd.openxmlformats-officedocument.presentationml.tags+xml"/>
  <Override PartName="/ppt/notesSlides/notesSlide94.xml" ContentType="application/vnd.openxmlformats-officedocument.presentationml.notesSlide+xml"/>
  <Override PartName="/ppt/tags/tag24.xml" ContentType="application/vnd.openxmlformats-officedocument.presentationml.tags+xml"/>
  <Override PartName="/ppt/notesSlides/notesSlide95.xml" ContentType="application/vnd.openxmlformats-officedocument.presentationml.notesSlide+xml"/>
  <Override PartName="/ppt/tags/tag25.xml" ContentType="application/vnd.openxmlformats-officedocument.presentationml.tags+xml"/>
  <Override PartName="/ppt/notesSlides/notesSlide96.xml" ContentType="application/vnd.openxmlformats-officedocument.presentationml.notesSlide+xml"/>
  <Override PartName="/ppt/tags/tag26.xml" ContentType="application/vnd.openxmlformats-officedocument.presentationml.tags+xml"/>
  <Override PartName="/ppt/notesSlides/notesSlide97.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notesSlides/notesSlide98.xml" ContentType="application/vnd.openxmlformats-officedocument.presentationml.notesSlide+xml"/>
  <Override PartName="/ppt/tags/tag29.xml" ContentType="application/vnd.openxmlformats-officedocument.presentationml.tags+xml"/>
  <Override PartName="/ppt/notesSlides/notesSlide99.xml" ContentType="application/vnd.openxmlformats-officedocument.presentationml.notesSlide+xml"/>
  <Override PartName="/ppt/tags/tag30.xml" ContentType="application/vnd.openxmlformats-officedocument.presentationml.tags+xml"/>
  <Override PartName="/ppt/notesSlides/notesSlide100.xml" ContentType="application/vnd.openxmlformats-officedocument.presentationml.notesSlide+xml"/>
  <Override PartName="/ppt/tags/tag31.xml" ContentType="application/vnd.openxmlformats-officedocument.presentationml.tags+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tags/tag32.xml" ContentType="application/vnd.openxmlformats-officedocument.presentationml.tags+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tags/tag33.xml" ContentType="application/vnd.openxmlformats-officedocument.presentationml.tags+xml"/>
  <Override PartName="/ppt/notesSlides/notesSlide106.xml" ContentType="application/vnd.openxmlformats-officedocument.presentationml.notesSlide+xml"/>
  <Override PartName="/ppt/tags/tag34.xml" ContentType="application/vnd.openxmlformats-officedocument.presentationml.tags+xml"/>
  <Override PartName="/ppt/notesSlides/notesSlide107.xml" ContentType="application/vnd.openxmlformats-officedocument.presentationml.notesSlide+xml"/>
  <Override PartName="/ppt/tags/tag35.xml" ContentType="application/vnd.openxmlformats-officedocument.presentationml.tags+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tags/tag36.xml" ContentType="application/vnd.openxmlformats-officedocument.presentationml.tags+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ags/tag37.xml" ContentType="application/vnd.openxmlformats-officedocument.presentationml.tags+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media/audio1.bin" ContentType="audio/unknown"/>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2" r:id="rId2"/>
  </p:sldMasterIdLst>
  <p:notesMasterIdLst>
    <p:notesMasterId r:id="rId214"/>
  </p:notesMasterIdLst>
  <p:handoutMasterIdLst>
    <p:handoutMasterId r:id="rId215"/>
  </p:handoutMasterIdLst>
  <p:sldIdLst>
    <p:sldId id="1193" r:id="rId3"/>
    <p:sldId id="258" r:id="rId4"/>
    <p:sldId id="1163" r:id="rId5"/>
    <p:sldId id="1164" r:id="rId6"/>
    <p:sldId id="1165" r:id="rId7"/>
    <p:sldId id="1166" r:id="rId8"/>
    <p:sldId id="1170" r:id="rId9"/>
    <p:sldId id="485" r:id="rId10"/>
    <p:sldId id="1112" r:id="rId11"/>
    <p:sldId id="1113" r:id="rId12"/>
    <p:sldId id="1212" r:id="rId13"/>
    <p:sldId id="1114" r:id="rId14"/>
    <p:sldId id="1115" r:id="rId15"/>
    <p:sldId id="1213" r:id="rId16"/>
    <p:sldId id="1116" r:id="rId17"/>
    <p:sldId id="1219" r:id="rId18"/>
    <p:sldId id="1226" r:id="rId19"/>
    <p:sldId id="1220" r:id="rId20"/>
    <p:sldId id="1221" r:id="rId21"/>
    <p:sldId id="1222" r:id="rId22"/>
    <p:sldId id="1223" r:id="rId23"/>
    <p:sldId id="1227" r:id="rId24"/>
    <p:sldId id="1224" r:id="rId25"/>
    <p:sldId id="1225" r:id="rId26"/>
    <p:sldId id="1125" r:id="rId27"/>
    <p:sldId id="1117" r:id="rId28"/>
    <p:sldId id="1118" r:id="rId29"/>
    <p:sldId id="1119" r:id="rId30"/>
    <p:sldId id="1120" r:id="rId31"/>
    <p:sldId id="1121" r:id="rId32"/>
    <p:sldId id="1122" r:id="rId33"/>
    <p:sldId id="1123" r:id="rId34"/>
    <p:sldId id="1215" r:id="rId35"/>
    <p:sldId id="1232" r:id="rId36"/>
    <p:sldId id="1124" r:id="rId37"/>
    <p:sldId id="1233" r:id="rId38"/>
    <p:sldId id="1234" r:id="rId39"/>
    <p:sldId id="1235" r:id="rId40"/>
    <p:sldId id="1236" r:id="rId41"/>
    <p:sldId id="521" r:id="rId42"/>
    <p:sldId id="1237" r:id="rId43"/>
    <p:sldId id="1068" r:id="rId44"/>
    <p:sldId id="1069" r:id="rId45"/>
    <p:sldId id="1070" r:id="rId46"/>
    <p:sldId id="1072" r:id="rId47"/>
    <p:sldId id="1073" r:id="rId48"/>
    <p:sldId id="1074" r:id="rId49"/>
    <p:sldId id="1075" r:id="rId50"/>
    <p:sldId id="1076" r:id="rId51"/>
    <p:sldId id="1077" r:id="rId52"/>
    <p:sldId id="1078" r:id="rId53"/>
    <p:sldId id="1079" r:id="rId54"/>
    <p:sldId id="1080" r:id="rId55"/>
    <p:sldId id="1081" r:id="rId56"/>
    <p:sldId id="1082" r:id="rId57"/>
    <p:sldId id="1083" r:id="rId58"/>
    <p:sldId id="1084" r:id="rId59"/>
    <p:sldId id="1085" r:id="rId60"/>
    <p:sldId id="1086" r:id="rId61"/>
    <p:sldId id="965" r:id="rId62"/>
    <p:sldId id="966" r:id="rId63"/>
    <p:sldId id="967" r:id="rId64"/>
    <p:sldId id="968" r:id="rId65"/>
    <p:sldId id="1008" r:id="rId66"/>
    <p:sldId id="1007" r:id="rId67"/>
    <p:sldId id="1087" r:id="rId68"/>
    <p:sldId id="1088" r:id="rId69"/>
    <p:sldId id="1089" r:id="rId70"/>
    <p:sldId id="1095" r:id="rId71"/>
    <p:sldId id="1093" r:id="rId72"/>
    <p:sldId id="1208" r:id="rId73"/>
    <p:sldId id="1214" r:id="rId74"/>
    <p:sldId id="1255" r:id="rId75"/>
    <p:sldId id="1256" r:id="rId76"/>
    <p:sldId id="1257" r:id="rId77"/>
    <p:sldId id="1258" r:id="rId78"/>
    <p:sldId id="1259" r:id="rId79"/>
    <p:sldId id="1260" r:id="rId80"/>
    <p:sldId id="1261" r:id="rId81"/>
    <p:sldId id="1262" r:id="rId82"/>
    <p:sldId id="1263" r:id="rId83"/>
    <p:sldId id="1264" r:id="rId84"/>
    <p:sldId id="1247" r:id="rId85"/>
    <p:sldId id="1253" r:id="rId86"/>
    <p:sldId id="1254" r:id="rId87"/>
    <p:sldId id="1097" r:id="rId88"/>
    <p:sldId id="1100" r:id="rId89"/>
    <p:sldId id="1098" r:id="rId90"/>
    <p:sldId id="1099" r:id="rId91"/>
    <p:sldId id="1160" r:id="rId92"/>
    <p:sldId id="1248" r:id="rId93"/>
    <p:sldId id="1240" r:id="rId94"/>
    <p:sldId id="1241" r:id="rId95"/>
    <p:sldId id="1242" r:id="rId96"/>
    <p:sldId id="1243" r:id="rId97"/>
    <p:sldId id="1244" r:id="rId98"/>
    <p:sldId id="1250" r:id="rId99"/>
    <p:sldId id="1251" r:id="rId100"/>
    <p:sldId id="1252" r:id="rId101"/>
    <p:sldId id="1245" r:id="rId102"/>
    <p:sldId id="1246" r:id="rId103"/>
    <p:sldId id="522" r:id="rId104"/>
    <p:sldId id="523" r:id="rId105"/>
    <p:sldId id="524" r:id="rId106"/>
    <p:sldId id="525" r:id="rId107"/>
    <p:sldId id="526" r:id="rId108"/>
    <p:sldId id="556" r:id="rId109"/>
    <p:sldId id="531" r:id="rId110"/>
    <p:sldId id="532" r:id="rId111"/>
    <p:sldId id="533" r:id="rId112"/>
    <p:sldId id="534" r:id="rId113"/>
    <p:sldId id="536" r:id="rId114"/>
    <p:sldId id="537" r:id="rId115"/>
    <p:sldId id="538" r:id="rId116"/>
    <p:sldId id="539" r:id="rId117"/>
    <p:sldId id="540" r:id="rId118"/>
    <p:sldId id="562" r:id="rId119"/>
    <p:sldId id="541" r:id="rId120"/>
    <p:sldId id="542" r:id="rId121"/>
    <p:sldId id="543" r:id="rId122"/>
    <p:sldId id="544" r:id="rId123"/>
    <p:sldId id="545" r:id="rId124"/>
    <p:sldId id="546" r:id="rId125"/>
    <p:sldId id="547" r:id="rId126"/>
    <p:sldId id="548" r:id="rId127"/>
    <p:sldId id="549" r:id="rId128"/>
    <p:sldId id="550" r:id="rId129"/>
    <p:sldId id="551" r:id="rId130"/>
    <p:sldId id="552" r:id="rId131"/>
    <p:sldId id="553" r:id="rId132"/>
    <p:sldId id="554" r:id="rId133"/>
    <p:sldId id="555" r:id="rId134"/>
    <p:sldId id="563" r:id="rId135"/>
    <p:sldId id="594" r:id="rId136"/>
    <p:sldId id="589" r:id="rId137"/>
    <p:sldId id="591" r:id="rId138"/>
    <p:sldId id="598" r:id="rId139"/>
    <p:sldId id="593" r:id="rId140"/>
    <p:sldId id="262" r:id="rId141"/>
    <p:sldId id="586" r:id="rId142"/>
    <p:sldId id="588" r:id="rId143"/>
    <p:sldId id="259" r:id="rId144"/>
    <p:sldId id="263" r:id="rId145"/>
    <p:sldId id="587" r:id="rId146"/>
    <p:sldId id="597" r:id="rId147"/>
    <p:sldId id="567" r:id="rId148"/>
    <p:sldId id="472" r:id="rId149"/>
    <p:sldId id="473" r:id="rId150"/>
    <p:sldId id="474" r:id="rId151"/>
    <p:sldId id="475" r:id="rId152"/>
    <p:sldId id="476" r:id="rId153"/>
    <p:sldId id="477" r:id="rId154"/>
    <p:sldId id="478" r:id="rId155"/>
    <p:sldId id="568" r:id="rId156"/>
    <p:sldId id="1127" r:id="rId157"/>
    <p:sldId id="1126" r:id="rId158"/>
    <p:sldId id="1128" r:id="rId159"/>
    <p:sldId id="1129" r:id="rId160"/>
    <p:sldId id="1130" r:id="rId161"/>
    <p:sldId id="1131" r:id="rId162"/>
    <p:sldId id="1132" r:id="rId163"/>
    <p:sldId id="1133" r:id="rId164"/>
    <p:sldId id="1134" r:id="rId165"/>
    <p:sldId id="335" r:id="rId166"/>
    <p:sldId id="336" r:id="rId167"/>
    <p:sldId id="337" r:id="rId168"/>
    <p:sldId id="338" r:id="rId169"/>
    <p:sldId id="339" r:id="rId170"/>
    <p:sldId id="340" r:id="rId171"/>
    <p:sldId id="341" r:id="rId172"/>
    <p:sldId id="342" r:id="rId173"/>
    <p:sldId id="343" r:id="rId174"/>
    <p:sldId id="344" r:id="rId175"/>
    <p:sldId id="569" r:id="rId176"/>
    <p:sldId id="570" r:id="rId177"/>
    <p:sldId id="571" r:id="rId178"/>
    <p:sldId id="572" r:id="rId179"/>
    <p:sldId id="573" r:id="rId180"/>
    <p:sldId id="574" r:id="rId181"/>
    <p:sldId id="575" r:id="rId182"/>
    <p:sldId id="351" r:id="rId183"/>
    <p:sldId id="352" r:id="rId184"/>
    <p:sldId id="1265" r:id="rId185"/>
    <p:sldId id="1101" r:id="rId186"/>
    <p:sldId id="1102" r:id="rId187"/>
    <p:sldId id="1103" r:id="rId188"/>
    <p:sldId id="1104" r:id="rId189"/>
    <p:sldId id="1209" r:id="rId190"/>
    <p:sldId id="1108" r:id="rId191"/>
    <p:sldId id="1109" r:id="rId192"/>
    <p:sldId id="1110" r:id="rId193"/>
    <p:sldId id="1271" r:id="rId194"/>
    <p:sldId id="1135" r:id="rId195"/>
    <p:sldId id="1136" r:id="rId196"/>
    <p:sldId id="1137" r:id="rId197"/>
    <p:sldId id="1138" r:id="rId198"/>
    <p:sldId id="1161" r:id="rId199"/>
    <p:sldId id="1142" r:id="rId200"/>
    <p:sldId id="1143" r:id="rId201"/>
    <p:sldId id="1139" r:id="rId202"/>
    <p:sldId id="1140" r:id="rId203"/>
    <p:sldId id="1144" r:id="rId204"/>
    <p:sldId id="1146" r:id="rId205"/>
    <p:sldId id="1266" r:id="rId206"/>
    <p:sldId id="1267" r:id="rId207"/>
    <p:sldId id="566" r:id="rId208"/>
    <p:sldId id="599" r:id="rId209"/>
    <p:sldId id="1186" r:id="rId210"/>
    <p:sldId id="1187" r:id="rId211"/>
    <p:sldId id="1188" r:id="rId212"/>
    <p:sldId id="1189" r:id="rId213"/>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frameSlides="1"/>
  <p:clrMru>
    <a:srgbClr val="FFD4D6"/>
    <a:srgbClr val="FF7E7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921"/>
    <p:restoredTop sz="91708"/>
  </p:normalViewPr>
  <p:slideViewPr>
    <p:cSldViewPr snapToGrid="0" snapToObjects="1">
      <p:cViewPr>
        <p:scale>
          <a:sx n="121" d="100"/>
          <a:sy n="121" d="100"/>
        </p:scale>
        <p:origin x="2840" y="1816"/>
      </p:cViewPr>
      <p:guideLst>
        <p:guide orient="horz" pos="2160"/>
        <p:guide pos="2880"/>
      </p:guideLst>
    </p:cSldViewPr>
  </p:slideViewPr>
  <p:notesTextViewPr>
    <p:cViewPr>
      <p:scale>
        <a:sx n="100" d="100"/>
        <a:sy n="100" d="100"/>
      </p:scale>
      <p:origin x="0" y="0"/>
    </p:cViewPr>
  </p:notesTextViewPr>
  <p:sorterViewPr>
    <p:cViewPr varScale="1">
      <p:scale>
        <a:sx n="200" d="100"/>
        <a:sy n="200" d="100"/>
      </p:scale>
      <p:origin x="0" y="694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presProps" Target="presProps.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206" Type="http://schemas.openxmlformats.org/officeDocument/2006/relationships/slide" Target="slides/slide204.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viewProps" Target="viewProps.xml"/><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slide" Target="slides/slide205.xml"/><Relationship Id="rId13" Type="http://schemas.openxmlformats.org/officeDocument/2006/relationships/slide" Target="slides/slide11.xml"/><Relationship Id="rId109" Type="http://schemas.openxmlformats.org/officeDocument/2006/relationships/slide" Target="slides/slide107.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theme" Target="theme/theme1.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slide" Target="slides/slide187.xml"/><Relationship Id="rId219" Type="http://schemas.openxmlformats.org/officeDocument/2006/relationships/tableStyles" Target="tableStyles.xml"/><Relationship Id="rId3" Type="http://schemas.openxmlformats.org/officeDocument/2006/relationships/slide" Target="slides/slide1.xml"/><Relationship Id="rId214" Type="http://schemas.openxmlformats.org/officeDocument/2006/relationships/notesMaster" Target="notesMasters/notesMaster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209" Type="http://schemas.openxmlformats.org/officeDocument/2006/relationships/slide" Target="slides/slide207.xml"/><Relationship Id="rId190" Type="http://schemas.openxmlformats.org/officeDocument/2006/relationships/slide" Target="slides/slide188.xml"/><Relationship Id="rId204" Type="http://schemas.openxmlformats.org/officeDocument/2006/relationships/slide" Target="slides/slide202.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slide" Target="slides/slide208.xml"/><Relationship Id="rId215" Type="http://schemas.openxmlformats.org/officeDocument/2006/relationships/handoutMaster" Target="handoutMasters/handoutMaster1.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202" Type="http://schemas.openxmlformats.org/officeDocument/2006/relationships/slide" Target="slides/slide200.xml"/><Relationship Id="rId18" Type="http://schemas.openxmlformats.org/officeDocument/2006/relationships/slide" Target="slides/slide16.xml"/><Relationship Id="rId39" Type="http://schemas.openxmlformats.org/officeDocument/2006/relationships/slide" Target="slides/slide37.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 Type="http://schemas.openxmlformats.org/officeDocument/2006/relationships/slideMaster" Target="slideMasters/slideMaster2.xml"/><Relationship Id="rId29" Type="http://schemas.openxmlformats.org/officeDocument/2006/relationships/slide" Target="slides/slide27.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5010" y="0"/>
            <a:ext cx="2971800" cy="457200"/>
          </a:xfrm>
          <a:prstGeom prst="rect">
            <a:avLst/>
          </a:prstGeom>
        </p:spPr>
        <p:txBody>
          <a:bodyPr vert="horz" lIns="91440" tIns="45720" rIns="91440" bIns="45720" rtlCol="0"/>
          <a:lstStyle>
            <a:lvl1pPr algn="r">
              <a:defRPr sz="1200"/>
            </a:lvl1pPr>
          </a:lstStyle>
          <a:p>
            <a:fld id="{4A6FD649-AF49-2A4A-91D8-72AFEFD54B14}" type="datetime1">
              <a:rPr lang="en-GB" smtClean="0"/>
              <a:t>16/02/2023</a:t>
            </a:fld>
            <a:endParaRPr lang="en-US"/>
          </a:p>
        </p:txBody>
      </p:sp>
      <p:sp>
        <p:nvSpPr>
          <p:cNvPr id="4" name="Footer Placeholder 3"/>
          <p:cNvSpPr>
            <a:spLocks noGrp="1"/>
          </p:cNvSpPr>
          <p:nvPr>
            <p:ph type="ftr" sz="quarter" idx="2"/>
          </p:nvPr>
        </p:nvSpPr>
        <p:spPr>
          <a:xfrm>
            <a:off x="0" y="8684684"/>
            <a:ext cx="2971800" cy="457200"/>
          </a:xfrm>
          <a:prstGeom prst="rect">
            <a:avLst/>
          </a:prstGeom>
        </p:spPr>
        <p:txBody>
          <a:bodyPr vert="horz" lIns="91440" tIns="45720" rIns="91440" bIns="45720" rtlCol="0" anchor="b"/>
          <a:lstStyle>
            <a:lvl1pPr algn="l">
              <a:defRPr sz="1200"/>
            </a:lvl1pPr>
          </a:lstStyle>
          <a:p>
            <a:r>
              <a:rPr lang="en-US"/>
              <a:t>Topic 6</a:t>
            </a:r>
          </a:p>
        </p:txBody>
      </p:sp>
      <p:sp>
        <p:nvSpPr>
          <p:cNvPr id="5" name="Slide Number Placeholder 4"/>
          <p:cNvSpPr>
            <a:spLocks noGrp="1"/>
          </p:cNvSpPr>
          <p:nvPr>
            <p:ph type="sldNum" sz="quarter" idx="3"/>
          </p:nvPr>
        </p:nvSpPr>
        <p:spPr>
          <a:xfrm>
            <a:off x="3885010" y="8684684"/>
            <a:ext cx="2971800" cy="457200"/>
          </a:xfrm>
          <a:prstGeom prst="rect">
            <a:avLst/>
          </a:prstGeom>
        </p:spPr>
        <p:txBody>
          <a:bodyPr vert="horz" lIns="91440" tIns="45720" rIns="91440" bIns="45720" rtlCol="0" anchor="b"/>
          <a:lstStyle>
            <a:lvl1pPr algn="r">
              <a:defRPr sz="1200"/>
            </a:lvl1pPr>
          </a:lstStyle>
          <a:p>
            <a:fld id="{7DCECEBF-AC4B-0D49-A9DE-AE5445FAE1CA}" type="slidenum">
              <a:rPr lang="en-US" smtClean="0"/>
              <a:t>‹#›</a:t>
            </a:fld>
            <a:endParaRPr lang="en-US"/>
          </a:p>
        </p:txBody>
      </p:sp>
    </p:spTree>
    <p:extLst>
      <p:ext uri="{BB962C8B-B14F-4D97-AF65-F5344CB8AC3E}">
        <p14:creationId xmlns:p14="http://schemas.microsoft.com/office/powerpoint/2010/main" val="4091698391"/>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D380557-DB40-1346-998E-B87360C10554}" type="datetime1">
              <a:rPr lang="en-GB" smtClean="0"/>
              <a:t>10/02/2023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r>
              <a:rPr lang="en-US"/>
              <a:t>Topic 6</a:t>
            </a:r>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768CBA52-DC4E-F943-BEC7-7E908FFAD05F}" type="slidenum">
              <a:rPr lang="en-US" smtClean="0"/>
              <a:t>‹#›</a:t>
            </a:fld>
            <a:endParaRPr lang="en-US"/>
          </a:p>
        </p:txBody>
      </p:sp>
    </p:spTree>
    <p:extLst>
      <p:ext uri="{BB962C8B-B14F-4D97-AF65-F5344CB8AC3E}">
        <p14:creationId xmlns:p14="http://schemas.microsoft.com/office/powerpoint/2010/main" val="3028015843"/>
      </p:ext>
    </p:extLst>
  </p:cSld>
  <p:clrMap bg1="lt1" tx1="dk1" bg2="lt2" tx2="dk2" accent1="accent1" accent2="accent2" accent3="accent3" accent4="accent4" accent5="accent5" accent6="accent6" hlink="hlink" folHlink="folHlink"/>
  <p:hf hd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3925" eaLnBrk="0" hangingPunct="0">
              <a:defRPr sz="2400">
                <a:solidFill>
                  <a:schemeClr val="tx1"/>
                </a:solidFill>
                <a:latin typeface="Times New Roman" charset="0"/>
                <a:ea typeface="ＭＳ Ｐゴシック" charset="0"/>
                <a:cs typeface="ＭＳ Ｐゴシック" charset="0"/>
              </a:defRPr>
            </a:lvl1pPr>
            <a:lvl2pPr marL="37931725" indent="-37474525" defTabSz="9239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fld id="{E76F6C39-4009-5B48-927E-0DF3D3454454}" type="slidenum">
              <a:rPr lang="en-US" sz="1200"/>
              <a:pPr/>
              <a:t>1</a:t>
            </a:fld>
            <a:endParaRPr lang="en-US" sz="1200"/>
          </a:p>
        </p:txBody>
      </p:sp>
      <p:sp>
        <p:nvSpPr>
          <p:cNvPr id="16387" name="Rectangle 2"/>
          <p:cNvSpPr>
            <a:spLocks noGrp="1" noRot="1" noChangeAspect="1" noChangeArrowheads="1" noTextEdit="1"/>
          </p:cNvSpPr>
          <p:nvPr>
            <p:ph type="sldImg"/>
          </p:nvPr>
        </p:nvSpPr>
        <p:spPr>
          <a:ln/>
        </p:spPr>
      </p:sp>
      <p:sp>
        <p:nvSpPr>
          <p:cNvPr id="163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448014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347443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CF58A2C-2859-EA44-BBA5-B84B36C85D47}" type="slidenum">
              <a:rPr lang="en-US" sz="1300" b="0">
                <a:latin typeface="Times New Roman" charset="0"/>
                <a:cs typeface="Calibri"/>
              </a:rPr>
              <a:pPr eaLnBrk="1" hangingPunct="1"/>
              <a:t>122</a:t>
            </a:fld>
            <a:endParaRPr lang="en-US" sz="1300" b="0" dirty="0">
              <a:latin typeface="Times New Roman" charset="0"/>
              <a:cs typeface="Calibri"/>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2020-3-10</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00693228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47ABAF59-D556-6549-9623-E005C88EA513}" type="slidenum">
              <a:rPr lang="en-US" sz="1300" b="0">
                <a:latin typeface="Times New Roman" charset="0"/>
                <a:cs typeface="Calibri"/>
              </a:rPr>
              <a:pPr eaLnBrk="1" hangingPunct="1"/>
              <a:t>123</a:t>
            </a:fld>
            <a:endParaRPr lang="en-US" sz="1300" b="0" dirty="0">
              <a:latin typeface="Times New Roman" charset="0"/>
              <a:cs typeface="Calibri"/>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33969160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62A239-1F53-814D-8DE5-719741BDD7A3}" type="slidenum">
              <a:rPr lang="en-US" sz="1300" b="0">
                <a:latin typeface="Times New Roman" charset="0"/>
                <a:cs typeface="Calibri"/>
              </a:rPr>
              <a:pPr eaLnBrk="1" hangingPunct="1"/>
              <a:t>124</a:t>
            </a:fld>
            <a:endParaRPr lang="en-US" sz="1300" b="0" dirty="0">
              <a:latin typeface="Times New Roman" charset="0"/>
              <a:cs typeface="Calibri"/>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97816605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ECB84EFB-17E4-BE40-9DFD-E80728166CB6}" type="slidenum">
              <a:rPr lang="en-US" sz="1300" b="0">
                <a:latin typeface="Times New Roman" charset="0"/>
                <a:cs typeface="Calibri"/>
              </a:rPr>
              <a:pPr eaLnBrk="1" hangingPunct="1"/>
              <a:t>125</a:t>
            </a:fld>
            <a:endParaRPr lang="en-US" sz="1300" b="0" dirty="0">
              <a:latin typeface="Times New Roman" charset="0"/>
              <a:cs typeface="Calibri"/>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84249675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4DEE0E-DCEC-294B-B147-4E333692DB29}" type="slidenum">
              <a:rPr lang="en-US" sz="1300" b="0">
                <a:latin typeface="Times New Roman" charset="0"/>
                <a:cs typeface="Calibri"/>
              </a:rPr>
              <a:pPr eaLnBrk="1" hangingPunct="1"/>
              <a:t>126</a:t>
            </a:fld>
            <a:endParaRPr lang="en-US" sz="1300" b="0" dirty="0">
              <a:latin typeface="Times New Roman" charset="0"/>
              <a:cs typeface="Calibri"/>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Transcoding = change compression rate per user</a:t>
            </a:r>
            <a:r>
              <a:rPr lang="ja-JP" altLang="en-US">
                <a:ea typeface="ＭＳ Ｐゴシック" charset="0"/>
                <a:cs typeface="ＭＳ Ｐゴシック" charset="0"/>
              </a:rPr>
              <a:t>’</a:t>
            </a:r>
            <a:r>
              <a:rPr lang="en-US">
                <a:ea typeface="ＭＳ Ｐゴシック" charset="0"/>
                <a:cs typeface="ＭＳ Ｐゴシック" charset="0"/>
              </a:rPr>
              <a:t>s bandwidth</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6028518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FC598EC-92F8-F048-A256-C51717FA6BD7}" type="slidenum">
              <a:rPr lang="en-US" sz="1300" b="0">
                <a:latin typeface="Times New Roman" charset="0"/>
                <a:cs typeface="Calibri"/>
              </a:rPr>
              <a:pPr eaLnBrk="1" hangingPunct="1"/>
              <a:t>127</a:t>
            </a:fld>
            <a:endParaRPr lang="en-US" sz="1300" b="0" dirty="0">
              <a:latin typeface="Times New Roman" charset="0"/>
              <a:cs typeface="Calibri"/>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55663617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B9B1B1A-83D3-8947-B466-86D27A30A08C}" type="slidenum">
              <a:rPr lang="en-US" sz="1300" b="0">
                <a:latin typeface="Times New Roman" charset="0"/>
                <a:cs typeface="Calibri"/>
              </a:rPr>
              <a:pPr eaLnBrk="1" hangingPunct="1"/>
              <a:t>128</a:t>
            </a:fld>
            <a:endParaRPr lang="en-US" sz="1300" b="0" dirty="0">
              <a:latin typeface="Times New Roman" charset="0"/>
              <a:cs typeface="Calibri"/>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18-feb-2014</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73838866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3F1C61E-27A0-764F-A732-4C881121A866}" type="slidenum">
              <a:rPr lang="en-US" sz="1300" b="0">
                <a:latin typeface="Times New Roman" charset="0"/>
                <a:cs typeface="Calibri"/>
              </a:rPr>
              <a:pPr eaLnBrk="1" hangingPunct="1"/>
              <a:t>129</a:t>
            </a:fld>
            <a:endParaRPr lang="en-US" sz="1300" b="0" dirty="0">
              <a:latin typeface="Times New Roman" charset="0"/>
              <a:cs typeface="Calibri"/>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8325841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0422504-4A77-2049-B60C-437847CE5B7C}" type="slidenum">
              <a:rPr lang="en-US" sz="1300" b="0">
                <a:latin typeface="Times New Roman" charset="0"/>
                <a:cs typeface="Calibri"/>
              </a:rPr>
              <a:pPr eaLnBrk="1" hangingPunct="1"/>
              <a:t>130</a:t>
            </a:fld>
            <a:endParaRPr lang="en-US" sz="1300" b="0" dirty="0">
              <a:latin typeface="Times New Roman" charset="0"/>
              <a:cs typeface="Calibri"/>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70878238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708FCA0-4D69-D149-A008-F68A63856D42}" type="slidenum">
              <a:rPr lang="en-US" sz="1300" b="0">
                <a:latin typeface="Times New Roman" charset="0"/>
                <a:cs typeface="Calibri"/>
              </a:rPr>
              <a:pPr eaLnBrk="1" hangingPunct="1"/>
              <a:t>131</a:t>
            </a:fld>
            <a:endParaRPr lang="en-US" sz="1300" b="0" dirty="0">
              <a:latin typeface="Times New Roman" charset="0"/>
              <a:cs typeface="Calibri"/>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2066997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168737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35D32CDD-0DEE-524D-94FF-8E08912F5B36}" type="slidenum">
              <a:rPr lang="en-US" sz="1300" b="0">
                <a:latin typeface="Times New Roman" charset="0"/>
                <a:cs typeface="Calibri"/>
              </a:rPr>
              <a:pPr eaLnBrk="1" hangingPunct="1"/>
              <a:t>132</a:t>
            </a:fld>
            <a:endParaRPr lang="en-US" sz="1300" b="0" dirty="0">
              <a:latin typeface="Times New Roman" charset="0"/>
              <a:cs typeface="Calibri"/>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6713598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 CACHING</a:t>
            </a:r>
          </a:p>
          <a:p>
            <a:endParaRPr lang="en-US" dirty="0"/>
          </a:p>
          <a:p>
            <a:endParaRPr lang="en-US" dirty="0"/>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133</a:t>
            </a:fld>
            <a:endParaRPr lang="en-US"/>
          </a:p>
        </p:txBody>
      </p:sp>
    </p:spTree>
    <p:extLst>
      <p:ext uri="{BB962C8B-B14F-4D97-AF65-F5344CB8AC3E}">
        <p14:creationId xmlns:p14="http://schemas.microsoft.com/office/powerpoint/2010/main" val="298998903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2579"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ECE565F8-5CCE-7B44-BE40-C2F144C2183D}" type="datetime1">
              <a:rPr lang="en-GB" sz="1200" smtClean="0">
                <a:latin typeface="Times New Roman" charset="0"/>
              </a:rPr>
              <a:t>16/02/2023</a:t>
            </a:fld>
            <a:endParaRPr lang="en-US" sz="1200">
              <a:latin typeface="Times New Roman" charset="0"/>
            </a:endParaRPr>
          </a:p>
        </p:txBody>
      </p:sp>
      <p:sp>
        <p:nvSpPr>
          <p:cNvPr id="152580"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25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C01D5745-AC59-314D-A4A5-B729FCD4482E}" type="slidenum">
              <a:rPr lang="en-US" sz="1200">
                <a:latin typeface="Times New Roman" charset="0"/>
              </a:rPr>
              <a:pPr/>
              <a:t>147</a:t>
            </a:fld>
            <a:endParaRPr lang="en-US" sz="1200">
              <a:latin typeface="Times New Roman" charset="0"/>
            </a:endParaRPr>
          </a:p>
        </p:txBody>
      </p:sp>
      <p:sp>
        <p:nvSpPr>
          <p:cNvPr id="152582" name="Rectangle 2"/>
          <p:cNvSpPr>
            <a:spLocks noGrp="1" noRot="1" noChangeAspect="1" noChangeArrowheads="1" noTextEdit="1"/>
          </p:cNvSpPr>
          <p:nvPr>
            <p:ph type="sldImg"/>
          </p:nvPr>
        </p:nvSpPr>
        <p:spPr>
          <a:ln/>
        </p:spPr>
      </p:sp>
      <p:sp>
        <p:nvSpPr>
          <p:cNvPr id="15258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84055955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1555"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73B8AE3A-5EE1-2A44-9915-D9BEF71C43EE}" type="datetime1">
              <a:rPr lang="en-GB" sz="1200" smtClean="0">
                <a:latin typeface="Times New Roman" charset="0"/>
              </a:rPr>
              <a:t>16/02/2023</a:t>
            </a:fld>
            <a:endParaRPr lang="en-US" sz="1200">
              <a:latin typeface="Times New Roman" charset="0"/>
            </a:endParaRPr>
          </a:p>
        </p:txBody>
      </p:sp>
      <p:sp>
        <p:nvSpPr>
          <p:cNvPr id="151556"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15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FEF1EAB7-6708-4948-95FB-0CBDED97AF7B}" type="slidenum">
              <a:rPr lang="en-US" sz="1200">
                <a:latin typeface="Times New Roman" charset="0"/>
              </a:rPr>
              <a:pPr/>
              <a:t>148</a:t>
            </a:fld>
            <a:endParaRPr lang="en-US" sz="1200">
              <a:latin typeface="Times New Roman" charset="0"/>
            </a:endParaRPr>
          </a:p>
        </p:txBody>
      </p:sp>
      <p:sp>
        <p:nvSpPr>
          <p:cNvPr id="151558" name="Rectangle 2"/>
          <p:cNvSpPr>
            <a:spLocks noGrp="1" noRot="1" noChangeAspect="1" noChangeArrowheads="1" noTextEdit="1"/>
          </p:cNvSpPr>
          <p:nvPr>
            <p:ph type="sldImg"/>
          </p:nvPr>
        </p:nvSpPr>
        <p:spPr>
          <a:ln/>
        </p:spPr>
      </p:sp>
      <p:sp>
        <p:nvSpPr>
          <p:cNvPr id="151559"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113707814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4627"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1D35F225-ED32-804A-A86A-64D76624A5D4}" type="datetime1">
              <a:rPr lang="en-GB" sz="1200" smtClean="0">
                <a:latin typeface="Times New Roman" charset="0"/>
              </a:rPr>
              <a:t>16/02/2023</a:t>
            </a:fld>
            <a:endParaRPr lang="en-US" sz="1200">
              <a:latin typeface="Times New Roman" charset="0"/>
            </a:endParaRPr>
          </a:p>
        </p:txBody>
      </p:sp>
      <p:sp>
        <p:nvSpPr>
          <p:cNvPr id="154628"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46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6ECCB40A-5659-A243-AEF1-E0341715591C}" type="slidenum">
              <a:rPr lang="en-US" sz="1200">
                <a:latin typeface="Times New Roman" charset="0"/>
              </a:rPr>
              <a:pPr/>
              <a:t>149</a:t>
            </a:fld>
            <a:endParaRPr lang="en-US" sz="1200">
              <a:latin typeface="Times New Roman" charset="0"/>
            </a:endParaRPr>
          </a:p>
        </p:txBody>
      </p:sp>
      <p:sp>
        <p:nvSpPr>
          <p:cNvPr id="154630" name="Rectangle 2"/>
          <p:cNvSpPr>
            <a:spLocks noGrp="1" noRot="1" noChangeAspect="1" noChangeArrowheads="1" noTextEdit="1"/>
          </p:cNvSpPr>
          <p:nvPr>
            <p:ph type="sldImg"/>
          </p:nvPr>
        </p:nvSpPr>
        <p:spPr>
          <a:ln/>
        </p:spPr>
      </p:sp>
      <p:sp>
        <p:nvSpPr>
          <p:cNvPr id="15463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41544197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3603"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985C23D6-F8C7-9B4E-B145-F423232B732C}" type="datetime1">
              <a:rPr lang="en-GB" sz="1200" smtClean="0">
                <a:latin typeface="Times New Roman" charset="0"/>
              </a:rPr>
              <a:t>16/02/2023</a:t>
            </a:fld>
            <a:endParaRPr lang="en-US" sz="1200">
              <a:latin typeface="Times New Roman" charset="0"/>
            </a:endParaRPr>
          </a:p>
        </p:txBody>
      </p:sp>
      <p:sp>
        <p:nvSpPr>
          <p:cNvPr id="153604"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36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8F7EDE3B-4D36-CE46-BDA4-9A1B7A31786F}" type="slidenum">
              <a:rPr lang="en-US" sz="1200">
                <a:latin typeface="Times New Roman" charset="0"/>
              </a:rPr>
              <a:pPr/>
              <a:t>150</a:t>
            </a:fld>
            <a:endParaRPr lang="en-US" sz="1200">
              <a:latin typeface="Times New Roman" charset="0"/>
            </a:endParaRPr>
          </a:p>
        </p:txBody>
      </p:sp>
      <p:sp>
        <p:nvSpPr>
          <p:cNvPr id="153606" name="Rectangle 2"/>
          <p:cNvSpPr>
            <a:spLocks noGrp="1" noRot="1" noChangeAspect="1" noChangeArrowheads="1" noTextEdit="1"/>
          </p:cNvSpPr>
          <p:nvPr>
            <p:ph type="sldImg"/>
          </p:nvPr>
        </p:nvSpPr>
        <p:spPr>
          <a:ln/>
        </p:spPr>
      </p:sp>
      <p:sp>
        <p:nvSpPr>
          <p:cNvPr id="153607"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86395423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7699"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7B0F90C9-DC2D-7E40-9500-7ADC6C94DEE3}" type="datetime1">
              <a:rPr lang="en-GB" sz="1200" smtClean="0">
                <a:latin typeface="Times New Roman" charset="0"/>
              </a:rPr>
              <a:t>16/02/2023</a:t>
            </a:fld>
            <a:endParaRPr lang="en-US" sz="1200">
              <a:latin typeface="Times New Roman" charset="0"/>
            </a:endParaRPr>
          </a:p>
        </p:txBody>
      </p:sp>
      <p:sp>
        <p:nvSpPr>
          <p:cNvPr id="157700"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77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BC3BC0D5-D4E8-BB48-8857-CB9AFDAE9037}" type="slidenum">
              <a:rPr lang="en-US" sz="1200">
                <a:latin typeface="Times New Roman" charset="0"/>
              </a:rPr>
              <a:pPr/>
              <a:t>151</a:t>
            </a:fld>
            <a:endParaRPr lang="en-US" sz="1200">
              <a:latin typeface="Times New Roman" charset="0"/>
            </a:endParaRPr>
          </a:p>
        </p:txBody>
      </p:sp>
      <p:sp>
        <p:nvSpPr>
          <p:cNvPr id="157702" name="Rectangle 2"/>
          <p:cNvSpPr>
            <a:spLocks noGrp="1" noRot="1" noChangeAspect="1" noChangeArrowheads="1" noTextEdit="1"/>
          </p:cNvSpPr>
          <p:nvPr>
            <p:ph type="sldImg"/>
          </p:nvPr>
        </p:nvSpPr>
        <p:spPr>
          <a:ln/>
        </p:spPr>
      </p:sp>
      <p:sp>
        <p:nvSpPr>
          <p:cNvPr id="15770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134189027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8723"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853A9AB7-B21A-4244-9671-BED60AE1A81F}" type="datetime1">
              <a:rPr lang="en-GB" sz="1200" smtClean="0">
                <a:latin typeface="Times New Roman" charset="0"/>
              </a:rPr>
              <a:t>16/02/2023</a:t>
            </a:fld>
            <a:endParaRPr lang="en-US" sz="1200">
              <a:latin typeface="Times New Roman" charset="0"/>
            </a:endParaRPr>
          </a:p>
        </p:txBody>
      </p:sp>
      <p:sp>
        <p:nvSpPr>
          <p:cNvPr id="158724"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87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C975AA45-4F42-2042-A486-0F44EC1D96EB}" type="slidenum">
              <a:rPr lang="en-US" sz="1200">
                <a:latin typeface="Times New Roman" charset="0"/>
              </a:rPr>
              <a:pPr/>
              <a:t>152</a:t>
            </a:fld>
            <a:endParaRPr lang="en-US" sz="1200">
              <a:latin typeface="Times New Roman" charset="0"/>
            </a:endParaRPr>
          </a:p>
        </p:txBody>
      </p:sp>
      <p:sp>
        <p:nvSpPr>
          <p:cNvPr id="158726" name="Rectangle 2"/>
          <p:cNvSpPr>
            <a:spLocks noGrp="1" noRot="1" noChangeAspect="1" noChangeArrowheads="1" noTextEdit="1"/>
          </p:cNvSpPr>
          <p:nvPr>
            <p:ph type="sldImg"/>
          </p:nvPr>
        </p:nvSpPr>
        <p:spPr>
          <a:ln/>
        </p:spPr>
      </p:sp>
      <p:sp>
        <p:nvSpPr>
          <p:cNvPr id="158727"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27664155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hdr"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endParaRPr lang="en-US" sz="1200">
              <a:latin typeface="Times New Roman" charset="0"/>
            </a:endParaRPr>
          </a:p>
        </p:txBody>
      </p:sp>
      <p:sp>
        <p:nvSpPr>
          <p:cNvPr id="159747"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DE1FD188-9865-5844-B8F3-C4628E292CFF}" type="datetime1">
              <a:rPr lang="en-GB" sz="1200" smtClean="0">
                <a:latin typeface="Times New Roman" charset="0"/>
              </a:rPr>
              <a:t>16/02/2023</a:t>
            </a:fld>
            <a:endParaRPr lang="en-US" sz="1200">
              <a:latin typeface="Times New Roman" charset="0"/>
            </a:endParaRPr>
          </a:p>
        </p:txBody>
      </p:sp>
      <p:sp>
        <p:nvSpPr>
          <p:cNvPr id="159748" name="Rectangle 6"/>
          <p:cNvSpPr>
            <a:spLocks noGrp="1" noChangeArrowheads="1"/>
          </p:cNvSpPr>
          <p:nvPr>
            <p:ph type="ftr" sz="quarter" idx="4"/>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r>
              <a:rPr lang="en-US" sz="1200">
                <a:latin typeface="Times New Roman" charset="0"/>
              </a:rPr>
              <a:t>Topic 6</a:t>
            </a:r>
          </a:p>
        </p:txBody>
      </p:sp>
      <p:sp>
        <p:nvSpPr>
          <p:cNvPr id="1597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892442" eaLnBrk="0" hangingPunct="0">
              <a:defRPr sz="3000">
                <a:solidFill>
                  <a:schemeClr val="tx1"/>
                </a:solidFill>
                <a:latin typeface="Arial Black" charset="0"/>
                <a:ea typeface="ＭＳ Ｐゴシック" charset="0"/>
              </a:defRPr>
            </a:lvl1pPr>
            <a:lvl2pPr marL="685817" indent="-263776" defTabSz="892442" eaLnBrk="0" hangingPunct="0">
              <a:defRPr sz="3000">
                <a:solidFill>
                  <a:schemeClr val="tx1"/>
                </a:solidFill>
                <a:latin typeface="Arial Black" charset="0"/>
                <a:ea typeface="ＭＳ Ｐゴシック" charset="0"/>
              </a:defRPr>
            </a:lvl2pPr>
            <a:lvl3pPr marL="1055103" indent="-211021" defTabSz="892442" eaLnBrk="0" hangingPunct="0">
              <a:defRPr sz="3000">
                <a:solidFill>
                  <a:schemeClr val="tx1"/>
                </a:solidFill>
                <a:latin typeface="Arial Black" charset="0"/>
                <a:ea typeface="ＭＳ Ｐゴシック" charset="0"/>
              </a:defRPr>
            </a:lvl3pPr>
            <a:lvl4pPr marL="1477145" indent="-211021" defTabSz="892442" eaLnBrk="0" hangingPunct="0">
              <a:defRPr sz="3000">
                <a:solidFill>
                  <a:schemeClr val="tx1"/>
                </a:solidFill>
                <a:latin typeface="Arial Black" charset="0"/>
                <a:ea typeface="ＭＳ Ｐゴシック" charset="0"/>
              </a:defRPr>
            </a:lvl4pPr>
            <a:lvl5pPr marL="1899186" indent="-211021" defTabSz="892442" eaLnBrk="0" hangingPunct="0">
              <a:defRPr sz="3000">
                <a:solidFill>
                  <a:schemeClr val="tx1"/>
                </a:solidFill>
                <a:latin typeface="Arial Black" charset="0"/>
                <a:ea typeface="ＭＳ Ｐゴシック" charset="0"/>
              </a:defRPr>
            </a:lvl5pPr>
            <a:lvl6pPr marL="2321227"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6pPr>
            <a:lvl7pPr marL="2743269"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7pPr>
            <a:lvl8pPr marL="3165310"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8pPr>
            <a:lvl9pPr marL="3587351" indent="-211021" defTabSz="892442" eaLnBrk="0" fontAlgn="base" hangingPunct="0">
              <a:spcBef>
                <a:spcPct val="20000"/>
              </a:spcBef>
              <a:spcAft>
                <a:spcPct val="0"/>
              </a:spcAft>
              <a:buClr>
                <a:schemeClr val="tx1"/>
              </a:buClr>
              <a:buSzPct val="60000"/>
              <a:buFont typeface="Wingdings" charset="0"/>
              <a:defRPr sz="3000">
                <a:solidFill>
                  <a:schemeClr val="tx1"/>
                </a:solidFill>
                <a:latin typeface="Arial Black" charset="0"/>
                <a:ea typeface="ＭＳ Ｐゴシック" charset="0"/>
              </a:defRPr>
            </a:lvl9pPr>
          </a:lstStyle>
          <a:p>
            <a:fld id="{40B89791-386C-494C-9B80-A301D7CDCFA0}" type="slidenum">
              <a:rPr lang="en-US" sz="1200">
                <a:latin typeface="Times New Roman" charset="0"/>
              </a:rPr>
              <a:pPr/>
              <a:t>153</a:t>
            </a:fld>
            <a:endParaRPr lang="en-US" sz="1200">
              <a:latin typeface="Times New Roman" charset="0"/>
            </a:endParaRPr>
          </a:p>
        </p:txBody>
      </p:sp>
      <p:sp>
        <p:nvSpPr>
          <p:cNvPr id="159750" name="Rectangle 2"/>
          <p:cNvSpPr>
            <a:spLocks noGrp="1" noRot="1" noChangeAspect="1" noChangeArrowheads="1" noTextEdit="1"/>
          </p:cNvSpPr>
          <p:nvPr>
            <p:ph type="sldImg"/>
          </p:nvPr>
        </p:nvSpPr>
        <p:spPr>
          <a:ln/>
        </p:spPr>
      </p:sp>
      <p:sp>
        <p:nvSpPr>
          <p:cNvPr id="15975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AU">
              <a:latin typeface="Times New Roman" charset="0"/>
            </a:endParaRPr>
          </a:p>
        </p:txBody>
      </p:sp>
    </p:spTree>
    <p:extLst>
      <p:ext uri="{BB962C8B-B14F-4D97-AF65-F5344CB8AC3E}">
        <p14:creationId xmlns:p14="http://schemas.microsoft.com/office/powerpoint/2010/main" val="21246870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154</a:t>
            </a:fld>
            <a:endParaRPr lang="en-US"/>
          </a:p>
        </p:txBody>
      </p:sp>
    </p:spTree>
    <p:extLst>
      <p:ext uri="{BB962C8B-B14F-4D97-AF65-F5344CB8AC3E}">
        <p14:creationId xmlns:p14="http://schemas.microsoft.com/office/powerpoint/2010/main" val="9746223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0877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155</a:t>
            </a:fld>
            <a:endParaRPr lang="en-US"/>
          </a:p>
        </p:txBody>
      </p:sp>
    </p:spTree>
    <p:extLst>
      <p:ext uri="{BB962C8B-B14F-4D97-AF65-F5344CB8AC3E}">
        <p14:creationId xmlns:p14="http://schemas.microsoft.com/office/powerpoint/2010/main" val="39182735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156</a:t>
            </a:fld>
            <a:endParaRPr lang="en-US"/>
          </a:p>
        </p:txBody>
      </p:sp>
    </p:spTree>
    <p:extLst>
      <p:ext uri="{BB962C8B-B14F-4D97-AF65-F5344CB8AC3E}">
        <p14:creationId xmlns:p14="http://schemas.microsoft.com/office/powerpoint/2010/main" val="230749735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157</a:t>
            </a:fld>
            <a:endParaRPr lang="en-US"/>
          </a:p>
        </p:txBody>
      </p:sp>
    </p:spTree>
    <p:extLst>
      <p:ext uri="{BB962C8B-B14F-4D97-AF65-F5344CB8AC3E}">
        <p14:creationId xmlns:p14="http://schemas.microsoft.com/office/powerpoint/2010/main" val="73759893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158</a:t>
            </a:fld>
            <a:endParaRPr lang="en-US"/>
          </a:p>
        </p:txBody>
      </p:sp>
    </p:spTree>
    <p:extLst>
      <p:ext uri="{BB962C8B-B14F-4D97-AF65-F5344CB8AC3E}">
        <p14:creationId xmlns:p14="http://schemas.microsoft.com/office/powerpoint/2010/main" val="359334177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159</a:t>
            </a:fld>
            <a:endParaRPr lang="en-US"/>
          </a:p>
        </p:txBody>
      </p:sp>
    </p:spTree>
    <p:extLst>
      <p:ext uri="{BB962C8B-B14F-4D97-AF65-F5344CB8AC3E}">
        <p14:creationId xmlns:p14="http://schemas.microsoft.com/office/powerpoint/2010/main" val="37612988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160</a:t>
            </a:fld>
            <a:endParaRPr lang="en-US"/>
          </a:p>
        </p:txBody>
      </p:sp>
    </p:spTree>
    <p:extLst>
      <p:ext uri="{BB962C8B-B14F-4D97-AF65-F5344CB8AC3E}">
        <p14:creationId xmlns:p14="http://schemas.microsoft.com/office/powerpoint/2010/main" val="58016910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161</a:t>
            </a:fld>
            <a:endParaRPr lang="en-US"/>
          </a:p>
        </p:txBody>
      </p:sp>
    </p:spTree>
    <p:extLst>
      <p:ext uri="{BB962C8B-B14F-4D97-AF65-F5344CB8AC3E}">
        <p14:creationId xmlns:p14="http://schemas.microsoft.com/office/powerpoint/2010/main" val="297254148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162</a:t>
            </a:fld>
            <a:endParaRPr lang="en-US"/>
          </a:p>
        </p:txBody>
      </p:sp>
    </p:spTree>
    <p:extLst>
      <p:ext uri="{BB962C8B-B14F-4D97-AF65-F5344CB8AC3E}">
        <p14:creationId xmlns:p14="http://schemas.microsoft.com/office/powerpoint/2010/main" val="11985713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163</a:t>
            </a:fld>
            <a:endParaRPr lang="en-US"/>
          </a:p>
        </p:txBody>
      </p:sp>
    </p:spTree>
    <p:extLst>
      <p:ext uri="{BB962C8B-B14F-4D97-AF65-F5344CB8AC3E}">
        <p14:creationId xmlns:p14="http://schemas.microsoft.com/office/powerpoint/2010/main" val="235391362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p:cNvSpPr>
          <p:nvPr>
            <p:ph type="sldImg"/>
          </p:nvPr>
        </p:nvSpPr>
        <p:spPr>
          <a:ln/>
        </p:spPr>
      </p:sp>
      <p:sp>
        <p:nvSpPr>
          <p:cNvPr id="100355"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Skype hybrid, </a:t>
            </a:r>
            <a:r>
              <a:rPr lang="en-US" dirty="0" err="1">
                <a:latin typeface="Times New Roman" charset="0"/>
                <a:ea typeface="ＭＳ Ｐゴシック" charset="0"/>
                <a:cs typeface="ＭＳ Ｐゴシック" charset="0"/>
              </a:rPr>
              <a:t>Bittorrent</a:t>
            </a:r>
            <a:r>
              <a:rPr lang="en-US" dirty="0">
                <a:latin typeface="Times New Roman" charset="0"/>
                <a:ea typeface="ＭＳ Ｐゴシック" charset="0"/>
                <a:cs typeface="ＭＳ Ｐゴシック" charset="0"/>
              </a:rPr>
              <a:t> - pure</a:t>
            </a:r>
          </a:p>
        </p:txBody>
      </p:sp>
      <p:sp>
        <p:nvSpPr>
          <p:cNvPr id="100356"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14485">
              <a:defRPr sz="2300">
                <a:solidFill>
                  <a:schemeClr val="tx1"/>
                </a:solidFill>
                <a:latin typeface="Comic Sans MS" charset="0"/>
                <a:ea typeface="ＭＳ Ｐゴシック" charset="0"/>
                <a:cs typeface="ＭＳ Ｐゴシック" charset="0"/>
              </a:defRPr>
            </a:lvl1pPr>
            <a:lvl2pPr marL="35879619" indent="-35447153" defTabSz="914485">
              <a:defRPr sz="2300">
                <a:solidFill>
                  <a:schemeClr val="tx1"/>
                </a:solidFill>
                <a:latin typeface="Comic Sans MS" charset="0"/>
                <a:ea typeface="ＭＳ Ｐゴシック" charset="0"/>
              </a:defRPr>
            </a:lvl2pPr>
            <a:lvl3pPr>
              <a:defRPr sz="2300">
                <a:solidFill>
                  <a:schemeClr val="tx1"/>
                </a:solidFill>
                <a:latin typeface="Comic Sans MS" charset="0"/>
                <a:ea typeface="ＭＳ Ｐゴシック" charset="0"/>
              </a:defRPr>
            </a:lvl3pPr>
            <a:lvl4pPr>
              <a:defRPr sz="2300">
                <a:solidFill>
                  <a:schemeClr val="tx1"/>
                </a:solidFill>
                <a:latin typeface="Comic Sans MS" charset="0"/>
                <a:ea typeface="ＭＳ Ｐゴシック" charset="0"/>
              </a:defRPr>
            </a:lvl4pPr>
            <a:lvl5pPr>
              <a:defRPr sz="2300">
                <a:solidFill>
                  <a:schemeClr val="tx1"/>
                </a:solidFill>
                <a:latin typeface="Comic Sans MS" charset="0"/>
                <a:ea typeface="ＭＳ Ｐゴシック" charset="0"/>
              </a:defRPr>
            </a:lvl5pPr>
            <a:lvl6pPr marL="432465" eaLnBrk="0" fontAlgn="base" hangingPunct="0">
              <a:spcBef>
                <a:spcPct val="20000"/>
              </a:spcBef>
              <a:spcAft>
                <a:spcPct val="0"/>
              </a:spcAft>
              <a:defRPr sz="2300">
                <a:solidFill>
                  <a:schemeClr val="tx1"/>
                </a:solidFill>
                <a:latin typeface="Comic Sans MS" charset="0"/>
                <a:ea typeface="ＭＳ Ｐゴシック" charset="0"/>
              </a:defRPr>
            </a:lvl6pPr>
            <a:lvl7pPr marL="864931" eaLnBrk="0" fontAlgn="base" hangingPunct="0">
              <a:spcBef>
                <a:spcPct val="20000"/>
              </a:spcBef>
              <a:spcAft>
                <a:spcPct val="0"/>
              </a:spcAft>
              <a:defRPr sz="2300">
                <a:solidFill>
                  <a:schemeClr val="tx1"/>
                </a:solidFill>
                <a:latin typeface="Comic Sans MS" charset="0"/>
                <a:ea typeface="ＭＳ Ｐゴシック" charset="0"/>
              </a:defRPr>
            </a:lvl7pPr>
            <a:lvl8pPr marL="1297396" eaLnBrk="0" fontAlgn="base" hangingPunct="0">
              <a:spcBef>
                <a:spcPct val="20000"/>
              </a:spcBef>
              <a:spcAft>
                <a:spcPct val="0"/>
              </a:spcAft>
              <a:defRPr sz="2300">
                <a:solidFill>
                  <a:schemeClr val="tx1"/>
                </a:solidFill>
                <a:latin typeface="Comic Sans MS" charset="0"/>
                <a:ea typeface="ＭＳ Ｐゴシック" charset="0"/>
              </a:defRPr>
            </a:lvl8pPr>
            <a:lvl9pPr marL="1729862" eaLnBrk="0" fontAlgn="base" hangingPunct="0">
              <a:spcBef>
                <a:spcPct val="20000"/>
              </a:spcBef>
              <a:spcAft>
                <a:spcPct val="0"/>
              </a:spcAft>
              <a:defRPr sz="2300">
                <a:solidFill>
                  <a:schemeClr val="tx1"/>
                </a:solidFill>
                <a:latin typeface="Comic Sans MS" charset="0"/>
                <a:ea typeface="ＭＳ Ｐゴシック" charset="0"/>
              </a:defRPr>
            </a:lvl9pPr>
          </a:lstStyle>
          <a:p>
            <a:fld id="{76B99B91-C736-CA4C-81B2-FE925B08A253}" type="slidenum">
              <a:rPr lang="en-US" sz="1200">
                <a:latin typeface="Times New Roman" charset="0"/>
              </a:rPr>
              <a:pPr/>
              <a:t>164</a:t>
            </a:fld>
            <a:endParaRPr lang="en-US" sz="1200">
              <a:latin typeface="Times New Roman"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676329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909030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25-frb-2015</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168</a:t>
            </a:fld>
            <a:endParaRPr lang="en-US"/>
          </a:p>
        </p:txBody>
      </p:sp>
    </p:spTree>
    <p:extLst>
      <p:ext uri="{BB962C8B-B14F-4D97-AF65-F5344CB8AC3E}">
        <p14:creationId xmlns:p14="http://schemas.microsoft.com/office/powerpoint/2010/main" val="236816962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GOT HERE 6/Feb/2011</a:t>
            </a:r>
          </a:p>
        </p:txBody>
      </p:sp>
      <p:sp>
        <p:nvSpPr>
          <p:cNvPr id="4" name="Slide Number Placeholder 3"/>
          <p:cNvSpPr>
            <a:spLocks noGrp="1"/>
          </p:cNvSpPr>
          <p:nvPr>
            <p:ph type="sldNum" sz="quarter" idx="10"/>
          </p:nvPr>
        </p:nvSpPr>
        <p:spPr/>
        <p:txBody>
          <a:bodyPr/>
          <a:lstStyle/>
          <a:p>
            <a:fld id="{768CBA52-DC4E-F943-BEC7-7E908FFAD05F}" type="slidenum">
              <a:rPr lang="en-US" smtClean="0"/>
              <a:t>172</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164930773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p:cNvSpPr>
          <p:nvPr>
            <p:ph type="sldImg"/>
          </p:nvPr>
        </p:nvSpPr>
        <p:spPr>
          <a:ln/>
        </p:spPr>
      </p:sp>
      <p:sp>
        <p:nvSpPr>
          <p:cNvPr id="110595"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2300" b="1">
                <a:latin typeface="Times New Roman" charset="0"/>
                <a:ea typeface="ＭＳ Ｐゴシック" charset="0"/>
                <a:cs typeface="ＭＳ Ｐゴシック" charset="0"/>
              </a:rPr>
              <a:t>SKIP ME 85-91</a:t>
            </a:r>
          </a:p>
        </p:txBody>
      </p:sp>
      <p:sp>
        <p:nvSpPr>
          <p:cNvPr id="110596"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14485">
              <a:defRPr sz="2300">
                <a:solidFill>
                  <a:schemeClr val="tx1"/>
                </a:solidFill>
                <a:latin typeface="Comic Sans MS" charset="0"/>
                <a:ea typeface="ＭＳ Ｐゴシック" charset="0"/>
                <a:cs typeface="ＭＳ Ｐゴシック" charset="0"/>
              </a:defRPr>
            </a:lvl1pPr>
            <a:lvl2pPr marL="35879619" indent="-35447153" defTabSz="914485">
              <a:defRPr sz="2300">
                <a:solidFill>
                  <a:schemeClr val="tx1"/>
                </a:solidFill>
                <a:latin typeface="Comic Sans MS" charset="0"/>
                <a:ea typeface="ＭＳ Ｐゴシック" charset="0"/>
              </a:defRPr>
            </a:lvl2pPr>
            <a:lvl3pPr>
              <a:defRPr sz="2300">
                <a:solidFill>
                  <a:schemeClr val="tx1"/>
                </a:solidFill>
                <a:latin typeface="Comic Sans MS" charset="0"/>
                <a:ea typeface="ＭＳ Ｐゴシック" charset="0"/>
              </a:defRPr>
            </a:lvl3pPr>
            <a:lvl4pPr>
              <a:defRPr sz="2300">
                <a:solidFill>
                  <a:schemeClr val="tx1"/>
                </a:solidFill>
                <a:latin typeface="Comic Sans MS" charset="0"/>
                <a:ea typeface="ＭＳ Ｐゴシック" charset="0"/>
              </a:defRPr>
            </a:lvl4pPr>
            <a:lvl5pPr>
              <a:defRPr sz="2300">
                <a:solidFill>
                  <a:schemeClr val="tx1"/>
                </a:solidFill>
                <a:latin typeface="Comic Sans MS" charset="0"/>
                <a:ea typeface="ＭＳ Ｐゴシック" charset="0"/>
              </a:defRPr>
            </a:lvl5pPr>
            <a:lvl6pPr marL="432465" eaLnBrk="0" fontAlgn="base" hangingPunct="0">
              <a:spcBef>
                <a:spcPct val="20000"/>
              </a:spcBef>
              <a:spcAft>
                <a:spcPct val="0"/>
              </a:spcAft>
              <a:defRPr sz="2300">
                <a:solidFill>
                  <a:schemeClr val="tx1"/>
                </a:solidFill>
                <a:latin typeface="Comic Sans MS" charset="0"/>
                <a:ea typeface="ＭＳ Ｐゴシック" charset="0"/>
              </a:defRPr>
            </a:lvl6pPr>
            <a:lvl7pPr marL="864931" eaLnBrk="0" fontAlgn="base" hangingPunct="0">
              <a:spcBef>
                <a:spcPct val="20000"/>
              </a:spcBef>
              <a:spcAft>
                <a:spcPct val="0"/>
              </a:spcAft>
              <a:defRPr sz="2300">
                <a:solidFill>
                  <a:schemeClr val="tx1"/>
                </a:solidFill>
                <a:latin typeface="Comic Sans MS" charset="0"/>
                <a:ea typeface="ＭＳ Ｐゴシック" charset="0"/>
              </a:defRPr>
            </a:lvl7pPr>
            <a:lvl8pPr marL="1297396" eaLnBrk="0" fontAlgn="base" hangingPunct="0">
              <a:spcBef>
                <a:spcPct val="20000"/>
              </a:spcBef>
              <a:spcAft>
                <a:spcPct val="0"/>
              </a:spcAft>
              <a:defRPr sz="2300">
                <a:solidFill>
                  <a:schemeClr val="tx1"/>
                </a:solidFill>
                <a:latin typeface="Comic Sans MS" charset="0"/>
                <a:ea typeface="ＭＳ Ｐゴシック" charset="0"/>
              </a:defRPr>
            </a:lvl8pPr>
            <a:lvl9pPr marL="1729862" eaLnBrk="0" fontAlgn="base" hangingPunct="0">
              <a:spcBef>
                <a:spcPct val="20000"/>
              </a:spcBef>
              <a:spcAft>
                <a:spcPct val="0"/>
              </a:spcAft>
              <a:defRPr sz="2300">
                <a:solidFill>
                  <a:schemeClr val="tx1"/>
                </a:solidFill>
                <a:latin typeface="Comic Sans MS" charset="0"/>
                <a:ea typeface="ＭＳ Ｐゴシック" charset="0"/>
              </a:defRPr>
            </a:lvl9pPr>
          </a:lstStyle>
          <a:p>
            <a:fld id="{99D4D065-D6DA-4C41-A163-C175656086F9}" type="slidenum">
              <a:rPr lang="en-US" sz="1200">
                <a:latin typeface="Times New Roman" charset="0"/>
              </a:rPr>
              <a:pPr/>
              <a:t>173</a:t>
            </a:fld>
            <a:endParaRPr lang="en-US" sz="1200">
              <a:latin typeface="Times New Roman"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31551552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p:cNvSpPr>
          <p:nvPr>
            <p:ph type="sldImg"/>
          </p:nvPr>
        </p:nvSpPr>
        <p:spPr>
          <a:ln/>
        </p:spPr>
      </p:sp>
      <p:sp>
        <p:nvSpPr>
          <p:cNvPr id="110595"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2300" b="1">
                <a:latin typeface="Times New Roman" charset="0"/>
                <a:ea typeface="ＭＳ Ｐゴシック" charset="0"/>
                <a:cs typeface="ＭＳ Ｐゴシック" charset="0"/>
              </a:rPr>
              <a:t>SKIP ME 85-91</a:t>
            </a:r>
          </a:p>
        </p:txBody>
      </p:sp>
      <p:sp>
        <p:nvSpPr>
          <p:cNvPr id="110596"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14485">
              <a:defRPr sz="2300">
                <a:solidFill>
                  <a:schemeClr val="tx1"/>
                </a:solidFill>
                <a:latin typeface="Comic Sans MS" charset="0"/>
                <a:ea typeface="ＭＳ Ｐゴシック" charset="0"/>
                <a:cs typeface="ＭＳ Ｐゴシック" charset="0"/>
              </a:defRPr>
            </a:lvl1pPr>
            <a:lvl2pPr marL="35879619" indent="-35447153" defTabSz="914485">
              <a:defRPr sz="2300">
                <a:solidFill>
                  <a:schemeClr val="tx1"/>
                </a:solidFill>
                <a:latin typeface="Comic Sans MS" charset="0"/>
                <a:ea typeface="ＭＳ Ｐゴシック" charset="0"/>
              </a:defRPr>
            </a:lvl2pPr>
            <a:lvl3pPr>
              <a:defRPr sz="2300">
                <a:solidFill>
                  <a:schemeClr val="tx1"/>
                </a:solidFill>
                <a:latin typeface="Comic Sans MS" charset="0"/>
                <a:ea typeface="ＭＳ Ｐゴシック" charset="0"/>
              </a:defRPr>
            </a:lvl3pPr>
            <a:lvl4pPr>
              <a:defRPr sz="2300">
                <a:solidFill>
                  <a:schemeClr val="tx1"/>
                </a:solidFill>
                <a:latin typeface="Comic Sans MS" charset="0"/>
                <a:ea typeface="ＭＳ Ｐゴシック" charset="0"/>
              </a:defRPr>
            </a:lvl4pPr>
            <a:lvl5pPr>
              <a:defRPr sz="2300">
                <a:solidFill>
                  <a:schemeClr val="tx1"/>
                </a:solidFill>
                <a:latin typeface="Comic Sans MS" charset="0"/>
                <a:ea typeface="ＭＳ Ｐゴシック" charset="0"/>
              </a:defRPr>
            </a:lvl5pPr>
            <a:lvl6pPr marL="432465" eaLnBrk="0" fontAlgn="base" hangingPunct="0">
              <a:spcBef>
                <a:spcPct val="20000"/>
              </a:spcBef>
              <a:spcAft>
                <a:spcPct val="0"/>
              </a:spcAft>
              <a:defRPr sz="2300">
                <a:solidFill>
                  <a:schemeClr val="tx1"/>
                </a:solidFill>
                <a:latin typeface="Comic Sans MS" charset="0"/>
                <a:ea typeface="ＭＳ Ｐゴシック" charset="0"/>
              </a:defRPr>
            </a:lvl6pPr>
            <a:lvl7pPr marL="864931" eaLnBrk="0" fontAlgn="base" hangingPunct="0">
              <a:spcBef>
                <a:spcPct val="20000"/>
              </a:spcBef>
              <a:spcAft>
                <a:spcPct val="0"/>
              </a:spcAft>
              <a:defRPr sz="2300">
                <a:solidFill>
                  <a:schemeClr val="tx1"/>
                </a:solidFill>
                <a:latin typeface="Comic Sans MS" charset="0"/>
                <a:ea typeface="ＭＳ Ｐゴシック" charset="0"/>
              </a:defRPr>
            </a:lvl7pPr>
            <a:lvl8pPr marL="1297396" eaLnBrk="0" fontAlgn="base" hangingPunct="0">
              <a:spcBef>
                <a:spcPct val="20000"/>
              </a:spcBef>
              <a:spcAft>
                <a:spcPct val="0"/>
              </a:spcAft>
              <a:defRPr sz="2300">
                <a:solidFill>
                  <a:schemeClr val="tx1"/>
                </a:solidFill>
                <a:latin typeface="Comic Sans MS" charset="0"/>
                <a:ea typeface="ＭＳ Ｐゴシック" charset="0"/>
              </a:defRPr>
            </a:lvl8pPr>
            <a:lvl9pPr marL="1729862" eaLnBrk="0" fontAlgn="base" hangingPunct="0">
              <a:spcBef>
                <a:spcPct val="20000"/>
              </a:spcBef>
              <a:spcAft>
                <a:spcPct val="0"/>
              </a:spcAft>
              <a:defRPr sz="2300">
                <a:solidFill>
                  <a:schemeClr val="tx1"/>
                </a:solidFill>
                <a:latin typeface="Comic Sans MS" charset="0"/>
                <a:ea typeface="ＭＳ Ｐゴシック" charset="0"/>
              </a:defRPr>
            </a:lvl9pPr>
          </a:lstStyle>
          <a:p>
            <a:fld id="{99D4D065-D6DA-4C41-A163-C175656086F9}" type="slidenum">
              <a:rPr lang="en-US" sz="1200">
                <a:latin typeface="Times New Roman" charset="0"/>
              </a:rPr>
              <a:pPr/>
              <a:t>174</a:t>
            </a:fld>
            <a:endParaRPr lang="en-US" sz="1200">
              <a:latin typeface="Times New Roman"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52526600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479493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80897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297136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79247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1939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623224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83210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37920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994421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204</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Akamai: 100,000+ servers in 1000+ clusters in 1000+ networks in 70+ countries serving trillions of requests a day.</a:t>
            </a:r>
          </a:p>
          <a:p>
            <a:endParaRPr lang="en-US" altLang="en-US">
              <a:ea typeface="ＭＳ Ｐゴシック" panose="020B0600070205080204" pitchFamily="34" charset="-128"/>
            </a:endParaRPr>
          </a:p>
          <a:p>
            <a:r>
              <a:rPr lang="en-US" altLang="en-US">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205</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dirty="0">
              <a:latin typeface="Calibri"/>
            </a:endParaRPr>
          </a:p>
        </p:txBody>
      </p:sp>
      <p:sp>
        <p:nvSpPr>
          <p:cNvPr id="4" name="Slide Number Placeholder 3"/>
          <p:cNvSpPr>
            <a:spLocks noGrp="1"/>
          </p:cNvSpPr>
          <p:nvPr>
            <p:ph type="sldNum" sz="quarter" idx="10"/>
          </p:nvPr>
        </p:nvSpPr>
        <p:spPr/>
        <p:txBody>
          <a:bodyPr/>
          <a:lstStyle/>
          <a:p>
            <a:fld id="{768CBA52-DC4E-F943-BEC7-7E908FFAD05F}" type="slidenum">
              <a:rPr lang="en-US" smtClean="0"/>
              <a:t>206</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4021155245"/>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F9CFF8F-FEAD-5F40-A538-3E6432ED87D2}" type="slidenum">
              <a:rPr lang="en-US" sz="1300" b="0">
                <a:latin typeface="Times New Roman" charset="0"/>
                <a:cs typeface="Calibri"/>
              </a:rPr>
              <a:pPr eaLnBrk="1" hangingPunct="1"/>
              <a:t>16</a:t>
            </a:fld>
            <a:endParaRPr lang="en-US" sz="1300" b="0" dirty="0">
              <a:latin typeface="Times New Roman" charset="0"/>
              <a:cs typeface="Calibri"/>
            </a:endParaRPr>
          </a:p>
        </p:txBody>
      </p:sp>
      <p:sp>
        <p:nvSpPr>
          <p:cNvPr id="81923" name="Rectangle 2"/>
          <p:cNvSpPr>
            <a:spLocks noGrp="1" noRot="1" noChangeAspect="1" noChangeArrowheads="1"/>
          </p:cNvSpPr>
          <p:nvPr>
            <p:ph type="sldImg"/>
          </p:nvPr>
        </p:nvSpPr>
        <p:spPr>
          <a:solidFill>
            <a:srgbClr val="FFFFFF"/>
          </a:solidFill>
          <a:ln/>
        </p:spPr>
      </p:sp>
      <p:sp>
        <p:nvSpPr>
          <p:cNvPr id="81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6/Mar/2013</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96223396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534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5D36895-F93F-9D4B-ABEC-596D79CD530A}" type="slidenum">
              <a:rPr lang="en-US" sz="1300" b="0">
                <a:latin typeface="Times New Roman" charset="0"/>
                <a:cs typeface="Calibri"/>
              </a:rPr>
              <a:pPr eaLnBrk="1" hangingPunct="1"/>
              <a:t>18</a:t>
            </a:fld>
            <a:endParaRPr lang="en-US" sz="1300" b="0" dirty="0">
              <a:latin typeface="Times New Roman" charset="0"/>
              <a:cs typeface="Calibri"/>
            </a:endParaRPr>
          </a:p>
        </p:txBody>
      </p:sp>
      <p:sp>
        <p:nvSpPr>
          <p:cNvPr id="83971" name="Rectangle 2"/>
          <p:cNvSpPr>
            <a:spLocks noGrp="1" noRot="1" noChangeAspect="1" noChangeArrowheads="1"/>
          </p:cNvSpPr>
          <p:nvPr>
            <p:ph type="sldImg"/>
          </p:nvPr>
        </p:nvSpPr>
        <p:spPr>
          <a:solidFill>
            <a:srgbClr val="FFFFFF"/>
          </a:solidFill>
          <a:ln/>
        </p:spPr>
      </p:sp>
      <p:sp>
        <p:nvSpPr>
          <p:cNvPr id="839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FIX THIS – expanded example? and better differentiation between this </a:t>
            </a:r>
            <a:r>
              <a:rPr lang="en-US">
                <a:ea typeface="ＭＳ Ｐゴシック" charset="0"/>
                <a:cs typeface="ＭＳ Ｐゴシック" charset="0"/>
              </a:rPr>
              <a:t>and recursive</a:t>
            </a:r>
            <a:endParaRPr lang="en-US" dirty="0">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69988702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64D573E-B065-F64F-88D8-A30DCBC1013D}" type="slidenum">
              <a:rPr lang="en-US" sz="1300" b="0">
                <a:latin typeface="Times New Roman" charset="0"/>
                <a:cs typeface="Calibri"/>
              </a:rPr>
              <a:pPr eaLnBrk="1" hangingPunct="1"/>
              <a:t>20</a:t>
            </a:fld>
            <a:endParaRPr lang="en-US" sz="1300" b="0" dirty="0">
              <a:latin typeface="Times New Roman" charset="0"/>
              <a:cs typeface="Calibri"/>
            </a:endParaRPr>
          </a:p>
        </p:txBody>
      </p:sp>
      <p:sp>
        <p:nvSpPr>
          <p:cNvPr id="86019" name="Rectangle 2"/>
          <p:cNvSpPr>
            <a:spLocks noGrp="1" noRot="1" noChangeAspect="1" noChangeArrowheads="1"/>
          </p:cNvSpPr>
          <p:nvPr>
            <p:ph type="sldImg"/>
          </p:nvPr>
        </p:nvSpPr>
        <p:spPr>
          <a:solidFill>
            <a:srgbClr val="FFFFFF"/>
          </a:solidFill>
          <a:ln/>
        </p:spPr>
      </p:sp>
      <p:sp>
        <p:nvSpPr>
          <p:cNvPr id="860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Most common case: this mixed usage: host to local: recursive; local: iterative</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3218070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latin typeface="Calibri"/>
              </a:rPr>
              <a:t>Applications need their own protocols.</a:t>
            </a:r>
          </a:p>
          <a:p>
            <a:r>
              <a:rPr lang="en-US" sz="1200" dirty="0">
                <a:latin typeface="Calibri"/>
              </a:rPr>
              <a:t>These applications are part network protocol (in the sense that they exchange messages with their peers on other machines) and part traditional application program (in the sense that they interact with the windowing system, the file system, and ultimately, the user). </a:t>
            </a:r>
          </a:p>
          <a:p>
            <a:r>
              <a:rPr lang="en-US" sz="1200" dirty="0">
                <a:latin typeface="Calibri"/>
              </a:rPr>
              <a:t>This topic explores some of the most popular network applications available today.</a:t>
            </a:r>
          </a:p>
        </p:txBody>
      </p:sp>
      <p:sp>
        <p:nvSpPr>
          <p:cNvPr id="4" name="Slide Number Placeholder 3"/>
          <p:cNvSpPr>
            <a:spLocks noGrp="1"/>
          </p:cNvSpPr>
          <p:nvPr>
            <p:ph type="sldNum" sz="quarter" idx="10"/>
          </p:nvPr>
        </p:nvSpPr>
        <p:spPr/>
        <p:txBody>
          <a:bodyPr/>
          <a:lstStyle/>
          <a:p>
            <a:fld id="{768CBA52-DC4E-F943-BEC7-7E908FFAD05F}" type="slidenum">
              <a:rPr lang="en-US" smtClean="0"/>
              <a:t>2</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402115524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E7A2AF4-21A1-4549-972D-2D4D3C966DCF}" type="slidenum">
              <a:rPr lang="en-US" sz="1300" b="0">
                <a:latin typeface="Times New Roman" charset="0"/>
                <a:cs typeface="Calibri"/>
              </a:rPr>
              <a:pPr eaLnBrk="1" hangingPunct="1"/>
              <a:t>21</a:t>
            </a:fld>
            <a:endParaRPr lang="en-US" sz="1300" b="0" dirty="0">
              <a:latin typeface="Times New Roman" charset="0"/>
              <a:cs typeface="Calibri"/>
            </a:endParaRPr>
          </a:p>
        </p:txBody>
      </p:sp>
      <p:sp>
        <p:nvSpPr>
          <p:cNvPr id="92163" name="Rectangle 2"/>
          <p:cNvSpPr>
            <a:spLocks noGrp="1" noRot="1" noChangeAspect="1" noChangeArrowheads="1"/>
          </p:cNvSpPr>
          <p:nvPr>
            <p:ph type="sldImg"/>
          </p:nvPr>
        </p:nvSpPr>
        <p:spPr>
          <a:solidFill>
            <a:srgbClr val="FFFFFF"/>
          </a:solidFill>
          <a:ln/>
        </p:spPr>
      </p:sp>
      <p:sp>
        <p:nvSpPr>
          <p:cNvPr id="921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ea typeface="ＭＳ Ｐゴシック" charset="0"/>
                <a:cs typeface="ＭＳ Ｐゴシック" charset="0"/>
              </a:rPr>
              <a:t>2019-2-25</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4692700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10722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244B183-CBA1-BA47-8281-488AF6A9CE4D}" type="slidenum">
              <a:rPr lang="en-US" sz="1300" b="0">
                <a:latin typeface="Times New Roman" charset="0"/>
                <a:cs typeface="Calibri"/>
              </a:rPr>
              <a:pPr eaLnBrk="1" hangingPunct="1"/>
              <a:t>23</a:t>
            </a:fld>
            <a:endParaRPr lang="en-US" sz="1300" b="0" dirty="0">
              <a:latin typeface="Times New Roman" charset="0"/>
              <a:cs typeface="Calibri"/>
            </a:endParaRPr>
          </a:p>
        </p:txBody>
      </p:sp>
      <p:sp>
        <p:nvSpPr>
          <p:cNvPr id="94211" name="Rectangle 2"/>
          <p:cNvSpPr>
            <a:spLocks noGrp="1" noRot="1" noChangeAspect="1" noChangeArrowheads="1"/>
          </p:cNvSpPr>
          <p:nvPr>
            <p:ph type="sldImg"/>
          </p:nvPr>
        </p:nvSpPr>
        <p:spPr>
          <a:solidFill>
            <a:srgbClr val="FFFFFF"/>
          </a:solidFill>
          <a:ln/>
        </p:spPr>
      </p:sp>
      <p:sp>
        <p:nvSpPr>
          <p:cNvPr id="942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911065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E6DECEB-02F6-8C41-99F5-759492C41FD1}" type="slidenum">
              <a:rPr lang="en-US" sz="1300" b="0">
                <a:latin typeface="Times New Roman" charset="0"/>
                <a:cs typeface="Calibri"/>
              </a:rPr>
              <a:pPr eaLnBrk="1" hangingPunct="1"/>
              <a:t>24</a:t>
            </a:fld>
            <a:endParaRPr lang="en-US" sz="1300" b="0" dirty="0">
              <a:latin typeface="Times New Roman" charset="0"/>
              <a:cs typeface="Calibri"/>
            </a:endParaRPr>
          </a:p>
        </p:txBody>
      </p:sp>
      <p:sp>
        <p:nvSpPr>
          <p:cNvPr id="100355" name="Rectangle 2"/>
          <p:cNvSpPr>
            <a:spLocks noGrp="1" noRot="1" noChangeAspect="1" noChangeArrowheads="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423612030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871630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430212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664735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47499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62498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99483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4470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663916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152310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2020-3-9</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36</a:t>
            </a:fld>
            <a:endParaRPr lang="en-US"/>
          </a:p>
        </p:txBody>
      </p:sp>
    </p:spTree>
    <p:extLst>
      <p:ext uri="{BB962C8B-B14F-4D97-AF65-F5344CB8AC3E}">
        <p14:creationId xmlns:p14="http://schemas.microsoft.com/office/powerpoint/2010/main" val="35227724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16-Feb-2015</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40</a:t>
            </a:fld>
            <a:endParaRPr lang="en-US"/>
          </a:p>
        </p:txBody>
      </p:sp>
    </p:spTree>
    <p:extLst>
      <p:ext uri="{BB962C8B-B14F-4D97-AF65-F5344CB8AC3E}">
        <p14:creationId xmlns:p14="http://schemas.microsoft.com/office/powerpoint/2010/main" val="268518313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3608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62A239-1F53-814D-8DE5-719741BDD7A3}" type="slidenum">
              <a:rPr lang="en-US" sz="1300" b="0">
                <a:latin typeface="Times New Roman" charset="0"/>
                <a:cs typeface="Calibri"/>
              </a:rPr>
              <a:pPr eaLnBrk="1" hangingPunct="1"/>
              <a:t>73</a:t>
            </a:fld>
            <a:endParaRPr lang="en-US" sz="1300" b="0" dirty="0">
              <a:latin typeface="Times New Roman" charset="0"/>
              <a:cs typeface="Calibri"/>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1664989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ECB84EFB-17E4-BE40-9DFD-E80728166CB6}" type="slidenum">
              <a:rPr lang="en-US" sz="1300" b="0">
                <a:latin typeface="Times New Roman" charset="0"/>
                <a:cs typeface="Calibri"/>
              </a:rPr>
              <a:pPr eaLnBrk="1" hangingPunct="1"/>
              <a:t>74</a:t>
            </a:fld>
            <a:endParaRPr lang="en-US" sz="1300" b="0" dirty="0">
              <a:latin typeface="Times New Roman" charset="0"/>
              <a:cs typeface="Calibri"/>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9895883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4DEE0E-DCEC-294B-B147-4E333692DB29}" type="slidenum">
              <a:rPr lang="en-US" sz="1300" b="0">
                <a:latin typeface="Times New Roman" charset="0"/>
                <a:cs typeface="Calibri"/>
              </a:rPr>
              <a:pPr eaLnBrk="1" hangingPunct="1"/>
              <a:t>75</a:t>
            </a:fld>
            <a:endParaRPr lang="en-US" sz="1300" b="0" dirty="0">
              <a:latin typeface="Times New Roman" charset="0"/>
              <a:cs typeface="Calibri"/>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Transcoding = change compression rate per user</a:t>
            </a:r>
            <a:r>
              <a:rPr lang="ja-JP" altLang="en-US">
                <a:ea typeface="ＭＳ Ｐゴシック" charset="0"/>
                <a:cs typeface="ＭＳ Ｐゴシック" charset="0"/>
              </a:rPr>
              <a:t>’</a:t>
            </a:r>
            <a:r>
              <a:rPr lang="en-US">
                <a:ea typeface="ＭＳ Ｐゴシック" charset="0"/>
                <a:cs typeface="ＭＳ Ｐゴシック" charset="0"/>
              </a:rPr>
              <a:t>s bandwidth</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70731717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FC598EC-92F8-F048-A256-C51717FA6BD7}" type="slidenum">
              <a:rPr lang="en-US" sz="1300" b="0">
                <a:latin typeface="Times New Roman" charset="0"/>
                <a:cs typeface="Calibri"/>
              </a:rPr>
              <a:pPr eaLnBrk="1" hangingPunct="1"/>
              <a:t>76</a:t>
            </a:fld>
            <a:endParaRPr lang="en-US" sz="1300" b="0" dirty="0">
              <a:latin typeface="Times New Roman" charset="0"/>
              <a:cs typeface="Calibri"/>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2988149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B9B1B1A-83D3-8947-B466-86D27A30A08C}" type="slidenum">
              <a:rPr lang="en-US" sz="1300" b="0">
                <a:latin typeface="Times New Roman" charset="0"/>
                <a:cs typeface="Calibri"/>
              </a:rPr>
              <a:pPr eaLnBrk="1" hangingPunct="1"/>
              <a:t>77</a:t>
            </a:fld>
            <a:endParaRPr lang="en-US" sz="1300" b="0" dirty="0">
              <a:latin typeface="Times New Roman" charset="0"/>
              <a:cs typeface="Calibri"/>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18-feb-2014</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61671597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3F1C61E-27A0-764F-A732-4C881121A866}" type="slidenum">
              <a:rPr lang="en-US" sz="1300" b="0">
                <a:latin typeface="Times New Roman" charset="0"/>
                <a:cs typeface="Calibri"/>
              </a:rPr>
              <a:pPr eaLnBrk="1" hangingPunct="1"/>
              <a:t>78</a:t>
            </a:fld>
            <a:endParaRPr lang="en-US" sz="1300" b="0" dirty="0">
              <a:latin typeface="Times New Roman" charset="0"/>
              <a:cs typeface="Calibri"/>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58674920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0422504-4A77-2049-B60C-437847CE5B7C}" type="slidenum">
              <a:rPr lang="en-US" sz="1300" b="0">
                <a:latin typeface="Times New Roman" charset="0"/>
                <a:cs typeface="Calibri"/>
              </a:rPr>
              <a:pPr eaLnBrk="1" hangingPunct="1"/>
              <a:t>79</a:t>
            </a:fld>
            <a:endParaRPr lang="en-US" sz="1300" b="0" dirty="0">
              <a:latin typeface="Times New Roman" charset="0"/>
              <a:cs typeface="Calibri"/>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321198870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708FCA0-4D69-D149-A008-F68A63856D42}" type="slidenum">
              <a:rPr lang="en-US" sz="1300" b="0">
                <a:latin typeface="Times New Roman" charset="0"/>
                <a:cs typeface="Calibri"/>
              </a:rPr>
              <a:pPr eaLnBrk="1" hangingPunct="1"/>
              <a:t>80</a:t>
            </a:fld>
            <a:endParaRPr lang="en-US" sz="1300" b="0" dirty="0">
              <a:latin typeface="Times New Roman" charset="0"/>
              <a:cs typeface="Calibri"/>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8746913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35D32CDD-0DEE-524D-94FF-8E08912F5B36}" type="slidenum">
              <a:rPr lang="en-US" sz="1300" b="0">
                <a:latin typeface="Times New Roman" charset="0"/>
                <a:cs typeface="Calibri"/>
              </a:rPr>
              <a:pPr eaLnBrk="1" hangingPunct="1"/>
              <a:t>81</a:t>
            </a:fld>
            <a:endParaRPr lang="en-US" sz="1300" b="0" dirty="0">
              <a:latin typeface="Times New Roman" charset="0"/>
              <a:cs typeface="Calibri"/>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76417097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 CACHING</a:t>
            </a:r>
          </a:p>
          <a:p>
            <a:endParaRPr lang="en-US" dirty="0"/>
          </a:p>
          <a:p>
            <a:endParaRPr lang="en-US" dirty="0"/>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82</a:t>
            </a:fld>
            <a:endParaRPr lang="en-US"/>
          </a:p>
        </p:txBody>
      </p:sp>
    </p:spTree>
    <p:extLst>
      <p:ext uri="{BB962C8B-B14F-4D97-AF65-F5344CB8AC3E}">
        <p14:creationId xmlns:p14="http://schemas.microsoft.com/office/powerpoint/2010/main" val="412625649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2A1D53B-0B65-174C-A832-8F76934966BD}" type="slidenum">
              <a:rPr lang="en-US" sz="1300" b="0">
                <a:latin typeface="Times New Roman" charset="0"/>
                <a:cs typeface="Calibri"/>
              </a:rPr>
              <a:pPr eaLnBrk="1" hangingPunct="1"/>
              <a:t>8</a:t>
            </a:fld>
            <a:endParaRPr lang="en-US" sz="1300" b="0" dirty="0">
              <a:latin typeface="Times New Roman" charset="0"/>
              <a:cs typeface="Calibri"/>
            </a:endParaRPr>
          </a:p>
        </p:txBody>
      </p:sp>
      <p:sp>
        <p:nvSpPr>
          <p:cNvPr id="64515" name="Rectangle 2"/>
          <p:cNvSpPr>
            <a:spLocks noGrp="1" noRot="1" noChangeAspect="1" noChangeArrowheads="1"/>
          </p:cNvSpPr>
          <p:nvPr>
            <p:ph type="sldImg"/>
          </p:nvPr>
        </p:nvSpPr>
        <p:spPr>
          <a:solidFill>
            <a:srgbClr val="FFFFFF"/>
          </a:solidFill>
          <a:ln/>
        </p:spPr>
      </p:sp>
      <p:sp>
        <p:nvSpPr>
          <p:cNvPr id="645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9467028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039588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067527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478314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6F33496-7387-534C-BBBA-05DE0EA6CD13}" type="slidenum">
              <a:rPr lang="en-US" sz="1300" b="0">
                <a:latin typeface="Times New Roman" charset="0"/>
                <a:cs typeface="Calibri"/>
              </a:rPr>
              <a:pPr eaLnBrk="1" hangingPunct="1"/>
              <a:t>102</a:t>
            </a:fld>
            <a:endParaRPr lang="en-US" sz="1300" b="0" dirty="0">
              <a:latin typeface="Times New Roman" charset="0"/>
              <a:cs typeface="Calibri"/>
            </a:endParaRPr>
          </a:p>
        </p:txBody>
      </p:sp>
      <p:sp>
        <p:nvSpPr>
          <p:cNvPr id="36867" name="Rectangle 2"/>
          <p:cNvSpPr>
            <a:spLocks noGrp="1" noRot="1" noChangeAspect="1" noChangeArrowheads="1" noTextEdit="1"/>
          </p:cNvSpPr>
          <p:nvPr>
            <p:ph type="sldImg"/>
          </p:nvPr>
        </p:nvSpPr>
        <p:spPr>
          <a:ln/>
        </p:spPr>
      </p:sp>
      <p:sp>
        <p:nvSpPr>
          <p:cNvPr id="3686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77674733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4EF34FCE-8377-C544-BBA4-2B5662EEC5D7}" type="slidenum">
              <a:rPr lang="en-US" sz="1300" b="0">
                <a:latin typeface="Times New Roman" charset="0"/>
                <a:cs typeface="Calibri"/>
              </a:rPr>
              <a:pPr eaLnBrk="1" hangingPunct="1"/>
              <a:t>103</a:t>
            </a:fld>
            <a:endParaRPr lang="en-US" sz="1300" b="0" dirty="0">
              <a:latin typeface="Times New Roman" charset="0"/>
              <a:cs typeface="Calibri"/>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Each object is uniquely identified.  How?</a:t>
            </a:r>
          </a:p>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3936923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609F867-9013-3B45-ABDA-3BDB8C9B34E7}" type="slidenum">
              <a:rPr lang="en-US" sz="1300" b="0">
                <a:latin typeface="Times New Roman" charset="0"/>
                <a:cs typeface="Calibri"/>
              </a:rPr>
              <a:pPr eaLnBrk="1" hangingPunct="1"/>
              <a:t>104</a:t>
            </a:fld>
            <a:endParaRPr lang="en-US" sz="1300" b="0" dirty="0">
              <a:latin typeface="Times New Roman" charset="0"/>
              <a:cs typeface="Calibri"/>
            </a:endParaRPr>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70181571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5E34C96-5F6F-F44B-9A6B-C6DCD7C0B348}" type="slidenum">
              <a:rPr lang="en-US" sz="1300" b="0">
                <a:latin typeface="Times New Roman" charset="0"/>
                <a:cs typeface="Calibri"/>
              </a:rPr>
              <a:pPr eaLnBrk="1" hangingPunct="1"/>
              <a:t>105</a:t>
            </a:fld>
            <a:endParaRPr lang="en-US" sz="1300" b="0" dirty="0">
              <a:latin typeface="Times New Roman" charset="0"/>
              <a:cs typeface="Calibri"/>
            </a:endParaRPr>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43653268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Know this</a:t>
            </a:r>
          </a:p>
          <a:p>
            <a:r>
              <a:rPr lang="en-US" dirty="0"/>
              <a:t>Draw!!!</a:t>
            </a:r>
          </a:p>
        </p:txBody>
      </p:sp>
      <p:sp>
        <p:nvSpPr>
          <p:cNvPr id="4" name="Slide Number Placeholder 3"/>
          <p:cNvSpPr>
            <a:spLocks noGrp="1"/>
          </p:cNvSpPr>
          <p:nvPr>
            <p:ph type="sldNum" sz="quarter" idx="10"/>
          </p:nvPr>
        </p:nvSpPr>
        <p:spPr/>
        <p:txBody>
          <a:bodyPr/>
          <a:lstStyle/>
          <a:p>
            <a:pPr>
              <a:defRPr/>
            </a:pPr>
            <a:fld id="{973AB7D2-44D9-C341-97F4-AF3A6AE0BBCF}" type="slidenum">
              <a:rPr lang="en-US" smtClean="0"/>
              <a:pPr>
                <a:defRPr/>
              </a:pPr>
              <a:t>106</a:t>
            </a:fld>
            <a:endParaRPr lang="en-US"/>
          </a:p>
        </p:txBody>
      </p:sp>
      <p:sp>
        <p:nvSpPr>
          <p:cNvPr id="5" name="Footer Placeholder 4"/>
          <p:cNvSpPr>
            <a:spLocks noGrp="1"/>
          </p:cNvSpPr>
          <p:nvPr>
            <p:ph type="ftr" sz="quarter" idx="11"/>
          </p:nvPr>
        </p:nvSpPr>
        <p:spPr/>
        <p:txBody>
          <a:bodyPr/>
          <a:lstStyle/>
          <a:p>
            <a:r>
              <a:rPr lang="en-US"/>
              <a:t>Topic 6</a:t>
            </a:r>
          </a:p>
        </p:txBody>
      </p:sp>
    </p:spTree>
    <p:extLst>
      <p:ext uri="{BB962C8B-B14F-4D97-AF65-F5344CB8AC3E}">
        <p14:creationId xmlns:p14="http://schemas.microsoft.com/office/powerpoint/2010/main" val="214397964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84D1D5B-0021-F849-8058-30944C7DE58C}" type="slidenum">
              <a:rPr lang="en-US" sz="1300" b="0">
                <a:latin typeface="Times New Roman" charset="0"/>
                <a:cs typeface="Calibri"/>
              </a:rPr>
              <a:pPr eaLnBrk="1" hangingPunct="1"/>
              <a:t>108</a:t>
            </a:fld>
            <a:endParaRPr lang="en-US" sz="1300" b="0" dirty="0">
              <a:latin typeface="Times New Roman" charset="0"/>
              <a:cs typeface="Calibri"/>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97519941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092837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444F90A-85B0-E645-AA4D-9AF7F4A64B15}" type="slidenum">
              <a:rPr lang="en-US" sz="1300" b="0">
                <a:latin typeface="Times New Roman" charset="0"/>
                <a:cs typeface="Calibri"/>
              </a:rPr>
              <a:pPr eaLnBrk="1" hangingPunct="1"/>
              <a:t>109</a:t>
            </a:fld>
            <a:endParaRPr lang="en-US" sz="1300" b="0" dirty="0">
              <a:latin typeface="Times New Roman" charset="0"/>
              <a:cs typeface="Calibri"/>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Pause for a second--- stateless…!</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58132358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F7FD136-E245-E349-86E6-FB48F06477F1}" type="slidenum">
              <a:rPr lang="en-US" sz="1300" b="0">
                <a:latin typeface="Times New Roman" charset="0"/>
                <a:cs typeface="Calibri"/>
              </a:rPr>
              <a:pPr eaLnBrk="1" hangingPunct="1"/>
              <a:t>110</a:t>
            </a:fld>
            <a:endParaRPr lang="en-US" sz="1300" b="0" dirty="0">
              <a:latin typeface="Times New Roman" charset="0"/>
              <a:cs typeface="Calibri"/>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Fate sharing</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40229885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B0E47807-187F-3B45-86B4-420F6EFD93CE}" type="slidenum">
              <a:rPr lang="en-US" sz="1300" b="0">
                <a:latin typeface="Times New Roman" charset="0"/>
                <a:cs typeface="Calibri"/>
              </a:rPr>
              <a:pPr eaLnBrk="1" hangingPunct="1"/>
              <a:t>111</a:t>
            </a:fld>
            <a:endParaRPr lang="en-US" sz="1300" b="0" dirty="0">
              <a:latin typeface="Times New Roman" charset="0"/>
              <a:cs typeface="Calibri"/>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Creates a notion of a </a:t>
            </a:r>
            <a:r>
              <a:rPr lang="ja-JP" altLang="en-US">
                <a:ea typeface="ＭＳ Ｐゴシック" charset="0"/>
                <a:cs typeface="ＭＳ Ｐゴシック" charset="0"/>
              </a:rPr>
              <a:t>“</a:t>
            </a:r>
            <a:r>
              <a:rPr lang="en-US">
                <a:ea typeface="ＭＳ Ｐゴシック" charset="0"/>
                <a:cs typeface="ＭＳ Ｐゴシック" charset="0"/>
              </a:rPr>
              <a:t>SESSION</a:t>
            </a:r>
            <a:r>
              <a:rPr lang="ja-JP" altLang="en-US">
                <a:ea typeface="ＭＳ Ｐゴシック" charset="0"/>
                <a:cs typeface="ＭＳ Ｐゴシック" charset="0"/>
              </a:rPr>
              <a:t>”</a:t>
            </a:r>
            <a:r>
              <a:rPr lang="en-US">
                <a:ea typeface="ＭＳ Ｐゴシック" charset="0"/>
                <a:cs typeface="ＭＳ Ｐゴシック" charset="0"/>
              </a:rPr>
              <a:t> for the user</a:t>
            </a:r>
          </a:p>
          <a:p>
            <a:r>
              <a:rPr lang="en-US">
                <a:ea typeface="ＭＳ Ｐゴシック" charset="0"/>
                <a:cs typeface="ＭＳ Ｐゴシック" charset="0"/>
              </a:rPr>
              <a:t>Customize the user experience</a:t>
            </a:r>
          </a:p>
          <a:p>
            <a:r>
              <a:rPr lang="en-US">
                <a:ea typeface="ＭＳ Ｐゴシック" charset="0"/>
                <a:cs typeface="ＭＳ Ｐゴシック" charset="0"/>
              </a:rPr>
              <a:t>Statefulness comes from the client side</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95134742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C9032E1-727F-D74C-82D6-F670C2A88101}" type="slidenum">
              <a:rPr lang="en-US" sz="1300" b="0">
                <a:latin typeface="Times New Roman" charset="0"/>
                <a:cs typeface="Calibri"/>
              </a:rPr>
              <a:pPr eaLnBrk="1" hangingPunct="1"/>
              <a:t>112</a:t>
            </a:fld>
            <a:endParaRPr lang="en-US" sz="1300" b="0" dirty="0">
              <a:latin typeface="Times New Roman" charset="0"/>
              <a:cs typeface="Calibri"/>
            </a:endParaRPr>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207333141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29480E89-5731-9F45-9F77-9E2588BC9592}" type="slidenum">
              <a:rPr lang="en-US" sz="1300" b="0">
                <a:latin typeface="Times New Roman" charset="0"/>
                <a:cs typeface="Calibri"/>
              </a:rPr>
              <a:pPr eaLnBrk="1" hangingPunct="1"/>
              <a:t>113</a:t>
            </a:fld>
            <a:endParaRPr lang="en-US" sz="1300" b="0" dirty="0">
              <a:latin typeface="Times New Roman" charset="0"/>
              <a:cs typeface="Calibri"/>
            </a:endParaRPr>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No timer, no resend</a:t>
            </a:r>
          </a:p>
          <a:p>
            <a:r>
              <a:rPr lang="en-US">
                <a:ea typeface="ＭＳ Ｐゴシック" charset="0"/>
                <a:cs typeface="ＭＳ Ｐゴシック" charset="0"/>
              </a:rPr>
              <a:t>NOT concurrent!</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41135164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28CE848B-58D8-454C-AC3F-DF7FFFD5126C}" type="slidenum">
              <a:rPr lang="en-US" sz="1300" b="0">
                <a:latin typeface="Times New Roman" charset="0"/>
                <a:cs typeface="Calibri"/>
              </a:rPr>
              <a:pPr eaLnBrk="1" hangingPunct="1"/>
              <a:t>114</a:t>
            </a:fld>
            <a:endParaRPr lang="en-US" sz="1300" b="0" dirty="0">
              <a:latin typeface="Times New Roman" charset="0"/>
              <a:cs typeface="Calibri"/>
            </a:endParaRPr>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63026682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CE5DE39-4B8A-3F4F-BCC2-428F9AD8A8BF}" type="slidenum">
              <a:rPr lang="en-US" sz="1300" b="0">
                <a:latin typeface="Times New Roman" charset="0"/>
                <a:cs typeface="Calibri"/>
              </a:rPr>
              <a:pPr eaLnBrk="1" hangingPunct="1"/>
              <a:t>115</a:t>
            </a:fld>
            <a:endParaRPr lang="en-US" sz="1300" b="0" dirty="0">
              <a:latin typeface="Times New Roman" charset="0"/>
              <a:cs typeface="Calibri"/>
            </a:endParaRPr>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HTTP/1.1 allows multiple HTTP requests to be written out to a socket together without waiting for the corresponding responses. The requestor then waits for the responses to arrive in the order in which they were requested. The act of pipelining the requests can result in a dramatic improvement in page loading times, especially over high latency connections.</a:t>
            </a: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5060847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got here 8/Mar/2013</a:t>
            </a:r>
          </a:p>
        </p:txBody>
      </p:sp>
      <p:sp>
        <p:nvSpPr>
          <p:cNvPr id="4" name="Footer Placeholder 3"/>
          <p:cNvSpPr>
            <a:spLocks noGrp="1"/>
          </p:cNvSpPr>
          <p:nvPr>
            <p:ph type="ftr" sz="quarter" idx="10"/>
          </p:nvPr>
        </p:nvSpPr>
        <p:spPr/>
        <p:txBody>
          <a:bodyPr/>
          <a:lstStyle/>
          <a:p>
            <a:r>
              <a:rPr lang="en-US"/>
              <a:t>Topic 6</a:t>
            </a:r>
          </a:p>
        </p:txBody>
      </p:sp>
      <p:sp>
        <p:nvSpPr>
          <p:cNvPr id="5" name="Slide Number Placeholder 4"/>
          <p:cNvSpPr>
            <a:spLocks noGrp="1"/>
          </p:cNvSpPr>
          <p:nvPr>
            <p:ph type="sldNum" sz="quarter" idx="11"/>
          </p:nvPr>
        </p:nvSpPr>
        <p:spPr/>
        <p:txBody>
          <a:bodyPr/>
          <a:lstStyle/>
          <a:p>
            <a:fld id="{768CBA52-DC4E-F943-BEC7-7E908FFAD05F}" type="slidenum">
              <a:rPr lang="en-US" smtClean="0"/>
              <a:t>116</a:t>
            </a:fld>
            <a:endParaRPr lang="en-US"/>
          </a:p>
        </p:txBody>
      </p:sp>
    </p:spTree>
    <p:extLst>
      <p:ext uri="{BB962C8B-B14F-4D97-AF65-F5344CB8AC3E}">
        <p14:creationId xmlns:p14="http://schemas.microsoft.com/office/powerpoint/2010/main" val="412044049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3611391-0E53-F44F-97D5-1FA35B5ADDB0}" type="slidenum">
              <a:rPr lang="en-US" sz="1300" b="0">
                <a:latin typeface="Times New Roman" charset="0"/>
                <a:cs typeface="Calibri"/>
              </a:rPr>
              <a:pPr eaLnBrk="1" hangingPunct="1"/>
              <a:t>120</a:t>
            </a:fld>
            <a:endParaRPr lang="en-US" sz="1300" b="0" dirty="0">
              <a:latin typeface="Times New Roman" charset="0"/>
              <a:cs typeface="Calibri"/>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17161889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57263" eaLnBrk="0" hangingPunct="0">
              <a:defRPr sz="2000" b="1">
                <a:solidFill>
                  <a:schemeClr val="tx1"/>
                </a:solidFill>
                <a:latin typeface="Courier New" charset="0"/>
                <a:ea typeface="ＭＳ Ｐゴシック" charset="0"/>
                <a:cs typeface="Arial" charset="0"/>
              </a:defRPr>
            </a:lvl1pPr>
            <a:lvl2pPr marL="37931725" indent="-37474525" defTabSz="957263"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C60594E-3CE8-5144-9B3A-05CCC8CB5253}" type="slidenum">
              <a:rPr lang="en-US" sz="1300" b="0">
                <a:latin typeface="Times New Roman" charset="0"/>
                <a:cs typeface="Calibri"/>
              </a:rPr>
              <a:pPr eaLnBrk="1" hangingPunct="1"/>
              <a:t>121</a:t>
            </a:fld>
            <a:endParaRPr lang="en-US" sz="1300" b="0" dirty="0">
              <a:latin typeface="Times New Roman" charset="0"/>
              <a:cs typeface="Calibri"/>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ea typeface="ＭＳ Ｐゴシック" charset="0"/>
              <a:cs typeface="ＭＳ Ｐゴシック" charset="0"/>
            </a:endParaRPr>
          </a:p>
        </p:txBody>
      </p:sp>
      <p:sp>
        <p:nvSpPr>
          <p:cNvPr id="2" name="Footer Placeholder 1"/>
          <p:cNvSpPr>
            <a:spLocks noGrp="1"/>
          </p:cNvSpPr>
          <p:nvPr>
            <p:ph type="ftr" sz="quarter" idx="10"/>
          </p:nvPr>
        </p:nvSpPr>
        <p:spPr/>
        <p:txBody>
          <a:bodyPr/>
          <a:lstStyle/>
          <a:p>
            <a:r>
              <a:rPr lang="en-US"/>
              <a:t>Topic 6</a:t>
            </a:r>
          </a:p>
        </p:txBody>
      </p:sp>
    </p:spTree>
    <p:extLst>
      <p:ext uri="{BB962C8B-B14F-4D97-AF65-F5344CB8AC3E}">
        <p14:creationId xmlns:p14="http://schemas.microsoft.com/office/powerpoint/2010/main" val="112114169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p>
            <a:fld id="{EF2E49DB-BC78-4B4C-A2CF-B6D9727151B7}" type="datetime1">
              <a:rPr lang="en-GB" smtClean="0"/>
              <a:t>10/02/2023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39318702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FFF23777-DD54-7248-84CC-EBEBE3E39EB1}" type="datetime1">
              <a:rPr lang="en-GB" smtClean="0"/>
              <a:t>10/02/2023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5291113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389F48A2-D0E2-504B-AF23-771F2903313F}" type="datetime1">
              <a:rPr lang="en-GB" smtClean="0"/>
              <a:t>10/02/2023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6800609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533400" y="1600200"/>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600200"/>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1AB3E55B-8594-8B4F-B456-C90B9E96BC1B}" type="datetime1">
              <a:rPr lang="en-GB" smtClean="0"/>
              <a:t>10/02/2023</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dirty="0">
              <a:latin typeface="Times New Roman" charset="0"/>
            </a:endParaRPr>
          </a:p>
        </p:txBody>
      </p:sp>
      <p:sp>
        <p:nvSpPr>
          <p:cNvPr id="7" name="Rectangle 6"/>
          <p:cNvSpPr>
            <a:spLocks noGrp="1" noChangeArrowheads="1"/>
          </p:cNvSpPr>
          <p:nvPr>
            <p:ph type="sldNum" sz="quarter" idx="12"/>
          </p:nvPr>
        </p:nvSpPr>
        <p:spPr>
          <a:ln/>
        </p:spPr>
        <p:txBody>
          <a:bodyPr/>
          <a:lstStyle>
            <a:lvl1pPr>
              <a:defRPr/>
            </a:lvl1pPr>
          </a:lstStyle>
          <a:p>
            <a:fld id="{91C00DEE-6566-F04A-877F-9160B19555AE}" type="slidenum">
              <a:rPr lang="en-US"/>
              <a:pPr/>
              <a:t>‹#›</a:t>
            </a:fld>
            <a:endParaRPr lang="en-US"/>
          </a:p>
        </p:txBody>
      </p:sp>
    </p:spTree>
    <p:extLst>
      <p:ext uri="{BB962C8B-B14F-4D97-AF65-F5344CB8AC3E}">
        <p14:creationId xmlns:p14="http://schemas.microsoft.com/office/powerpoint/2010/main" val="22212490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143000" y="1122363"/>
            <a:ext cx="6858000" cy="2387600"/>
          </a:xfrm>
        </p:spPr>
        <p:txBody>
          <a:bodyPr anchor="b"/>
          <a:lstStyle>
            <a:lvl1pPr algn="ctr">
              <a:defRPr sz="45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1432367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628650" y="1724027"/>
            <a:ext cx="78867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6275201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21661927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3423694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EF99C38F-8511-5F4F-BDE7-43293257E6E4}" type="datetime1">
              <a:rPr lang="en-GB" smtClean="0"/>
              <a:t>10/02/2023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4050629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fld id="{2E98BCBA-7120-F245-86E8-B288E1AC6A03}" type="datetime1">
              <a:rPr lang="en-GB" smtClean="0"/>
              <a:t>10/02/2023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23858048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p:cNvSpPr>
            <a:spLocks noGrp="1"/>
          </p:cNvSpPr>
          <p:nvPr>
            <p:ph type="dt" sz="half" idx="10"/>
          </p:nvPr>
        </p:nvSpPr>
        <p:spPr/>
        <p:txBody>
          <a:bodyPr/>
          <a:lstStyle/>
          <a:p>
            <a:fld id="{6BA38D6E-63D6-E04C-9DA5-58CEFE171263}" type="datetime1">
              <a:rPr lang="en-GB" smtClean="0"/>
              <a:t>10/02/2023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20191582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p:cNvSpPr>
            <a:spLocks noGrp="1"/>
          </p:cNvSpPr>
          <p:nvPr>
            <p:ph type="dt" sz="half" idx="10"/>
          </p:nvPr>
        </p:nvSpPr>
        <p:spPr/>
        <p:txBody>
          <a:bodyPr/>
          <a:lstStyle/>
          <a:p>
            <a:fld id="{EAB8F20D-FE15-BA4D-998B-FF61032DD2BE}" type="datetime1">
              <a:rPr lang="en-GB" smtClean="0"/>
              <a:t>10/02/2023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6798721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2"/>
          <p:cNvSpPr>
            <a:spLocks noGrp="1"/>
          </p:cNvSpPr>
          <p:nvPr>
            <p:ph type="dt" sz="half" idx="10"/>
          </p:nvPr>
        </p:nvSpPr>
        <p:spPr/>
        <p:txBody>
          <a:bodyPr/>
          <a:lstStyle/>
          <a:p>
            <a:fld id="{3D49B9CB-B9ED-E646-BB78-AB39586CD81E}" type="datetime1">
              <a:rPr lang="en-GB" smtClean="0"/>
              <a:t>10/02/2023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1646539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3021E74-5E41-B544-911E-951311D90164}" type="datetime1">
              <a:rPr lang="en-GB" smtClean="0"/>
              <a:t>10/02/2023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9805690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4"/>
          <p:cNvSpPr>
            <a:spLocks noGrp="1"/>
          </p:cNvSpPr>
          <p:nvPr>
            <p:ph type="dt" sz="half" idx="10"/>
          </p:nvPr>
        </p:nvSpPr>
        <p:spPr/>
        <p:txBody>
          <a:bodyPr/>
          <a:lstStyle/>
          <a:p>
            <a:fld id="{E53D027F-3F0F-C644-99ED-A211BB4B0453}" type="datetime1">
              <a:rPr lang="en-GB" smtClean="0"/>
              <a:t>10/02/2023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17531997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4"/>
          <p:cNvSpPr>
            <a:spLocks noGrp="1"/>
          </p:cNvSpPr>
          <p:nvPr>
            <p:ph type="dt" sz="half" idx="10"/>
          </p:nvPr>
        </p:nvSpPr>
        <p:spPr/>
        <p:txBody>
          <a:bodyPr/>
          <a:lstStyle/>
          <a:p>
            <a:fld id="{052E7822-A401-A34E-AC55-457036AB3BC4}" type="datetime1">
              <a:rPr lang="en-GB" smtClean="0"/>
              <a:t>10/02/2023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7258DB0-5299-B449-B005-2F11F39528E5}" type="slidenum">
              <a:rPr lang="en-US" smtClean="0"/>
              <a:t>‹#›</a:t>
            </a:fld>
            <a:endParaRPr lang="en-US"/>
          </a:p>
        </p:txBody>
      </p:sp>
    </p:spTree>
    <p:extLst>
      <p:ext uri="{BB962C8B-B14F-4D97-AF65-F5344CB8AC3E}">
        <p14:creationId xmlns:p14="http://schemas.microsoft.com/office/powerpoint/2010/main" val="398365502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5" Type="http://schemas.openxmlformats.org/officeDocument/2006/relationships/theme" Target="../theme/theme2.xml"/><Relationship Id="rId4"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16EDCDF-E9A9-A74A-97B8-54042229A351}" type="datetime1">
              <a:rPr lang="en-GB" smtClean="0"/>
              <a:t>10/02/2023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7258DB0-5299-B449-B005-2F11F39528E5}" type="slidenum">
              <a:rPr lang="en-US" smtClean="0"/>
              <a:t>‹#›</a:t>
            </a:fld>
            <a:endParaRPr lang="en-US"/>
          </a:p>
        </p:txBody>
      </p:sp>
    </p:spTree>
    <p:extLst>
      <p:ext uri="{BB962C8B-B14F-4D97-AF65-F5344CB8AC3E}">
        <p14:creationId xmlns:p14="http://schemas.microsoft.com/office/powerpoint/2010/main" val="23285789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1" r:id="rId12"/>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628650" y="451821"/>
            <a:ext cx="78867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6914712" y="6443090"/>
            <a:ext cx="2057400" cy="365125"/>
          </a:xfrm>
          <a:prstGeom prst="rect">
            <a:avLst/>
          </a:prstGeom>
        </p:spPr>
        <p:txBody>
          <a:bodyPr vert="horz" lIns="91440" tIns="45720" rIns="91440" bIns="45720" rtlCol="0" anchor="ctr"/>
          <a:lstStyle>
            <a:lvl1pPr algn="r">
              <a:defRPr sz="825">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206372242"/>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Lst>
  <p:hf hdr="0" ftr="0" dt="0"/>
  <p:txStyles>
    <p:titleStyle>
      <a:lvl1pPr algn="l" defTabSz="685800" rtl="0" eaLnBrk="1" latinLnBrk="0" hangingPunct="1">
        <a:lnSpc>
          <a:spcPct val="90000"/>
        </a:lnSpc>
        <a:spcBef>
          <a:spcPct val="0"/>
        </a:spcBef>
        <a:buNone/>
        <a:defRPr sz="3300" b="1" kern="1200">
          <a:solidFill>
            <a:srgbClr val="0000A3"/>
          </a:solidFill>
          <a:latin typeface="+mj-lt"/>
          <a:ea typeface="+mj-ea"/>
          <a:cs typeface="+mj-cs"/>
        </a:defRPr>
      </a:lvl1pPr>
    </p:titleStyle>
    <p:bodyStyle>
      <a:lvl1pPr marL="264319" indent="-166688" algn="l" defTabSz="685800" rtl="0" eaLnBrk="1" latinLnBrk="0" hangingPunct="1">
        <a:lnSpc>
          <a:spcPct val="90000"/>
        </a:lnSpc>
        <a:spcBef>
          <a:spcPts val="750"/>
        </a:spcBef>
        <a:buClr>
          <a:srgbClr val="0000A3"/>
        </a:buClr>
        <a:buFont typeface="Wingdings" pitchFamily="2" charset="2"/>
        <a:buChar char="§"/>
        <a:tabLst/>
        <a:defRPr sz="2100" kern="1200">
          <a:solidFill>
            <a:schemeClr val="tx1"/>
          </a:solidFill>
          <a:latin typeface="+mn-lt"/>
          <a:ea typeface="+mn-ea"/>
          <a:cs typeface="+mn-cs"/>
        </a:defRPr>
      </a:lvl1pPr>
      <a:lvl2pPr marL="521494" indent="-173831" algn="l" defTabSz="685800" rtl="0" eaLnBrk="1" latinLnBrk="0" hangingPunct="1">
        <a:lnSpc>
          <a:spcPct val="90000"/>
        </a:lnSpc>
        <a:spcBef>
          <a:spcPts val="375"/>
        </a:spcBef>
        <a:buClr>
          <a:srgbClr val="0000A8"/>
        </a:buClr>
        <a:buFont typeface="Arial" panose="020B0604020202020204" pitchFamily="34" charset="0"/>
        <a:buChar char="•"/>
        <a:tabLst/>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xml"/><Relationship Id="rId1" Type="http://schemas.openxmlformats.org/officeDocument/2006/relationships/tags" Target="../tags/tag16.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2.xml"/><Relationship Id="rId1" Type="http://schemas.openxmlformats.org/officeDocument/2006/relationships/tags" Target="../tags/tag17.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xml"/><Relationship Id="rId1" Type="http://schemas.openxmlformats.org/officeDocument/2006/relationships/tags" Target="../tags/tag18.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xml"/><Relationship Id="rId1" Type="http://schemas.openxmlformats.org/officeDocument/2006/relationships/tags" Target="../tags/tag1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2.xml"/><Relationship Id="rId1" Type="http://schemas.openxmlformats.org/officeDocument/2006/relationships/tags" Target="../tags/tag20.xml"/></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xml"/><Relationship Id="rId1" Type="http://schemas.openxmlformats.org/officeDocument/2006/relationships/tags" Target="../tags/tag21.xml"/><Relationship Id="rId5" Type="http://schemas.openxmlformats.org/officeDocument/2006/relationships/image" Target="../media/image54.emf"/><Relationship Id="rId4" Type="http://schemas.openxmlformats.org/officeDocument/2006/relationships/image" Target="../media/image65.emf"/></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xml"/><Relationship Id="rId1" Type="http://schemas.openxmlformats.org/officeDocument/2006/relationships/tags" Target="../tags/tag22.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xml"/><Relationship Id="rId1" Type="http://schemas.openxmlformats.org/officeDocument/2006/relationships/tags" Target="../tags/tag23.xml"/></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2.xml"/><Relationship Id="rId1" Type="http://schemas.openxmlformats.org/officeDocument/2006/relationships/tags" Target="../tags/tag24.xml"/><Relationship Id="rId5" Type="http://schemas.openxmlformats.org/officeDocument/2006/relationships/image" Target="../media/image67.png"/><Relationship Id="rId4" Type="http://schemas.openxmlformats.org/officeDocument/2006/relationships/image" Target="../media/image66.png"/></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xml"/><Relationship Id="rId1" Type="http://schemas.openxmlformats.org/officeDocument/2006/relationships/tags" Target="../tags/tag25.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xml"/><Relationship Id="rId1" Type="http://schemas.openxmlformats.org/officeDocument/2006/relationships/tags" Target="../tags/tag2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7.xml"/></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notesSlide" Target="../notesSlides/notesSlide98.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2.xml"/><Relationship Id="rId1" Type="http://schemas.openxmlformats.org/officeDocument/2006/relationships/tags" Target="../tags/tag29.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2.xml"/><Relationship Id="rId1" Type="http://schemas.openxmlformats.org/officeDocument/2006/relationships/tags" Target="../tags/tag30.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2.xml"/><Relationship Id="rId1" Type="http://schemas.openxmlformats.org/officeDocument/2006/relationships/tags" Target="../tags/tag31.xml"/></Relationships>
</file>

<file path=ppt/slides/_rels/slide124.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102.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125.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notesSlide" Target="../notesSlides/notesSlide103.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2.xml"/><Relationship Id="rId1" Type="http://schemas.openxmlformats.org/officeDocument/2006/relationships/tags" Target="../tags/tag32.xml"/></Relationships>
</file>

<file path=ppt/slides/_rels/slide127.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105.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2.xml"/><Relationship Id="rId1" Type="http://schemas.openxmlformats.org/officeDocument/2006/relationships/tags" Target="../tags/tag33.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2.xml"/><Relationship Id="rId1" Type="http://schemas.openxmlformats.org/officeDocument/2006/relationships/tags" Target="../tags/tag34.xml"/></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2.xml"/><Relationship Id="rId1" Type="http://schemas.openxmlformats.org/officeDocument/2006/relationships/tags" Target="../tags/tag35.xml"/></Relationships>
</file>

<file path=ppt/slides/_rels/slide131.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110.xml"/><Relationship Id="rId1" Type="http://schemas.openxmlformats.org/officeDocument/2006/relationships/slideLayout" Target="../slideLayouts/slideLayout2.xml"/><Relationship Id="rId4" Type="http://schemas.openxmlformats.org/officeDocument/2006/relationships/image" Target="../media/image55.emf"/></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Layout" Target="../slideLayouts/slideLayout2.xml"/><Relationship Id="rId1" Type="http://schemas.openxmlformats.org/officeDocument/2006/relationships/tags" Target="../tags/tag36.xml"/><Relationship Id="rId4" Type="http://schemas.openxmlformats.org/officeDocument/2006/relationships/image" Target="../media/image59.png"/></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image" Target="../media/image69.emf"/><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 Id="rId4" Type="http://schemas.openxmlformats.org/officeDocument/2006/relationships/image" Target="../media/image62.jpeg"/></Relationships>
</file>

<file path=ppt/slides/_rels/slide14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image" Target="../media/image22.tiff"/><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2.xml"/><Relationship Id="rId1" Type="http://schemas.openxmlformats.org/officeDocument/2006/relationships/slideLayout" Target="../slideLayouts/slideLayout2.xml"/><Relationship Id="rId4" Type="http://schemas.openxmlformats.org/officeDocument/2006/relationships/image" Target="../media/image71.pn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2.xml"/><Relationship Id="rId1" Type="http://schemas.openxmlformats.org/officeDocument/2006/relationships/tags" Target="../tags/tag37.xml"/><Relationship Id="rId4" Type="http://schemas.openxmlformats.org/officeDocument/2006/relationships/image" Target="../media/image75.jpe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2.png"/><Relationship Id="rId18" Type="http://schemas.openxmlformats.org/officeDocument/2006/relationships/image" Target="../media/image18.png"/><Relationship Id="rId3" Type="http://schemas.openxmlformats.org/officeDocument/2006/relationships/image" Target="../media/image1.png"/><Relationship Id="rId21" Type="http://schemas.openxmlformats.org/officeDocument/2006/relationships/image" Target="../media/image21.png"/><Relationship Id="rId7" Type="http://schemas.openxmlformats.org/officeDocument/2006/relationships/image" Target="../media/image5.png"/><Relationship Id="rId12" Type="http://schemas.openxmlformats.org/officeDocument/2006/relationships/image" Target="../media/image11.png"/><Relationship Id="rId17" Type="http://schemas.openxmlformats.org/officeDocument/2006/relationships/image" Target="../media/image17.png"/><Relationship Id="rId2" Type="http://schemas.openxmlformats.org/officeDocument/2006/relationships/notesSlide" Target="../notesSlides/notesSlide120.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4.xml"/><Relationship Id="rId6" Type="http://schemas.openxmlformats.org/officeDocument/2006/relationships/image" Target="../media/image4.png"/><Relationship Id="rId11" Type="http://schemas.openxmlformats.org/officeDocument/2006/relationships/image" Target="../media/image10.png"/><Relationship Id="rId5" Type="http://schemas.openxmlformats.org/officeDocument/2006/relationships/image" Target="../media/image3.png"/><Relationship Id="rId15" Type="http://schemas.openxmlformats.org/officeDocument/2006/relationships/image" Target="../media/image15.png"/><Relationship Id="rId23" Type="http://schemas.openxmlformats.org/officeDocument/2006/relationships/image" Target="../media/image13.png"/><Relationship Id="rId10" Type="http://schemas.openxmlformats.org/officeDocument/2006/relationships/image" Target="../media/image8.png"/><Relationship Id="rId19" Type="http://schemas.openxmlformats.org/officeDocument/2006/relationships/image" Target="../media/image19.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4.png"/><Relationship Id="rId22" Type="http://schemas.openxmlformats.org/officeDocument/2006/relationships/image" Target="../media/image9.png"/></Relationships>
</file>

<file path=ppt/slides/_rels/slide15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2.xml"/><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3.xml"/><Relationship Id="rId1" Type="http://schemas.openxmlformats.org/officeDocument/2006/relationships/slideLayout" Target="../slideLayouts/slideLayout4.xml"/></Relationships>
</file>

<file path=ppt/slides/_rels/slide159.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notesSlide" Target="../notesSlides/notesSlide124.xml"/><Relationship Id="rId1" Type="http://schemas.openxmlformats.org/officeDocument/2006/relationships/slideLayout" Target="../slideLayouts/slideLayout4.xml"/><Relationship Id="rId4" Type="http://schemas.openxmlformats.org/officeDocument/2006/relationships/image" Target="../media/image76.emf"/></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16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25.xml"/><Relationship Id="rId1" Type="http://schemas.openxmlformats.org/officeDocument/2006/relationships/slideLayout" Target="../slideLayouts/slideLayout4.xml"/><Relationship Id="rId5" Type="http://schemas.openxmlformats.org/officeDocument/2006/relationships/image" Target="../media/image78.png"/><Relationship Id="rId4" Type="http://schemas.openxmlformats.org/officeDocument/2006/relationships/image" Target="../media/image28.png"/></Relationships>
</file>

<file path=ppt/slides/_rels/slide16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26.xml"/><Relationship Id="rId1" Type="http://schemas.openxmlformats.org/officeDocument/2006/relationships/slideLayout" Target="../slideLayouts/slideLayout4.xml"/><Relationship Id="rId5" Type="http://schemas.openxmlformats.org/officeDocument/2006/relationships/image" Target="../media/image80.png"/><Relationship Id="rId4" Type="http://schemas.openxmlformats.org/officeDocument/2006/relationships/image" Target="../media/image79.png"/></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28.xml"/><Relationship Id="rId1" Type="http://schemas.openxmlformats.org/officeDocument/2006/relationships/slideLayout" Target="../slideLayouts/slideLayout4.xml"/><Relationship Id="rId5" Type="http://schemas.openxmlformats.org/officeDocument/2006/relationships/image" Target="../media/image28.png"/><Relationship Id="rId4" Type="http://schemas.openxmlformats.org/officeDocument/2006/relationships/image" Target="../media/image81.png"/></Relationships>
</file>

<file path=ppt/slides/_rels/slide164.xml.rels><?xml version="1.0" encoding="UTF-8" standalone="yes"?>
<Relationships xmlns="http://schemas.openxmlformats.org/package/2006/relationships"><Relationship Id="rId8" Type="http://schemas.openxmlformats.org/officeDocument/2006/relationships/image" Target="../media/image85.wmf"/><Relationship Id="rId13" Type="http://schemas.openxmlformats.org/officeDocument/2006/relationships/oleObject" Target="../embeddings/oleObject17.bin"/><Relationship Id="rId18" Type="http://schemas.openxmlformats.org/officeDocument/2006/relationships/oleObject" Target="../embeddings/oleObject22.bin"/><Relationship Id="rId3" Type="http://schemas.openxmlformats.org/officeDocument/2006/relationships/image" Target="../media/image82.wmf"/><Relationship Id="rId21" Type="http://schemas.openxmlformats.org/officeDocument/2006/relationships/image" Target="../media/image86.png"/><Relationship Id="rId7" Type="http://schemas.openxmlformats.org/officeDocument/2006/relationships/oleObject" Target="../embeddings/oleObject13.bin"/><Relationship Id="rId12" Type="http://schemas.openxmlformats.org/officeDocument/2006/relationships/image" Target="../media/image27.wmf"/><Relationship Id="rId17" Type="http://schemas.openxmlformats.org/officeDocument/2006/relationships/oleObject" Target="../embeddings/oleObject21.bin"/><Relationship Id="rId2" Type="http://schemas.openxmlformats.org/officeDocument/2006/relationships/notesSlide" Target="../notesSlides/notesSlide129.xml"/><Relationship Id="rId16" Type="http://schemas.openxmlformats.org/officeDocument/2006/relationships/oleObject" Target="../embeddings/oleObject20.bin"/><Relationship Id="rId20" Type="http://schemas.openxmlformats.org/officeDocument/2006/relationships/oleObject" Target="../embeddings/oleObject24.bin"/><Relationship Id="rId1" Type="http://schemas.openxmlformats.org/officeDocument/2006/relationships/slideLayout" Target="../slideLayouts/slideLayout12.xml"/><Relationship Id="rId6" Type="http://schemas.openxmlformats.org/officeDocument/2006/relationships/image" Target="../media/image84.wmf"/><Relationship Id="rId11" Type="http://schemas.openxmlformats.org/officeDocument/2006/relationships/oleObject" Target="../embeddings/oleObject16.bin"/><Relationship Id="rId5" Type="http://schemas.openxmlformats.org/officeDocument/2006/relationships/oleObject" Target="../embeddings/oleObject12.bin"/><Relationship Id="rId15" Type="http://schemas.openxmlformats.org/officeDocument/2006/relationships/oleObject" Target="../embeddings/oleObject19.bin"/><Relationship Id="rId10" Type="http://schemas.openxmlformats.org/officeDocument/2006/relationships/oleObject" Target="../embeddings/oleObject15.bin"/><Relationship Id="rId19" Type="http://schemas.openxmlformats.org/officeDocument/2006/relationships/oleObject" Target="../embeddings/oleObject23.bin"/><Relationship Id="rId4" Type="http://schemas.openxmlformats.org/officeDocument/2006/relationships/image" Target="../media/image83.png"/><Relationship Id="rId9" Type="http://schemas.openxmlformats.org/officeDocument/2006/relationships/oleObject" Target="../embeddings/oleObject14.bin"/><Relationship Id="rId14" Type="http://schemas.openxmlformats.org/officeDocument/2006/relationships/oleObject" Target="../embeddings/oleObject18.bin"/></Relationships>
</file>

<file path=ppt/slides/_rels/slide165.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25.bin"/><Relationship Id="rId1" Type="http://schemas.openxmlformats.org/officeDocument/2006/relationships/slideLayout" Target="../slideLayouts/slideLayout2.xml"/><Relationship Id="rId5" Type="http://schemas.openxmlformats.org/officeDocument/2006/relationships/oleObject" Target="../embeddings/oleObject27.bin"/><Relationship Id="rId4" Type="http://schemas.openxmlformats.org/officeDocument/2006/relationships/oleObject" Target="../embeddings/oleObject26.bin"/></Relationships>
</file>

<file path=ppt/slides/_rels/slide166.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28.bin"/><Relationship Id="rId1" Type="http://schemas.openxmlformats.org/officeDocument/2006/relationships/slideLayout" Target="../slideLayouts/slideLayout2.xml"/><Relationship Id="rId5" Type="http://schemas.openxmlformats.org/officeDocument/2006/relationships/oleObject" Target="../embeddings/oleObject30.bin"/><Relationship Id="rId4" Type="http://schemas.openxmlformats.org/officeDocument/2006/relationships/oleObject" Target="../embeddings/oleObject29.bin"/></Relationships>
</file>

<file path=ppt/slides/_rels/slide167.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31.bin"/><Relationship Id="rId1" Type="http://schemas.openxmlformats.org/officeDocument/2006/relationships/slideLayout" Target="../slideLayouts/slideLayout2.xml"/><Relationship Id="rId5" Type="http://schemas.openxmlformats.org/officeDocument/2006/relationships/oleObject" Target="../embeddings/oleObject33.bin"/><Relationship Id="rId4" Type="http://schemas.openxmlformats.org/officeDocument/2006/relationships/oleObject" Target="../embeddings/oleObject32.bin"/></Relationships>
</file>

<file path=ppt/slides/_rels/slide168.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notesSlide" Target="../notesSlides/notesSlide130.xml"/><Relationship Id="rId1" Type="http://schemas.openxmlformats.org/officeDocument/2006/relationships/slideLayout" Target="../slideLayouts/slideLayout1.xml"/><Relationship Id="rId4" Type="http://schemas.openxmlformats.org/officeDocument/2006/relationships/image" Target="../media/image76.emf"/></Relationships>
</file>

<file path=ppt/slides/_rels/slide169.xml.rels><?xml version="1.0" encoding="UTF-8" standalone="yes"?>
<Relationships xmlns="http://schemas.openxmlformats.org/package/2006/relationships"><Relationship Id="rId8" Type="http://schemas.openxmlformats.org/officeDocument/2006/relationships/oleObject" Target="../embeddings/oleObject40.bin"/><Relationship Id="rId3" Type="http://schemas.openxmlformats.org/officeDocument/2006/relationships/image" Target="../media/image27.wmf"/><Relationship Id="rId7" Type="http://schemas.openxmlformats.org/officeDocument/2006/relationships/oleObject" Target="../embeddings/oleObject39.bin"/><Relationship Id="rId12" Type="http://schemas.openxmlformats.org/officeDocument/2006/relationships/image" Target="../media/image77.png"/><Relationship Id="rId2" Type="http://schemas.openxmlformats.org/officeDocument/2006/relationships/oleObject" Target="../embeddings/oleObject35.bin"/><Relationship Id="rId1" Type="http://schemas.openxmlformats.org/officeDocument/2006/relationships/slideLayout" Target="../slideLayouts/slideLayout2.xml"/><Relationship Id="rId6" Type="http://schemas.openxmlformats.org/officeDocument/2006/relationships/oleObject" Target="../embeddings/oleObject38.bin"/><Relationship Id="rId11" Type="http://schemas.openxmlformats.org/officeDocument/2006/relationships/oleObject" Target="../embeddings/oleObject43.bin"/><Relationship Id="rId5" Type="http://schemas.openxmlformats.org/officeDocument/2006/relationships/oleObject" Target="../embeddings/oleObject37.bin"/><Relationship Id="rId10" Type="http://schemas.openxmlformats.org/officeDocument/2006/relationships/oleObject" Target="../embeddings/oleObject42.bin"/><Relationship Id="rId4" Type="http://schemas.openxmlformats.org/officeDocument/2006/relationships/oleObject" Target="../embeddings/oleObject36.bin"/><Relationship Id="rId9" Type="http://schemas.openxmlformats.org/officeDocument/2006/relationships/oleObject" Target="../embeddings/oleObject41.bin"/></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8" Type="http://schemas.openxmlformats.org/officeDocument/2006/relationships/oleObject" Target="../embeddings/oleObject49.bin"/><Relationship Id="rId3" Type="http://schemas.openxmlformats.org/officeDocument/2006/relationships/image" Target="../media/image27.wmf"/><Relationship Id="rId7" Type="http://schemas.openxmlformats.org/officeDocument/2006/relationships/oleObject" Target="../embeddings/oleObject48.bin"/><Relationship Id="rId12" Type="http://schemas.openxmlformats.org/officeDocument/2006/relationships/image" Target="../media/image77.png"/><Relationship Id="rId2" Type="http://schemas.openxmlformats.org/officeDocument/2006/relationships/oleObject" Target="../embeddings/oleObject44.bin"/><Relationship Id="rId1" Type="http://schemas.openxmlformats.org/officeDocument/2006/relationships/slideLayout" Target="../slideLayouts/slideLayout4.xml"/><Relationship Id="rId6" Type="http://schemas.openxmlformats.org/officeDocument/2006/relationships/oleObject" Target="../embeddings/oleObject47.bin"/><Relationship Id="rId11" Type="http://schemas.openxmlformats.org/officeDocument/2006/relationships/oleObject" Target="../embeddings/oleObject52.bin"/><Relationship Id="rId5" Type="http://schemas.openxmlformats.org/officeDocument/2006/relationships/oleObject" Target="../embeddings/oleObject46.bin"/><Relationship Id="rId10" Type="http://schemas.openxmlformats.org/officeDocument/2006/relationships/oleObject" Target="../embeddings/oleObject51.bin"/><Relationship Id="rId4" Type="http://schemas.openxmlformats.org/officeDocument/2006/relationships/oleObject" Target="../embeddings/oleObject45.bin"/><Relationship Id="rId9" Type="http://schemas.openxmlformats.org/officeDocument/2006/relationships/oleObject" Target="../embeddings/oleObject50.bin"/></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2.xml.rels><?xml version="1.0" encoding="UTF-8" standalone="yes"?>
<Relationships xmlns="http://schemas.openxmlformats.org/package/2006/relationships"><Relationship Id="rId8" Type="http://schemas.openxmlformats.org/officeDocument/2006/relationships/oleObject" Target="../embeddings/oleObject57.bin"/><Relationship Id="rId13" Type="http://schemas.openxmlformats.org/officeDocument/2006/relationships/oleObject" Target="../embeddings/oleObject62.bin"/><Relationship Id="rId3" Type="http://schemas.openxmlformats.org/officeDocument/2006/relationships/oleObject" Target="../embeddings/oleObject53.bin"/><Relationship Id="rId7" Type="http://schemas.openxmlformats.org/officeDocument/2006/relationships/oleObject" Target="../embeddings/oleObject56.bin"/><Relationship Id="rId12" Type="http://schemas.openxmlformats.org/officeDocument/2006/relationships/oleObject" Target="../embeddings/oleObject61.bin"/><Relationship Id="rId2" Type="http://schemas.openxmlformats.org/officeDocument/2006/relationships/notesSlide" Target="../notesSlides/notesSlide131.xml"/><Relationship Id="rId1" Type="http://schemas.openxmlformats.org/officeDocument/2006/relationships/slideLayout" Target="../slideLayouts/slideLayout6.xml"/><Relationship Id="rId6" Type="http://schemas.openxmlformats.org/officeDocument/2006/relationships/oleObject" Target="../embeddings/oleObject55.bin"/><Relationship Id="rId11" Type="http://schemas.openxmlformats.org/officeDocument/2006/relationships/oleObject" Target="../embeddings/oleObject60.bin"/><Relationship Id="rId5" Type="http://schemas.openxmlformats.org/officeDocument/2006/relationships/oleObject" Target="../embeddings/oleObject54.bin"/><Relationship Id="rId15" Type="http://schemas.openxmlformats.org/officeDocument/2006/relationships/image" Target="../media/image81.png"/><Relationship Id="rId10" Type="http://schemas.openxmlformats.org/officeDocument/2006/relationships/oleObject" Target="../embeddings/oleObject59.bin"/><Relationship Id="rId4" Type="http://schemas.openxmlformats.org/officeDocument/2006/relationships/image" Target="../media/image27.wmf"/><Relationship Id="rId9" Type="http://schemas.openxmlformats.org/officeDocument/2006/relationships/oleObject" Target="../embeddings/oleObject58.bin"/><Relationship Id="rId14" Type="http://schemas.openxmlformats.org/officeDocument/2006/relationships/image" Target="../media/image77.pn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4.xml"/><Relationship Id="rId1" Type="http://schemas.openxmlformats.org/officeDocument/2006/relationships/tags" Target="../tags/tag3.xml"/><Relationship Id="rId6" Type="http://schemas.openxmlformats.org/officeDocument/2006/relationships/oleObject" Target="../embeddings/oleObject2.bin"/><Relationship Id="rId5" Type="http://schemas.openxmlformats.org/officeDocument/2006/relationships/image" Target="../media/image26.emf"/><Relationship Id="rId4" Type="http://schemas.openxmlformats.org/officeDocument/2006/relationships/oleObject" Target="../embeddings/oleObject1.bin"/></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8" Type="http://schemas.openxmlformats.org/officeDocument/2006/relationships/oleObject" Target="../embeddings/oleObject67.bin"/><Relationship Id="rId13" Type="http://schemas.openxmlformats.org/officeDocument/2006/relationships/oleObject" Target="../embeddings/oleObject72.bin"/><Relationship Id="rId18" Type="http://schemas.openxmlformats.org/officeDocument/2006/relationships/oleObject" Target="../embeddings/oleObject77.bin"/><Relationship Id="rId3" Type="http://schemas.openxmlformats.org/officeDocument/2006/relationships/oleObject" Target="../embeddings/oleObject63.bin"/><Relationship Id="rId21" Type="http://schemas.openxmlformats.org/officeDocument/2006/relationships/oleObject" Target="../embeddings/oleObject80.bin"/><Relationship Id="rId7" Type="http://schemas.openxmlformats.org/officeDocument/2006/relationships/oleObject" Target="../embeddings/oleObject66.bin"/><Relationship Id="rId12" Type="http://schemas.openxmlformats.org/officeDocument/2006/relationships/oleObject" Target="../embeddings/oleObject71.bin"/><Relationship Id="rId17" Type="http://schemas.openxmlformats.org/officeDocument/2006/relationships/oleObject" Target="../embeddings/oleObject76.bin"/><Relationship Id="rId2" Type="http://schemas.openxmlformats.org/officeDocument/2006/relationships/image" Target="../media/image87.png"/><Relationship Id="rId16" Type="http://schemas.openxmlformats.org/officeDocument/2006/relationships/oleObject" Target="../embeddings/oleObject75.bin"/><Relationship Id="rId20" Type="http://schemas.openxmlformats.org/officeDocument/2006/relationships/oleObject" Target="../embeddings/oleObject79.bin"/><Relationship Id="rId1" Type="http://schemas.openxmlformats.org/officeDocument/2006/relationships/slideLayout" Target="../slideLayouts/slideLayout2.xml"/><Relationship Id="rId6" Type="http://schemas.openxmlformats.org/officeDocument/2006/relationships/oleObject" Target="../embeddings/oleObject65.bin"/><Relationship Id="rId11" Type="http://schemas.openxmlformats.org/officeDocument/2006/relationships/oleObject" Target="../embeddings/oleObject70.bin"/><Relationship Id="rId5" Type="http://schemas.openxmlformats.org/officeDocument/2006/relationships/oleObject" Target="../embeddings/oleObject64.bin"/><Relationship Id="rId15" Type="http://schemas.openxmlformats.org/officeDocument/2006/relationships/oleObject" Target="../embeddings/oleObject74.bin"/><Relationship Id="rId10" Type="http://schemas.openxmlformats.org/officeDocument/2006/relationships/oleObject" Target="../embeddings/oleObject69.bin"/><Relationship Id="rId19" Type="http://schemas.openxmlformats.org/officeDocument/2006/relationships/oleObject" Target="../embeddings/oleObject78.bin"/><Relationship Id="rId4" Type="http://schemas.openxmlformats.org/officeDocument/2006/relationships/image" Target="../media/image27.wmf"/><Relationship Id="rId9" Type="http://schemas.openxmlformats.org/officeDocument/2006/relationships/oleObject" Target="../embeddings/oleObject68.bin"/><Relationship Id="rId14" Type="http://schemas.openxmlformats.org/officeDocument/2006/relationships/oleObject" Target="../embeddings/oleObject73.bin"/></Relationships>
</file>

<file path=ppt/slides/_rels/slide182.xml.rels><?xml version="1.0" encoding="UTF-8" standalone="yes"?>
<Relationships xmlns="http://schemas.openxmlformats.org/package/2006/relationships"><Relationship Id="rId8" Type="http://schemas.openxmlformats.org/officeDocument/2006/relationships/oleObject" Target="../embeddings/oleObject85.bin"/><Relationship Id="rId13" Type="http://schemas.openxmlformats.org/officeDocument/2006/relationships/oleObject" Target="../embeddings/oleObject90.bin"/><Relationship Id="rId18" Type="http://schemas.openxmlformats.org/officeDocument/2006/relationships/oleObject" Target="../embeddings/oleObject95.bin"/><Relationship Id="rId3" Type="http://schemas.openxmlformats.org/officeDocument/2006/relationships/oleObject" Target="../embeddings/oleObject81.bin"/><Relationship Id="rId7" Type="http://schemas.openxmlformats.org/officeDocument/2006/relationships/oleObject" Target="../embeddings/oleObject84.bin"/><Relationship Id="rId12" Type="http://schemas.openxmlformats.org/officeDocument/2006/relationships/oleObject" Target="../embeddings/oleObject89.bin"/><Relationship Id="rId17" Type="http://schemas.openxmlformats.org/officeDocument/2006/relationships/oleObject" Target="../embeddings/oleObject94.bin"/><Relationship Id="rId2" Type="http://schemas.openxmlformats.org/officeDocument/2006/relationships/image" Target="../media/image87.png"/><Relationship Id="rId16" Type="http://schemas.openxmlformats.org/officeDocument/2006/relationships/oleObject" Target="../embeddings/oleObject93.bin"/><Relationship Id="rId20" Type="http://schemas.openxmlformats.org/officeDocument/2006/relationships/oleObject" Target="../embeddings/oleObject97.bin"/><Relationship Id="rId1" Type="http://schemas.openxmlformats.org/officeDocument/2006/relationships/slideLayout" Target="../slideLayouts/slideLayout2.xml"/><Relationship Id="rId6" Type="http://schemas.openxmlformats.org/officeDocument/2006/relationships/oleObject" Target="../embeddings/oleObject83.bin"/><Relationship Id="rId11" Type="http://schemas.openxmlformats.org/officeDocument/2006/relationships/oleObject" Target="../embeddings/oleObject88.bin"/><Relationship Id="rId5" Type="http://schemas.openxmlformats.org/officeDocument/2006/relationships/oleObject" Target="../embeddings/oleObject82.bin"/><Relationship Id="rId15" Type="http://schemas.openxmlformats.org/officeDocument/2006/relationships/oleObject" Target="../embeddings/oleObject92.bin"/><Relationship Id="rId10" Type="http://schemas.openxmlformats.org/officeDocument/2006/relationships/oleObject" Target="../embeddings/oleObject87.bin"/><Relationship Id="rId19" Type="http://schemas.openxmlformats.org/officeDocument/2006/relationships/oleObject" Target="../embeddings/oleObject96.bin"/><Relationship Id="rId4" Type="http://schemas.openxmlformats.org/officeDocument/2006/relationships/image" Target="../media/image27.wmf"/><Relationship Id="rId9" Type="http://schemas.openxmlformats.org/officeDocument/2006/relationships/oleObject" Target="../embeddings/oleObject86.bin"/><Relationship Id="rId14" Type="http://schemas.openxmlformats.org/officeDocument/2006/relationships/oleObject" Target="../embeddings/oleObject91.bin"/></Relationships>
</file>

<file path=ppt/slides/_rels/slide183.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88.png"/><Relationship Id="rId1" Type="http://schemas.openxmlformats.org/officeDocument/2006/relationships/slideLayout" Target="../slideLayouts/slideLayout2.xml"/><Relationship Id="rId4" Type="http://schemas.openxmlformats.org/officeDocument/2006/relationships/image" Target="../media/image90.jpeg"/></Relationships>
</file>

<file path=ppt/slides/_rels/slide18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5.xml"/><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7.xml"/><Relationship Id="rId1" Type="http://schemas.openxmlformats.org/officeDocument/2006/relationships/slideLayout" Target="../slideLayouts/slideLayout6.xml"/><Relationship Id="rId5" Type="http://schemas.openxmlformats.org/officeDocument/2006/relationships/image" Target="../media/image81.png"/><Relationship Id="rId4" Type="http://schemas.openxmlformats.org/officeDocument/2006/relationships/image" Target="../media/image77.png"/></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3.bin"/><Relationship Id="rId1" Type="http://schemas.openxmlformats.org/officeDocument/2006/relationships/slideLayout" Target="../slideLayouts/slideLayout6.xml"/><Relationship Id="rId4" Type="http://schemas.openxmlformats.org/officeDocument/2006/relationships/oleObject" Target="../embeddings/oleObject4.bin"/></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41.xml"/><Relationship Id="rId1" Type="http://schemas.openxmlformats.org/officeDocument/2006/relationships/slideLayout" Target="../slideLayouts/slideLayout6.xml"/><Relationship Id="rId5" Type="http://schemas.openxmlformats.org/officeDocument/2006/relationships/image" Target="../media/image28.png"/><Relationship Id="rId4" Type="http://schemas.openxmlformats.org/officeDocument/2006/relationships/image" Target="../media/image81.png"/></Relationships>
</file>

<file path=ppt/slides/_rels/slide19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2.xml"/><Relationship Id="rId4" Type="http://schemas.openxmlformats.org/officeDocument/2006/relationships/image" Target="../media/image93.png"/></Relationships>
</file>

<file path=ppt/slides/_rels/slide19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42.xml"/><Relationship Id="rId1" Type="http://schemas.openxmlformats.org/officeDocument/2006/relationships/slideLayout" Target="../slideLayouts/slideLayout4.xml"/><Relationship Id="rId6" Type="http://schemas.openxmlformats.org/officeDocument/2006/relationships/image" Target="../media/image97.png"/><Relationship Id="rId5" Type="http://schemas.openxmlformats.org/officeDocument/2006/relationships/image" Target="../media/image96.png"/><Relationship Id="rId4" Type="http://schemas.openxmlformats.org/officeDocument/2006/relationships/image" Target="../media/image95.png"/></Relationships>
</file>

<file path=ppt/slides/_rels/slide194.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43.xml"/><Relationship Id="rId1" Type="http://schemas.openxmlformats.org/officeDocument/2006/relationships/slideLayout" Target="../slideLayouts/slideLayout4.xml"/></Relationships>
</file>

<file path=ppt/slides/_rels/slide195.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44.xml"/><Relationship Id="rId1" Type="http://schemas.openxmlformats.org/officeDocument/2006/relationships/slideLayout" Target="../slideLayouts/slideLayout4.xml"/></Relationships>
</file>

<file path=ppt/slides/_rels/slide19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45.xml"/><Relationship Id="rId1" Type="http://schemas.openxmlformats.org/officeDocument/2006/relationships/slideLayout" Target="../slideLayouts/slideLayout2.xml"/><Relationship Id="rId4" Type="http://schemas.openxmlformats.org/officeDocument/2006/relationships/image" Target="../media/image100.jpeg"/></Relationships>
</file>

<file path=ppt/slides/_rels/slide19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46.xml"/><Relationship Id="rId1" Type="http://schemas.openxmlformats.org/officeDocument/2006/relationships/slideLayout" Target="../slideLayouts/slideLayout2.xml"/><Relationship Id="rId4" Type="http://schemas.openxmlformats.org/officeDocument/2006/relationships/image" Target="../media/image100.jpeg"/></Relationships>
</file>

<file path=ppt/slides/_rels/slide198.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oleObject" Target="../embeddings/oleObject6.bin"/><Relationship Id="rId5" Type="http://schemas.openxmlformats.org/officeDocument/2006/relationships/image" Target="../media/image26.emf"/><Relationship Id="rId4" Type="http://schemas.openxmlformats.org/officeDocument/2006/relationships/oleObject" Target="../embeddings/oleObject5.bin"/></Relationships>
</file>

<file path=ppt/slides/_rels/slide200.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50.xml"/><Relationship Id="rId1" Type="http://schemas.openxmlformats.org/officeDocument/2006/relationships/slideLayout" Target="../slideLayouts/slideLayout2.xml"/><Relationship Id="rId4" Type="http://schemas.openxmlformats.org/officeDocument/2006/relationships/image" Target="../media/image103.pn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52.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204.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109.jpeg"/><Relationship Id="rId2" Type="http://schemas.openxmlformats.org/officeDocument/2006/relationships/notesSlide" Target="../notesSlides/notesSlide153.xml"/><Relationship Id="rId1" Type="http://schemas.openxmlformats.org/officeDocument/2006/relationships/slideLayout" Target="../slideLayouts/slideLayout2.xml"/><Relationship Id="rId6" Type="http://schemas.openxmlformats.org/officeDocument/2006/relationships/image" Target="../media/image108.png"/><Relationship Id="rId5" Type="http://schemas.openxmlformats.org/officeDocument/2006/relationships/image" Target="../media/image107.png"/><Relationship Id="rId4" Type="http://schemas.openxmlformats.org/officeDocument/2006/relationships/image" Target="../media/image106.png"/></Relationships>
</file>

<file path=ppt/slides/_rels/slide20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54.xml"/><Relationship Id="rId1" Type="http://schemas.openxmlformats.org/officeDocument/2006/relationships/slideLayout" Target="../slideLayouts/slideLayout2.xml"/><Relationship Id="rId5" Type="http://schemas.openxmlformats.org/officeDocument/2006/relationships/image" Target="../media/image108.png"/><Relationship Id="rId4" Type="http://schemas.openxmlformats.org/officeDocument/2006/relationships/image" Target="../media/image107.png"/></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2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tags" Target="../tags/tag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slideLayout" Target="../slideLayouts/slideLayout2.xml"/><Relationship Id="rId1" Type="http://schemas.openxmlformats.org/officeDocument/2006/relationships/tags" Target="../tags/tag7.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 Id="rId9" Type="http://schemas.openxmlformats.org/officeDocument/2006/relationships/image" Target="../media/image36.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1.png"/><Relationship Id="rId18" Type="http://schemas.openxmlformats.org/officeDocument/2006/relationships/image" Target="../media/image16.png"/><Relationship Id="rId3" Type="http://schemas.openxmlformats.org/officeDocument/2006/relationships/image" Target="../media/image1.png"/><Relationship Id="rId21" Type="http://schemas.openxmlformats.org/officeDocument/2006/relationships/image" Target="../media/image19.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5.png"/><Relationship Id="rId2" Type="http://schemas.openxmlformats.org/officeDocument/2006/relationships/notesSlide" Target="../notesSlides/notesSlide4.xml"/><Relationship Id="rId16" Type="http://schemas.openxmlformats.org/officeDocument/2006/relationships/image" Target="../media/image14.png"/><Relationship Id="rId20" Type="http://schemas.openxmlformats.org/officeDocument/2006/relationships/image" Target="../media/image18.png"/><Relationship Id="rId1" Type="http://schemas.openxmlformats.org/officeDocument/2006/relationships/slideLayout" Target="../slideLayouts/slideLayout15.xml"/><Relationship Id="rId6" Type="http://schemas.openxmlformats.org/officeDocument/2006/relationships/image" Target="../media/image4.png"/><Relationship Id="rId11" Type="http://schemas.openxmlformats.org/officeDocument/2006/relationships/image" Target="../media/image9.png"/><Relationship Id="rId5" Type="http://schemas.openxmlformats.org/officeDocument/2006/relationships/image" Target="../media/image3.png"/><Relationship Id="rId15" Type="http://schemas.openxmlformats.org/officeDocument/2006/relationships/image" Target="../media/image13.png"/><Relationship Id="rId23" Type="http://schemas.openxmlformats.org/officeDocument/2006/relationships/image" Target="../media/image21.png"/><Relationship Id="rId10" Type="http://schemas.openxmlformats.org/officeDocument/2006/relationships/image" Target="../media/image8.png"/><Relationship Id="rId19" Type="http://schemas.openxmlformats.org/officeDocument/2006/relationships/image" Target="../media/image17.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 Id="rId22" Type="http://schemas.openxmlformats.org/officeDocument/2006/relationships/image" Target="../media/image20.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10.xml"/><Relationship Id="rId4" Type="http://schemas.openxmlformats.org/officeDocument/2006/relationships/image" Target="../media/image22.tiff"/></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6.xml"/><Relationship Id="rId1" Type="http://schemas.openxmlformats.org/officeDocument/2006/relationships/slideLayout" Target="../slideLayouts/slideLayout6.xml"/><Relationship Id="rId4" Type="http://schemas.openxmlformats.org/officeDocument/2006/relationships/image" Target="../media/image28.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1.png"/><Relationship Id="rId18" Type="http://schemas.openxmlformats.org/officeDocument/2006/relationships/image" Target="../media/image16.png"/><Relationship Id="rId3" Type="http://schemas.openxmlformats.org/officeDocument/2006/relationships/image" Target="../media/image1.png"/><Relationship Id="rId21" Type="http://schemas.openxmlformats.org/officeDocument/2006/relationships/image" Target="../media/image19.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5.png"/><Relationship Id="rId2" Type="http://schemas.openxmlformats.org/officeDocument/2006/relationships/notesSlide" Target="../notesSlides/notesSlide5.xml"/><Relationship Id="rId16" Type="http://schemas.openxmlformats.org/officeDocument/2006/relationships/image" Target="../media/image14.png"/><Relationship Id="rId20" Type="http://schemas.openxmlformats.org/officeDocument/2006/relationships/image" Target="../media/image18.png"/><Relationship Id="rId1" Type="http://schemas.openxmlformats.org/officeDocument/2006/relationships/slideLayout" Target="../slideLayouts/slideLayout15.xml"/><Relationship Id="rId6" Type="http://schemas.openxmlformats.org/officeDocument/2006/relationships/image" Target="../media/image4.png"/><Relationship Id="rId11" Type="http://schemas.openxmlformats.org/officeDocument/2006/relationships/image" Target="../media/image9.png"/><Relationship Id="rId5" Type="http://schemas.openxmlformats.org/officeDocument/2006/relationships/image" Target="../media/image3.png"/><Relationship Id="rId15" Type="http://schemas.openxmlformats.org/officeDocument/2006/relationships/image" Target="../media/image13.png"/><Relationship Id="rId23" Type="http://schemas.openxmlformats.org/officeDocument/2006/relationships/image" Target="../media/image21.png"/><Relationship Id="rId10" Type="http://schemas.openxmlformats.org/officeDocument/2006/relationships/image" Target="../media/image8.png"/><Relationship Id="rId19" Type="http://schemas.openxmlformats.org/officeDocument/2006/relationships/image" Target="../media/image17.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 Id="rId22" Type="http://schemas.openxmlformats.org/officeDocument/2006/relationships/image" Target="../media/image20.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hyperlink" Target="http://www.cl.cam.ac.uk/" TargetMode="External"/><Relationship Id="rId2" Type="http://schemas.openxmlformats.org/officeDocument/2006/relationships/notesSlide" Target="../notesSlides/notesSlide48.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9.xml"/><Relationship Id="rId1" Type="http://schemas.openxmlformats.org/officeDocument/2006/relationships/slideLayout" Target="../slideLayouts/slideLayout6.xml"/><Relationship Id="rId4" Type="http://schemas.openxmlformats.org/officeDocument/2006/relationships/image" Target="../media/image38.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2.png"/><Relationship Id="rId18" Type="http://schemas.openxmlformats.org/officeDocument/2006/relationships/image" Target="../media/image18.png"/><Relationship Id="rId3" Type="http://schemas.openxmlformats.org/officeDocument/2006/relationships/image" Target="../media/image1.png"/><Relationship Id="rId21" Type="http://schemas.openxmlformats.org/officeDocument/2006/relationships/image" Target="../media/image21.png"/><Relationship Id="rId7" Type="http://schemas.openxmlformats.org/officeDocument/2006/relationships/image" Target="../media/image5.png"/><Relationship Id="rId12" Type="http://schemas.openxmlformats.org/officeDocument/2006/relationships/image" Target="../media/image11.png"/><Relationship Id="rId17" Type="http://schemas.openxmlformats.org/officeDocument/2006/relationships/image" Target="../media/image17.png"/><Relationship Id="rId2" Type="http://schemas.openxmlformats.org/officeDocument/2006/relationships/notesSlide" Target="../notesSlides/notesSlide6.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15.xml"/><Relationship Id="rId6" Type="http://schemas.openxmlformats.org/officeDocument/2006/relationships/image" Target="../media/image4.png"/><Relationship Id="rId11" Type="http://schemas.openxmlformats.org/officeDocument/2006/relationships/image" Target="../media/image10.png"/><Relationship Id="rId5" Type="http://schemas.openxmlformats.org/officeDocument/2006/relationships/image" Target="../media/image3.png"/><Relationship Id="rId15" Type="http://schemas.openxmlformats.org/officeDocument/2006/relationships/image" Target="../media/image15.png"/><Relationship Id="rId23" Type="http://schemas.openxmlformats.org/officeDocument/2006/relationships/image" Target="../media/image13.png"/><Relationship Id="rId10" Type="http://schemas.openxmlformats.org/officeDocument/2006/relationships/image" Target="../media/image8.png"/><Relationship Id="rId19" Type="http://schemas.openxmlformats.org/officeDocument/2006/relationships/image" Target="../media/image19.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4.png"/><Relationship Id="rId22" Type="http://schemas.openxmlformats.org/officeDocument/2006/relationships/image" Target="../media/image9.png"/></Relationships>
</file>

<file path=ppt/slides/_rels/slide60.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2.png"/><Relationship Id="rId2" Type="http://schemas.openxmlformats.org/officeDocument/2006/relationships/notesSlide" Target="../notesSlides/notesSlide53.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28.png"/><Relationship Id="rId4" Type="http://schemas.openxmlformats.org/officeDocument/2006/relationships/image" Target="../media/image40.png"/></Relationships>
</file>

<file path=ppt/slides/_rels/slide6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28.png"/><Relationship Id="rId4" Type="http://schemas.openxmlformats.org/officeDocument/2006/relationships/image" Target="../media/image40.png"/></Relationships>
</file>

<file path=ppt/slides/_rels/slide6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5.xml"/><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41.png"/><Relationship Id="rId4" Type="http://schemas.openxmlformats.org/officeDocument/2006/relationships/image" Target="../media/image28.png"/></Relationships>
</file>

<file path=ppt/slides/_rels/slide63.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png"/><Relationship Id="rId2" Type="http://schemas.openxmlformats.org/officeDocument/2006/relationships/notesSlide" Target="../notesSlides/notesSlide56.xml"/><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41.png"/><Relationship Id="rId4" Type="http://schemas.openxmlformats.org/officeDocument/2006/relationships/image" Target="../media/image28.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46.png"/></Relationships>
</file>

<file path=ppt/slides/_rels/slide6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9.xml"/><Relationship Id="rId1" Type="http://schemas.openxmlformats.org/officeDocument/2006/relationships/slideLayout" Target="../slideLayouts/slideLayout6.xml"/><Relationship Id="rId4" Type="http://schemas.openxmlformats.org/officeDocument/2006/relationships/image" Target="../media/image47.png"/></Relationships>
</file>

<file path=ppt/slides/_rels/slide6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0.xml"/><Relationship Id="rId1" Type="http://schemas.openxmlformats.org/officeDocument/2006/relationships/slideLayout" Target="../slideLayouts/slideLayout6.xml"/><Relationship Id="rId4" Type="http://schemas.openxmlformats.org/officeDocument/2006/relationships/image" Target="../media/image49.png"/></Relationships>
</file>

<file path=ppt/slides/_rels/slide6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1.xml"/><Relationship Id="rId1" Type="http://schemas.openxmlformats.org/officeDocument/2006/relationships/slideLayout" Target="../slideLayouts/slideLayout6.xml"/><Relationship Id="rId5" Type="http://schemas.openxmlformats.org/officeDocument/2006/relationships/image" Target="../media/image52.png"/><Relationship Id="rId4" Type="http://schemas.openxmlformats.org/officeDocument/2006/relationships/image" Target="../media/image51.png"/></Relationships>
</file>

<file path=ppt/slides/_rels/slide6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2.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74.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2.xml"/><Relationship Id="rId1" Type="http://schemas.openxmlformats.org/officeDocument/2006/relationships/tags" Target="../tags/tag11.xml"/></Relationships>
</file>

<file path=ppt/slides/_rels/slide7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53.emf"/></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xml"/><Relationship Id="rId1" Type="http://schemas.openxmlformats.org/officeDocument/2006/relationships/tags" Target="../tags/tag12.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2.xml"/><Relationship Id="rId1" Type="http://schemas.openxmlformats.org/officeDocument/2006/relationships/tags" Target="../tags/tag13.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2.xml"/><Relationship Id="rId1" Type="http://schemas.openxmlformats.org/officeDocument/2006/relationships/tags" Target="../tags/tag14.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tags" Target="../tags/tag1.xml"/><Relationship Id="rId4" Type="http://schemas.openxmlformats.org/officeDocument/2006/relationships/image" Target="../media/image22.tiff"/></Relationships>
</file>

<file path=ppt/slides/_rels/slide80.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74.xml"/><Relationship Id="rId1" Type="http://schemas.openxmlformats.org/officeDocument/2006/relationships/slideLayout" Target="../slideLayouts/slideLayout2.xml"/><Relationship Id="rId4" Type="http://schemas.openxmlformats.org/officeDocument/2006/relationships/image" Target="../media/image55.emf"/></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Layout" Target="../slideLayouts/slideLayout2.xml"/><Relationship Id="rId1" Type="http://schemas.openxmlformats.org/officeDocument/2006/relationships/tags" Target="../tags/tag15.xml"/><Relationship Id="rId4" Type="http://schemas.openxmlformats.org/officeDocument/2006/relationships/image" Target="../media/image59.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 Id="rId4" Type="http://schemas.openxmlformats.org/officeDocument/2006/relationships/image" Target="../media/image62.jpeg"/></Relationships>
</file>

<file path=ppt/slides/_rels/slide9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ChangeArrowheads="1"/>
          </p:cNvSpPr>
          <p:nvPr/>
        </p:nvSpPr>
        <p:spPr bwMode="auto">
          <a:xfrm>
            <a:off x="382588" y="493713"/>
            <a:ext cx="8399462" cy="58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0" hangingPunct="0"/>
            <a:r>
              <a:rPr lang="en-US" sz="4000" dirty="0">
                <a:latin typeface="Calibri"/>
              </a:rPr>
              <a:t>Computer Networking</a:t>
            </a:r>
          </a:p>
          <a:p>
            <a:pPr algn="ctr" eaLnBrk="0" hangingPunct="0"/>
            <a:endParaRPr lang="en-US" sz="4000" dirty="0">
              <a:latin typeface="Calibri"/>
            </a:endParaRPr>
          </a:p>
          <a:p>
            <a:pPr algn="ctr" eaLnBrk="0" hangingPunct="0"/>
            <a:r>
              <a:rPr lang="en-US" sz="4000" dirty="0">
                <a:latin typeface="Calibri"/>
              </a:rPr>
              <a:t>Slide Set 4</a:t>
            </a:r>
          </a:p>
          <a:p>
            <a:pPr algn="ctr" eaLnBrk="0" hangingPunct="0"/>
            <a:endParaRPr lang="en-US" sz="1800" dirty="0">
              <a:latin typeface="Calibri"/>
            </a:endParaRPr>
          </a:p>
          <a:p>
            <a:pPr algn="ctr" eaLnBrk="0" hangingPunct="0"/>
            <a:r>
              <a:rPr lang="en-US" sz="3600" dirty="0">
                <a:latin typeface="Calibri"/>
              </a:rPr>
              <a:t>Andrew W. Moore</a:t>
            </a:r>
            <a:endParaRPr lang="en-US" sz="2000" dirty="0">
              <a:latin typeface="Calibri"/>
            </a:endParaRPr>
          </a:p>
          <a:p>
            <a:pPr algn="ctr" eaLnBrk="0" hangingPunct="0"/>
            <a:r>
              <a:rPr lang="en-US" dirty="0" err="1">
                <a:latin typeface="Calibri"/>
              </a:rPr>
              <a:t>Andrew.Moore@cl.cam.ac.uk</a:t>
            </a:r>
            <a:endParaRPr lang="en-US" dirty="0">
              <a:latin typeface="Calibri"/>
            </a:endParaRPr>
          </a:p>
          <a:p>
            <a:pPr algn="ctr" eaLnBrk="0" hangingPunct="0"/>
            <a:endParaRPr lang="en-US" dirty="0">
              <a:latin typeface="Calibri"/>
            </a:endParaRPr>
          </a:p>
        </p:txBody>
      </p:sp>
      <p:sp>
        <p:nvSpPr>
          <p:cNvPr id="3" name="Slide Number Placeholder 5"/>
          <p:cNvSpPr>
            <a:spLocks noGrp="1"/>
          </p:cNvSpPr>
          <p:nvPr>
            <p:ph type="sldNum" sz="quarter" idx="4294967295"/>
          </p:nvPr>
        </p:nvSpPr>
        <p:spPr>
          <a:xfrm>
            <a:off x="6553200" y="6366846"/>
            <a:ext cx="2133600"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99BAB25A-E3B7-2F41-B0DC-6610089B4BA3}" type="slidenum">
              <a:rPr lang="en-US" smtClean="0"/>
              <a:pPr/>
              <a:t>1</a:t>
            </a:fld>
            <a:endParaRPr lang="en-US" dirty="0"/>
          </a:p>
        </p:txBody>
      </p:sp>
      <p:sp>
        <p:nvSpPr>
          <p:cNvPr id="4" name="Slide Number Placeholder 5"/>
          <p:cNvSpPr>
            <a:spLocks noGrp="1"/>
          </p:cNvSpPr>
          <p:nvPr>
            <p:ph type="sldNum" sz="quarter" idx="4294967295"/>
          </p:nvPr>
        </p:nvSpPr>
        <p:spPr>
          <a:xfrm>
            <a:off x="6553200" y="6356350"/>
            <a:ext cx="2133600"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99BAB25A-E3B7-2F41-B0DC-6610089B4BA3}" type="slidenum">
              <a:rPr lang="en-US" smtClean="0"/>
              <a:pPr/>
              <a:t>1</a:t>
            </a:fld>
            <a:endParaRPr lang="en-US" dirty="0"/>
          </a:p>
        </p:txBody>
      </p:sp>
    </p:spTree>
    <p:extLst>
      <p:ext uri="{BB962C8B-B14F-4D97-AF65-F5344CB8AC3E}">
        <p14:creationId xmlns:p14="http://schemas.microsoft.com/office/powerpoint/2010/main" val="366242404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services, structure</a:t>
            </a:r>
            <a:endParaRPr lang="en-US" sz="33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4963886" y="1810602"/>
            <a:ext cx="3733800" cy="169783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traffic volume</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436960" indent="-175022" defTabSz="685800">
              <a:spcBef>
                <a:spcPts val="300"/>
              </a:spcBef>
              <a:defRPr/>
            </a:pPr>
            <a:r>
              <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maintenance</a:t>
            </a:r>
          </a:p>
          <a:p>
            <a:pPr marL="264319" indent="-166688" defTabSz="685800">
              <a:spcBef>
                <a:spcPts val="750"/>
              </a:spcBef>
              <a:buNone/>
              <a:defRPr/>
            </a:pPr>
            <a:endParaRPr lang="en-US" altLang="en-US" sz="21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548878" y="1832372"/>
            <a:ext cx="4356497"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DNS services:</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hostname-to-IP-address translation</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host aliasing</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canonical, alias names</a:t>
            </a:r>
          </a:p>
          <a:p>
            <a:pPr marL="345281" indent="-21550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mail server aliasing</a:t>
            </a:r>
          </a:p>
          <a:p>
            <a:pPr marL="345281" indent="-21550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load distribution</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replicated Web servers: many IP addresses correspond to one name</a:t>
            </a:r>
          </a:p>
          <a:p>
            <a:pPr marL="264319" indent="-166688" defTabSz="685800">
              <a:spcBef>
                <a:spcPts val="750"/>
              </a:spcBef>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5083397" y="3639321"/>
            <a:ext cx="3717703"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9556" indent="-248841" defTabSz="685800">
              <a:defRPr/>
            </a:pPr>
            <a:r>
              <a:rPr lang="en-US" altLang="en-US" sz="2400" i="1" dirty="0">
                <a:solidFill>
                  <a:srgbClr val="C00000"/>
                </a:solidFill>
                <a:latin typeface="Calibri" panose="020F0502020204030204" pitchFamily="34" charset="0"/>
                <a:cs typeface="Calibri" panose="020F0502020204030204" pitchFamily="34" charset="0"/>
              </a:rPr>
              <a:t>A: </a:t>
            </a:r>
            <a:r>
              <a:rPr lang="en-US" altLang="en-US" sz="2400" i="1" dirty="0">
                <a:solidFill>
                  <a:srgbClr val="CC0000"/>
                </a:solidFill>
                <a:latin typeface="Calibri" panose="020F0502020204030204" pitchFamily="34" charset="0"/>
                <a:cs typeface="Calibri" panose="020F0502020204030204" pitchFamily="34" charset="0"/>
              </a:rPr>
              <a:t>doesn‘t</a:t>
            </a:r>
            <a:r>
              <a:rPr lang="en-US" altLang="ja-JP" sz="2400" i="1" dirty="0">
                <a:solidFill>
                  <a:srgbClr val="CC0000"/>
                </a:solidFill>
                <a:latin typeface="Calibri" panose="020F0502020204030204" pitchFamily="34" charset="0"/>
                <a:cs typeface="Calibri" panose="020F0502020204030204" pitchFamily="34" charset="0"/>
              </a:rPr>
              <a:t> scale!</a:t>
            </a:r>
          </a:p>
          <a:p>
            <a:pPr marL="350044" indent="-219075" defTabSz="685800">
              <a:buClr>
                <a:srgbClr val="0000A3"/>
              </a:buClr>
              <a:buFont typeface="Wingdings" pitchFamily="2" charset="2"/>
              <a:buChar char="§"/>
              <a:defRPr/>
            </a:pPr>
            <a:r>
              <a:rPr lang="en-US" altLang="en-US" sz="2100" dirty="0">
                <a:solidFill>
                  <a:prstClr val="black"/>
                </a:solidFill>
                <a:latin typeface="Calibri" panose="020F0502020204030204" pitchFamily="34" charset="0"/>
                <a:cs typeface="Calibri" panose="020F0502020204030204" pitchFamily="34" charset="0"/>
              </a:rPr>
              <a:t>Comcast DNS servers alone: 600B DNS queries/day</a:t>
            </a:r>
          </a:p>
          <a:p>
            <a:pPr marL="350044" indent="-219075" defTabSz="685800">
              <a:buClr>
                <a:srgbClr val="0000A3"/>
              </a:buClr>
              <a:buFont typeface="Wingdings" pitchFamily="2" charset="2"/>
              <a:buChar char="§"/>
              <a:defRPr/>
            </a:pPr>
            <a:r>
              <a:rPr lang="en-US" altLang="en-US" sz="2100" dirty="0">
                <a:solidFill>
                  <a:prstClr val="black"/>
                </a:solidFill>
                <a:latin typeface="Calibri" panose="020F0502020204030204" pitchFamily="34" charset="0"/>
                <a:cs typeface="Calibri" panose="020F0502020204030204" pitchFamily="34" charset="0"/>
              </a:rPr>
              <a:t>Akamai DNS servers alone: 2.2T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10</a:t>
            </a:fld>
            <a:endParaRPr lang="en-US" dirty="0"/>
          </a:p>
        </p:txBody>
      </p:sp>
    </p:spTree>
    <p:extLst>
      <p:ext uri="{BB962C8B-B14F-4D97-AF65-F5344CB8AC3E}">
        <p14:creationId xmlns:p14="http://schemas.microsoft.com/office/powerpoint/2010/main" val="3619097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7">
                                            <p:txEl>
                                              <p:pRg st="5" end="5"/>
                                            </p:txEl>
                                          </p:spTgt>
                                        </p:tgtEl>
                                        <p:attrNameLst>
                                          <p:attrName>style.visibility</p:attrName>
                                        </p:attrNameLst>
                                      </p:cBhvr>
                                      <p:to>
                                        <p:strVal val="visible"/>
                                      </p:to>
                                    </p:set>
                                    <p:animEffect transition="in" filter="dissolve">
                                      <p:cBhvr>
                                        <p:cTn id="20" dur="500"/>
                                        <p:tgtEl>
                                          <p:spTgt spid="7">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ssolv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dissolv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D4584D-CFEE-684B-99E3-B79D799788A4}"/>
              </a:ext>
            </a:extLst>
          </p:cNvPr>
          <p:cNvSpPr>
            <a:spLocks noGrp="1"/>
          </p:cNvSpPr>
          <p:nvPr>
            <p:ph type="title"/>
          </p:nvPr>
        </p:nvSpPr>
        <p:spPr/>
        <p:txBody>
          <a:bodyPr/>
          <a:lstStyle/>
          <a:p>
            <a:r>
              <a:rPr lang="en-GB" dirty="0"/>
              <a:t>QUIC – more than just UDP</a:t>
            </a:r>
          </a:p>
        </p:txBody>
      </p:sp>
      <p:sp>
        <p:nvSpPr>
          <p:cNvPr id="3" name="Content Placeholder 2">
            <a:extLst>
              <a:ext uri="{FF2B5EF4-FFF2-40B4-BE49-F238E27FC236}">
                <a16:creationId xmlns:a16="http://schemas.microsoft.com/office/drawing/2014/main" id="{7EBCBE2B-0BA7-8142-86C5-7267AB1AE67F}"/>
              </a:ext>
            </a:extLst>
          </p:cNvPr>
          <p:cNvSpPr>
            <a:spLocks noGrp="1"/>
          </p:cNvSpPr>
          <p:nvPr>
            <p:ph idx="1"/>
          </p:nvPr>
        </p:nvSpPr>
        <p:spPr/>
        <p:txBody>
          <a:bodyPr>
            <a:normAutofit/>
          </a:bodyPr>
          <a:lstStyle/>
          <a:p>
            <a:r>
              <a:rPr lang="en-GB" dirty="0"/>
              <a:t>QUIC outshines TCP under poor network conditions, shaving a full second off the Google Search page load time for the slowest 1% of connections.</a:t>
            </a:r>
          </a:p>
          <a:p>
            <a:endParaRPr lang="en-GB" dirty="0"/>
          </a:p>
          <a:p>
            <a:r>
              <a:rPr lang="en-GB" dirty="0"/>
              <a:t>These benefits are even more apparent for video services like YouTube</a:t>
            </a:r>
          </a:p>
          <a:p>
            <a:pPr lvl="1"/>
            <a:r>
              <a:rPr lang="en-GB" dirty="0"/>
              <a:t>Users report 30% fewer </a:t>
            </a:r>
            <a:r>
              <a:rPr lang="en-GB" dirty="0" err="1"/>
              <a:t>rebuffers</a:t>
            </a:r>
            <a:r>
              <a:rPr lang="en-GB" dirty="0"/>
              <a:t> with QUIC.</a:t>
            </a:r>
          </a:p>
          <a:p>
            <a:endParaRPr lang="en-GB" dirty="0"/>
          </a:p>
        </p:txBody>
      </p:sp>
      <p:sp>
        <p:nvSpPr>
          <p:cNvPr id="4" name="Slide Number Placeholder 3">
            <a:extLst>
              <a:ext uri="{FF2B5EF4-FFF2-40B4-BE49-F238E27FC236}">
                <a16:creationId xmlns:a16="http://schemas.microsoft.com/office/drawing/2014/main" id="{7B80E5A2-9E01-8144-ABF1-1A8DF8B11525}"/>
              </a:ext>
            </a:extLst>
          </p:cNvPr>
          <p:cNvSpPr>
            <a:spLocks noGrp="1"/>
          </p:cNvSpPr>
          <p:nvPr>
            <p:ph type="sldNum" sz="quarter" idx="12"/>
          </p:nvPr>
        </p:nvSpPr>
        <p:spPr/>
        <p:txBody>
          <a:bodyPr/>
          <a:lstStyle/>
          <a:p>
            <a:fld id="{17258DB0-5299-B449-B005-2F11F39528E5}" type="slidenum">
              <a:rPr lang="en-US" smtClean="0"/>
              <a:t>100</a:t>
            </a:fld>
            <a:endParaRPr lang="en-US"/>
          </a:p>
        </p:txBody>
      </p:sp>
    </p:spTree>
    <p:extLst>
      <p:ext uri="{BB962C8B-B14F-4D97-AF65-F5344CB8AC3E}">
        <p14:creationId xmlns:p14="http://schemas.microsoft.com/office/powerpoint/2010/main" val="118101642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FF81DD-FFFF-7A4F-989D-6BBEDC830980}"/>
              </a:ext>
            </a:extLst>
          </p:cNvPr>
          <p:cNvSpPr>
            <a:spLocks noGrp="1"/>
          </p:cNvSpPr>
          <p:nvPr>
            <p:ph type="title"/>
          </p:nvPr>
        </p:nvSpPr>
        <p:spPr/>
        <p:txBody>
          <a:bodyPr>
            <a:normAutofit fontScale="90000"/>
          </a:bodyPr>
          <a:lstStyle/>
          <a:p>
            <a:r>
              <a:rPr lang="en-US" dirty="0"/>
              <a:t>Why QUIC over UDP and not a new </a:t>
            </a:r>
            <a:r>
              <a:rPr lang="en-US" dirty="0">
                <a:latin typeface="Courier" pitchFamily="2" charset="0"/>
              </a:rPr>
              <a:t>proto</a:t>
            </a:r>
          </a:p>
        </p:txBody>
      </p:sp>
      <p:sp>
        <p:nvSpPr>
          <p:cNvPr id="3" name="Content Placeholder 2">
            <a:extLst>
              <a:ext uri="{FF2B5EF4-FFF2-40B4-BE49-F238E27FC236}">
                <a16:creationId xmlns:a16="http://schemas.microsoft.com/office/drawing/2014/main" id="{3413A0C0-5A6E-274A-A957-B272D727D603}"/>
              </a:ext>
            </a:extLst>
          </p:cNvPr>
          <p:cNvSpPr>
            <a:spLocks noGrp="1"/>
          </p:cNvSpPr>
          <p:nvPr>
            <p:ph idx="1"/>
          </p:nvPr>
        </p:nvSpPr>
        <p:spPr>
          <a:xfrm>
            <a:off x="457200" y="1600200"/>
            <a:ext cx="8599714" cy="4525963"/>
          </a:xfrm>
        </p:spPr>
        <p:txBody>
          <a:bodyPr>
            <a:normAutofit/>
          </a:bodyPr>
          <a:lstStyle/>
          <a:p>
            <a:r>
              <a:rPr lang="en-US" dirty="0"/>
              <a:t>IP proto value for new transport layer</a:t>
            </a:r>
          </a:p>
          <a:p>
            <a:r>
              <a:rPr lang="en-US" dirty="0"/>
              <a:t>Change the protocol – risk the wraith of </a:t>
            </a:r>
          </a:p>
          <a:p>
            <a:pPr lvl="1"/>
            <a:r>
              <a:rPr lang="en-US" dirty="0"/>
              <a:t>Legacy code</a:t>
            </a:r>
          </a:p>
          <a:p>
            <a:pPr lvl="1"/>
            <a:r>
              <a:rPr lang="en-US" dirty="0"/>
              <a:t>Firewalls</a:t>
            </a:r>
          </a:p>
          <a:p>
            <a:pPr lvl="1"/>
            <a:r>
              <a:rPr lang="en-US" dirty="0"/>
              <a:t>Load-balancer</a:t>
            </a:r>
          </a:p>
          <a:p>
            <a:pPr lvl="1"/>
            <a:r>
              <a:rPr lang="en-US" dirty="0"/>
              <a:t>NATs (the high-priest of middlebox)</a:t>
            </a:r>
          </a:p>
          <a:p>
            <a:endParaRPr lang="en-US" dirty="0"/>
          </a:p>
          <a:p>
            <a:r>
              <a:rPr lang="en-US" dirty="0"/>
              <a:t>Same problem faces any significant TCP change</a:t>
            </a:r>
          </a:p>
        </p:txBody>
      </p:sp>
      <p:sp>
        <p:nvSpPr>
          <p:cNvPr id="4" name="Slide Number Placeholder 3">
            <a:extLst>
              <a:ext uri="{FF2B5EF4-FFF2-40B4-BE49-F238E27FC236}">
                <a16:creationId xmlns:a16="http://schemas.microsoft.com/office/drawing/2014/main" id="{D346DDC8-B2BD-2B47-93D8-69CF98988645}"/>
              </a:ext>
            </a:extLst>
          </p:cNvPr>
          <p:cNvSpPr>
            <a:spLocks noGrp="1"/>
          </p:cNvSpPr>
          <p:nvPr>
            <p:ph type="sldNum" sz="quarter" idx="12"/>
          </p:nvPr>
        </p:nvSpPr>
        <p:spPr/>
        <p:txBody>
          <a:bodyPr/>
          <a:lstStyle/>
          <a:p>
            <a:fld id="{17258DB0-5299-B449-B005-2F11F39528E5}" type="slidenum">
              <a:rPr lang="en-US" smtClean="0"/>
              <a:t>101</a:t>
            </a:fld>
            <a:endParaRPr lang="en-US"/>
          </a:p>
        </p:txBody>
      </p:sp>
      <p:sp>
        <p:nvSpPr>
          <p:cNvPr id="5" name="TextBox 4">
            <a:extLst>
              <a:ext uri="{FF2B5EF4-FFF2-40B4-BE49-F238E27FC236}">
                <a16:creationId xmlns:a16="http://schemas.microsoft.com/office/drawing/2014/main" id="{80DDE33E-8F92-B749-A8CF-D493EDDFBB6F}"/>
              </a:ext>
            </a:extLst>
          </p:cNvPr>
          <p:cNvSpPr txBox="1"/>
          <p:nvPr/>
        </p:nvSpPr>
        <p:spPr>
          <a:xfrm>
            <a:off x="87086" y="6259286"/>
            <a:ext cx="8109857" cy="646331"/>
          </a:xfrm>
          <a:prstGeom prst="rect">
            <a:avLst/>
          </a:prstGeom>
          <a:noFill/>
        </p:spPr>
        <p:txBody>
          <a:bodyPr wrap="square" rtlCol="0">
            <a:spAutoFit/>
          </a:bodyPr>
          <a:lstStyle/>
          <a:p>
            <a:r>
              <a:rPr lang="en-US" dirty="0"/>
              <a:t>Honda  M. et al. “</a:t>
            </a:r>
            <a:r>
              <a:rPr lang="en-GB" b="1" dirty="0"/>
              <a:t>Is it still possible to extend TCP?”, </a:t>
            </a:r>
            <a:r>
              <a:rPr lang="en-GB" dirty="0"/>
              <a:t>IMC’11</a:t>
            </a:r>
            <a:endParaRPr lang="en-US" dirty="0"/>
          </a:p>
          <a:p>
            <a:r>
              <a:rPr lang="en-US" dirty="0"/>
              <a:t>https://</a:t>
            </a:r>
            <a:r>
              <a:rPr lang="en-US" dirty="0" err="1"/>
              <a:t>dl.acm.org</a:t>
            </a:r>
            <a:r>
              <a:rPr lang="en-US" dirty="0"/>
              <a:t>/</a:t>
            </a:r>
            <a:r>
              <a:rPr lang="en-US" dirty="0" err="1"/>
              <a:t>doi</a:t>
            </a:r>
            <a:r>
              <a:rPr lang="en-US" dirty="0"/>
              <a:t>/abs/10.1145/2068816.2068834</a:t>
            </a:r>
          </a:p>
        </p:txBody>
      </p:sp>
    </p:spTree>
    <p:extLst>
      <p:ext uri="{BB962C8B-B14F-4D97-AF65-F5344CB8AC3E}">
        <p14:creationId xmlns:p14="http://schemas.microsoft.com/office/powerpoint/2010/main" val="258067943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35842"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7DAD9C0-88C2-234E-B815-BB2134B951FC}" type="slidenum">
              <a:rPr lang="en-US" sz="1400" b="0">
                <a:latin typeface="Times New Roman" charset="0"/>
                <a:cs typeface="Calibri"/>
              </a:rPr>
              <a:pPr eaLnBrk="1" hangingPunct="1"/>
              <a:t>102</a:t>
            </a:fld>
            <a:endParaRPr lang="en-US" sz="1400" b="0" dirty="0">
              <a:latin typeface="Times New Roman" charset="0"/>
              <a:cs typeface="Calibri"/>
            </a:endParaRPr>
          </a:p>
        </p:txBody>
      </p:sp>
      <p:sp>
        <p:nvSpPr>
          <p:cNvPr id="35843" name="Rectangle 2"/>
          <p:cNvSpPr>
            <a:spLocks noGrp="1" noChangeArrowheads="1"/>
          </p:cNvSpPr>
          <p:nvPr>
            <p:ph type="title"/>
          </p:nvPr>
        </p:nvSpPr>
        <p:spPr/>
        <p:txBody>
          <a:bodyPr/>
          <a:lstStyle/>
          <a:p>
            <a:r>
              <a:rPr lang="en-US" dirty="0">
                <a:latin typeface="Helvetica" charset="0"/>
                <a:ea typeface="ＭＳ Ｐゴシック" charset="0"/>
                <a:cs typeface="ＭＳ Ｐゴシック" charset="0"/>
              </a:rPr>
              <a:t>Web Components</a:t>
            </a:r>
          </a:p>
        </p:txBody>
      </p:sp>
      <p:sp>
        <p:nvSpPr>
          <p:cNvPr id="1064963" name="Rectangle 3"/>
          <p:cNvSpPr>
            <a:spLocks noGrp="1" noChangeArrowheads="1"/>
          </p:cNvSpPr>
          <p:nvPr>
            <p:ph type="body" idx="1"/>
          </p:nvPr>
        </p:nvSpPr>
        <p:spPr>
          <a:xfrm>
            <a:off x="457200" y="1600200"/>
            <a:ext cx="8229600" cy="5041153"/>
          </a:xfrm>
        </p:spPr>
        <p:txBody>
          <a:bodyPr>
            <a:normAutofit fontScale="85000" lnSpcReduction="20000"/>
          </a:bodyPr>
          <a:lstStyle/>
          <a:p>
            <a:pPr>
              <a:lnSpc>
                <a:spcPct val="90000"/>
              </a:lnSpc>
            </a:pPr>
            <a:r>
              <a:rPr lang="en-US" dirty="0">
                <a:latin typeface="Calibri"/>
                <a:cs typeface="Calibri"/>
              </a:rPr>
              <a:t>Infrastructure:</a:t>
            </a:r>
          </a:p>
          <a:p>
            <a:pPr lvl="1">
              <a:lnSpc>
                <a:spcPct val="90000"/>
              </a:lnSpc>
            </a:pPr>
            <a:r>
              <a:rPr lang="en-US" dirty="0">
                <a:latin typeface="Calibri"/>
                <a:cs typeface="Calibri"/>
              </a:rPr>
              <a:t>Clients</a:t>
            </a:r>
          </a:p>
          <a:p>
            <a:pPr lvl="1">
              <a:lnSpc>
                <a:spcPct val="90000"/>
              </a:lnSpc>
            </a:pPr>
            <a:r>
              <a:rPr lang="en-US" dirty="0">
                <a:latin typeface="Calibri"/>
                <a:cs typeface="Calibri"/>
              </a:rPr>
              <a:t>Servers</a:t>
            </a:r>
          </a:p>
          <a:p>
            <a:pPr lvl="1">
              <a:lnSpc>
                <a:spcPct val="90000"/>
              </a:lnSpc>
            </a:pPr>
            <a:r>
              <a:rPr lang="en-US" dirty="0">
                <a:solidFill>
                  <a:srgbClr val="000000"/>
                </a:solidFill>
                <a:latin typeface="Calibri"/>
                <a:cs typeface="Calibri"/>
              </a:rPr>
              <a:t>Proxies</a:t>
            </a:r>
          </a:p>
          <a:p>
            <a:pPr lvl="1">
              <a:lnSpc>
                <a:spcPct val="90000"/>
              </a:lnSpc>
            </a:pPr>
            <a:endParaRPr lang="en-US" dirty="0">
              <a:solidFill>
                <a:srgbClr val="000000"/>
              </a:solidFill>
              <a:latin typeface="Calibri"/>
              <a:cs typeface="Calibri"/>
            </a:endParaRPr>
          </a:p>
          <a:p>
            <a:pPr>
              <a:lnSpc>
                <a:spcPct val="90000"/>
              </a:lnSpc>
            </a:pPr>
            <a:r>
              <a:rPr lang="en-US" dirty="0">
                <a:solidFill>
                  <a:srgbClr val="000000"/>
                </a:solidFill>
                <a:latin typeface="Calibri"/>
                <a:cs typeface="Calibri"/>
              </a:rPr>
              <a:t>Content:</a:t>
            </a:r>
          </a:p>
          <a:p>
            <a:pPr lvl="1">
              <a:lnSpc>
                <a:spcPct val="90000"/>
              </a:lnSpc>
            </a:pPr>
            <a:r>
              <a:rPr lang="en-US" dirty="0">
                <a:solidFill>
                  <a:srgbClr val="000000"/>
                </a:solidFill>
                <a:latin typeface="Calibri"/>
                <a:cs typeface="Calibri"/>
              </a:rPr>
              <a:t>Individual objects (files, etc.)</a:t>
            </a:r>
          </a:p>
          <a:p>
            <a:pPr lvl="1">
              <a:lnSpc>
                <a:spcPct val="90000"/>
              </a:lnSpc>
            </a:pPr>
            <a:r>
              <a:rPr lang="en-US" dirty="0">
                <a:solidFill>
                  <a:srgbClr val="000000"/>
                </a:solidFill>
                <a:latin typeface="Calibri"/>
                <a:cs typeface="Calibri"/>
              </a:rPr>
              <a:t>Web sites (coherent collection of objects)</a:t>
            </a:r>
          </a:p>
          <a:p>
            <a:pPr lvl="1">
              <a:lnSpc>
                <a:spcPct val="90000"/>
              </a:lnSpc>
            </a:pPr>
            <a:endParaRPr lang="en-US" dirty="0">
              <a:solidFill>
                <a:srgbClr val="000000"/>
              </a:solidFill>
              <a:latin typeface="Calibri"/>
              <a:cs typeface="Calibri"/>
            </a:endParaRPr>
          </a:p>
          <a:p>
            <a:pPr>
              <a:lnSpc>
                <a:spcPct val="90000"/>
              </a:lnSpc>
            </a:pPr>
            <a:r>
              <a:rPr lang="en-US" dirty="0">
                <a:solidFill>
                  <a:srgbClr val="000000"/>
                </a:solidFill>
                <a:latin typeface="Calibri"/>
                <a:cs typeface="Calibri"/>
              </a:rPr>
              <a:t>Implementation</a:t>
            </a:r>
          </a:p>
          <a:p>
            <a:pPr lvl="1">
              <a:lnSpc>
                <a:spcPct val="90000"/>
              </a:lnSpc>
            </a:pPr>
            <a:r>
              <a:rPr lang="en-US" dirty="0">
                <a:solidFill>
                  <a:srgbClr val="000000"/>
                </a:solidFill>
                <a:latin typeface="Calibri"/>
                <a:cs typeface="Calibri"/>
              </a:rPr>
              <a:t>HTML: formatting content</a:t>
            </a:r>
          </a:p>
          <a:p>
            <a:pPr lvl="1">
              <a:lnSpc>
                <a:spcPct val="90000"/>
              </a:lnSpc>
            </a:pPr>
            <a:r>
              <a:rPr lang="en-US" dirty="0">
                <a:solidFill>
                  <a:srgbClr val="000000"/>
                </a:solidFill>
                <a:latin typeface="Calibri"/>
                <a:cs typeface="Calibri"/>
              </a:rPr>
              <a:t>URL: naming content</a:t>
            </a:r>
          </a:p>
          <a:p>
            <a:pPr lvl="1">
              <a:lnSpc>
                <a:spcPct val="90000"/>
              </a:lnSpc>
            </a:pPr>
            <a:r>
              <a:rPr lang="en-US" dirty="0">
                <a:solidFill>
                  <a:srgbClr val="000000"/>
                </a:solidFill>
                <a:latin typeface="Calibri"/>
                <a:cs typeface="Calibri"/>
              </a:rPr>
              <a:t>HTTP: protocol for exchanging content</a:t>
            </a:r>
          </a:p>
          <a:p>
            <a:pPr marL="1828800" lvl="4" indent="0">
              <a:lnSpc>
                <a:spcPct val="90000"/>
              </a:lnSpc>
              <a:buNone/>
            </a:pPr>
            <a:r>
              <a:rPr lang="en-US" dirty="0">
                <a:solidFill>
                  <a:srgbClr val="000000"/>
                </a:solidFill>
                <a:latin typeface="Calibri"/>
                <a:cs typeface="Calibri"/>
              </a:rPr>
              <a:t>Any content not just HTML!</a:t>
            </a:r>
          </a:p>
          <a:p>
            <a:pPr lvl="1">
              <a:lnSpc>
                <a:spcPct val="90000"/>
              </a:lnSpc>
            </a:pPr>
            <a:endParaRPr lang="en-US" dirty="0">
              <a:solidFill>
                <a:srgbClr val="000000"/>
              </a:solidFill>
              <a:latin typeface="Calibri"/>
              <a:cs typeface="Calibri"/>
            </a:endParaRPr>
          </a:p>
        </p:txBody>
      </p:sp>
    </p:spTree>
    <p:extLst>
      <p:ext uri="{BB962C8B-B14F-4D97-AF65-F5344CB8AC3E}">
        <p14:creationId xmlns:p14="http://schemas.microsoft.com/office/powerpoint/2010/main" val="391576533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91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9827C9C-961F-8644-BAEF-36ED247F04F1}" type="slidenum">
              <a:rPr lang="en-US" sz="1400" b="0">
                <a:latin typeface="Times New Roman" charset="0"/>
                <a:cs typeface="Calibri"/>
              </a:rPr>
              <a:pPr eaLnBrk="1" hangingPunct="1"/>
              <a:t>103</a:t>
            </a:fld>
            <a:endParaRPr lang="en-US" sz="1400" b="0" dirty="0">
              <a:latin typeface="Times New Roman" charset="0"/>
              <a:cs typeface="Calibri"/>
            </a:endParaRPr>
          </a:p>
        </p:txBody>
      </p:sp>
      <p:sp>
        <p:nvSpPr>
          <p:cNvPr id="38915" name="Rectangle 4"/>
          <p:cNvSpPr>
            <a:spLocks noGrp="1" noChangeArrowheads="1"/>
          </p:cNvSpPr>
          <p:nvPr>
            <p:ph type="title"/>
          </p:nvPr>
        </p:nvSpPr>
        <p:spPr>
          <a:xfrm>
            <a:off x="304800" y="381000"/>
            <a:ext cx="8458200" cy="685800"/>
          </a:xfrm>
        </p:spPr>
        <p:txBody>
          <a:bodyPr>
            <a:normAutofit fontScale="90000"/>
          </a:bodyPr>
          <a:lstStyle/>
          <a:p>
            <a:pPr>
              <a:tabLst>
                <a:tab pos="8234363" algn="r"/>
              </a:tabLst>
            </a:pPr>
            <a:r>
              <a:rPr lang="en-US" dirty="0">
                <a:latin typeface="Helvetica" charset="0"/>
                <a:ea typeface="ＭＳ Ｐゴシック" charset="0"/>
                <a:cs typeface="ＭＳ Ｐゴシック" charset="0"/>
              </a:rPr>
              <a:t>HTML: </a:t>
            </a:r>
            <a:r>
              <a:rPr lang="en-US" dirty="0" err="1">
                <a:latin typeface="Calibri"/>
                <a:cs typeface="Calibri"/>
              </a:rPr>
              <a:t>HyperText</a:t>
            </a:r>
            <a:r>
              <a:rPr lang="en-US" dirty="0">
                <a:latin typeface="Calibri"/>
                <a:cs typeface="Calibri"/>
              </a:rPr>
              <a:t> Markup Language </a:t>
            </a:r>
            <a:endParaRPr lang="en-US" dirty="0">
              <a:latin typeface="Helvetica" charset="0"/>
              <a:ea typeface="ＭＳ Ｐゴシック" charset="0"/>
              <a:cs typeface="ＭＳ Ｐゴシック" charset="0"/>
            </a:endParaRPr>
          </a:p>
        </p:txBody>
      </p:sp>
      <p:sp>
        <p:nvSpPr>
          <p:cNvPr id="1052677" name="Rectangle 5"/>
          <p:cNvSpPr>
            <a:spLocks noGrp="1" noChangeArrowheads="1"/>
          </p:cNvSpPr>
          <p:nvPr>
            <p:ph type="body" idx="1"/>
          </p:nvPr>
        </p:nvSpPr>
        <p:spPr/>
        <p:txBody>
          <a:bodyPr/>
          <a:lstStyle/>
          <a:p>
            <a:r>
              <a:rPr lang="en-US" dirty="0">
                <a:latin typeface="Calibri"/>
                <a:cs typeface="Calibri"/>
              </a:rPr>
              <a:t>A </a:t>
            </a:r>
            <a:r>
              <a:rPr lang="en-US" i="1" dirty="0">
                <a:latin typeface="Calibri"/>
                <a:cs typeface="Calibri"/>
              </a:rPr>
              <a:t>Web page</a:t>
            </a:r>
            <a:r>
              <a:rPr lang="en-US" dirty="0">
                <a:latin typeface="Calibri"/>
                <a:cs typeface="Calibri"/>
              </a:rPr>
              <a:t> has:</a:t>
            </a:r>
          </a:p>
          <a:p>
            <a:pPr lvl="1"/>
            <a:r>
              <a:rPr lang="en-US" dirty="0">
                <a:latin typeface="Calibri"/>
                <a:ea typeface="Calibri"/>
                <a:cs typeface="Calibri"/>
              </a:rPr>
              <a:t>Base HTML file</a:t>
            </a:r>
          </a:p>
          <a:p>
            <a:pPr lvl="1"/>
            <a:r>
              <a:rPr lang="en-US" dirty="0">
                <a:latin typeface="Calibri"/>
                <a:ea typeface="Calibri"/>
                <a:cs typeface="Calibri"/>
              </a:rPr>
              <a:t>Referenced objects (</a:t>
            </a:r>
            <a:r>
              <a:rPr lang="en-US" i="1" dirty="0">
                <a:latin typeface="Calibri"/>
                <a:ea typeface="Calibri"/>
                <a:cs typeface="Calibri"/>
              </a:rPr>
              <a:t>e.g.</a:t>
            </a:r>
            <a:r>
              <a:rPr lang="en-US" dirty="0">
                <a:latin typeface="Calibri"/>
                <a:ea typeface="Calibri"/>
                <a:cs typeface="Calibri"/>
              </a:rPr>
              <a:t>, images)</a:t>
            </a:r>
          </a:p>
          <a:p>
            <a:pPr lvl="1"/>
            <a:endParaRPr lang="en-US" dirty="0">
              <a:latin typeface="Calibri"/>
              <a:ea typeface="Calibri"/>
              <a:cs typeface="Calibri"/>
            </a:endParaRPr>
          </a:p>
          <a:p>
            <a:r>
              <a:rPr lang="en-US" dirty="0">
                <a:latin typeface="Calibri"/>
                <a:ea typeface="Calibri"/>
                <a:cs typeface="Calibri"/>
              </a:rPr>
              <a:t>HTML has several functions:</a:t>
            </a:r>
          </a:p>
          <a:p>
            <a:pPr lvl="1"/>
            <a:r>
              <a:rPr lang="en-US" dirty="0">
                <a:latin typeface="Calibri"/>
                <a:ea typeface="Calibri"/>
                <a:cs typeface="Calibri"/>
              </a:rPr>
              <a:t>Format text</a:t>
            </a:r>
          </a:p>
          <a:p>
            <a:pPr lvl="1"/>
            <a:r>
              <a:rPr lang="en-US" dirty="0">
                <a:latin typeface="Calibri"/>
                <a:ea typeface="Calibri"/>
                <a:cs typeface="Calibri"/>
              </a:rPr>
              <a:t>Reference images</a:t>
            </a:r>
          </a:p>
          <a:p>
            <a:pPr lvl="1"/>
            <a:r>
              <a:rPr lang="en-US" dirty="0">
                <a:latin typeface="Calibri"/>
                <a:ea typeface="Calibri"/>
                <a:cs typeface="Calibri"/>
              </a:rPr>
              <a:t>Embed </a:t>
            </a:r>
            <a:r>
              <a:rPr lang="en-US" i="1" dirty="0">
                <a:latin typeface="Calibri"/>
                <a:ea typeface="Calibri"/>
                <a:cs typeface="Calibri"/>
              </a:rPr>
              <a:t>hyperlinks</a:t>
            </a:r>
            <a:r>
              <a:rPr lang="en-US" dirty="0">
                <a:latin typeface="Calibri"/>
                <a:ea typeface="Calibri"/>
                <a:cs typeface="Calibri"/>
              </a:rPr>
              <a:t> (HREF)</a:t>
            </a:r>
          </a:p>
        </p:txBody>
      </p:sp>
    </p:spTree>
    <p:custDataLst>
      <p:tags r:id="rId1"/>
    </p:custDataLst>
    <p:extLst>
      <p:ext uri="{BB962C8B-B14F-4D97-AF65-F5344CB8AC3E}">
        <p14:creationId xmlns:p14="http://schemas.microsoft.com/office/powerpoint/2010/main" val="26184346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267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267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5267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52677">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52677">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52677">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52677">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2677" grpId="0" build="p"/>
    </p:bld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403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245A3EB8-F5C1-724F-B2D4-56110F3912CE}" type="slidenum">
              <a:rPr lang="en-US" sz="1400" b="0">
                <a:latin typeface="Times New Roman" charset="0"/>
                <a:cs typeface="Calibri"/>
              </a:rPr>
              <a:pPr eaLnBrk="1" hangingPunct="1"/>
              <a:t>104</a:t>
            </a:fld>
            <a:endParaRPr lang="en-US" sz="1400" b="0" dirty="0">
              <a:latin typeface="Times New Roman" charset="0"/>
              <a:cs typeface="Calibri"/>
            </a:endParaRPr>
          </a:p>
        </p:txBody>
      </p:sp>
      <p:sp>
        <p:nvSpPr>
          <p:cNvPr id="44035" name="Rectangle 2"/>
          <p:cNvSpPr>
            <a:spLocks noGrp="1" noChangeArrowheads="1"/>
          </p:cNvSpPr>
          <p:nvPr>
            <p:ph type="title"/>
          </p:nvPr>
        </p:nvSpPr>
        <p:spPr>
          <a:xfrm>
            <a:off x="304800" y="381000"/>
            <a:ext cx="8458200" cy="685800"/>
          </a:xfrm>
        </p:spPr>
        <p:txBody>
          <a:bodyPr>
            <a:normAutofit fontScale="90000"/>
          </a:bodyPr>
          <a:lstStyle/>
          <a:p>
            <a:pPr>
              <a:tabLst>
                <a:tab pos="8234363" algn="r"/>
              </a:tabLst>
            </a:pPr>
            <a:r>
              <a:rPr lang="en-US">
                <a:latin typeface="Helvetica" charset="0"/>
                <a:ea typeface="ＭＳ Ｐゴシック" charset="0"/>
                <a:cs typeface="ＭＳ Ｐゴシック" charset="0"/>
              </a:rPr>
              <a:t>URL Syntax</a:t>
            </a:r>
            <a:endParaRPr lang="en-US" sz="2400">
              <a:latin typeface="Helvetica" charset="0"/>
              <a:ea typeface="ＭＳ Ｐゴシック" charset="0"/>
              <a:cs typeface="ＭＳ Ｐゴシック" charset="0"/>
            </a:endParaRPr>
          </a:p>
        </p:txBody>
      </p:sp>
      <p:sp>
        <p:nvSpPr>
          <p:cNvPr id="44036" name="Rectangle 3"/>
          <p:cNvSpPr>
            <a:spLocks noGrp="1" noChangeArrowheads="1"/>
          </p:cNvSpPr>
          <p:nvPr>
            <p:ph type="body" idx="1"/>
          </p:nvPr>
        </p:nvSpPr>
        <p:spPr>
          <a:xfrm>
            <a:off x="381000" y="1447800"/>
            <a:ext cx="8534400" cy="533400"/>
          </a:xfrm>
        </p:spPr>
        <p:txBody>
          <a:bodyPr>
            <a:normAutofit fontScale="85000" lnSpcReduction="10000"/>
          </a:bodyPr>
          <a:lstStyle/>
          <a:p>
            <a:pPr marL="342900" indent="-342900" algn="ctr">
              <a:buFontTx/>
              <a:buNone/>
            </a:pPr>
            <a:r>
              <a:rPr lang="en-US" b="1" i="1" dirty="0">
                <a:latin typeface="Times" charset="0"/>
                <a:cs typeface="Courier New" charset="0"/>
              </a:rPr>
              <a:t>protocol</a:t>
            </a:r>
            <a:r>
              <a:rPr lang="en-US" b="1" i="1" dirty="0">
                <a:latin typeface="Courier New" charset="0"/>
                <a:cs typeface="Courier New" charset="0"/>
              </a:rPr>
              <a:t>://</a:t>
            </a:r>
            <a:r>
              <a:rPr lang="en-US" b="1" i="1" dirty="0">
                <a:latin typeface="Times" charset="0"/>
                <a:cs typeface="Courier New" charset="0"/>
              </a:rPr>
              <a:t>hostname</a:t>
            </a:r>
            <a:r>
              <a:rPr lang="en-US" i="1" dirty="0">
                <a:solidFill>
                  <a:srgbClr val="0000FF"/>
                </a:solidFill>
                <a:latin typeface="Times" charset="0"/>
                <a:cs typeface="Courier New" charset="0"/>
              </a:rPr>
              <a:t>[</a:t>
            </a:r>
            <a:r>
              <a:rPr lang="en-US" b="1" i="1" dirty="0">
                <a:latin typeface="Courier New" charset="0"/>
                <a:cs typeface="Courier New" charset="0"/>
              </a:rPr>
              <a:t>:</a:t>
            </a:r>
            <a:r>
              <a:rPr lang="en-US" b="1" i="1" dirty="0">
                <a:latin typeface="Times" charset="0"/>
                <a:cs typeface="Courier New" charset="0"/>
              </a:rPr>
              <a:t>port</a:t>
            </a:r>
            <a:r>
              <a:rPr lang="en-US" i="1" dirty="0">
                <a:solidFill>
                  <a:srgbClr val="0000FF"/>
                </a:solidFill>
                <a:latin typeface="Times" charset="0"/>
                <a:cs typeface="Courier New" charset="0"/>
              </a:rPr>
              <a:t>]</a:t>
            </a:r>
            <a:r>
              <a:rPr lang="en-US" b="1" i="1" dirty="0">
                <a:latin typeface="Courier New" charset="0"/>
                <a:cs typeface="Courier New" charset="0"/>
              </a:rPr>
              <a:t>/</a:t>
            </a:r>
            <a:r>
              <a:rPr lang="en-US" b="1" i="1" dirty="0" err="1">
                <a:latin typeface="Times" charset="0"/>
                <a:cs typeface="Courier New" charset="0"/>
              </a:rPr>
              <a:t>directorypath</a:t>
            </a:r>
            <a:r>
              <a:rPr lang="en-US" b="1" i="1" dirty="0">
                <a:latin typeface="Courier New" charset="0"/>
                <a:cs typeface="Courier New" charset="0"/>
              </a:rPr>
              <a:t>/</a:t>
            </a:r>
            <a:r>
              <a:rPr lang="en-US" b="1" i="1" dirty="0">
                <a:latin typeface="Times" charset="0"/>
                <a:cs typeface="Courier New" charset="0"/>
              </a:rPr>
              <a:t>resource</a:t>
            </a:r>
            <a:endParaRPr lang="en-US" i="1" dirty="0">
              <a:latin typeface="Calibri"/>
              <a:cs typeface="Calibri"/>
            </a:endParaRPr>
          </a:p>
        </p:txBody>
      </p:sp>
      <p:graphicFrame>
        <p:nvGraphicFramePr>
          <p:cNvPr id="1141848" name="Group 88"/>
          <p:cNvGraphicFramePr>
            <a:graphicFrameLocks noGrp="1"/>
          </p:cNvGraphicFramePr>
          <p:nvPr>
            <p:extLst>
              <p:ext uri="{D42A27DB-BD31-4B8C-83A1-F6EECF244321}">
                <p14:modId xmlns:p14="http://schemas.microsoft.com/office/powerpoint/2010/main" val="2870936247"/>
              </p:ext>
            </p:extLst>
          </p:nvPr>
        </p:nvGraphicFramePr>
        <p:xfrm>
          <a:off x="609600" y="2209800"/>
          <a:ext cx="8153400" cy="4319016"/>
        </p:xfrm>
        <a:graphic>
          <a:graphicData uri="http://schemas.openxmlformats.org/drawingml/2006/table">
            <a:tbl>
              <a:tblPr/>
              <a:tblGrid>
                <a:gridCol w="22860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5334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protocol</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http, ftp, https, </a:t>
                      </a:r>
                      <a:r>
                        <a:rPr kumimoji="0" lang="en-US" sz="2400" b="0" i="0" u="none" strike="noStrike" cap="none" normalizeH="0" baseline="0" dirty="0" err="1">
                          <a:ln>
                            <a:noFill/>
                          </a:ln>
                          <a:solidFill>
                            <a:schemeClr val="tx1"/>
                          </a:solidFill>
                          <a:effectLst/>
                          <a:latin typeface="Calibri"/>
                          <a:ea typeface="ＭＳ Ｐゴシック" charset="0"/>
                          <a:cs typeface="Calibri"/>
                        </a:rPr>
                        <a:t>smtp</a:t>
                      </a:r>
                      <a:r>
                        <a:rPr kumimoji="0" lang="en-US" sz="2400" b="0" i="0" u="none" strike="noStrike" cap="none" normalizeH="0" baseline="0" dirty="0">
                          <a:ln>
                            <a:noFill/>
                          </a:ln>
                          <a:solidFill>
                            <a:schemeClr val="tx1"/>
                          </a:solidFill>
                          <a:effectLst/>
                          <a:latin typeface="Calibri"/>
                          <a:ea typeface="ＭＳ Ｐゴシック" charset="0"/>
                          <a:cs typeface="Calibri"/>
                        </a:rPr>
                        <a:t>, </a:t>
                      </a:r>
                      <a:r>
                        <a:rPr kumimoji="0" lang="en-US" sz="2400" b="0" i="0" u="none" strike="noStrike" cap="none" normalizeH="0" baseline="0" dirty="0" err="1">
                          <a:ln>
                            <a:noFill/>
                          </a:ln>
                          <a:solidFill>
                            <a:schemeClr val="tx1"/>
                          </a:solidFill>
                          <a:effectLst/>
                          <a:latin typeface="Calibri"/>
                          <a:ea typeface="ＭＳ Ｐゴシック" charset="0"/>
                          <a:cs typeface="Calibri"/>
                        </a:rPr>
                        <a:t>rtsp</a:t>
                      </a:r>
                      <a:r>
                        <a:rPr kumimoji="0" lang="en-US" sz="2400" b="0" i="0" u="none" strike="noStrike" cap="none" normalizeH="0" baseline="0" dirty="0">
                          <a:ln>
                            <a:noFill/>
                          </a:ln>
                          <a:solidFill>
                            <a:schemeClr val="tx1"/>
                          </a:solidFill>
                          <a:effectLst/>
                          <a:latin typeface="Calibri"/>
                          <a:ea typeface="ＭＳ Ｐゴシック" charset="0"/>
                          <a:cs typeface="Calibri"/>
                        </a:rPr>
                        <a:t>, </a:t>
                      </a:r>
                      <a:r>
                        <a:rPr kumimoji="0" lang="en-US" sz="2400" b="0" i="1" u="none" strike="noStrike" cap="none" normalizeH="0" baseline="0" dirty="0">
                          <a:ln>
                            <a:noFill/>
                          </a:ln>
                          <a:solidFill>
                            <a:schemeClr val="tx1"/>
                          </a:solidFill>
                          <a:effectLst/>
                          <a:latin typeface="Calibri"/>
                          <a:ea typeface="ＭＳ Ｐゴシック" charset="0"/>
                          <a:cs typeface="Calibri"/>
                        </a:rPr>
                        <a:t>etc</a:t>
                      </a:r>
                      <a:r>
                        <a:rPr kumimoji="0" lang="en-US" sz="2400" b="0" i="0" u="none" strike="noStrike" cap="none" normalizeH="0" baseline="0" dirty="0">
                          <a:ln>
                            <a:noFill/>
                          </a:ln>
                          <a:solidFill>
                            <a:schemeClr val="tx1"/>
                          </a:solidFill>
                          <a:effectLst/>
                          <a:latin typeface="Calibri"/>
                          <a:ea typeface="ＭＳ Ｐゴシック" charset="0"/>
                          <a:cs typeface="Calibri"/>
                        </a:rPr>
                        <a:t>.</a:t>
                      </a: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461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hostname</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DNS name, IP address</a:t>
                      </a: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255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port</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Defaults to protocol</a:t>
                      </a:r>
                      <a:r>
                        <a:rPr kumimoji="0" lang="ja-JP" altLang="en-US" sz="2400" b="0" i="0" u="none" strike="noStrike" cap="none" normalizeH="0" baseline="0" dirty="0">
                          <a:ln>
                            <a:noFill/>
                          </a:ln>
                          <a:solidFill>
                            <a:schemeClr val="tx1"/>
                          </a:solidFill>
                          <a:effectLst/>
                          <a:latin typeface="Calibri"/>
                          <a:ea typeface="ＭＳ Ｐゴシック" charset="0"/>
                          <a:cs typeface="Calibri"/>
                        </a:rPr>
                        <a:t>’</a:t>
                      </a:r>
                      <a:r>
                        <a:rPr kumimoji="0" lang="en-US" sz="2400" b="0" i="0" u="none" strike="noStrike" cap="none" normalizeH="0" baseline="0" dirty="0">
                          <a:ln>
                            <a:noFill/>
                          </a:ln>
                          <a:solidFill>
                            <a:schemeClr val="tx1"/>
                          </a:solidFill>
                          <a:effectLst/>
                          <a:latin typeface="Calibri"/>
                          <a:ea typeface="ＭＳ Ｐゴシック" charset="0"/>
                          <a:cs typeface="Calibri"/>
                        </a:rPr>
                        <a:t>s standard port</a:t>
                      </a:r>
                      <a:br>
                        <a:rPr kumimoji="0" lang="en-US" sz="2400" b="0" i="0" u="none" strike="noStrike" cap="none" normalizeH="0" baseline="0" dirty="0">
                          <a:ln>
                            <a:noFill/>
                          </a:ln>
                          <a:solidFill>
                            <a:schemeClr val="tx1"/>
                          </a:solidFill>
                          <a:effectLst/>
                          <a:latin typeface="Calibri"/>
                          <a:ea typeface="ＭＳ Ｐゴシック" charset="0"/>
                          <a:cs typeface="Calibri"/>
                        </a:rPr>
                      </a:br>
                      <a:r>
                        <a:rPr kumimoji="0" lang="en-US" sz="1800" b="0" i="1" u="none" strike="noStrike" cap="none" normalizeH="0" baseline="0" dirty="0">
                          <a:ln>
                            <a:noFill/>
                          </a:ln>
                          <a:solidFill>
                            <a:schemeClr val="tx1"/>
                          </a:solidFill>
                          <a:effectLst/>
                          <a:latin typeface="Calibri"/>
                          <a:ea typeface="ＭＳ Ｐゴシック" charset="0"/>
                          <a:cs typeface="Calibri"/>
                        </a:rPr>
                        <a:t>e.g.</a:t>
                      </a:r>
                      <a:r>
                        <a:rPr kumimoji="0" lang="en-US" sz="1800" b="0" i="0" u="none" strike="noStrike" cap="none" normalizeH="0" baseline="0" dirty="0">
                          <a:ln>
                            <a:noFill/>
                          </a:ln>
                          <a:solidFill>
                            <a:schemeClr val="tx1"/>
                          </a:solidFill>
                          <a:effectLst/>
                          <a:latin typeface="Calibri"/>
                          <a:ea typeface="ＭＳ Ｐゴシック" charset="0"/>
                          <a:cs typeface="Calibri"/>
                        </a:rPr>
                        <a:t> http: 80  https: 443</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directory path</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Hierarchical, reflecting file system</a:t>
                      </a: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9300">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1" u="none" strike="noStrike" cap="none" normalizeH="0" baseline="0" dirty="0">
                          <a:ln>
                            <a:noFill/>
                          </a:ln>
                          <a:solidFill>
                            <a:schemeClr val="tx1"/>
                          </a:solidFill>
                          <a:effectLst/>
                          <a:latin typeface="Calibri"/>
                          <a:ea typeface="ＭＳ Ｐゴシック" charset="0"/>
                          <a:cs typeface="Calibri"/>
                        </a:rPr>
                        <a:t>resource</a:t>
                      </a:r>
                      <a:endParaRPr kumimoji="0" lang="en-US" sz="24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Identifies the desired resource</a:t>
                      </a:r>
                    </a:p>
                    <a:p>
                      <a:pPr marL="0" marR="0" lvl="0" indent="0" algn="l" defTabSz="914400" rtl="0" eaLnBrk="0" fontAlgn="base" latinLnBrk="0" hangingPunct="0">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tx1"/>
                          </a:solidFill>
                          <a:effectLst/>
                          <a:latin typeface="Calibri"/>
                          <a:ea typeface="ＭＳ Ｐゴシック" charset="0"/>
                          <a:cs typeface="Calibri"/>
                        </a:rPr>
                        <a:t>Can also extend to program executions:</a:t>
                      </a:r>
                      <a:endParaRPr kumimoji="0" lang="en-US" sz="2100" b="0" i="0" u="none" strike="noStrike" cap="none" normalizeH="0" baseline="0" dirty="0">
                        <a:ln>
                          <a:noFill/>
                        </a:ln>
                        <a:solidFill>
                          <a:schemeClr val="tx1"/>
                        </a:solidFill>
                        <a:effectLst/>
                        <a:latin typeface="Calibri"/>
                        <a:ea typeface="ＭＳ Ｐゴシック" charset="0"/>
                        <a:cs typeface="Calibri"/>
                      </a:endParaRPr>
                    </a:p>
                    <a:p>
                      <a:pPr marL="339725" marR="0" lvl="1" indent="0" algn="l" defTabSz="914400" rtl="0" eaLnBrk="0" fontAlgn="base" latinLnBrk="0" hangingPunct="0">
                        <a:lnSpc>
                          <a:spcPct val="100000"/>
                        </a:lnSpc>
                        <a:spcBef>
                          <a:spcPct val="10000"/>
                        </a:spcBef>
                        <a:spcAft>
                          <a:spcPct val="0"/>
                        </a:spcAft>
                        <a:buClrTx/>
                        <a:buSzTx/>
                        <a:buFont typeface="Helvetica" charset="0"/>
                        <a:buNone/>
                        <a:tabLst/>
                      </a:pPr>
                      <a:r>
                        <a:rPr kumimoji="0" lang="en-US" sz="1400" b="0" i="0" u="none" strike="noStrike" cap="none" normalizeH="0" baseline="0" dirty="0">
                          <a:ln>
                            <a:noFill/>
                          </a:ln>
                          <a:solidFill>
                            <a:schemeClr val="tx1"/>
                          </a:solidFill>
                          <a:effectLst/>
                          <a:latin typeface="Courier" charset="0"/>
                          <a:ea typeface="ＭＳ Ｐゴシック" charset="0"/>
                          <a:cs typeface="Calibri"/>
                        </a:rPr>
                        <a:t>http://us.f413.mail.yahoo.com/</a:t>
                      </a:r>
                      <a:r>
                        <a:rPr kumimoji="0" lang="en-US" sz="1400" b="0" i="0" u="none" strike="noStrike" cap="none" normalizeH="0" baseline="0" dirty="0" err="1">
                          <a:ln>
                            <a:noFill/>
                          </a:ln>
                          <a:solidFill>
                            <a:schemeClr val="tx1"/>
                          </a:solidFill>
                          <a:effectLst/>
                          <a:latin typeface="Courier" charset="0"/>
                          <a:ea typeface="ＭＳ Ｐゴシック" charset="0"/>
                          <a:cs typeface="Calibri"/>
                        </a:rPr>
                        <a:t>ym</a:t>
                      </a:r>
                      <a:r>
                        <a:rPr kumimoji="0" lang="en-US" sz="1400" b="0" i="0" u="none" strike="noStrike" cap="none" normalizeH="0" baseline="0" dirty="0">
                          <a:ln>
                            <a:noFill/>
                          </a:ln>
                          <a:solidFill>
                            <a:schemeClr val="tx1"/>
                          </a:solidFill>
                          <a:effectLst/>
                          <a:latin typeface="Courier" charset="0"/>
                          <a:ea typeface="ＭＳ Ｐゴシック" charset="0"/>
                          <a:cs typeface="Calibri"/>
                        </a:rPr>
                        <a:t>/</a:t>
                      </a:r>
                      <a:r>
                        <a:rPr kumimoji="0" lang="en-US" sz="1400" b="0" i="0" u="none" strike="noStrike" cap="none" normalizeH="0" baseline="0" dirty="0" err="1">
                          <a:ln>
                            <a:noFill/>
                          </a:ln>
                          <a:solidFill>
                            <a:schemeClr val="tx1"/>
                          </a:solidFill>
                          <a:effectLst/>
                          <a:latin typeface="Courier" charset="0"/>
                          <a:ea typeface="ＭＳ Ｐゴシック" charset="0"/>
                          <a:cs typeface="Calibri"/>
                        </a:rPr>
                        <a:t>ShowLetter?box</a:t>
                      </a:r>
                      <a:r>
                        <a:rPr kumimoji="0" lang="en-US" sz="1400" b="0" i="0" u="none" strike="noStrike" cap="none" normalizeH="0" baseline="0" dirty="0">
                          <a:ln>
                            <a:noFill/>
                          </a:ln>
                          <a:solidFill>
                            <a:schemeClr val="tx1"/>
                          </a:solidFill>
                          <a:effectLst/>
                          <a:latin typeface="Courier" charset="0"/>
                          <a:ea typeface="ＭＳ Ｐゴシック" charset="0"/>
                          <a:cs typeface="Calibri"/>
                        </a:rPr>
                        <a:t>=%40B%40Bulk&amp;MsgId=2604_1744106_29699_1123_1261_0_28917_3552_1289957100&amp;Search=&amp;</a:t>
                      </a:r>
                      <a:r>
                        <a:rPr kumimoji="0" lang="en-US" sz="1400" b="0" i="0" u="none" strike="noStrike" cap="none" normalizeH="0" baseline="0" dirty="0" err="1">
                          <a:ln>
                            <a:noFill/>
                          </a:ln>
                          <a:solidFill>
                            <a:schemeClr val="tx1"/>
                          </a:solidFill>
                          <a:effectLst/>
                          <a:latin typeface="Courier" charset="0"/>
                          <a:ea typeface="ＭＳ Ｐゴシック" charset="0"/>
                          <a:cs typeface="Calibri"/>
                        </a:rPr>
                        <a:t>Nhead</a:t>
                      </a:r>
                      <a:r>
                        <a:rPr kumimoji="0" lang="en-US" sz="1400" b="0" i="0" u="none" strike="noStrike" cap="none" normalizeH="0" baseline="0" dirty="0">
                          <a:ln>
                            <a:noFill/>
                          </a:ln>
                          <a:solidFill>
                            <a:schemeClr val="tx1"/>
                          </a:solidFill>
                          <a:effectLst/>
                          <a:latin typeface="Courier" charset="0"/>
                          <a:ea typeface="ＭＳ Ｐゴシック" charset="0"/>
                          <a:cs typeface="Calibri"/>
                        </a:rPr>
                        <a:t>=</a:t>
                      </a:r>
                      <a:r>
                        <a:rPr kumimoji="0" lang="en-US" sz="1400" b="0" i="0" u="none" strike="noStrike" cap="none" normalizeH="0" baseline="0" dirty="0" err="1">
                          <a:ln>
                            <a:noFill/>
                          </a:ln>
                          <a:solidFill>
                            <a:schemeClr val="tx1"/>
                          </a:solidFill>
                          <a:effectLst/>
                          <a:latin typeface="Courier" charset="0"/>
                          <a:ea typeface="ＭＳ Ｐゴシック" charset="0"/>
                          <a:cs typeface="Calibri"/>
                        </a:rPr>
                        <a:t>f&amp;YY</a:t>
                      </a:r>
                      <a:r>
                        <a:rPr kumimoji="0" lang="en-US" sz="1400" b="0" i="0" u="none" strike="noStrike" cap="none" normalizeH="0" baseline="0" dirty="0">
                          <a:ln>
                            <a:noFill/>
                          </a:ln>
                          <a:solidFill>
                            <a:schemeClr val="tx1"/>
                          </a:solidFill>
                          <a:effectLst/>
                          <a:latin typeface="Courier" charset="0"/>
                          <a:ea typeface="ＭＳ Ｐゴシック" charset="0"/>
                          <a:cs typeface="Calibri"/>
                        </a:rPr>
                        <a:t>=31454&amp;order=</a:t>
                      </a:r>
                      <a:r>
                        <a:rPr kumimoji="0" lang="en-US" sz="1400" b="0" i="0" u="none" strike="noStrike" cap="none" normalizeH="0" baseline="0" dirty="0" err="1">
                          <a:ln>
                            <a:noFill/>
                          </a:ln>
                          <a:solidFill>
                            <a:schemeClr val="tx1"/>
                          </a:solidFill>
                          <a:effectLst/>
                          <a:latin typeface="Courier" charset="0"/>
                          <a:ea typeface="ＭＳ Ｐゴシック" charset="0"/>
                          <a:cs typeface="Calibri"/>
                        </a:rPr>
                        <a:t>down&amp;sort</a:t>
                      </a:r>
                      <a:r>
                        <a:rPr kumimoji="0" lang="en-US" sz="1400" b="0" i="0" u="none" strike="noStrike" cap="none" normalizeH="0" baseline="0" dirty="0">
                          <a:ln>
                            <a:noFill/>
                          </a:ln>
                          <a:solidFill>
                            <a:schemeClr val="tx1"/>
                          </a:solidFill>
                          <a:effectLst/>
                          <a:latin typeface="Courier" charset="0"/>
                          <a:ea typeface="ＭＳ Ｐゴシック" charset="0"/>
                          <a:cs typeface="Calibri"/>
                        </a:rPr>
                        <a:t>=</a:t>
                      </a:r>
                      <a:r>
                        <a:rPr kumimoji="0" lang="en-US" sz="1400" b="0" i="0" u="none" strike="noStrike" cap="none" normalizeH="0" baseline="0" dirty="0" err="1">
                          <a:ln>
                            <a:noFill/>
                          </a:ln>
                          <a:solidFill>
                            <a:schemeClr val="tx1"/>
                          </a:solidFill>
                          <a:effectLst/>
                          <a:latin typeface="Courier" charset="0"/>
                          <a:ea typeface="ＭＳ Ｐゴシック" charset="0"/>
                          <a:cs typeface="Calibri"/>
                        </a:rPr>
                        <a:t>date&amp;pos</a:t>
                      </a:r>
                      <a:r>
                        <a:rPr kumimoji="0" lang="en-US" sz="1400" b="0" i="0" u="none" strike="noStrike" cap="none" normalizeH="0" baseline="0" dirty="0">
                          <a:ln>
                            <a:noFill/>
                          </a:ln>
                          <a:solidFill>
                            <a:schemeClr val="tx1"/>
                          </a:solidFill>
                          <a:effectLst/>
                          <a:latin typeface="Courier" charset="0"/>
                          <a:ea typeface="ＭＳ Ｐゴシック" charset="0"/>
                          <a:cs typeface="Calibri"/>
                        </a:rPr>
                        <a:t>=0&amp;view=</a:t>
                      </a:r>
                      <a:r>
                        <a:rPr kumimoji="0" lang="en-US" sz="1400" b="0" i="0" u="none" strike="noStrike" cap="none" normalizeH="0" baseline="0" dirty="0" err="1">
                          <a:ln>
                            <a:noFill/>
                          </a:ln>
                          <a:solidFill>
                            <a:schemeClr val="tx1"/>
                          </a:solidFill>
                          <a:effectLst/>
                          <a:latin typeface="Courier" charset="0"/>
                          <a:ea typeface="ＭＳ Ｐゴシック" charset="0"/>
                          <a:cs typeface="Calibri"/>
                        </a:rPr>
                        <a:t>a&amp;head</a:t>
                      </a:r>
                      <a:r>
                        <a:rPr kumimoji="0" lang="en-US" sz="1400" b="0" i="0" u="none" strike="noStrike" cap="none" normalizeH="0" baseline="0" dirty="0">
                          <a:ln>
                            <a:noFill/>
                          </a:ln>
                          <a:solidFill>
                            <a:schemeClr val="tx1"/>
                          </a:solidFill>
                          <a:effectLst/>
                          <a:latin typeface="Courier" charset="0"/>
                          <a:ea typeface="ＭＳ Ｐゴシック" charset="0"/>
                          <a:cs typeface="Calibri"/>
                        </a:rPr>
                        <a:t>=b</a:t>
                      </a:r>
                      <a:endParaRPr kumimoji="0" lang="en-US" sz="2000" b="0" i="0" u="none" strike="noStrike" cap="none" normalizeH="0" baseline="0" dirty="0">
                        <a:ln>
                          <a:noFill/>
                        </a:ln>
                        <a:solidFill>
                          <a:schemeClr val="tx1"/>
                        </a:solidFill>
                        <a:effectLst/>
                        <a:latin typeface="Calibri"/>
                        <a:ea typeface="ＭＳ Ｐゴシック" charset="0"/>
                        <a:cs typeface="Calibri"/>
                      </a:endParaRPr>
                    </a:p>
                  </a:txBody>
                  <a:tcPr horzOverflow="overflow">
                    <a:lnL>
                      <a:noFill/>
                    </a:lnL>
                    <a:lnR>
                      <a:noFill/>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89327727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6082"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47C4B2B-5C52-3045-A679-98993DF5D317}" type="slidenum">
              <a:rPr lang="en-US" sz="1400" b="0">
                <a:latin typeface="Times New Roman" charset="0"/>
                <a:cs typeface="Calibri"/>
              </a:rPr>
              <a:pPr eaLnBrk="1" hangingPunct="1"/>
              <a:t>105</a:t>
            </a:fld>
            <a:endParaRPr lang="en-US" sz="1400" b="0" dirty="0">
              <a:latin typeface="Times New Roman" charset="0"/>
              <a:cs typeface="Calibri"/>
            </a:endParaRPr>
          </a:p>
        </p:txBody>
      </p:sp>
      <p:sp>
        <p:nvSpPr>
          <p:cNvPr id="46083" name="Rectangle 2"/>
          <p:cNvSpPr>
            <a:spLocks noGrp="1" noChangeArrowheads="1"/>
          </p:cNvSpPr>
          <p:nvPr>
            <p:ph type="title"/>
          </p:nvPr>
        </p:nvSpPr>
        <p:spPr>
          <a:xfrm>
            <a:off x="304800" y="381000"/>
            <a:ext cx="8458200" cy="685800"/>
          </a:xfrm>
        </p:spPr>
        <p:txBody>
          <a:bodyPr>
            <a:normAutofit fontScale="90000"/>
          </a:bodyPr>
          <a:lstStyle/>
          <a:p>
            <a:pPr>
              <a:tabLst>
                <a:tab pos="8234363" algn="r"/>
              </a:tabLst>
            </a:pPr>
            <a:r>
              <a:rPr lang="en-US" dirty="0" err="1">
                <a:latin typeface="Helvetica" charset="0"/>
                <a:ea typeface="ＭＳ Ｐゴシック" charset="0"/>
                <a:cs typeface="ＭＳ Ｐゴシック" charset="0"/>
              </a:rPr>
              <a:t>HyperText</a:t>
            </a:r>
            <a:r>
              <a:rPr lang="en-US" dirty="0">
                <a:latin typeface="Helvetica" charset="0"/>
                <a:ea typeface="ＭＳ Ｐゴシック" charset="0"/>
                <a:cs typeface="ＭＳ Ｐゴシック" charset="0"/>
              </a:rPr>
              <a:t> Transfer Protocol (HTTP)</a:t>
            </a:r>
          </a:p>
        </p:txBody>
      </p:sp>
      <p:sp>
        <p:nvSpPr>
          <p:cNvPr id="1053699" name="Rectangle 3"/>
          <p:cNvSpPr>
            <a:spLocks noGrp="1" noChangeArrowheads="1"/>
          </p:cNvSpPr>
          <p:nvPr>
            <p:ph type="body" idx="1"/>
          </p:nvPr>
        </p:nvSpPr>
        <p:spPr/>
        <p:txBody>
          <a:bodyPr/>
          <a:lstStyle/>
          <a:p>
            <a:r>
              <a:rPr lang="en-US" sz="3200" dirty="0">
                <a:latin typeface="Calibri"/>
                <a:ea typeface="Calibri"/>
                <a:cs typeface="Calibri"/>
              </a:rPr>
              <a:t>Request-response protocol</a:t>
            </a:r>
          </a:p>
          <a:p>
            <a:r>
              <a:rPr lang="en-US" sz="3200" dirty="0">
                <a:latin typeface="Calibri"/>
                <a:ea typeface="Calibri"/>
                <a:cs typeface="Calibri"/>
              </a:rPr>
              <a:t>Reliance on a global namespace</a:t>
            </a:r>
          </a:p>
          <a:p>
            <a:r>
              <a:rPr lang="en-US" sz="3200" dirty="0">
                <a:latin typeface="Calibri"/>
                <a:ea typeface="Calibri"/>
                <a:cs typeface="Calibri"/>
              </a:rPr>
              <a:t>Resource </a:t>
            </a:r>
            <a:r>
              <a:rPr lang="en-US" sz="3200" i="1" dirty="0">
                <a:latin typeface="Calibri"/>
                <a:ea typeface="Calibri"/>
                <a:cs typeface="Calibri"/>
              </a:rPr>
              <a:t>metadata</a:t>
            </a:r>
            <a:endParaRPr lang="en-US" sz="3200" dirty="0">
              <a:latin typeface="Calibri"/>
              <a:ea typeface="Calibri"/>
              <a:cs typeface="Calibri"/>
            </a:endParaRPr>
          </a:p>
          <a:p>
            <a:pPr>
              <a:buClr>
                <a:schemeClr val="tx1"/>
              </a:buClr>
            </a:pPr>
            <a:r>
              <a:rPr lang="en-US" sz="3200" i="1" dirty="0">
                <a:latin typeface="Calibri"/>
                <a:ea typeface="Calibri"/>
                <a:cs typeface="Calibri"/>
              </a:rPr>
              <a:t>Stateless</a:t>
            </a:r>
            <a:endParaRPr lang="en-US" sz="3200" dirty="0">
              <a:latin typeface="Calibri"/>
              <a:ea typeface="Calibri"/>
              <a:cs typeface="Calibri"/>
            </a:endParaRPr>
          </a:p>
          <a:p>
            <a:r>
              <a:rPr lang="en-US" sz="3200" dirty="0">
                <a:latin typeface="Calibri"/>
                <a:ea typeface="Calibri"/>
                <a:cs typeface="Calibri"/>
              </a:rPr>
              <a:t>ASCII format (ok this changed….)</a:t>
            </a:r>
          </a:p>
        </p:txBody>
      </p:sp>
      <p:sp>
        <p:nvSpPr>
          <p:cNvPr id="1053700" name="Text Box 4"/>
          <p:cNvSpPr txBox="1">
            <a:spLocks noChangeArrowheads="1"/>
          </p:cNvSpPr>
          <p:nvPr/>
        </p:nvSpPr>
        <p:spPr bwMode="auto">
          <a:xfrm>
            <a:off x="2590800" y="5015707"/>
            <a:ext cx="4792663" cy="1225550"/>
          </a:xfrm>
          <a:prstGeom prst="rect">
            <a:avLst/>
          </a:prstGeom>
          <a:solidFill>
            <a:srgbClr val="CCFFFF"/>
          </a:solidFill>
          <a:ln w="38100">
            <a:solidFill>
              <a:srgbClr val="66CCFF"/>
            </a:solidFill>
            <a:miter lim="800000"/>
            <a:headEnd/>
            <a:tailEnd/>
          </a:ln>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eaLnBrk="1" hangingPunct="1"/>
            <a:r>
              <a:rPr lang="en-US" sz="2400" dirty="0">
                <a:latin typeface="Helvetica" charset="0"/>
                <a:cs typeface="Calibri"/>
              </a:rPr>
              <a:t>$ telnet </a:t>
            </a:r>
            <a:r>
              <a:rPr lang="en-US" sz="2400" dirty="0" err="1">
                <a:latin typeface="Helvetica" charset="0"/>
                <a:cs typeface="Calibri"/>
              </a:rPr>
              <a:t>www.cl.cam.ac.uk</a:t>
            </a:r>
            <a:r>
              <a:rPr lang="en-US" sz="2400" dirty="0">
                <a:latin typeface="Helvetica" charset="0"/>
                <a:cs typeface="Calibri"/>
              </a:rPr>
              <a:t> 80</a:t>
            </a:r>
          </a:p>
          <a:p>
            <a:pPr algn="l" eaLnBrk="1" hangingPunct="1"/>
            <a:r>
              <a:rPr lang="en-US" sz="2400" dirty="0">
                <a:latin typeface="Helvetica" charset="0"/>
                <a:cs typeface="Calibri"/>
              </a:rPr>
              <a:t>GET /win HTTP/1.0</a:t>
            </a:r>
          </a:p>
          <a:p>
            <a:pPr algn="l" eaLnBrk="1" hangingPunct="1"/>
            <a:r>
              <a:rPr lang="en-US" sz="2400" b="0" i="1" dirty="0">
                <a:latin typeface="Calibri"/>
                <a:cs typeface="Calibri"/>
              </a:rPr>
              <a:t>&lt;blank line, i.e., CRLF&gt;</a:t>
            </a:r>
          </a:p>
        </p:txBody>
      </p:sp>
      <p:sp>
        <p:nvSpPr>
          <p:cNvPr id="2" name="TextBox 1">
            <a:extLst>
              <a:ext uri="{FF2B5EF4-FFF2-40B4-BE49-F238E27FC236}">
                <a16:creationId xmlns:a16="http://schemas.microsoft.com/office/drawing/2014/main" id="{A66D0980-07D9-E65A-9CBE-FC71771BD8B7}"/>
              </a:ext>
            </a:extLst>
          </p:cNvPr>
          <p:cNvSpPr txBox="1"/>
          <p:nvPr/>
        </p:nvSpPr>
        <p:spPr>
          <a:xfrm>
            <a:off x="210207" y="4646375"/>
            <a:ext cx="2827283" cy="369332"/>
          </a:xfrm>
          <a:prstGeom prst="rect">
            <a:avLst/>
          </a:prstGeom>
          <a:noFill/>
        </p:spPr>
        <p:txBody>
          <a:bodyPr wrap="square" rtlCol="0">
            <a:spAutoFit/>
          </a:bodyPr>
          <a:lstStyle/>
          <a:p>
            <a:r>
              <a:rPr lang="en-US" dirty="0"/>
              <a:t>Ancient history example</a:t>
            </a:r>
          </a:p>
        </p:txBody>
      </p:sp>
    </p:spTree>
    <p:custDataLst>
      <p:tags r:id="rId1"/>
    </p:custDataLst>
    <p:extLst>
      <p:ext uri="{BB962C8B-B14F-4D97-AF65-F5344CB8AC3E}">
        <p14:creationId xmlns:p14="http://schemas.microsoft.com/office/powerpoint/2010/main" val="902263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369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369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5369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5369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53699">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537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3699" grpId="0" build="p"/>
      <p:bldP spid="1053700" grpId="0" animBg="1"/>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9154" name="Title 1"/>
          <p:cNvSpPr>
            <a:spLocks noGrp="1"/>
          </p:cNvSpPr>
          <p:nvPr>
            <p:ph type="title"/>
          </p:nvPr>
        </p:nvSpPr>
        <p:spPr/>
        <p:txBody>
          <a:bodyPr/>
          <a:lstStyle/>
          <a:p>
            <a:r>
              <a:rPr lang="en-US">
                <a:latin typeface="Helvetica" charset="0"/>
                <a:ea typeface="ＭＳ Ｐゴシック" charset="0"/>
                <a:cs typeface="ＭＳ Ｐゴシック" charset="0"/>
              </a:rPr>
              <a:t>Steps in HTTP Request</a:t>
            </a:r>
          </a:p>
        </p:txBody>
      </p:sp>
      <p:sp>
        <p:nvSpPr>
          <p:cNvPr id="3" name="Content Placeholder 2"/>
          <p:cNvSpPr>
            <a:spLocks noGrp="1"/>
          </p:cNvSpPr>
          <p:nvPr>
            <p:ph idx="1"/>
          </p:nvPr>
        </p:nvSpPr>
        <p:spPr/>
        <p:txBody>
          <a:bodyPr>
            <a:normAutofit fontScale="85000" lnSpcReduction="10000"/>
          </a:bodyPr>
          <a:lstStyle/>
          <a:p>
            <a:r>
              <a:rPr lang="en-US" dirty="0">
                <a:latin typeface="Calibri"/>
                <a:cs typeface="Calibri"/>
              </a:rPr>
              <a:t>HTTP Client initiates TCP connection to server</a:t>
            </a:r>
          </a:p>
          <a:p>
            <a:pPr lvl="1"/>
            <a:r>
              <a:rPr lang="en-US" dirty="0">
                <a:latin typeface="Calibri"/>
                <a:cs typeface="Calibri"/>
              </a:rPr>
              <a:t>SYN</a:t>
            </a:r>
          </a:p>
          <a:p>
            <a:pPr lvl="1"/>
            <a:r>
              <a:rPr lang="en-US" dirty="0">
                <a:latin typeface="Calibri"/>
                <a:cs typeface="Calibri"/>
              </a:rPr>
              <a:t>SYNACK</a:t>
            </a:r>
          </a:p>
          <a:p>
            <a:pPr lvl="1"/>
            <a:r>
              <a:rPr lang="en-US" dirty="0">
                <a:latin typeface="Calibri"/>
                <a:cs typeface="Calibri"/>
              </a:rPr>
              <a:t>ACK</a:t>
            </a:r>
          </a:p>
          <a:p>
            <a:r>
              <a:rPr lang="en-US" dirty="0">
                <a:latin typeface="Calibri"/>
                <a:cs typeface="Calibri"/>
              </a:rPr>
              <a:t>Client sends HTTP request to server</a:t>
            </a:r>
          </a:p>
          <a:p>
            <a:pPr lvl="1"/>
            <a:r>
              <a:rPr lang="en-US" dirty="0">
                <a:latin typeface="Calibri"/>
                <a:cs typeface="Calibri"/>
              </a:rPr>
              <a:t>Can be piggybacked on TCP’s ACK</a:t>
            </a:r>
          </a:p>
          <a:p>
            <a:r>
              <a:rPr lang="en-US" dirty="0">
                <a:latin typeface="Calibri"/>
                <a:cs typeface="Calibri"/>
              </a:rPr>
              <a:t>HTTP Server responds to request</a:t>
            </a:r>
          </a:p>
          <a:p>
            <a:r>
              <a:rPr lang="en-US" dirty="0">
                <a:latin typeface="Calibri"/>
                <a:cs typeface="Calibri"/>
              </a:rPr>
              <a:t>Client receives the request, terminates connection</a:t>
            </a:r>
          </a:p>
          <a:p>
            <a:r>
              <a:rPr lang="en-US" dirty="0">
                <a:latin typeface="Calibri"/>
                <a:cs typeface="Calibri"/>
              </a:rPr>
              <a:t>TCP connection termination exchange</a:t>
            </a:r>
          </a:p>
          <a:p>
            <a:pPr algn="ctr">
              <a:buFontTx/>
              <a:buNone/>
            </a:pPr>
            <a:r>
              <a:rPr lang="en-US" i="1" dirty="0">
                <a:latin typeface="Calibri"/>
                <a:cs typeface="Calibri"/>
              </a:rPr>
              <a:t>How many RTTs for a single request?</a:t>
            </a:r>
          </a:p>
        </p:txBody>
      </p:sp>
      <p:sp>
        <p:nvSpPr>
          <p:cNvPr id="4915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E8DE5D3D-C6D8-4049-840C-028D9F72E487}" type="slidenum">
              <a:rPr lang="en-US" sz="1400" b="0">
                <a:latin typeface="Times New Roman" charset="0"/>
                <a:cs typeface="Calibri"/>
              </a:rPr>
              <a:pPr eaLnBrk="1" hangingPunct="1"/>
              <a:t>106</a:t>
            </a:fld>
            <a:endParaRPr lang="en-US" sz="1400" b="0" dirty="0">
              <a:latin typeface="Times New Roman" charset="0"/>
              <a:cs typeface="Calibri"/>
            </a:endParaRPr>
          </a:p>
        </p:txBody>
      </p:sp>
    </p:spTree>
    <p:custDataLst>
      <p:tags r:id="rId1"/>
    </p:custDataLst>
    <p:extLst>
      <p:ext uri="{BB962C8B-B14F-4D97-AF65-F5344CB8AC3E}">
        <p14:creationId xmlns:p14="http://schemas.microsoft.com/office/powerpoint/2010/main" val="2304617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0179"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54129188-4AAE-AF45-8E42-66AACD0C8D61}" type="slidenum">
              <a:rPr lang="en-US" sz="1400">
                <a:latin typeface="Times New Roman" charset="0"/>
              </a:rPr>
              <a:pPr/>
              <a:t>107</a:t>
            </a:fld>
            <a:endParaRPr lang="en-US" sz="1400">
              <a:latin typeface="Times New Roman" charset="0"/>
            </a:endParaRPr>
          </a:p>
        </p:txBody>
      </p:sp>
      <p:sp>
        <p:nvSpPr>
          <p:cNvPr id="50180" name="Rectangle 2"/>
          <p:cNvSpPr>
            <a:spLocks noGrp="1" noChangeArrowheads="1"/>
          </p:cNvSpPr>
          <p:nvPr>
            <p:ph type="title"/>
          </p:nvPr>
        </p:nvSpPr>
        <p:spPr/>
        <p:txBody>
          <a:bodyPr/>
          <a:lstStyle/>
          <a:p>
            <a:r>
              <a:rPr lang="en-US" sz="3600" dirty="0">
                <a:ea typeface="ＭＳ Ｐゴシック" charset="0"/>
                <a:cs typeface="ＭＳ Ｐゴシック" charset="0"/>
              </a:rPr>
              <a:t>Client-Server Communication</a:t>
            </a:r>
            <a:endParaRPr lang="en-US" dirty="0">
              <a:ea typeface="ＭＳ Ｐゴシック" charset="0"/>
              <a:cs typeface="ＭＳ Ｐゴシック" charset="0"/>
            </a:endParaRPr>
          </a:p>
        </p:txBody>
      </p:sp>
      <p:sp>
        <p:nvSpPr>
          <p:cNvPr id="50181" name="Rectangle 3"/>
          <p:cNvSpPr>
            <a:spLocks noGrp="1" noChangeArrowheads="1"/>
          </p:cNvSpPr>
          <p:nvPr>
            <p:ph type="body" idx="1"/>
          </p:nvPr>
        </p:nvSpPr>
        <p:spPr/>
        <p:txBody>
          <a:bodyPr/>
          <a:lstStyle/>
          <a:p>
            <a:r>
              <a:rPr lang="en-US" sz="2400" dirty="0">
                <a:ea typeface="ＭＳ Ｐゴシック" charset="0"/>
                <a:cs typeface="ＭＳ Ｐゴシック" charset="0"/>
              </a:rPr>
              <a:t>two types of HTTP messages: </a:t>
            </a:r>
            <a:r>
              <a:rPr lang="en-US" sz="2400" i="1" dirty="0">
                <a:solidFill>
                  <a:srgbClr val="FF0000"/>
                </a:solidFill>
                <a:ea typeface="ＭＳ Ｐゴシック" charset="0"/>
                <a:cs typeface="ＭＳ Ｐゴシック" charset="0"/>
              </a:rPr>
              <a:t>request</a:t>
            </a:r>
            <a:r>
              <a:rPr lang="en-US" sz="2400" dirty="0">
                <a:solidFill>
                  <a:srgbClr val="FF0000"/>
                </a:solidFill>
                <a:ea typeface="ＭＳ Ｐゴシック" charset="0"/>
                <a:cs typeface="ＭＳ Ｐゴシック" charset="0"/>
              </a:rPr>
              <a:t>, </a:t>
            </a:r>
            <a:r>
              <a:rPr lang="en-US" sz="2400" i="1" dirty="0">
                <a:solidFill>
                  <a:srgbClr val="FF0000"/>
                </a:solidFill>
                <a:ea typeface="ＭＳ Ｐゴシック" charset="0"/>
                <a:cs typeface="ＭＳ Ｐゴシック" charset="0"/>
              </a:rPr>
              <a:t>response</a:t>
            </a:r>
            <a:endParaRPr lang="en-US" sz="2400" i="1" dirty="0">
              <a:solidFill>
                <a:schemeClr val="accent2"/>
              </a:solidFill>
              <a:ea typeface="ＭＳ Ｐゴシック" charset="0"/>
              <a:cs typeface="ＭＳ Ｐゴシック" charset="0"/>
            </a:endParaRPr>
          </a:p>
          <a:p>
            <a:r>
              <a:rPr lang="en-US" sz="2400" dirty="0">
                <a:solidFill>
                  <a:srgbClr val="FF0000"/>
                </a:solidFill>
                <a:ea typeface="ＭＳ Ｐゴシック" charset="0"/>
                <a:cs typeface="ＭＳ Ｐゴシック" charset="0"/>
              </a:rPr>
              <a:t>HTTP request message: (GET POST HEAD ….)</a:t>
            </a:r>
            <a:endParaRPr lang="en-US" sz="2400" dirty="0">
              <a:ea typeface="ＭＳ Ｐゴシック" charset="0"/>
              <a:cs typeface="ＭＳ Ｐゴシック" charset="0"/>
            </a:endParaRPr>
          </a:p>
        </p:txBody>
      </p:sp>
      <p:grpSp>
        <p:nvGrpSpPr>
          <p:cNvPr id="3" name="Group 2"/>
          <p:cNvGrpSpPr/>
          <p:nvPr/>
        </p:nvGrpSpPr>
        <p:grpSpPr>
          <a:xfrm>
            <a:off x="103882" y="2540179"/>
            <a:ext cx="4622183" cy="2386467"/>
            <a:chOff x="679226" y="3103563"/>
            <a:chExt cx="6643532" cy="2936022"/>
          </a:xfrm>
        </p:grpSpPr>
        <p:sp>
          <p:nvSpPr>
            <p:cNvPr id="50182" name="Text Box 4"/>
            <p:cNvSpPr txBox="1">
              <a:spLocks noChangeArrowheads="1"/>
            </p:cNvSpPr>
            <p:nvPr/>
          </p:nvSpPr>
          <p:spPr bwMode="auto">
            <a:xfrm>
              <a:off x="2924175" y="3444875"/>
              <a:ext cx="4398583" cy="20068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spcBef>
                  <a:spcPct val="0"/>
                </a:spcBef>
                <a:buClrTx/>
                <a:buSzTx/>
                <a:buFontTx/>
                <a:buNone/>
              </a:pPr>
              <a:endParaRPr lang="en-US" sz="1200" b="1" dirty="0">
                <a:latin typeface="Courier New" charset="0"/>
              </a:endParaRPr>
            </a:p>
            <a:p>
              <a:pPr>
                <a:spcBef>
                  <a:spcPct val="0"/>
                </a:spcBef>
                <a:buClrTx/>
                <a:buSzTx/>
                <a:buFontTx/>
                <a:buNone/>
              </a:pPr>
              <a:r>
                <a:rPr lang="en-US" sz="1200" b="1" dirty="0">
                  <a:latin typeface="Courier New" charset="0"/>
                </a:rPr>
                <a:t>GET /</a:t>
              </a:r>
              <a:r>
                <a:rPr lang="en-US" sz="1200" b="1" dirty="0" err="1">
                  <a:latin typeface="Courier New" charset="0"/>
                </a:rPr>
                <a:t>somedir</a:t>
              </a:r>
              <a:r>
                <a:rPr lang="en-US" sz="1200" b="1" dirty="0">
                  <a:latin typeface="Courier New" charset="0"/>
                </a:rPr>
                <a:t>/</a:t>
              </a:r>
              <a:r>
                <a:rPr lang="en-US" sz="1200" b="1" dirty="0" err="1">
                  <a:latin typeface="Courier New" charset="0"/>
                </a:rPr>
                <a:t>page.html</a:t>
              </a:r>
              <a:r>
                <a:rPr lang="en-US" sz="1200" b="1" dirty="0">
                  <a:latin typeface="Courier New" charset="0"/>
                </a:rPr>
                <a:t> HTTP/1.1</a:t>
              </a:r>
            </a:p>
            <a:p>
              <a:pPr>
                <a:spcBef>
                  <a:spcPct val="0"/>
                </a:spcBef>
                <a:buClrTx/>
                <a:buSzTx/>
                <a:buFontTx/>
                <a:buNone/>
              </a:pPr>
              <a:r>
                <a:rPr lang="en-US" sz="1200" b="1" dirty="0">
                  <a:latin typeface="Courier New" charset="0"/>
                </a:rPr>
                <a:t>Host: </a:t>
              </a:r>
              <a:r>
                <a:rPr lang="en-US" sz="1200" b="1" dirty="0" err="1">
                  <a:latin typeface="Courier New" charset="0"/>
                </a:rPr>
                <a:t>www.someschool.edu</a:t>
              </a:r>
              <a:r>
                <a:rPr lang="en-US" sz="1200" b="1" dirty="0">
                  <a:latin typeface="Courier New" charset="0"/>
                </a:rPr>
                <a:t> </a:t>
              </a:r>
            </a:p>
            <a:p>
              <a:pPr>
                <a:spcBef>
                  <a:spcPct val="0"/>
                </a:spcBef>
                <a:buClrTx/>
                <a:buSzTx/>
                <a:buFontTx/>
                <a:buNone/>
              </a:pPr>
              <a:r>
                <a:rPr lang="en-US" sz="1200" b="1" dirty="0">
                  <a:latin typeface="Courier New" charset="0"/>
                </a:rPr>
                <a:t>User-agent: Mozilla/4.0</a:t>
              </a:r>
            </a:p>
            <a:p>
              <a:pPr>
                <a:spcBef>
                  <a:spcPct val="0"/>
                </a:spcBef>
                <a:buClrTx/>
                <a:buSzTx/>
                <a:buFontTx/>
                <a:buNone/>
              </a:pPr>
              <a:r>
                <a:rPr lang="en-US" sz="1200" b="1" dirty="0">
                  <a:latin typeface="Courier New" charset="0"/>
                </a:rPr>
                <a:t>Connection: close </a:t>
              </a:r>
            </a:p>
            <a:p>
              <a:pPr>
                <a:spcBef>
                  <a:spcPct val="0"/>
                </a:spcBef>
                <a:buClrTx/>
                <a:buSzTx/>
                <a:buFontTx/>
                <a:buNone/>
              </a:pPr>
              <a:r>
                <a:rPr lang="en-US" sz="1200" b="1" dirty="0" err="1">
                  <a:latin typeface="Courier New" charset="0"/>
                </a:rPr>
                <a:t>Accept-language:fr</a:t>
              </a:r>
              <a:r>
                <a:rPr lang="en-US" sz="1200" b="1" dirty="0">
                  <a:latin typeface="Courier New" charset="0"/>
                </a:rPr>
                <a:t> </a:t>
              </a:r>
            </a:p>
            <a:p>
              <a:pPr>
                <a:spcBef>
                  <a:spcPct val="0"/>
                </a:spcBef>
                <a:buClrTx/>
                <a:buSzTx/>
                <a:buFontTx/>
                <a:buNone/>
              </a:pPr>
              <a:endParaRPr lang="en-US" sz="1400" dirty="0">
                <a:latin typeface="Times New Roman" charset="0"/>
              </a:endParaRPr>
            </a:p>
            <a:p>
              <a:pPr>
                <a:spcBef>
                  <a:spcPct val="0"/>
                </a:spcBef>
                <a:buClrTx/>
                <a:buSzTx/>
                <a:buFontTx/>
                <a:buNone/>
              </a:pPr>
              <a:r>
                <a:rPr lang="en-US" sz="1200" dirty="0">
                  <a:latin typeface="Calibri"/>
                </a:rPr>
                <a:t>     (extra carriage return, line feed)</a:t>
              </a:r>
              <a:r>
                <a:rPr lang="en-US" sz="1400" dirty="0">
                  <a:latin typeface="Times New Roman" charset="0"/>
                </a:rPr>
                <a:t> </a:t>
              </a:r>
            </a:p>
          </p:txBody>
        </p:sp>
        <p:sp>
          <p:nvSpPr>
            <p:cNvPr id="50183" name="Text Box 5"/>
            <p:cNvSpPr txBox="1">
              <a:spLocks noChangeArrowheads="1"/>
            </p:cNvSpPr>
            <p:nvPr/>
          </p:nvSpPr>
          <p:spPr bwMode="auto">
            <a:xfrm>
              <a:off x="679226" y="3103563"/>
              <a:ext cx="1308546"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spcBef>
                  <a:spcPct val="0"/>
                </a:spcBef>
                <a:buClrTx/>
                <a:buSzTx/>
                <a:buFontTx/>
                <a:buNone/>
              </a:pPr>
              <a:r>
                <a:rPr lang="en-US" sz="1200" dirty="0">
                  <a:solidFill>
                    <a:schemeClr val="accent2"/>
                  </a:solidFill>
                  <a:latin typeface="Calibri"/>
                </a:rPr>
                <a:t>request line</a:t>
              </a:r>
            </a:p>
            <a:p>
              <a:pPr algn="ctr">
                <a:spcBef>
                  <a:spcPct val="0"/>
                </a:spcBef>
                <a:buClrTx/>
                <a:buSzTx/>
                <a:buFontTx/>
                <a:buNone/>
              </a:pPr>
              <a:r>
                <a:rPr lang="en-US" sz="1200" dirty="0">
                  <a:solidFill>
                    <a:schemeClr val="accent2"/>
                  </a:solidFill>
                  <a:latin typeface="Calibri"/>
                </a:rPr>
                <a:t>(GET, POST, </a:t>
              </a:r>
            </a:p>
            <a:p>
              <a:pPr algn="ctr">
                <a:spcBef>
                  <a:spcPct val="0"/>
                </a:spcBef>
                <a:buClrTx/>
                <a:buSzTx/>
                <a:buFontTx/>
                <a:buNone/>
              </a:pPr>
              <a:r>
                <a:rPr lang="en-US" sz="1200" dirty="0">
                  <a:solidFill>
                    <a:schemeClr val="accent2"/>
                  </a:solidFill>
                  <a:latin typeface="Calibri"/>
                </a:rPr>
                <a:t>HEAD commands)</a:t>
              </a:r>
              <a:endParaRPr lang="en-US" sz="1400" dirty="0">
                <a:latin typeface="Times New Roman" charset="0"/>
              </a:endParaRPr>
            </a:p>
          </p:txBody>
        </p:sp>
        <p:sp>
          <p:nvSpPr>
            <p:cNvPr id="50184" name="Line 6"/>
            <p:cNvSpPr>
              <a:spLocks noChangeShapeType="1"/>
            </p:cNvSpPr>
            <p:nvPr/>
          </p:nvSpPr>
          <p:spPr bwMode="auto">
            <a:xfrm>
              <a:off x="2038350" y="3314700"/>
              <a:ext cx="923925" cy="257175"/>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1100" dirty="0">
                <a:latin typeface="Calibri"/>
              </a:endParaRPr>
            </a:p>
          </p:txBody>
        </p:sp>
        <p:sp>
          <p:nvSpPr>
            <p:cNvPr id="50185" name="Freeform 7"/>
            <p:cNvSpPr>
              <a:spLocks/>
            </p:cNvSpPr>
            <p:nvPr/>
          </p:nvSpPr>
          <p:spPr bwMode="auto">
            <a:xfrm>
              <a:off x="2943225" y="3752850"/>
              <a:ext cx="227013" cy="1311275"/>
            </a:xfrm>
            <a:custGeom>
              <a:avLst/>
              <a:gdLst>
                <a:gd name="T0" fmla="*/ 2147483647 w 150"/>
                <a:gd name="T1" fmla="*/ 2147483647 h 924"/>
                <a:gd name="T2" fmla="*/ 0 w 150"/>
                <a:gd name="T3" fmla="*/ 0 h 924"/>
                <a:gd name="T4" fmla="*/ 0 w 150"/>
                <a:gd name="T5" fmla="*/ 2147483647 h 924"/>
                <a:gd name="T6" fmla="*/ 2147483647 w 150"/>
                <a:gd name="T7" fmla="*/ 2147483647 h 924"/>
                <a:gd name="T8" fmla="*/ 0 60000 65536"/>
                <a:gd name="T9" fmla="*/ 0 60000 65536"/>
                <a:gd name="T10" fmla="*/ 0 60000 65536"/>
                <a:gd name="T11" fmla="*/ 0 60000 65536"/>
                <a:gd name="T12" fmla="*/ 0 w 150"/>
                <a:gd name="T13" fmla="*/ 0 h 924"/>
                <a:gd name="T14" fmla="*/ 150 w 150"/>
                <a:gd name="T15" fmla="*/ 924 h 924"/>
              </a:gdLst>
              <a:ahLst/>
              <a:cxnLst>
                <a:cxn ang="T8">
                  <a:pos x="T0" y="T1"/>
                </a:cxn>
                <a:cxn ang="T9">
                  <a:pos x="T2" y="T3"/>
                </a:cxn>
                <a:cxn ang="T10">
                  <a:pos x="T4" y="T5"/>
                </a:cxn>
                <a:cxn ang="T11">
                  <a:pos x="T6" y="T7"/>
                </a:cxn>
              </a:cxnLst>
              <a:rect l="T12" t="T13" r="T14" b="T15"/>
              <a:pathLst>
                <a:path w="150" h="924">
                  <a:moveTo>
                    <a:pt x="122" y="6"/>
                  </a:moveTo>
                  <a:lnTo>
                    <a:pt x="0" y="0"/>
                  </a:lnTo>
                  <a:lnTo>
                    <a:pt x="0" y="924"/>
                  </a:lnTo>
                  <a:lnTo>
                    <a:pt x="150" y="918"/>
                  </a:lnTo>
                </a:path>
              </a:pathLst>
            </a:custGeom>
            <a:noFill/>
            <a:ln w="19050">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1100" dirty="0">
                <a:latin typeface="Calibri"/>
              </a:endParaRPr>
            </a:p>
          </p:txBody>
        </p:sp>
        <p:sp>
          <p:nvSpPr>
            <p:cNvPr id="50186" name="Text Box 8"/>
            <p:cNvSpPr txBox="1">
              <a:spLocks noChangeArrowheads="1"/>
            </p:cNvSpPr>
            <p:nvPr/>
          </p:nvSpPr>
          <p:spPr bwMode="auto">
            <a:xfrm>
              <a:off x="2313639" y="4256088"/>
              <a:ext cx="63593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r">
                <a:spcBef>
                  <a:spcPct val="0"/>
                </a:spcBef>
                <a:buClrTx/>
                <a:buSzTx/>
                <a:buFontTx/>
                <a:buNone/>
              </a:pPr>
              <a:r>
                <a:rPr lang="en-US" sz="1200" dirty="0">
                  <a:solidFill>
                    <a:schemeClr val="accent2"/>
                  </a:solidFill>
                  <a:latin typeface="Calibri"/>
                </a:rPr>
                <a:t>header</a:t>
              </a:r>
            </a:p>
            <a:p>
              <a:pPr algn="r">
                <a:spcBef>
                  <a:spcPct val="0"/>
                </a:spcBef>
                <a:buClrTx/>
                <a:buSzTx/>
                <a:buFontTx/>
                <a:buNone/>
              </a:pPr>
              <a:r>
                <a:rPr lang="en-US" sz="1200" dirty="0">
                  <a:solidFill>
                    <a:schemeClr val="accent2"/>
                  </a:solidFill>
                  <a:latin typeface="Calibri"/>
                </a:rPr>
                <a:t> lines</a:t>
              </a:r>
              <a:endParaRPr lang="en-US" sz="1400" dirty="0">
                <a:latin typeface="Times New Roman" charset="0"/>
              </a:endParaRPr>
            </a:p>
          </p:txBody>
        </p:sp>
        <p:sp>
          <p:nvSpPr>
            <p:cNvPr id="50187" name="Line 10"/>
            <p:cNvSpPr>
              <a:spLocks noChangeShapeType="1"/>
            </p:cNvSpPr>
            <p:nvPr/>
          </p:nvSpPr>
          <p:spPr bwMode="auto">
            <a:xfrm flipV="1">
              <a:off x="2162175" y="5324475"/>
              <a:ext cx="923925" cy="257175"/>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1100" dirty="0">
                <a:latin typeface="Calibri"/>
              </a:endParaRPr>
            </a:p>
          </p:txBody>
        </p:sp>
        <p:sp>
          <p:nvSpPr>
            <p:cNvPr id="50188" name="Text Box 11"/>
            <p:cNvSpPr txBox="1">
              <a:spLocks noChangeArrowheads="1"/>
            </p:cNvSpPr>
            <p:nvPr/>
          </p:nvSpPr>
          <p:spPr bwMode="auto">
            <a:xfrm>
              <a:off x="950250" y="5208588"/>
              <a:ext cx="117607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spcBef>
                  <a:spcPct val="0"/>
                </a:spcBef>
                <a:buClrTx/>
                <a:buSzTx/>
                <a:buFontTx/>
                <a:buNone/>
              </a:pPr>
              <a:r>
                <a:rPr lang="en-US" sz="1200" dirty="0">
                  <a:solidFill>
                    <a:schemeClr val="accent2"/>
                  </a:solidFill>
                  <a:latin typeface="Calibri"/>
                </a:rPr>
                <a:t>Carriage return, </a:t>
              </a:r>
            </a:p>
            <a:p>
              <a:pPr algn="ctr">
                <a:spcBef>
                  <a:spcPct val="0"/>
                </a:spcBef>
                <a:buClrTx/>
                <a:buSzTx/>
                <a:buFontTx/>
                <a:buNone/>
              </a:pPr>
              <a:r>
                <a:rPr lang="en-US" sz="1200" dirty="0">
                  <a:solidFill>
                    <a:schemeClr val="accent2"/>
                  </a:solidFill>
                  <a:latin typeface="Calibri"/>
                </a:rPr>
                <a:t>line feed </a:t>
              </a:r>
            </a:p>
            <a:p>
              <a:pPr algn="ctr">
                <a:spcBef>
                  <a:spcPct val="0"/>
                </a:spcBef>
                <a:buClrTx/>
                <a:buSzTx/>
                <a:buFontTx/>
                <a:buNone/>
              </a:pPr>
              <a:r>
                <a:rPr lang="en-US" sz="1200" dirty="0">
                  <a:solidFill>
                    <a:schemeClr val="accent2"/>
                  </a:solidFill>
                  <a:latin typeface="Calibri"/>
                </a:rPr>
                <a:t>indicates end </a:t>
              </a:r>
            </a:p>
            <a:p>
              <a:pPr algn="ctr">
                <a:spcBef>
                  <a:spcPct val="0"/>
                </a:spcBef>
                <a:buClrTx/>
                <a:buSzTx/>
                <a:buFontTx/>
                <a:buNone/>
              </a:pPr>
              <a:r>
                <a:rPr lang="en-US" sz="1200" dirty="0">
                  <a:solidFill>
                    <a:schemeClr val="accent2"/>
                  </a:solidFill>
                  <a:latin typeface="Calibri"/>
                </a:rPr>
                <a:t>of message</a:t>
              </a:r>
              <a:endParaRPr lang="en-US" sz="1400" dirty="0">
                <a:latin typeface="Times New Roman" charset="0"/>
              </a:endParaRPr>
            </a:p>
          </p:txBody>
        </p:sp>
      </p:grpSp>
      <p:grpSp>
        <p:nvGrpSpPr>
          <p:cNvPr id="15" name="Group 14"/>
          <p:cNvGrpSpPr/>
          <p:nvPr/>
        </p:nvGrpSpPr>
        <p:grpSpPr>
          <a:xfrm>
            <a:off x="3995698" y="3665799"/>
            <a:ext cx="4991419" cy="2195264"/>
            <a:chOff x="1156875" y="1408113"/>
            <a:chExt cx="5256625" cy="3552914"/>
          </a:xfrm>
        </p:grpSpPr>
        <p:sp>
          <p:nvSpPr>
            <p:cNvPr id="16" name="Text Box 4"/>
            <p:cNvSpPr txBox="1">
              <a:spLocks noChangeArrowheads="1"/>
            </p:cNvSpPr>
            <p:nvPr/>
          </p:nvSpPr>
          <p:spPr bwMode="auto">
            <a:xfrm>
              <a:off x="3181350" y="1987550"/>
              <a:ext cx="3232150" cy="16158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spcBef>
                  <a:spcPct val="0"/>
                </a:spcBef>
                <a:buClrTx/>
                <a:buSzTx/>
                <a:buFontTx/>
                <a:buNone/>
              </a:pPr>
              <a:r>
                <a:rPr lang="en-US" sz="1100" b="1" dirty="0">
                  <a:latin typeface="Courier New" charset="0"/>
                </a:rPr>
                <a:t>HTTP/1.1 200 OK </a:t>
              </a:r>
            </a:p>
            <a:p>
              <a:pPr>
                <a:spcBef>
                  <a:spcPct val="0"/>
                </a:spcBef>
                <a:buClrTx/>
                <a:buSzTx/>
                <a:buFontTx/>
                <a:buNone/>
              </a:pPr>
              <a:r>
                <a:rPr lang="en-US" sz="1100" b="1" dirty="0">
                  <a:latin typeface="Courier New" charset="0"/>
                </a:rPr>
                <a:t>Connection close</a:t>
              </a:r>
            </a:p>
            <a:p>
              <a:pPr>
                <a:spcBef>
                  <a:spcPct val="0"/>
                </a:spcBef>
                <a:buClrTx/>
                <a:buSzTx/>
                <a:buFontTx/>
                <a:buNone/>
              </a:pPr>
              <a:r>
                <a:rPr lang="en-US" sz="1100" b="1" dirty="0">
                  <a:latin typeface="Courier New" charset="0"/>
                </a:rPr>
                <a:t>Date: Thu, 06 Aug 1998 12:00:15 GMT </a:t>
              </a:r>
            </a:p>
            <a:p>
              <a:pPr>
                <a:spcBef>
                  <a:spcPct val="0"/>
                </a:spcBef>
                <a:buClrTx/>
                <a:buSzTx/>
                <a:buFontTx/>
                <a:buNone/>
              </a:pPr>
              <a:r>
                <a:rPr lang="en-US" sz="1100" b="1" dirty="0">
                  <a:latin typeface="Courier New" charset="0"/>
                </a:rPr>
                <a:t>Server: Apache/1.3.0 (Unix) </a:t>
              </a:r>
            </a:p>
            <a:p>
              <a:pPr>
                <a:spcBef>
                  <a:spcPct val="0"/>
                </a:spcBef>
                <a:buClrTx/>
                <a:buSzTx/>
                <a:buFontTx/>
                <a:buNone/>
              </a:pPr>
              <a:r>
                <a:rPr lang="en-US" sz="1100" b="1" dirty="0">
                  <a:latin typeface="Courier New" charset="0"/>
                </a:rPr>
                <a:t>Last-Modified: Mon, 22 Jun 1998 …... </a:t>
              </a:r>
            </a:p>
            <a:p>
              <a:pPr>
                <a:spcBef>
                  <a:spcPct val="0"/>
                </a:spcBef>
                <a:buClrTx/>
                <a:buSzTx/>
                <a:buFontTx/>
                <a:buNone/>
              </a:pPr>
              <a:r>
                <a:rPr lang="en-US" sz="1100" b="1" dirty="0">
                  <a:latin typeface="Courier New" charset="0"/>
                </a:rPr>
                <a:t>Content-Length: 6821 </a:t>
              </a:r>
            </a:p>
            <a:p>
              <a:pPr>
                <a:spcBef>
                  <a:spcPct val="0"/>
                </a:spcBef>
                <a:buClrTx/>
                <a:buSzTx/>
                <a:buFontTx/>
                <a:buNone/>
              </a:pPr>
              <a:r>
                <a:rPr lang="en-US" sz="1100" b="1" dirty="0">
                  <a:latin typeface="Courier New" charset="0"/>
                </a:rPr>
                <a:t>Content-Type: text/html</a:t>
              </a:r>
            </a:p>
            <a:p>
              <a:pPr>
                <a:spcBef>
                  <a:spcPct val="0"/>
                </a:spcBef>
                <a:buClrTx/>
                <a:buSzTx/>
                <a:buFontTx/>
                <a:buNone/>
              </a:pPr>
              <a:r>
                <a:rPr lang="en-US" sz="1100" b="1" dirty="0">
                  <a:latin typeface="Courier New" charset="0"/>
                </a:rPr>
                <a:t> </a:t>
              </a:r>
            </a:p>
            <a:p>
              <a:pPr>
                <a:spcBef>
                  <a:spcPct val="0"/>
                </a:spcBef>
                <a:buClrTx/>
                <a:buSzTx/>
                <a:buFontTx/>
                <a:buNone/>
              </a:pPr>
              <a:r>
                <a:rPr lang="en-US" sz="1100" b="1" dirty="0">
                  <a:latin typeface="Courier New" charset="0"/>
                </a:rPr>
                <a:t>data data data data data ... </a:t>
              </a:r>
            </a:p>
          </p:txBody>
        </p:sp>
        <p:sp>
          <p:nvSpPr>
            <p:cNvPr id="17" name="Text Box 5"/>
            <p:cNvSpPr txBox="1">
              <a:spLocks noChangeArrowheads="1"/>
            </p:cNvSpPr>
            <p:nvPr/>
          </p:nvSpPr>
          <p:spPr bwMode="auto">
            <a:xfrm>
              <a:off x="1206080" y="1408113"/>
              <a:ext cx="996199"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spcBef>
                  <a:spcPct val="0"/>
                </a:spcBef>
                <a:buClrTx/>
                <a:buSzTx/>
                <a:buFontTx/>
                <a:buNone/>
              </a:pPr>
              <a:r>
                <a:rPr lang="en-US" sz="1100" dirty="0">
                  <a:solidFill>
                    <a:schemeClr val="accent2"/>
                  </a:solidFill>
                  <a:latin typeface="Calibri"/>
                </a:rPr>
                <a:t>status line</a:t>
              </a:r>
            </a:p>
            <a:p>
              <a:pPr algn="ctr">
                <a:spcBef>
                  <a:spcPct val="0"/>
                </a:spcBef>
                <a:buClrTx/>
                <a:buSzTx/>
                <a:buFontTx/>
                <a:buNone/>
              </a:pPr>
              <a:r>
                <a:rPr lang="en-US" sz="1100" dirty="0">
                  <a:solidFill>
                    <a:schemeClr val="accent2"/>
                  </a:solidFill>
                  <a:latin typeface="Calibri"/>
                </a:rPr>
                <a:t>(protocol</a:t>
              </a:r>
            </a:p>
            <a:p>
              <a:pPr algn="ctr">
                <a:spcBef>
                  <a:spcPct val="0"/>
                </a:spcBef>
                <a:buClrTx/>
                <a:buSzTx/>
                <a:buFontTx/>
                <a:buNone/>
              </a:pPr>
              <a:r>
                <a:rPr lang="en-US" sz="1100" dirty="0">
                  <a:solidFill>
                    <a:schemeClr val="accent2"/>
                  </a:solidFill>
                  <a:latin typeface="Calibri"/>
                </a:rPr>
                <a:t>status code</a:t>
              </a:r>
            </a:p>
            <a:p>
              <a:pPr algn="ctr">
                <a:spcBef>
                  <a:spcPct val="0"/>
                </a:spcBef>
                <a:buClrTx/>
                <a:buSzTx/>
                <a:buFontTx/>
                <a:buNone/>
              </a:pPr>
              <a:r>
                <a:rPr lang="en-US" sz="1100" dirty="0">
                  <a:solidFill>
                    <a:schemeClr val="accent2"/>
                  </a:solidFill>
                  <a:latin typeface="Calibri"/>
                </a:rPr>
                <a:t>status phrase)</a:t>
              </a:r>
              <a:endParaRPr lang="en-US" sz="1200" dirty="0">
                <a:latin typeface="Times New Roman" charset="0"/>
              </a:endParaRPr>
            </a:p>
          </p:txBody>
        </p:sp>
        <p:sp>
          <p:nvSpPr>
            <p:cNvPr id="18" name="Line 6"/>
            <p:cNvSpPr>
              <a:spLocks noChangeShapeType="1"/>
            </p:cNvSpPr>
            <p:nvPr/>
          </p:nvSpPr>
          <p:spPr bwMode="auto">
            <a:xfrm>
              <a:off x="2295525" y="1914525"/>
              <a:ext cx="923925" cy="257175"/>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1050" dirty="0">
                <a:latin typeface="Calibri"/>
              </a:endParaRPr>
            </a:p>
          </p:txBody>
        </p:sp>
        <p:sp>
          <p:nvSpPr>
            <p:cNvPr id="19" name="Freeform 7"/>
            <p:cNvSpPr>
              <a:spLocks/>
            </p:cNvSpPr>
            <p:nvPr/>
          </p:nvSpPr>
          <p:spPr bwMode="auto">
            <a:xfrm>
              <a:off x="3095625" y="2349500"/>
              <a:ext cx="257175" cy="1858963"/>
            </a:xfrm>
            <a:custGeom>
              <a:avLst/>
              <a:gdLst>
                <a:gd name="T0" fmla="*/ 2147483647 w 162"/>
                <a:gd name="T1" fmla="*/ 2147483647 h 1428"/>
                <a:gd name="T2" fmla="*/ 0 w 162"/>
                <a:gd name="T3" fmla="*/ 0 h 1428"/>
                <a:gd name="T4" fmla="*/ 0 w 162"/>
                <a:gd name="T5" fmla="*/ 2147483647 h 1428"/>
                <a:gd name="T6" fmla="*/ 2147483647 w 162"/>
                <a:gd name="T7" fmla="*/ 2147483647 h 1428"/>
                <a:gd name="T8" fmla="*/ 0 60000 65536"/>
                <a:gd name="T9" fmla="*/ 0 60000 65536"/>
                <a:gd name="T10" fmla="*/ 0 60000 65536"/>
                <a:gd name="T11" fmla="*/ 0 60000 65536"/>
                <a:gd name="T12" fmla="*/ 0 w 162"/>
                <a:gd name="T13" fmla="*/ 0 h 1428"/>
                <a:gd name="T14" fmla="*/ 162 w 162"/>
                <a:gd name="T15" fmla="*/ 1428 h 1428"/>
              </a:gdLst>
              <a:ahLst/>
              <a:cxnLst>
                <a:cxn ang="T8">
                  <a:pos x="T0" y="T1"/>
                </a:cxn>
                <a:cxn ang="T9">
                  <a:pos x="T2" y="T3"/>
                </a:cxn>
                <a:cxn ang="T10">
                  <a:pos x="T4" y="T5"/>
                </a:cxn>
                <a:cxn ang="T11">
                  <a:pos x="T6" y="T7"/>
                </a:cxn>
              </a:cxnLst>
              <a:rect l="T12" t="T13" r="T14" b="T15"/>
              <a:pathLst>
                <a:path w="162" h="1428">
                  <a:moveTo>
                    <a:pt x="132" y="9"/>
                  </a:moveTo>
                  <a:lnTo>
                    <a:pt x="0" y="0"/>
                  </a:lnTo>
                  <a:lnTo>
                    <a:pt x="0" y="1428"/>
                  </a:lnTo>
                  <a:lnTo>
                    <a:pt x="162" y="1425"/>
                  </a:lnTo>
                </a:path>
              </a:pathLst>
            </a:custGeom>
            <a:noFill/>
            <a:ln w="19050">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1050" dirty="0">
                <a:latin typeface="Calibri"/>
              </a:endParaRPr>
            </a:p>
          </p:txBody>
        </p:sp>
        <p:sp>
          <p:nvSpPr>
            <p:cNvPr id="20" name="Text Box 8"/>
            <p:cNvSpPr txBox="1">
              <a:spLocks noChangeArrowheads="1"/>
            </p:cNvSpPr>
            <p:nvPr/>
          </p:nvSpPr>
          <p:spPr bwMode="auto">
            <a:xfrm>
              <a:off x="2420057" y="3017838"/>
              <a:ext cx="59619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r">
                <a:spcBef>
                  <a:spcPct val="0"/>
                </a:spcBef>
                <a:buClrTx/>
                <a:buSzTx/>
                <a:buFontTx/>
                <a:buNone/>
              </a:pPr>
              <a:r>
                <a:rPr lang="en-US" sz="1100" dirty="0">
                  <a:solidFill>
                    <a:schemeClr val="accent2"/>
                  </a:solidFill>
                  <a:latin typeface="Calibri"/>
                </a:rPr>
                <a:t>header</a:t>
              </a:r>
            </a:p>
            <a:p>
              <a:pPr algn="r">
                <a:spcBef>
                  <a:spcPct val="0"/>
                </a:spcBef>
                <a:buClrTx/>
                <a:buSzTx/>
                <a:buFontTx/>
                <a:buNone/>
              </a:pPr>
              <a:r>
                <a:rPr lang="en-US" sz="1100" dirty="0">
                  <a:solidFill>
                    <a:schemeClr val="accent2"/>
                  </a:solidFill>
                  <a:latin typeface="Calibri"/>
                </a:rPr>
                <a:t> lines</a:t>
              </a:r>
              <a:endParaRPr lang="en-US" sz="1200" dirty="0">
                <a:latin typeface="Times New Roman" charset="0"/>
              </a:endParaRPr>
            </a:p>
          </p:txBody>
        </p:sp>
        <p:sp>
          <p:nvSpPr>
            <p:cNvPr id="21" name="Line 9"/>
            <p:cNvSpPr>
              <a:spLocks noChangeShapeType="1"/>
            </p:cNvSpPr>
            <p:nvPr/>
          </p:nvSpPr>
          <p:spPr bwMode="auto">
            <a:xfrm flipV="1">
              <a:off x="2190750" y="4381500"/>
              <a:ext cx="923925" cy="257175"/>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1050" dirty="0">
                <a:latin typeface="Calibri"/>
              </a:endParaRPr>
            </a:p>
          </p:txBody>
        </p:sp>
        <p:sp>
          <p:nvSpPr>
            <p:cNvPr id="22" name="Text Box 10"/>
            <p:cNvSpPr txBox="1">
              <a:spLocks noChangeArrowheads="1"/>
            </p:cNvSpPr>
            <p:nvPr/>
          </p:nvSpPr>
          <p:spPr bwMode="auto">
            <a:xfrm>
              <a:off x="1156875" y="4360863"/>
              <a:ext cx="769173" cy="6001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spcBef>
                  <a:spcPct val="0"/>
                </a:spcBef>
                <a:buClrTx/>
                <a:buSzTx/>
                <a:buFontTx/>
                <a:buNone/>
              </a:pPr>
              <a:r>
                <a:rPr lang="en-US" sz="1100" dirty="0">
                  <a:solidFill>
                    <a:schemeClr val="accent2"/>
                  </a:solidFill>
                  <a:latin typeface="Calibri"/>
                </a:rPr>
                <a:t>data, e.g., </a:t>
              </a:r>
            </a:p>
            <a:p>
              <a:pPr algn="ctr">
                <a:spcBef>
                  <a:spcPct val="0"/>
                </a:spcBef>
                <a:buClrTx/>
                <a:buSzTx/>
                <a:buFontTx/>
                <a:buNone/>
              </a:pPr>
              <a:r>
                <a:rPr lang="en-US" sz="1100" dirty="0">
                  <a:solidFill>
                    <a:schemeClr val="accent2"/>
                  </a:solidFill>
                  <a:latin typeface="Calibri"/>
                </a:rPr>
                <a:t>requested</a:t>
              </a:r>
            </a:p>
            <a:p>
              <a:pPr algn="ctr">
                <a:spcBef>
                  <a:spcPct val="0"/>
                </a:spcBef>
                <a:buClrTx/>
                <a:buSzTx/>
                <a:buFontTx/>
                <a:buNone/>
              </a:pPr>
              <a:r>
                <a:rPr lang="en-US" sz="1100" dirty="0">
                  <a:solidFill>
                    <a:schemeClr val="accent2"/>
                  </a:solidFill>
                  <a:latin typeface="Calibri"/>
                </a:rPr>
                <a:t>HTML file</a:t>
              </a:r>
              <a:endParaRPr lang="en-US" sz="1200" dirty="0">
                <a:latin typeface="Times New Roman" charset="0"/>
              </a:endParaRPr>
            </a:p>
          </p:txBody>
        </p:sp>
      </p:grpSp>
      <p:sp>
        <p:nvSpPr>
          <p:cNvPr id="4" name="TextBox 3"/>
          <p:cNvSpPr txBox="1"/>
          <p:nvPr/>
        </p:nvSpPr>
        <p:spPr>
          <a:xfrm>
            <a:off x="5498353" y="3167529"/>
            <a:ext cx="3414059" cy="400110"/>
          </a:xfrm>
          <a:prstGeom prst="rect">
            <a:avLst/>
          </a:prstGeom>
          <a:noFill/>
        </p:spPr>
        <p:txBody>
          <a:bodyPr wrap="square" rtlCol="0">
            <a:spAutoFit/>
          </a:bodyPr>
          <a:lstStyle/>
          <a:p>
            <a:r>
              <a:rPr lang="en-US" sz="2000" dirty="0">
                <a:solidFill>
                  <a:srgbClr val="FF0000"/>
                </a:solidFill>
                <a:ea typeface="ＭＳ Ｐゴシック" charset="0"/>
                <a:cs typeface="ＭＳ Ｐゴシック" charset="0"/>
              </a:rPr>
              <a:t>HTTP response message</a:t>
            </a:r>
          </a:p>
        </p:txBody>
      </p:sp>
    </p:spTree>
    <p:extLst>
      <p:ext uri="{BB962C8B-B14F-4D97-AF65-F5344CB8AC3E}">
        <p14:creationId xmlns:p14="http://schemas.microsoft.com/office/powerpoint/2010/main" val="126542318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837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86A7D037-0E34-864B-81A8-E4B18D86492F}" type="slidenum">
              <a:rPr lang="en-US" sz="1400" b="0">
                <a:latin typeface="Times New Roman" charset="0"/>
                <a:cs typeface="Calibri"/>
              </a:rPr>
              <a:pPr eaLnBrk="1" hangingPunct="1"/>
              <a:t>108</a:t>
            </a:fld>
            <a:endParaRPr lang="en-US" sz="1400" b="0" dirty="0">
              <a:latin typeface="Times New Roman" charset="0"/>
              <a:cs typeface="Calibri"/>
            </a:endParaRPr>
          </a:p>
        </p:txBody>
      </p:sp>
      <p:sp>
        <p:nvSpPr>
          <p:cNvPr id="58371"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Different Forms of Server Response</a:t>
            </a:r>
          </a:p>
        </p:txBody>
      </p:sp>
      <p:sp>
        <p:nvSpPr>
          <p:cNvPr id="1070083" name="Rectangle 3"/>
          <p:cNvSpPr>
            <a:spLocks noGrp="1" noChangeArrowheads="1"/>
          </p:cNvSpPr>
          <p:nvPr>
            <p:ph type="body" idx="1"/>
          </p:nvPr>
        </p:nvSpPr>
        <p:spPr>
          <a:xfrm>
            <a:off x="457200" y="1219200"/>
            <a:ext cx="8686800" cy="5486400"/>
          </a:xfrm>
        </p:spPr>
        <p:txBody>
          <a:bodyPr/>
          <a:lstStyle/>
          <a:p>
            <a:r>
              <a:rPr lang="en-US" dirty="0">
                <a:latin typeface="Calibri"/>
                <a:cs typeface="Calibri"/>
              </a:rPr>
              <a:t>Return a file</a:t>
            </a:r>
          </a:p>
          <a:p>
            <a:pPr lvl="1"/>
            <a:r>
              <a:rPr lang="en-US" dirty="0">
                <a:latin typeface="Calibri"/>
                <a:ea typeface="Calibri"/>
                <a:cs typeface="Calibri"/>
              </a:rPr>
              <a:t>URL matches a file (</a:t>
            </a:r>
            <a:r>
              <a:rPr lang="en-US" i="1" dirty="0">
                <a:latin typeface="Calibri"/>
                <a:ea typeface="Calibri"/>
                <a:cs typeface="Calibri"/>
              </a:rPr>
              <a:t>e.g.,</a:t>
            </a:r>
            <a:r>
              <a:rPr lang="en-US" dirty="0">
                <a:latin typeface="Calibri"/>
                <a:ea typeface="Calibri"/>
                <a:cs typeface="Calibri"/>
              </a:rPr>
              <a:t> </a:t>
            </a:r>
            <a:r>
              <a:rPr lang="en-US" sz="2000" dirty="0">
                <a:latin typeface="Courier" charset="0"/>
                <a:ea typeface="Calibri"/>
                <a:cs typeface="Calibri"/>
              </a:rPr>
              <a:t>/www/</a:t>
            </a:r>
            <a:r>
              <a:rPr lang="en-US" sz="2000" dirty="0" err="1">
                <a:latin typeface="Courier" charset="0"/>
                <a:ea typeface="Calibri"/>
                <a:cs typeface="Calibri"/>
              </a:rPr>
              <a:t>index.html</a:t>
            </a:r>
            <a:r>
              <a:rPr lang="en-US" dirty="0">
                <a:latin typeface="Calibri"/>
                <a:ea typeface="Calibri"/>
                <a:cs typeface="Calibri"/>
              </a:rPr>
              <a:t>)</a:t>
            </a:r>
          </a:p>
          <a:p>
            <a:pPr lvl="1"/>
            <a:r>
              <a:rPr lang="en-US" dirty="0">
                <a:latin typeface="Calibri"/>
                <a:ea typeface="Calibri"/>
                <a:cs typeface="Calibri"/>
              </a:rPr>
              <a:t>Server returns file as the response</a:t>
            </a:r>
          </a:p>
          <a:p>
            <a:pPr lvl="1"/>
            <a:r>
              <a:rPr lang="en-US" dirty="0">
                <a:latin typeface="Calibri"/>
                <a:ea typeface="Calibri"/>
                <a:cs typeface="Calibri"/>
              </a:rPr>
              <a:t>Server generates appropriate response header</a:t>
            </a:r>
          </a:p>
          <a:p>
            <a:pPr lvl="1"/>
            <a:endParaRPr lang="en-US" dirty="0">
              <a:latin typeface="Calibri"/>
              <a:ea typeface="Calibri"/>
              <a:cs typeface="Calibri"/>
            </a:endParaRPr>
          </a:p>
          <a:p>
            <a:r>
              <a:rPr lang="en-US" dirty="0">
                <a:latin typeface="Calibri"/>
                <a:cs typeface="Calibri"/>
              </a:rPr>
              <a:t>Generate response dynamically</a:t>
            </a:r>
          </a:p>
          <a:p>
            <a:pPr lvl="1"/>
            <a:r>
              <a:rPr lang="en-US" dirty="0">
                <a:latin typeface="Calibri"/>
                <a:ea typeface="Calibri"/>
                <a:cs typeface="Calibri"/>
              </a:rPr>
              <a:t>URL triggers a program on the server</a:t>
            </a:r>
          </a:p>
          <a:p>
            <a:pPr lvl="1"/>
            <a:r>
              <a:rPr lang="en-US" dirty="0">
                <a:latin typeface="Calibri"/>
                <a:ea typeface="Calibri"/>
                <a:cs typeface="Calibri"/>
              </a:rPr>
              <a:t>Server runs program and sends output to client</a:t>
            </a:r>
          </a:p>
          <a:p>
            <a:pPr lvl="1"/>
            <a:endParaRPr lang="en-US" dirty="0">
              <a:latin typeface="Calibri"/>
              <a:ea typeface="Calibri"/>
              <a:cs typeface="Calibri"/>
            </a:endParaRPr>
          </a:p>
          <a:p>
            <a:r>
              <a:rPr lang="en-US" dirty="0">
                <a:latin typeface="Calibri"/>
                <a:cs typeface="Calibri"/>
              </a:rPr>
              <a:t>Return meta-data with no body</a:t>
            </a:r>
          </a:p>
          <a:p>
            <a:endParaRPr lang="en-US" dirty="0">
              <a:latin typeface="Calibri"/>
              <a:cs typeface="Calibri"/>
            </a:endParaRPr>
          </a:p>
        </p:txBody>
      </p:sp>
    </p:spTree>
    <p:custDataLst>
      <p:tags r:id="rId1"/>
    </p:custDataLst>
    <p:extLst>
      <p:ext uri="{BB962C8B-B14F-4D97-AF65-F5344CB8AC3E}">
        <p14:creationId xmlns:p14="http://schemas.microsoft.com/office/powerpoint/2010/main" val="272948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008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008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7008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7008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7008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7008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0083">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7008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0083" grpId="0" build="p"/>
    </p:bldLst>
  </p:timing>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41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25CA29E-5473-CC44-B75B-AF5FBF42CAD3}" type="slidenum">
              <a:rPr lang="en-US" sz="1400" b="0">
                <a:latin typeface="Times New Roman" charset="0"/>
                <a:cs typeface="Calibri"/>
              </a:rPr>
              <a:pPr eaLnBrk="1" hangingPunct="1"/>
              <a:t>109</a:t>
            </a:fld>
            <a:endParaRPr lang="en-US" sz="1400" b="0" dirty="0">
              <a:latin typeface="Times New Roman" charset="0"/>
              <a:cs typeface="Calibri"/>
            </a:endParaRPr>
          </a:p>
        </p:txBody>
      </p:sp>
      <p:sp>
        <p:nvSpPr>
          <p:cNvPr id="60419"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HTTP Resource Meta-Data</a:t>
            </a:r>
          </a:p>
        </p:txBody>
      </p:sp>
      <p:sp>
        <p:nvSpPr>
          <p:cNvPr id="1060867" name="Rectangle 3"/>
          <p:cNvSpPr>
            <a:spLocks noGrp="1" noChangeArrowheads="1"/>
          </p:cNvSpPr>
          <p:nvPr>
            <p:ph type="body" idx="1"/>
          </p:nvPr>
        </p:nvSpPr>
        <p:spPr/>
        <p:txBody>
          <a:bodyPr>
            <a:normAutofit fontScale="92500" lnSpcReduction="10000"/>
          </a:bodyPr>
          <a:lstStyle/>
          <a:p>
            <a:pPr>
              <a:lnSpc>
                <a:spcPct val="90000"/>
              </a:lnSpc>
            </a:pPr>
            <a:r>
              <a:rPr lang="en-US" dirty="0">
                <a:latin typeface="Calibri"/>
                <a:cs typeface="Calibri"/>
              </a:rPr>
              <a:t>Meta-data</a:t>
            </a:r>
          </a:p>
          <a:p>
            <a:pPr lvl="1">
              <a:lnSpc>
                <a:spcPct val="90000"/>
              </a:lnSpc>
            </a:pPr>
            <a:r>
              <a:rPr lang="en-US" dirty="0">
                <a:latin typeface="Calibri"/>
                <a:ea typeface="Calibri"/>
                <a:cs typeface="Calibri"/>
              </a:rPr>
              <a:t>Info </a:t>
            </a:r>
            <a:r>
              <a:rPr lang="en-US" i="1" dirty="0">
                <a:latin typeface="Calibri"/>
                <a:ea typeface="Calibri"/>
                <a:cs typeface="Calibri"/>
              </a:rPr>
              <a:t>about</a:t>
            </a:r>
            <a:r>
              <a:rPr lang="en-US" dirty="0">
                <a:latin typeface="Calibri"/>
                <a:ea typeface="Calibri"/>
                <a:cs typeface="Calibri"/>
              </a:rPr>
              <a:t> a resource, stored as a separate entity</a:t>
            </a:r>
          </a:p>
          <a:p>
            <a:pPr lvl="1">
              <a:lnSpc>
                <a:spcPct val="90000"/>
              </a:lnSpc>
            </a:pPr>
            <a:endParaRPr lang="en-US" dirty="0">
              <a:latin typeface="Calibri"/>
              <a:ea typeface="Calibri"/>
              <a:cs typeface="Calibri"/>
            </a:endParaRPr>
          </a:p>
          <a:p>
            <a:pPr>
              <a:lnSpc>
                <a:spcPct val="90000"/>
              </a:lnSpc>
            </a:pPr>
            <a:r>
              <a:rPr lang="en-US" dirty="0">
                <a:latin typeface="Calibri"/>
                <a:cs typeface="Calibri"/>
              </a:rPr>
              <a:t>Examples:</a:t>
            </a:r>
          </a:p>
          <a:p>
            <a:pPr lvl="1">
              <a:lnSpc>
                <a:spcPct val="90000"/>
              </a:lnSpc>
            </a:pPr>
            <a:r>
              <a:rPr lang="en-US" dirty="0">
                <a:latin typeface="Calibri"/>
                <a:ea typeface="Calibri"/>
                <a:cs typeface="Calibri"/>
              </a:rPr>
              <a:t>Size of resource, last modification time, type of content</a:t>
            </a:r>
          </a:p>
          <a:p>
            <a:pPr lvl="1">
              <a:lnSpc>
                <a:spcPct val="90000"/>
              </a:lnSpc>
            </a:pPr>
            <a:endParaRPr lang="en-US" dirty="0">
              <a:latin typeface="Calibri"/>
              <a:ea typeface="Calibri"/>
              <a:cs typeface="Calibri"/>
            </a:endParaRPr>
          </a:p>
          <a:p>
            <a:pPr>
              <a:lnSpc>
                <a:spcPct val="90000"/>
              </a:lnSpc>
            </a:pPr>
            <a:r>
              <a:rPr lang="en-US" dirty="0">
                <a:latin typeface="Calibri"/>
                <a:cs typeface="Calibri"/>
              </a:rPr>
              <a:t>Usage example:  Conditional GET Request</a:t>
            </a:r>
          </a:p>
          <a:p>
            <a:pPr lvl="1">
              <a:lnSpc>
                <a:spcPct val="90000"/>
              </a:lnSpc>
            </a:pPr>
            <a:r>
              <a:rPr lang="en-US" dirty="0">
                <a:latin typeface="Calibri"/>
                <a:ea typeface="Calibri"/>
                <a:cs typeface="Calibri"/>
              </a:rPr>
              <a:t>Client requests object </a:t>
            </a:r>
            <a:r>
              <a:rPr lang="ja-JP" altLang="en-US" dirty="0">
                <a:latin typeface="Calibri"/>
                <a:ea typeface="Calibri"/>
                <a:cs typeface="Calibri"/>
              </a:rPr>
              <a:t>“</a:t>
            </a:r>
            <a:r>
              <a:rPr lang="en-US" b="1" dirty="0">
                <a:latin typeface="Courier New" charset="0"/>
                <a:ea typeface="Calibri"/>
                <a:cs typeface="Calibri"/>
              </a:rPr>
              <a:t>If-modified-since</a:t>
            </a:r>
            <a:r>
              <a:rPr lang="ja-JP" altLang="en-US" dirty="0">
                <a:latin typeface="Calibri"/>
                <a:ea typeface="Calibri"/>
                <a:cs typeface="Calibri"/>
              </a:rPr>
              <a:t>”</a:t>
            </a:r>
            <a:endParaRPr lang="en-US" dirty="0">
              <a:latin typeface="Calibri"/>
              <a:ea typeface="Calibri"/>
              <a:cs typeface="Calibri"/>
            </a:endParaRPr>
          </a:p>
          <a:p>
            <a:pPr lvl="1">
              <a:lnSpc>
                <a:spcPct val="90000"/>
              </a:lnSpc>
            </a:pPr>
            <a:r>
              <a:rPr lang="en-US" dirty="0">
                <a:latin typeface="Calibri"/>
                <a:ea typeface="Calibri"/>
                <a:cs typeface="Calibri"/>
              </a:rPr>
              <a:t>If unchanged, </a:t>
            </a:r>
            <a:r>
              <a:rPr lang="ja-JP" altLang="en-US" dirty="0">
                <a:latin typeface="Calibri"/>
                <a:ea typeface="Calibri"/>
                <a:cs typeface="Calibri"/>
              </a:rPr>
              <a:t>“</a:t>
            </a:r>
            <a:r>
              <a:rPr lang="en-US" b="1" dirty="0">
                <a:latin typeface="Courier New" charset="0"/>
                <a:ea typeface="Calibri"/>
                <a:cs typeface="Calibri"/>
              </a:rPr>
              <a:t>HTTP/1.1 304 Not Modified</a:t>
            </a:r>
            <a:r>
              <a:rPr lang="ja-JP" altLang="en-US" dirty="0">
                <a:latin typeface="Calibri"/>
                <a:ea typeface="Calibri"/>
                <a:cs typeface="Calibri"/>
              </a:rPr>
              <a:t>”</a:t>
            </a:r>
            <a:endParaRPr lang="en-US" dirty="0">
              <a:latin typeface="Calibri"/>
              <a:ea typeface="Calibri"/>
              <a:cs typeface="Calibri"/>
            </a:endParaRPr>
          </a:p>
          <a:p>
            <a:pPr lvl="1">
              <a:lnSpc>
                <a:spcPct val="90000"/>
              </a:lnSpc>
            </a:pPr>
            <a:r>
              <a:rPr lang="en-US" dirty="0">
                <a:latin typeface="Calibri"/>
                <a:ea typeface="Calibri"/>
                <a:cs typeface="Calibri"/>
              </a:rPr>
              <a:t>No body in the server</a:t>
            </a:r>
            <a:r>
              <a:rPr lang="ja-JP" altLang="en-US" dirty="0">
                <a:latin typeface="Calibri"/>
                <a:ea typeface="Calibri"/>
                <a:cs typeface="Calibri"/>
              </a:rPr>
              <a:t>’</a:t>
            </a:r>
            <a:r>
              <a:rPr lang="en-US" dirty="0">
                <a:latin typeface="Calibri"/>
                <a:ea typeface="Calibri"/>
                <a:cs typeface="Calibri"/>
              </a:rPr>
              <a:t>s response, only a header</a:t>
            </a:r>
          </a:p>
        </p:txBody>
      </p:sp>
    </p:spTree>
    <p:extLst>
      <p:ext uri="{BB962C8B-B14F-4D97-AF65-F5344CB8AC3E}">
        <p14:creationId xmlns:p14="http://schemas.microsoft.com/office/powerpoint/2010/main" val="23005675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22818" y="1086943"/>
            <a:ext cx="7886700" cy="670967"/>
          </a:xfrm>
        </p:spPr>
        <p:txBody>
          <a:bodyPr>
            <a:normAutofit fontScale="90000"/>
          </a:bodyPr>
          <a:lstStyle/>
          <a:p>
            <a:r>
              <a:rPr lang="en-US" dirty="0">
                <a:ea typeface="ＭＳ Ｐゴシック" panose="020B0600070205080204" pitchFamily="34" charset="-128"/>
                <a:cs typeface="Calibri" panose="020F0502020204030204" pitchFamily="34" charset="0"/>
              </a:rPr>
              <a:t>Thinking about the DNS</a:t>
            </a:r>
            <a:endParaRPr lang="en-US" sz="33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548878" y="1832372"/>
            <a:ext cx="4753826" cy="79017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humongous distributed database</a:t>
            </a:r>
            <a:r>
              <a:rPr lang="en-US" altLang="en-US" sz="2100" dirty="0">
                <a:solidFill>
                  <a:prstClr val="black"/>
                </a:solidFill>
                <a:latin typeface="Calibri" panose="020F0502020204030204"/>
                <a:ea typeface="ＭＳ Ｐゴシック" panose="020B0600070205080204" pitchFamily="34" charset="-128"/>
              </a:rPr>
              <a:t>:</a:t>
            </a:r>
          </a:p>
          <a:p>
            <a:pPr marL="263129" indent="-176213" defTabSz="685800">
              <a:spcBef>
                <a:spcPts val="300"/>
              </a:spcBef>
              <a:tabLst>
                <a:tab pos="36910" algn="l"/>
              </a:tabLst>
              <a:defRPr/>
            </a:pPr>
            <a:r>
              <a:rPr lang="en-US" altLang="en-US" sz="2100" dirty="0">
                <a:solidFill>
                  <a:prstClr val="black"/>
                </a:solidFill>
                <a:latin typeface="Calibri" panose="020F0502020204030204"/>
                <a:ea typeface="ＭＳ Ｐゴシック" panose="020B0600070205080204" pitchFamily="34" charset="-128"/>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537539" y="2568066"/>
            <a:ext cx="4478962" cy="173088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handles many </a:t>
            </a:r>
            <a:r>
              <a:rPr lang="en-US" altLang="en-US" sz="2100" i="1" dirty="0">
                <a:solidFill>
                  <a:srgbClr val="C00000"/>
                </a:solidFill>
                <a:latin typeface="Calibri" panose="020F0502020204030204"/>
                <a:ea typeface="ＭＳ Ｐゴシック" panose="020B0600070205080204" pitchFamily="34" charset="-128"/>
              </a:rPr>
              <a:t>trillions</a:t>
            </a:r>
            <a:r>
              <a:rPr lang="en-US" altLang="en-US" sz="2100" dirty="0">
                <a:solidFill>
                  <a:srgbClr val="C00000"/>
                </a:solidFill>
                <a:latin typeface="Calibri" panose="020F0502020204030204"/>
                <a:ea typeface="ＭＳ Ｐゴシック" panose="020B0600070205080204" pitchFamily="34" charset="-128"/>
              </a:rPr>
              <a:t> of queries/day:</a:t>
            </a:r>
          </a:p>
          <a:p>
            <a:pPr marL="263129" indent="-163116" defTabSz="685800">
              <a:spcBef>
                <a:spcPts val="300"/>
              </a:spcBef>
              <a:defRPr/>
            </a:pPr>
            <a:r>
              <a:rPr lang="en-US" altLang="en-US" sz="2100" i="1" dirty="0">
                <a:solidFill>
                  <a:prstClr val="black"/>
                </a:solidFill>
                <a:latin typeface="Calibri" panose="020F0502020204030204"/>
                <a:ea typeface="ＭＳ Ｐゴシック" panose="020B0600070205080204" pitchFamily="34" charset="-128"/>
              </a:rPr>
              <a:t>many</a:t>
            </a:r>
            <a:r>
              <a:rPr lang="en-US" altLang="en-US" sz="2100" dirty="0">
                <a:solidFill>
                  <a:prstClr val="black"/>
                </a:solidFill>
                <a:latin typeface="Calibri" panose="020F0502020204030204"/>
                <a:ea typeface="ＭＳ Ｐゴシック" panose="020B0600070205080204" pitchFamily="34" charset="-128"/>
              </a:rPr>
              <a:t> more reads than writes</a:t>
            </a:r>
          </a:p>
          <a:p>
            <a:pPr marL="263129" indent="-163116" defTabSz="685800">
              <a:spcBef>
                <a:spcPts val="300"/>
              </a:spcBef>
              <a:defRPr/>
            </a:pPr>
            <a:r>
              <a:rPr lang="en-US" altLang="en-US" sz="2100" i="1" dirty="0">
                <a:solidFill>
                  <a:prstClr val="black"/>
                </a:solidFill>
                <a:latin typeface="Calibri" panose="020F0502020204030204"/>
                <a:ea typeface="ＭＳ Ｐゴシック" panose="020B0600070205080204" pitchFamily="34" charset="-128"/>
              </a:rPr>
              <a:t>performance matters:  </a:t>
            </a:r>
            <a:r>
              <a:rPr lang="en-US" altLang="en-US" sz="2100" dirty="0">
                <a:solidFill>
                  <a:prstClr val="black"/>
                </a:solidFill>
                <a:latin typeface="Calibri" panose="020F0502020204030204"/>
                <a:ea typeface="ＭＳ Ｐゴシック" panose="020B0600070205080204" pitchFamily="34" charset="-128"/>
              </a:rPr>
              <a:t>almost every Internet transaction interacts with DNS - msecs count!</a:t>
            </a:r>
          </a:p>
          <a:p>
            <a:pPr marL="264319" indent="-166688" defTabSz="685800">
              <a:spcBef>
                <a:spcPts val="750"/>
              </a:spcBef>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537538" y="4181475"/>
            <a:ext cx="5279062" cy="101917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organizationally, physically decentralized:</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millions of different organizations responsible for their records</a:t>
            </a:r>
          </a:p>
          <a:p>
            <a:pPr marL="264319" indent="-166688" defTabSz="685800">
              <a:spcBef>
                <a:spcPts val="750"/>
              </a:spcBef>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562938" y="5260975"/>
            <a:ext cx="5279062" cy="42227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“bulletproof”: reliability, security</a:t>
            </a: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30900" y="3964516"/>
            <a:ext cx="2203450" cy="1836209"/>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11</a:t>
            </a:fld>
            <a:endParaRPr lang="en-US" dirty="0"/>
          </a:p>
        </p:txBody>
      </p:sp>
    </p:spTree>
    <p:extLst>
      <p:ext uri="{BB962C8B-B14F-4D97-AF65-F5344CB8AC3E}">
        <p14:creationId xmlns:p14="http://schemas.microsoft.com/office/powerpoint/2010/main" val="920919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dissolve">
                                      <p:cBhvr>
                                        <p:cTn id="2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46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282981F-0397-0A45-A0C3-0849F45ECBCA}" type="slidenum">
              <a:rPr lang="en-US" sz="1400" b="0">
                <a:latin typeface="Times New Roman" charset="0"/>
                <a:cs typeface="Calibri"/>
              </a:rPr>
              <a:pPr eaLnBrk="1" hangingPunct="1"/>
              <a:t>110</a:t>
            </a:fld>
            <a:endParaRPr lang="en-US" sz="1400" b="0" dirty="0">
              <a:latin typeface="Times New Roman" charset="0"/>
              <a:cs typeface="Calibri"/>
            </a:endParaRPr>
          </a:p>
        </p:txBody>
      </p:sp>
      <p:sp>
        <p:nvSpPr>
          <p:cNvPr id="62467" name="Rectangle 2"/>
          <p:cNvSpPr>
            <a:spLocks noGrp="1" noChangeArrowheads="1"/>
          </p:cNvSpPr>
          <p:nvPr>
            <p:ph type="title"/>
          </p:nvPr>
        </p:nvSpPr>
        <p:spPr>
          <a:xfrm>
            <a:off x="304800" y="381000"/>
            <a:ext cx="8534400" cy="685800"/>
          </a:xfrm>
        </p:spPr>
        <p:txBody>
          <a:bodyPr>
            <a:normAutofit fontScale="90000"/>
          </a:bodyPr>
          <a:lstStyle/>
          <a:p>
            <a:pPr>
              <a:tabLst>
                <a:tab pos="8234363" algn="r"/>
              </a:tabLst>
            </a:pPr>
            <a:r>
              <a:rPr lang="en-US" dirty="0">
                <a:latin typeface="Helvetica" charset="0"/>
                <a:ea typeface="ＭＳ Ｐゴシック" charset="0"/>
                <a:cs typeface="ＭＳ Ｐゴシック" charset="0"/>
              </a:rPr>
              <a:t>HTTP is </a:t>
            </a:r>
            <a:r>
              <a:rPr lang="en-US" i="1" dirty="0">
                <a:latin typeface="Helvetica" charset="0"/>
                <a:ea typeface="ＭＳ Ｐゴシック" charset="0"/>
                <a:cs typeface="ＭＳ Ｐゴシック" charset="0"/>
              </a:rPr>
              <a:t>Stateless</a:t>
            </a:r>
            <a:r>
              <a:rPr lang="en-US" dirty="0">
                <a:latin typeface="Helvetica" charset="0"/>
                <a:ea typeface="ＭＳ Ｐゴシック" charset="0"/>
                <a:cs typeface="ＭＳ Ｐゴシック" charset="0"/>
              </a:rPr>
              <a:t> </a:t>
            </a:r>
            <a:endParaRPr lang="en-US" sz="2400" dirty="0">
              <a:latin typeface="Helvetica" charset="0"/>
              <a:ea typeface="ＭＳ Ｐゴシック" charset="0"/>
              <a:cs typeface="ＭＳ Ｐゴシック" charset="0"/>
            </a:endParaRPr>
          </a:p>
        </p:txBody>
      </p:sp>
      <p:sp>
        <p:nvSpPr>
          <p:cNvPr id="1061891" name="Rectangle 3"/>
          <p:cNvSpPr>
            <a:spLocks noGrp="1" noChangeArrowheads="1"/>
          </p:cNvSpPr>
          <p:nvPr>
            <p:ph type="body" idx="1"/>
          </p:nvPr>
        </p:nvSpPr>
        <p:spPr/>
        <p:txBody>
          <a:bodyPr>
            <a:normAutofit fontScale="77500" lnSpcReduction="20000"/>
          </a:bodyPr>
          <a:lstStyle/>
          <a:p>
            <a:pPr>
              <a:lnSpc>
                <a:spcPct val="110000"/>
              </a:lnSpc>
            </a:pPr>
            <a:r>
              <a:rPr lang="en-US" dirty="0">
                <a:latin typeface="Calibri"/>
                <a:ea typeface="Calibri"/>
                <a:cs typeface="Calibri"/>
              </a:rPr>
              <a:t>Each request-response treated independently</a:t>
            </a:r>
          </a:p>
          <a:p>
            <a:pPr lvl="1">
              <a:lnSpc>
                <a:spcPct val="110000"/>
              </a:lnSpc>
            </a:pPr>
            <a:r>
              <a:rPr lang="en-US" dirty="0">
                <a:latin typeface="Calibri"/>
                <a:ea typeface="Calibri"/>
                <a:cs typeface="Calibri"/>
              </a:rPr>
              <a:t>Servers </a:t>
            </a:r>
            <a:r>
              <a:rPr lang="en-US" i="1" dirty="0">
                <a:latin typeface="Calibri"/>
                <a:ea typeface="Calibri"/>
                <a:cs typeface="Calibri"/>
              </a:rPr>
              <a:t>not</a:t>
            </a:r>
            <a:r>
              <a:rPr lang="en-US" dirty="0">
                <a:latin typeface="Calibri"/>
                <a:ea typeface="Calibri"/>
                <a:cs typeface="Calibri"/>
              </a:rPr>
              <a:t> required to retain state</a:t>
            </a:r>
          </a:p>
          <a:p>
            <a:pPr lvl="1">
              <a:lnSpc>
                <a:spcPct val="110000"/>
              </a:lnSpc>
            </a:pPr>
            <a:endParaRPr lang="en-US" dirty="0">
              <a:latin typeface="Calibri"/>
              <a:ea typeface="Calibri"/>
              <a:cs typeface="Calibri"/>
            </a:endParaRPr>
          </a:p>
          <a:p>
            <a:pPr>
              <a:lnSpc>
                <a:spcPct val="110000"/>
              </a:lnSpc>
            </a:pPr>
            <a:r>
              <a:rPr lang="en-US" b="1" dirty="0">
                <a:latin typeface="Calibri"/>
                <a:ea typeface="Calibri"/>
                <a:cs typeface="Calibri"/>
              </a:rPr>
              <a:t>Good</a:t>
            </a:r>
            <a:r>
              <a:rPr lang="en-US" dirty="0">
                <a:latin typeface="Calibri"/>
                <a:ea typeface="Calibri"/>
                <a:cs typeface="Calibri"/>
              </a:rPr>
              <a:t>: Improves scalability on the server-side</a:t>
            </a:r>
          </a:p>
          <a:p>
            <a:pPr lvl="1">
              <a:lnSpc>
                <a:spcPct val="110000"/>
              </a:lnSpc>
            </a:pPr>
            <a:r>
              <a:rPr lang="en-US" dirty="0">
                <a:latin typeface="Calibri"/>
                <a:ea typeface="Calibri"/>
                <a:cs typeface="Calibri"/>
              </a:rPr>
              <a:t>Failure handling is easier</a:t>
            </a:r>
          </a:p>
          <a:p>
            <a:pPr lvl="1">
              <a:lnSpc>
                <a:spcPct val="110000"/>
              </a:lnSpc>
            </a:pPr>
            <a:r>
              <a:rPr lang="en-US" dirty="0">
                <a:latin typeface="Calibri"/>
                <a:ea typeface="Calibri"/>
                <a:cs typeface="Calibri"/>
              </a:rPr>
              <a:t>Can handle higher rate of requests</a:t>
            </a:r>
          </a:p>
          <a:p>
            <a:pPr lvl="1">
              <a:lnSpc>
                <a:spcPct val="110000"/>
              </a:lnSpc>
            </a:pPr>
            <a:r>
              <a:rPr lang="en-US" dirty="0">
                <a:latin typeface="Calibri"/>
                <a:ea typeface="Calibri"/>
                <a:cs typeface="Calibri"/>
              </a:rPr>
              <a:t>Order of requests doesn‘t matter</a:t>
            </a:r>
          </a:p>
          <a:p>
            <a:pPr lvl="1">
              <a:lnSpc>
                <a:spcPct val="110000"/>
              </a:lnSpc>
            </a:pPr>
            <a:endParaRPr lang="en-US" dirty="0">
              <a:latin typeface="Calibri"/>
              <a:ea typeface="Calibri"/>
              <a:cs typeface="Calibri"/>
            </a:endParaRPr>
          </a:p>
          <a:p>
            <a:pPr>
              <a:lnSpc>
                <a:spcPct val="110000"/>
              </a:lnSpc>
            </a:pPr>
            <a:r>
              <a:rPr lang="en-US" b="1" dirty="0">
                <a:latin typeface="Calibri"/>
                <a:ea typeface="Calibri"/>
                <a:cs typeface="Calibri"/>
              </a:rPr>
              <a:t>Bad</a:t>
            </a:r>
            <a:r>
              <a:rPr lang="en-US" dirty="0">
                <a:latin typeface="Calibri"/>
                <a:ea typeface="Calibri"/>
                <a:cs typeface="Calibri"/>
              </a:rPr>
              <a:t>: Some applications </a:t>
            </a:r>
            <a:r>
              <a:rPr lang="en-US" dirty="0">
                <a:solidFill>
                  <a:srgbClr val="FF0000"/>
                </a:solidFill>
                <a:latin typeface="Calibri"/>
                <a:ea typeface="Calibri"/>
                <a:cs typeface="Calibri"/>
              </a:rPr>
              <a:t>need</a:t>
            </a:r>
            <a:r>
              <a:rPr lang="en-US" dirty="0">
                <a:latin typeface="Calibri"/>
                <a:ea typeface="Calibri"/>
                <a:cs typeface="Calibri"/>
              </a:rPr>
              <a:t> persistent state</a:t>
            </a:r>
          </a:p>
          <a:p>
            <a:pPr lvl="1">
              <a:lnSpc>
                <a:spcPct val="110000"/>
              </a:lnSpc>
            </a:pPr>
            <a:r>
              <a:rPr lang="en-US" dirty="0">
                <a:latin typeface="Calibri"/>
                <a:ea typeface="Calibri"/>
                <a:cs typeface="Calibri"/>
              </a:rPr>
              <a:t>Need to uniquely identify user or store temporary info</a:t>
            </a:r>
          </a:p>
          <a:p>
            <a:pPr lvl="1">
              <a:lnSpc>
                <a:spcPct val="110000"/>
              </a:lnSpc>
            </a:pPr>
            <a:r>
              <a:rPr lang="en-US" i="1" dirty="0">
                <a:latin typeface="Calibri"/>
                <a:ea typeface="Calibri"/>
                <a:cs typeface="Calibri"/>
              </a:rPr>
              <a:t>e.g., </a:t>
            </a:r>
            <a:r>
              <a:rPr lang="en-US" dirty="0">
                <a:latin typeface="Calibri"/>
                <a:ea typeface="Calibri"/>
                <a:cs typeface="Calibri"/>
              </a:rPr>
              <a:t>Shopping cart, user profiles, usage tracking, …</a:t>
            </a:r>
          </a:p>
        </p:txBody>
      </p:sp>
    </p:spTree>
    <p:custDataLst>
      <p:tags r:id="rId1"/>
    </p:custDataLst>
    <p:extLst>
      <p:ext uri="{BB962C8B-B14F-4D97-AF65-F5344CB8AC3E}">
        <p14:creationId xmlns:p14="http://schemas.microsoft.com/office/powerpoint/2010/main" val="344586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18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61891">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61891">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61891">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61891">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61891">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61891">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61891">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61891">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1891" grpId="0" build="p"/>
    </p:bldLst>
  </p:timing>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51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E688447-EED7-514F-85BC-5C71E4912E44}" type="slidenum">
              <a:rPr lang="en-US" sz="1400" b="0">
                <a:latin typeface="Times New Roman" charset="0"/>
                <a:cs typeface="Calibri"/>
              </a:rPr>
              <a:pPr eaLnBrk="1" hangingPunct="1"/>
              <a:t>111</a:t>
            </a:fld>
            <a:endParaRPr lang="en-US" sz="1400" b="0" dirty="0">
              <a:latin typeface="Times New Roman" charset="0"/>
              <a:cs typeface="Calibri"/>
            </a:endParaRPr>
          </a:p>
        </p:txBody>
      </p:sp>
      <p:sp>
        <p:nvSpPr>
          <p:cNvPr id="64515"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State in a Stateless Protocol:</a:t>
            </a:r>
            <a:br>
              <a:rPr lang="en-US" sz="32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Cookies</a:t>
            </a:r>
            <a:endParaRPr lang="en-US" sz="4000">
              <a:latin typeface="Helvetica" charset="0"/>
              <a:ea typeface="ＭＳ Ｐゴシック" charset="0"/>
              <a:cs typeface="ＭＳ Ｐゴシック" charset="0"/>
            </a:endParaRPr>
          </a:p>
        </p:txBody>
      </p:sp>
      <p:sp>
        <p:nvSpPr>
          <p:cNvPr id="1062915" name="Rectangle 3"/>
          <p:cNvSpPr>
            <a:spLocks noGrp="1" noChangeArrowheads="1"/>
          </p:cNvSpPr>
          <p:nvPr>
            <p:ph type="body" idx="1"/>
          </p:nvPr>
        </p:nvSpPr>
        <p:spPr>
          <a:xfrm>
            <a:off x="457200" y="1219200"/>
            <a:ext cx="8534400" cy="1524000"/>
          </a:xfrm>
          <a:noFill/>
        </p:spPr>
        <p:txBody>
          <a:bodyPr/>
          <a:lstStyle/>
          <a:p>
            <a:pPr>
              <a:lnSpc>
                <a:spcPct val="90000"/>
              </a:lnSpc>
            </a:pPr>
            <a:r>
              <a:rPr lang="en-US" sz="2400" i="1" dirty="0">
                <a:latin typeface="Calibri"/>
                <a:cs typeface="Calibri"/>
              </a:rPr>
              <a:t>Client-side</a:t>
            </a:r>
            <a:r>
              <a:rPr lang="en-US" sz="2400" dirty="0">
                <a:latin typeface="Calibri"/>
                <a:cs typeface="Calibri"/>
              </a:rPr>
              <a:t> state maintenance</a:t>
            </a:r>
            <a:endParaRPr lang="en-US" sz="2400" i="1" dirty="0">
              <a:latin typeface="Calibri"/>
              <a:cs typeface="Calibri"/>
            </a:endParaRPr>
          </a:p>
          <a:p>
            <a:pPr lvl="1">
              <a:lnSpc>
                <a:spcPct val="90000"/>
              </a:lnSpc>
            </a:pPr>
            <a:r>
              <a:rPr lang="en-US" sz="2000" dirty="0">
                <a:latin typeface="Calibri"/>
                <a:ea typeface="Calibri"/>
                <a:cs typeface="Calibri"/>
              </a:rPr>
              <a:t>Client stores small</a:t>
            </a:r>
            <a:r>
              <a:rPr lang="en-US" sz="1200" baseline="30000" dirty="0">
                <a:latin typeface="Calibri"/>
                <a:ea typeface="Calibri"/>
                <a:cs typeface="Calibri"/>
              </a:rPr>
              <a:t>(?)</a:t>
            </a:r>
            <a:r>
              <a:rPr lang="en-US" sz="2000" dirty="0">
                <a:latin typeface="Calibri"/>
                <a:ea typeface="Calibri"/>
                <a:cs typeface="Calibri"/>
              </a:rPr>
              <a:t> state on behalf of server</a:t>
            </a:r>
          </a:p>
          <a:p>
            <a:pPr lvl="1">
              <a:lnSpc>
                <a:spcPct val="90000"/>
              </a:lnSpc>
            </a:pPr>
            <a:r>
              <a:rPr lang="en-US" sz="2000" dirty="0">
                <a:latin typeface="Calibri"/>
                <a:ea typeface="Calibri"/>
                <a:cs typeface="Calibri"/>
              </a:rPr>
              <a:t>Client sends state in future requests to the server</a:t>
            </a:r>
          </a:p>
          <a:p>
            <a:pPr>
              <a:lnSpc>
                <a:spcPct val="90000"/>
              </a:lnSpc>
            </a:pPr>
            <a:r>
              <a:rPr lang="en-US" sz="2400" dirty="0">
                <a:latin typeface="Calibri"/>
                <a:cs typeface="Calibri"/>
              </a:rPr>
              <a:t>Can provide authentication</a:t>
            </a:r>
            <a:endParaRPr lang="en-US" dirty="0">
              <a:latin typeface="Calibri"/>
              <a:cs typeface="Calibri"/>
            </a:endParaRPr>
          </a:p>
        </p:txBody>
      </p:sp>
      <p:pic>
        <p:nvPicPr>
          <p:cNvPr id="64517" name="Picture 4" descr="j029202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3925" y="4016375"/>
            <a:ext cx="1868488" cy="177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4518" name="Picture 5" descr="j028575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16613" y="4292600"/>
            <a:ext cx="2497137" cy="1535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2918" name="Freeform 6"/>
          <p:cNvSpPr>
            <a:spLocks/>
          </p:cNvSpPr>
          <p:nvPr/>
        </p:nvSpPr>
        <p:spPr bwMode="auto">
          <a:xfrm>
            <a:off x="2652713" y="3390900"/>
            <a:ext cx="3571875" cy="1201738"/>
          </a:xfrm>
          <a:custGeom>
            <a:avLst/>
            <a:gdLst>
              <a:gd name="T0" fmla="*/ 0 w 2250"/>
              <a:gd name="T1" fmla="*/ 1201738 h 488"/>
              <a:gd name="T2" fmla="*/ 1728788 w 2250"/>
              <a:gd name="T3" fmla="*/ 9850 h 488"/>
              <a:gd name="T4" fmla="*/ 3571875 w 2250"/>
              <a:gd name="T5" fmla="*/ 1142636 h 488"/>
              <a:gd name="T6" fmla="*/ 0 60000 65536"/>
              <a:gd name="T7" fmla="*/ 0 60000 65536"/>
              <a:gd name="T8" fmla="*/ 0 60000 65536"/>
              <a:gd name="T9" fmla="*/ 0 w 2250"/>
              <a:gd name="T10" fmla="*/ 0 h 488"/>
              <a:gd name="T11" fmla="*/ 2250 w 2250"/>
              <a:gd name="T12" fmla="*/ 488 h 488"/>
            </a:gdLst>
            <a:ahLst/>
            <a:cxnLst>
              <a:cxn ang="T6">
                <a:pos x="T0" y="T1"/>
              </a:cxn>
              <a:cxn ang="T7">
                <a:pos x="T2" y="T3"/>
              </a:cxn>
              <a:cxn ang="T8">
                <a:pos x="T4" y="T5"/>
              </a:cxn>
            </a:cxnLst>
            <a:rect l="T9" t="T10" r="T11" b="T12"/>
            <a:pathLst>
              <a:path w="2250" h="488">
                <a:moveTo>
                  <a:pt x="0" y="488"/>
                </a:moveTo>
                <a:cubicBezTo>
                  <a:pt x="357" y="248"/>
                  <a:pt x="714" y="8"/>
                  <a:pt x="1089" y="4"/>
                </a:cubicBezTo>
                <a:cubicBezTo>
                  <a:pt x="1464" y="0"/>
                  <a:pt x="1857" y="232"/>
                  <a:pt x="2250" y="464"/>
                </a:cubicBezTo>
              </a:path>
            </a:pathLst>
          </a:custGeom>
          <a:noFill/>
          <a:ln w="38100">
            <a:solidFill>
              <a:schemeClr val="tx1"/>
            </a:solidFill>
            <a:round/>
            <a:headEnd/>
            <a:tailEnd type="arrow"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62919" name="Text Box 7"/>
          <p:cNvSpPr txBox="1">
            <a:spLocks noChangeArrowheads="1"/>
          </p:cNvSpPr>
          <p:nvPr/>
        </p:nvSpPr>
        <p:spPr bwMode="auto">
          <a:xfrm>
            <a:off x="3687763" y="2928938"/>
            <a:ext cx="14652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400" dirty="0">
                <a:cs typeface="Calibri"/>
              </a:rPr>
              <a:t>Request</a:t>
            </a:r>
          </a:p>
        </p:txBody>
      </p:sp>
      <p:sp>
        <p:nvSpPr>
          <p:cNvPr id="1062920" name="Line 8"/>
          <p:cNvSpPr>
            <a:spLocks noChangeShapeType="1"/>
          </p:cNvSpPr>
          <p:nvPr/>
        </p:nvSpPr>
        <p:spPr bwMode="auto">
          <a:xfrm flipH="1">
            <a:off x="2690813" y="4887913"/>
            <a:ext cx="3494087" cy="1587"/>
          </a:xfrm>
          <a:prstGeom prst="line">
            <a:avLst/>
          </a:prstGeom>
          <a:noFill/>
          <a:ln w="38100">
            <a:solidFill>
              <a:schemeClr val="tx1"/>
            </a:solidFill>
            <a:round/>
            <a:headEnd/>
            <a:tailEnd type="arrow" w="lg" len="lg"/>
          </a:ln>
          <a:extLst>
            <a:ext uri="{909E8E84-426E-40dd-AFC4-6F175D3DCCD1}">
              <a14:hiddenFill xmlns="" xmlns:a14="http://schemas.microsoft.com/office/drawing/2010/main">
                <a:noFill/>
              </a14:hiddenFill>
            </a:ext>
          </a:extLst>
        </p:spPr>
        <p:txBody>
          <a:bodyPr wrap="none" anchor="ctr"/>
          <a:lstStyle/>
          <a:p>
            <a:endParaRPr lang="en-US"/>
          </a:p>
        </p:txBody>
      </p:sp>
      <p:sp>
        <p:nvSpPr>
          <p:cNvPr id="1062921" name="Text Box 9"/>
          <p:cNvSpPr txBox="1">
            <a:spLocks noChangeArrowheads="1"/>
          </p:cNvSpPr>
          <p:nvPr/>
        </p:nvSpPr>
        <p:spPr bwMode="auto">
          <a:xfrm>
            <a:off x="2957513" y="4143375"/>
            <a:ext cx="295510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400" dirty="0">
                <a:cs typeface="Calibri"/>
              </a:rPr>
              <a:t>Response</a:t>
            </a:r>
          </a:p>
          <a:p>
            <a:pPr eaLnBrk="1" hangingPunct="1"/>
            <a:r>
              <a:rPr lang="en-US" sz="2400" dirty="0">
                <a:cs typeface="Calibri"/>
              </a:rPr>
              <a:t>Set-Cookie: XYZ</a:t>
            </a:r>
          </a:p>
        </p:txBody>
      </p:sp>
      <p:sp>
        <p:nvSpPr>
          <p:cNvPr id="1062922" name="Freeform 10"/>
          <p:cNvSpPr>
            <a:spLocks/>
          </p:cNvSpPr>
          <p:nvPr/>
        </p:nvSpPr>
        <p:spPr bwMode="auto">
          <a:xfrm>
            <a:off x="2728913" y="5541963"/>
            <a:ext cx="3187700" cy="958850"/>
          </a:xfrm>
          <a:custGeom>
            <a:avLst/>
            <a:gdLst>
              <a:gd name="T0" fmla="*/ 0 w 2008"/>
              <a:gd name="T1" fmla="*/ 0 h 391"/>
              <a:gd name="T2" fmla="*/ 1689100 w 2008"/>
              <a:gd name="T3" fmla="*/ 949041 h 391"/>
              <a:gd name="T4" fmla="*/ 3187700 w 2008"/>
              <a:gd name="T5" fmla="*/ 58855 h 391"/>
              <a:gd name="T6" fmla="*/ 0 60000 65536"/>
              <a:gd name="T7" fmla="*/ 0 60000 65536"/>
              <a:gd name="T8" fmla="*/ 0 60000 65536"/>
              <a:gd name="T9" fmla="*/ 0 w 2008"/>
              <a:gd name="T10" fmla="*/ 0 h 391"/>
              <a:gd name="T11" fmla="*/ 2008 w 2008"/>
              <a:gd name="T12" fmla="*/ 391 h 391"/>
            </a:gdLst>
            <a:ahLst/>
            <a:cxnLst>
              <a:cxn ang="T6">
                <a:pos x="T0" y="T1"/>
              </a:cxn>
              <a:cxn ang="T7">
                <a:pos x="T2" y="T3"/>
              </a:cxn>
              <a:cxn ang="T8">
                <a:pos x="T4" y="T5"/>
              </a:cxn>
            </a:cxnLst>
            <a:rect l="T9" t="T10" r="T11" b="T12"/>
            <a:pathLst>
              <a:path w="2008" h="391">
                <a:moveTo>
                  <a:pt x="0" y="0"/>
                </a:moveTo>
                <a:cubicBezTo>
                  <a:pt x="364" y="191"/>
                  <a:pt x="729" y="383"/>
                  <a:pt x="1064" y="387"/>
                </a:cubicBezTo>
                <a:cubicBezTo>
                  <a:pt x="1399" y="391"/>
                  <a:pt x="1703" y="207"/>
                  <a:pt x="2008" y="24"/>
                </a:cubicBezTo>
              </a:path>
            </a:pathLst>
          </a:custGeom>
          <a:noFill/>
          <a:ln w="38100">
            <a:solidFill>
              <a:schemeClr val="tx1"/>
            </a:solidFill>
            <a:round/>
            <a:headEnd/>
            <a:tailEnd type="arrow" w="lg" len="lg"/>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62923" name="Text Box 11"/>
          <p:cNvSpPr txBox="1">
            <a:spLocks noChangeArrowheads="1"/>
          </p:cNvSpPr>
          <p:nvPr/>
        </p:nvSpPr>
        <p:spPr bwMode="auto">
          <a:xfrm>
            <a:off x="3303588" y="5334000"/>
            <a:ext cx="22163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400" dirty="0">
                <a:cs typeface="Calibri"/>
              </a:rPr>
              <a:t>Request</a:t>
            </a:r>
          </a:p>
          <a:p>
            <a:pPr eaLnBrk="1" hangingPunct="1"/>
            <a:r>
              <a:rPr lang="en-US" sz="2400" dirty="0">
                <a:cs typeface="Calibri"/>
              </a:rPr>
              <a:t>Cookie: XYZ</a:t>
            </a:r>
          </a:p>
        </p:txBody>
      </p:sp>
    </p:spTree>
    <p:custDataLst>
      <p:tags r:id="rId1"/>
    </p:custDataLst>
    <p:extLst>
      <p:ext uri="{BB962C8B-B14F-4D97-AF65-F5344CB8AC3E}">
        <p14:creationId xmlns:p14="http://schemas.microsoft.com/office/powerpoint/2010/main" val="35338784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291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62915">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62915">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62919"/>
                                        </p:tgtEl>
                                        <p:attrNameLst>
                                          <p:attrName>style.visibility</p:attrName>
                                        </p:attrNameLst>
                                      </p:cBhvr>
                                      <p:to>
                                        <p:strVal val="visible"/>
                                      </p:to>
                                    </p:set>
                                  </p:childTnLst>
                                  <p:subTnLst>
                                    <p:animClr clrSpc="rgb" dir="cw">
                                      <p:cBhvr override="childStyle">
                                        <p:cTn dur="1" fill="hold" display="0" masterRel="nextClick" afterEffect="1"/>
                                        <p:tgtEl>
                                          <p:spTgt spid="1062919"/>
                                        </p:tgtEl>
                                        <p:attrNameLst>
                                          <p:attrName>ppt_c</p:attrName>
                                        </p:attrNameLst>
                                      </p:cBhvr>
                                      <p:to>
                                        <a:schemeClr val="bg2"/>
                                      </p:to>
                                    </p:animClr>
                                  </p:subTnLst>
                                </p:cTn>
                              </p:par>
                              <p:par>
                                <p:cTn id="15" presetID="1" presetClass="entr" presetSubtype="0" fill="hold" grpId="0" nodeType="withEffect">
                                  <p:stCondLst>
                                    <p:cond delay="0"/>
                                  </p:stCondLst>
                                  <p:childTnLst>
                                    <p:set>
                                      <p:cBhvr>
                                        <p:cTn id="16" dur="1" fill="hold">
                                          <p:stCondLst>
                                            <p:cond delay="0"/>
                                          </p:stCondLst>
                                        </p:cTn>
                                        <p:tgtEl>
                                          <p:spTgt spid="1062918"/>
                                        </p:tgtEl>
                                        <p:attrNameLst>
                                          <p:attrName>style.visibility</p:attrName>
                                        </p:attrNameLst>
                                      </p:cBhvr>
                                      <p:to>
                                        <p:strVal val="visible"/>
                                      </p:to>
                                    </p:set>
                                  </p:childTnLst>
                                  <p:subTnLst>
                                    <p:animClr clrSpc="rgb" dir="cw">
                                      <p:cBhvr override="childStyle">
                                        <p:cTn dur="1" fill="hold" display="0" masterRel="nextClick" afterEffect="1"/>
                                        <p:tgtEl>
                                          <p:spTgt spid="1062918"/>
                                        </p:tgtEl>
                                        <p:attrNameLst>
                                          <p:attrName>ppt_c</p:attrName>
                                        </p:attrNameLst>
                                      </p:cBhvr>
                                      <p:to>
                                        <a:schemeClr val="bg2"/>
                                      </p:to>
                                    </p:animClr>
                                  </p:sub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62921"/>
                                        </p:tgtEl>
                                        <p:attrNameLst>
                                          <p:attrName>style.visibility</p:attrName>
                                        </p:attrNameLst>
                                      </p:cBhvr>
                                      <p:to>
                                        <p:strVal val="visible"/>
                                      </p:to>
                                    </p:set>
                                  </p:childTnLst>
                                  <p:subTnLst>
                                    <p:animClr clrSpc="rgb" dir="cw">
                                      <p:cBhvr override="childStyle">
                                        <p:cTn dur="1" fill="hold" display="0" masterRel="nextClick" afterEffect="1"/>
                                        <p:tgtEl>
                                          <p:spTgt spid="1062921"/>
                                        </p:tgtEl>
                                        <p:attrNameLst>
                                          <p:attrName>ppt_c</p:attrName>
                                        </p:attrNameLst>
                                      </p:cBhvr>
                                      <p:to>
                                        <a:schemeClr val="bg2"/>
                                      </p:to>
                                    </p:animClr>
                                  </p:subTnLst>
                                </p:cTn>
                              </p:par>
                              <p:par>
                                <p:cTn id="21" presetID="1" presetClass="entr" presetSubtype="0" fill="hold" grpId="0" nodeType="withEffect">
                                  <p:stCondLst>
                                    <p:cond delay="0"/>
                                  </p:stCondLst>
                                  <p:childTnLst>
                                    <p:set>
                                      <p:cBhvr>
                                        <p:cTn id="22" dur="1" fill="hold">
                                          <p:stCondLst>
                                            <p:cond delay="0"/>
                                          </p:stCondLst>
                                        </p:cTn>
                                        <p:tgtEl>
                                          <p:spTgt spid="1062920"/>
                                        </p:tgtEl>
                                        <p:attrNameLst>
                                          <p:attrName>style.visibility</p:attrName>
                                        </p:attrNameLst>
                                      </p:cBhvr>
                                      <p:to>
                                        <p:strVal val="visible"/>
                                      </p:to>
                                    </p:set>
                                  </p:childTnLst>
                                  <p:subTnLst>
                                    <p:animClr clrSpc="rgb" dir="cw">
                                      <p:cBhvr override="childStyle">
                                        <p:cTn dur="1" fill="hold" display="0" masterRel="nextClick" afterEffect="1"/>
                                        <p:tgtEl>
                                          <p:spTgt spid="1062920"/>
                                        </p:tgtEl>
                                        <p:attrNameLst>
                                          <p:attrName>ppt_c</p:attrName>
                                        </p:attrNameLst>
                                      </p:cBhvr>
                                      <p:to>
                                        <a:schemeClr val="bg2"/>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629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6292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6291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2915" grpId="0" build="p"/>
      <p:bldP spid="1062918" grpId="0" animBg="1"/>
      <p:bldP spid="1062919" grpId="0"/>
      <p:bldP spid="1062920" grpId="0" animBg="1"/>
      <p:bldP spid="1062921" grpId="0"/>
      <p:bldP spid="1062922" grpId="0" animBg="1"/>
      <p:bldP spid="1062923" grpId="0"/>
    </p:bld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94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4D5AAA2C-A2C7-234A-BE17-03F533CFFC64}" type="slidenum">
              <a:rPr lang="en-US" sz="1400" b="0">
                <a:latin typeface="Times New Roman" charset="0"/>
                <a:cs typeface="Calibri"/>
              </a:rPr>
              <a:pPr eaLnBrk="1" hangingPunct="1"/>
              <a:t>112</a:t>
            </a:fld>
            <a:endParaRPr lang="en-US" sz="1400" b="0" dirty="0">
              <a:latin typeface="Times New Roman" charset="0"/>
              <a:cs typeface="Calibri"/>
            </a:endParaRPr>
          </a:p>
        </p:txBody>
      </p:sp>
      <p:sp>
        <p:nvSpPr>
          <p:cNvPr id="82947"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HTTP Performance</a:t>
            </a:r>
          </a:p>
        </p:txBody>
      </p:sp>
      <p:sp>
        <p:nvSpPr>
          <p:cNvPr id="1143811" name="Rectangle 3"/>
          <p:cNvSpPr>
            <a:spLocks noGrp="1" noChangeArrowheads="1"/>
          </p:cNvSpPr>
          <p:nvPr>
            <p:ph type="body" idx="1"/>
          </p:nvPr>
        </p:nvSpPr>
        <p:spPr/>
        <p:txBody>
          <a:bodyPr/>
          <a:lstStyle/>
          <a:p>
            <a:r>
              <a:rPr lang="en-US" dirty="0">
                <a:latin typeface="Calibri"/>
                <a:cs typeface="Calibri"/>
              </a:rPr>
              <a:t>Most Web pages have multiple objects</a:t>
            </a:r>
          </a:p>
          <a:p>
            <a:pPr lvl="1"/>
            <a:r>
              <a:rPr lang="en-US" i="1" dirty="0">
                <a:latin typeface="Calibri"/>
                <a:ea typeface="Calibri"/>
                <a:cs typeface="Calibri"/>
              </a:rPr>
              <a:t>e.g.,</a:t>
            </a:r>
            <a:r>
              <a:rPr lang="en-US" dirty="0">
                <a:latin typeface="Calibri"/>
                <a:ea typeface="Calibri"/>
                <a:cs typeface="Calibri"/>
              </a:rPr>
              <a:t> HTML file and a bunch of embedded images</a:t>
            </a:r>
          </a:p>
          <a:p>
            <a:endParaRPr lang="en-US" dirty="0">
              <a:latin typeface="Calibri"/>
              <a:cs typeface="Calibri"/>
            </a:endParaRPr>
          </a:p>
          <a:p>
            <a:pPr>
              <a:lnSpc>
                <a:spcPct val="90000"/>
              </a:lnSpc>
            </a:pPr>
            <a:r>
              <a:rPr lang="en-US" dirty="0">
                <a:latin typeface="Calibri"/>
                <a:cs typeface="Calibri"/>
              </a:rPr>
              <a:t>How do you retrieve those objects (naively)?</a:t>
            </a:r>
          </a:p>
          <a:p>
            <a:pPr lvl="1">
              <a:lnSpc>
                <a:spcPct val="80000"/>
              </a:lnSpc>
            </a:pPr>
            <a:r>
              <a:rPr lang="en-US" i="1" dirty="0">
                <a:latin typeface="Calibri"/>
                <a:cs typeface="Calibri"/>
              </a:rPr>
              <a:t>One item at a time</a:t>
            </a:r>
          </a:p>
          <a:p>
            <a:pPr lvl="1">
              <a:lnSpc>
                <a:spcPct val="80000"/>
              </a:lnSpc>
            </a:pPr>
            <a:endParaRPr lang="en-US" i="1" dirty="0">
              <a:latin typeface="Calibri"/>
              <a:cs typeface="Calibri"/>
            </a:endParaRPr>
          </a:p>
          <a:p>
            <a:pPr>
              <a:lnSpc>
                <a:spcPct val="80000"/>
              </a:lnSpc>
            </a:pPr>
            <a:r>
              <a:rPr lang="en-US" dirty="0">
                <a:latin typeface="Calibri"/>
                <a:cs typeface="Calibri"/>
              </a:rPr>
              <a:t>Put stuff in the optimal place?</a:t>
            </a:r>
          </a:p>
          <a:p>
            <a:pPr lvl="1">
              <a:lnSpc>
                <a:spcPct val="80000"/>
              </a:lnSpc>
            </a:pPr>
            <a:r>
              <a:rPr lang="en-US" i="1" dirty="0">
                <a:latin typeface="Calibri"/>
                <a:cs typeface="Calibri"/>
              </a:rPr>
              <a:t>Where is that precisely? </a:t>
            </a:r>
          </a:p>
          <a:p>
            <a:pPr lvl="2">
              <a:lnSpc>
                <a:spcPct val="80000"/>
              </a:lnSpc>
            </a:pPr>
            <a:r>
              <a:rPr lang="en-US" b="1" i="1" dirty="0">
                <a:latin typeface="Calibri"/>
                <a:cs typeface="Calibri"/>
              </a:rPr>
              <a:t>Enter the Web cache and the CDN </a:t>
            </a:r>
          </a:p>
        </p:txBody>
      </p:sp>
    </p:spTree>
    <p:custDataLst>
      <p:tags r:id="rId1"/>
    </p:custDataLst>
    <p:extLst>
      <p:ext uri="{BB962C8B-B14F-4D97-AF65-F5344CB8AC3E}">
        <p14:creationId xmlns:p14="http://schemas.microsoft.com/office/powerpoint/2010/main" val="1984532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14381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43811">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43811">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43811">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43811">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43811">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43811">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3811" grpId="0" build="p"/>
    </p:bld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99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70DCC2E-A0F5-F24D-874A-DEEC6EBCE6C1}" type="slidenum">
              <a:rPr lang="en-US" sz="1400" b="0">
                <a:latin typeface="Times New Roman" charset="0"/>
                <a:cs typeface="Calibri"/>
              </a:rPr>
              <a:pPr eaLnBrk="1" hangingPunct="1"/>
              <a:t>113</a:t>
            </a:fld>
            <a:endParaRPr lang="en-US" sz="1400" b="0" dirty="0">
              <a:latin typeface="Times New Roman" charset="0"/>
              <a:cs typeface="Calibri"/>
            </a:endParaRPr>
          </a:p>
        </p:txBody>
      </p:sp>
      <p:sp>
        <p:nvSpPr>
          <p:cNvPr id="84995"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Fetch HTTP Items:  Stop &amp; Wait</a:t>
            </a:r>
          </a:p>
        </p:txBody>
      </p:sp>
      <p:sp>
        <p:nvSpPr>
          <p:cNvPr id="84996" name="Line 3"/>
          <p:cNvSpPr>
            <a:spLocks noChangeShapeType="1"/>
          </p:cNvSpPr>
          <p:nvPr/>
        </p:nvSpPr>
        <p:spPr bwMode="auto">
          <a:xfrm>
            <a:off x="2362200" y="2057400"/>
            <a:ext cx="0" cy="35052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4997" name="Line 4"/>
          <p:cNvSpPr>
            <a:spLocks noChangeShapeType="1"/>
          </p:cNvSpPr>
          <p:nvPr/>
        </p:nvSpPr>
        <p:spPr bwMode="auto">
          <a:xfrm>
            <a:off x="5715000" y="2057400"/>
            <a:ext cx="0" cy="34290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4998" name="Line 5"/>
          <p:cNvSpPr>
            <a:spLocks noChangeShapeType="1"/>
          </p:cNvSpPr>
          <p:nvPr/>
        </p:nvSpPr>
        <p:spPr bwMode="auto">
          <a:xfrm>
            <a:off x="2362200" y="2362200"/>
            <a:ext cx="3352800" cy="3048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4999" name="Text Box 6"/>
          <p:cNvSpPr txBox="1">
            <a:spLocks noChangeArrowheads="1"/>
          </p:cNvSpPr>
          <p:nvPr/>
        </p:nvSpPr>
        <p:spPr bwMode="auto">
          <a:xfrm>
            <a:off x="1978025" y="1693863"/>
            <a:ext cx="73840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dirty="0">
                <a:latin typeface="Calibri"/>
                <a:cs typeface="Calibri"/>
              </a:rPr>
              <a:t>Client</a:t>
            </a:r>
            <a:endParaRPr lang="en-US" sz="1800" b="0" dirty="0">
              <a:latin typeface="Calibri"/>
              <a:cs typeface="Calibri"/>
            </a:endParaRPr>
          </a:p>
        </p:txBody>
      </p:sp>
      <p:sp>
        <p:nvSpPr>
          <p:cNvPr id="85000" name="Text Box 7"/>
          <p:cNvSpPr txBox="1">
            <a:spLocks noChangeArrowheads="1"/>
          </p:cNvSpPr>
          <p:nvPr/>
        </p:nvSpPr>
        <p:spPr bwMode="auto">
          <a:xfrm>
            <a:off x="5330825" y="1676400"/>
            <a:ext cx="79829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dirty="0">
                <a:latin typeface="Calibri"/>
                <a:cs typeface="Calibri"/>
              </a:rPr>
              <a:t>Server</a:t>
            </a:r>
            <a:endParaRPr lang="en-US" sz="1800" b="0" dirty="0">
              <a:latin typeface="Calibri"/>
              <a:cs typeface="Calibri"/>
            </a:endParaRPr>
          </a:p>
        </p:txBody>
      </p:sp>
      <p:sp>
        <p:nvSpPr>
          <p:cNvPr id="85001" name="Line 8"/>
          <p:cNvSpPr>
            <a:spLocks noChangeShapeType="1"/>
          </p:cNvSpPr>
          <p:nvPr/>
        </p:nvSpPr>
        <p:spPr bwMode="auto">
          <a:xfrm flipH="1">
            <a:off x="2362200" y="2819400"/>
            <a:ext cx="33528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02" name="Text Box 9"/>
          <p:cNvSpPr txBox="1">
            <a:spLocks noChangeArrowheads="1"/>
          </p:cNvSpPr>
          <p:nvPr/>
        </p:nvSpPr>
        <p:spPr bwMode="auto">
          <a:xfrm rot="282074">
            <a:off x="3016927" y="2141511"/>
            <a:ext cx="159884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item 1</a:t>
            </a:r>
          </a:p>
        </p:txBody>
      </p:sp>
      <p:sp>
        <p:nvSpPr>
          <p:cNvPr id="85003" name="Text Box 10"/>
          <p:cNvSpPr txBox="1">
            <a:spLocks noChangeArrowheads="1"/>
          </p:cNvSpPr>
          <p:nvPr/>
        </p:nvSpPr>
        <p:spPr bwMode="auto">
          <a:xfrm rot="-386689">
            <a:off x="3099581" y="2649511"/>
            <a:ext cx="1614513"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item 1</a:t>
            </a:r>
          </a:p>
        </p:txBody>
      </p:sp>
      <p:sp>
        <p:nvSpPr>
          <p:cNvPr id="85004" name="Line 11"/>
          <p:cNvSpPr>
            <a:spLocks noChangeShapeType="1"/>
          </p:cNvSpPr>
          <p:nvPr/>
        </p:nvSpPr>
        <p:spPr bwMode="auto">
          <a:xfrm>
            <a:off x="2362200" y="3352800"/>
            <a:ext cx="3352800" cy="3048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05" name="Text Box 12"/>
          <p:cNvSpPr txBox="1">
            <a:spLocks noChangeArrowheads="1"/>
          </p:cNvSpPr>
          <p:nvPr/>
        </p:nvSpPr>
        <p:spPr bwMode="auto">
          <a:xfrm rot="282074">
            <a:off x="3104239" y="3132111"/>
            <a:ext cx="159884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item 2</a:t>
            </a:r>
          </a:p>
        </p:txBody>
      </p:sp>
      <p:sp>
        <p:nvSpPr>
          <p:cNvPr id="85006" name="Line 13"/>
          <p:cNvSpPr>
            <a:spLocks noChangeShapeType="1"/>
          </p:cNvSpPr>
          <p:nvPr/>
        </p:nvSpPr>
        <p:spPr bwMode="auto">
          <a:xfrm flipH="1">
            <a:off x="2362200" y="3810000"/>
            <a:ext cx="33528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07" name="Text Box 14"/>
          <p:cNvSpPr txBox="1">
            <a:spLocks noChangeArrowheads="1"/>
          </p:cNvSpPr>
          <p:nvPr/>
        </p:nvSpPr>
        <p:spPr bwMode="auto">
          <a:xfrm rot="-353168">
            <a:off x="3175781" y="3655986"/>
            <a:ext cx="1614513"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item 2</a:t>
            </a:r>
          </a:p>
        </p:txBody>
      </p:sp>
      <p:sp>
        <p:nvSpPr>
          <p:cNvPr id="85008" name="Line 15"/>
          <p:cNvSpPr>
            <a:spLocks noChangeShapeType="1"/>
          </p:cNvSpPr>
          <p:nvPr/>
        </p:nvSpPr>
        <p:spPr bwMode="auto">
          <a:xfrm>
            <a:off x="2362200" y="4402138"/>
            <a:ext cx="3352800" cy="3048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09" name="Text Box 16"/>
          <p:cNvSpPr txBox="1">
            <a:spLocks noChangeArrowheads="1"/>
          </p:cNvSpPr>
          <p:nvPr/>
        </p:nvSpPr>
        <p:spPr bwMode="auto">
          <a:xfrm rot="282074">
            <a:off x="3104239" y="4181448"/>
            <a:ext cx="159884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item 3</a:t>
            </a:r>
          </a:p>
        </p:txBody>
      </p:sp>
      <p:sp>
        <p:nvSpPr>
          <p:cNvPr id="85010" name="Line 17"/>
          <p:cNvSpPr>
            <a:spLocks noChangeShapeType="1"/>
          </p:cNvSpPr>
          <p:nvPr/>
        </p:nvSpPr>
        <p:spPr bwMode="auto">
          <a:xfrm flipH="1">
            <a:off x="2362200" y="4859338"/>
            <a:ext cx="33528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11" name="Text Box 18"/>
          <p:cNvSpPr txBox="1">
            <a:spLocks noChangeArrowheads="1"/>
          </p:cNvSpPr>
          <p:nvPr/>
        </p:nvSpPr>
        <p:spPr bwMode="auto">
          <a:xfrm rot="-202938">
            <a:off x="3404381" y="4702148"/>
            <a:ext cx="1614513"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item 3</a:t>
            </a:r>
          </a:p>
        </p:txBody>
      </p:sp>
      <p:sp>
        <p:nvSpPr>
          <p:cNvPr id="85012" name="Text Box 19"/>
          <p:cNvSpPr txBox="1">
            <a:spLocks noChangeArrowheads="1"/>
          </p:cNvSpPr>
          <p:nvPr/>
        </p:nvSpPr>
        <p:spPr bwMode="auto">
          <a:xfrm>
            <a:off x="644525" y="5029200"/>
            <a:ext cx="1495377" cy="643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Finish; display</a:t>
            </a:r>
          </a:p>
          <a:p>
            <a:pPr algn="l"/>
            <a:r>
              <a:rPr lang="en-US" sz="1800" b="0" dirty="0">
                <a:latin typeface="Calibri"/>
                <a:cs typeface="Calibri"/>
              </a:rPr>
              <a:t>page </a:t>
            </a:r>
          </a:p>
        </p:txBody>
      </p:sp>
      <p:sp>
        <p:nvSpPr>
          <p:cNvPr id="85013" name="Line 20"/>
          <p:cNvSpPr>
            <a:spLocks noChangeShapeType="1"/>
          </p:cNvSpPr>
          <p:nvPr/>
        </p:nvSpPr>
        <p:spPr bwMode="auto">
          <a:xfrm>
            <a:off x="1905000" y="5410200"/>
            <a:ext cx="457200" cy="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14" name="Text Box 21"/>
          <p:cNvSpPr txBox="1">
            <a:spLocks noChangeArrowheads="1"/>
          </p:cNvSpPr>
          <p:nvPr/>
        </p:nvSpPr>
        <p:spPr bwMode="auto">
          <a:xfrm>
            <a:off x="644525" y="1981200"/>
            <a:ext cx="1451082" cy="643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Start fetching</a:t>
            </a:r>
          </a:p>
          <a:p>
            <a:pPr algn="l"/>
            <a:r>
              <a:rPr lang="en-US" sz="1800" b="0" dirty="0">
                <a:latin typeface="Calibri"/>
                <a:cs typeface="Calibri"/>
              </a:rPr>
              <a:t>page </a:t>
            </a:r>
          </a:p>
        </p:txBody>
      </p:sp>
      <p:sp>
        <p:nvSpPr>
          <p:cNvPr id="85015" name="Line 22"/>
          <p:cNvSpPr>
            <a:spLocks noChangeShapeType="1"/>
          </p:cNvSpPr>
          <p:nvPr/>
        </p:nvSpPr>
        <p:spPr bwMode="auto">
          <a:xfrm>
            <a:off x="1905000" y="2362200"/>
            <a:ext cx="457200" cy="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5016" name="Text Box 23"/>
          <p:cNvSpPr txBox="1">
            <a:spLocks noChangeArrowheads="1"/>
          </p:cNvSpPr>
          <p:nvPr/>
        </p:nvSpPr>
        <p:spPr bwMode="auto">
          <a:xfrm>
            <a:off x="5789147" y="2590800"/>
            <a:ext cx="523220" cy="6728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wrap="none" anchor="ct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200" dirty="0">
                <a:latin typeface="Calibri"/>
                <a:cs typeface="Calibri"/>
              </a:rPr>
              <a:t>Time</a:t>
            </a:r>
            <a:endParaRPr lang="en-US" dirty="0">
              <a:cs typeface="Calibri"/>
            </a:endParaRPr>
          </a:p>
        </p:txBody>
      </p:sp>
      <p:sp>
        <p:nvSpPr>
          <p:cNvPr id="85017" name="Line 24"/>
          <p:cNvSpPr>
            <a:spLocks noChangeShapeType="1"/>
          </p:cNvSpPr>
          <p:nvPr/>
        </p:nvSpPr>
        <p:spPr bwMode="auto">
          <a:xfrm>
            <a:off x="6019800" y="3352800"/>
            <a:ext cx="0" cy="114300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84442" name="AutoShape 26"/>
          <p:cNvSpPr>
            <a:spLocks noChangeArrowheads="1"/>
          </p:cNvSpPr>
          <p:nvPr/>
        </p:nvSpPr>
        <p:spPr bwMode="auto">
          <a:xfrm>
            <a:off x="6400800" y="3505200"/>
            <a:ext cx="2286000" cy="2743200"/>
          </a:xfrm>
          <a:prstGeom prst="irregularSeal1">
            <a:avLst/>
          </a:prstGeom>
          <a:noFill/>
          <a:ln w="5715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r>
              <a:rPr lang="en-US" sz="1600">
                <a:solidFill>
                  <a:schemeClr val="hlink"/>
                </a:solidFill>
              </a:rPr>
              <a:t>≥</a:t>
            </a:r>
            <a:r>
              <a:rPr lang="en-US">
                <a:solidFill>
                  <a:schemeClr val="hlink"/>
                </a:solidFill>
              </a:rPr>
              <a:t>2 RTTs</a:t>
            </a:r>
          </a:p>
          <a:p>
            <a:r>
              <a:rPr lang="en-US">
                <a:solidFill>
                  <a:schemeClr val="hlink"/>
                </a:solidFill>
              </a:rPr>
              <a:t>per</a:t>
            </a:r>
          </a:p>
          <a:p>
            <a:r>
              <a:rPr lang="en-US">
                <a:solidFill>
                  <a:schemeClr val="hlink"/>
                </a:solidFill>
              </a:rPr>
              <a:t>object</a:t>
            </a:r>
            <a:endParaRPr lang="en-US"/>
          </a:p>
        </p:txBody>
      </p:sp>
      <p:sp>
        <p:nvSpPr>
          <p:cNvPr id="85019" name="Rectangle 27"/>
          <p:cNvSpPr>
            <a:spLocks noChangeArrowheads="1"/>
          </p:cNvSpPr>
          <p:nvPr/>
        </p:nvSpPr>
        <p:spPr bwMode="auto">
          <a:xfrm>
            <a:off x="1931988" y="54260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endParaRPr lang="en-US"/>
          </a:p>
        </p:txBody>
      </p:sp>
    </p:spTree>
    <p:custDataLst>
      <p:tags r:id="rId1"/>
    </p:custDataLst>
    <p:extLst>
      <p:ext uri="{BB962C8B-B14F-4D97-AF65-F5344CB8AC3E}">
        <p14:creationId xmlns:p14="http://schemas.microsoft.com/office/powerpoint/2010/main" val="5153232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844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4442" grpId="0" animBg="1"/>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7042"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95989552-8449-6547-A617-656B83002C6F}" type="slidenum">
              <a:rPr lang="en-US" sz="1400" b="0">
                <a:latin typeface="Times New Roman" charset="0"/>
                <a:cs typeface="Calibri"/>
              </a:rPr>
              <a:pPr eaLnBrk="1" hangingPunct="1"/>
              <a:t>114</a:t>
            </a:fld>
            <a:endParaRPr lang="en-US" sz="1400" b="0" dirty="0">
              <a:latin typeface="Times New Roman" charset="0"/>
              <a:cs typeface="Calibri"/>
            </a:endParaRPr>
          </a:p>
        </p:txBody>
      </p:sp>
      <p:sp>
        <p:nvSpPr>
          <p:cNvPr id="87043"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Concurrent Requests &amp; Responses</a:t>
            </a:r>
          </a:p>
        </p:txBody>
      </p:sp>
      <p:sp>
        <p:nvSpPr>
          <p:cNvPr id="1149955" name="Rectangle 3"/>
          <p:cNvSpPr>
            <a:spLocks noGrp="1" noChangeArrowheads="1"/>
          </p:cNvSpPr>
          <p:nvPr>
            <p:ph type="body" idx="1"/>
          </p:nvPr>
        </p:nvSpPr>
        <p:spPr>
          <a:xfrm>
            <a:off x="457200" y="1295400"/>
            <a:ext cx="5029200" cy="1752600"/>
          </a:xfrm>
        </p:spPr>
        <p:txBody>
          <a:bodyPr/>
          <a:lstStyle/>
          <a:p>
            <a:pPr>
              <a:lnSpc>
                <a:spcPct val="90000"/>
              </a:lnSpc>
            </a:pPr>
            <a:r>
              <a:rPr lang="en-US" sz="2600" dirty="0">
                <a:latin typeface="Calibri"/>
                <a:cs typeface="Calibri"/>
              </a:rPr>
              <a:t>Use multiple connections </a:t>
            </a:r>
            <a:r>
              <a:rPr lang="en-US" sz="2600" i="1" dirty="0">
                <a:latin typeface="Calibri"/>
                <a:cs typeface="Calibri"/>
              </a:rPr>
              <a:t>in parallel</a:t>
            </a:r>
            <a:endParaRPr lang="en-US" sz="2600" dirty="0">
              <a:latin typeface="Calibri"/>
              <a:cs typeface="Calibri"/>
            </a:endParaRPr>
          </a:p>
          <a:p>
            <a:pPr>
              <a:lnSpc>
                <a:spcPct val="90000"/>
              </a:lnSpc>
            </a:pPr>
            <a:r>
              <a:rPr lang="en-US" sz="2600" dirty="0">
                <a:latin typeface="Calibri"/>
                <a:cs typeface="Calibri"/>
              </a:rPr>
              <a:t>Does not necessarily maintain order of responses</a:t>
            </a:r>
            <a:endParaRPr lang="en-US" sz="2600" dirty="0">
              <a:latin typeface="Calibri"/>
              <a:cs typeface="Calibri"/>
              <a:sym typeface="Wingdings" charset="0"/>
            </a:endParaRPr>
          </a:p>
          <a:p>
            <a:pPr>
              <a:lnSpc>
                <a:spcPct val="90000"/>
              </a:lnSpc>
            </a:pPr>
            <a:endParaRPr lang="en-US" sz="2600" dirty="0">
              <a:latin typeface="Calibri"/>
              <a:cs typeface="Calibri"/>
            </a:endParaRPr>
          </a:p>
        </p:txBody>
      </p:sp>
      <p:sp>
        <p:nvSpPr>
          <p:cNvPr id="1149982" name="Rectangle 30"/>
          <p:cNvSpPr>
            <a:spLocks noChangeArrowheads="1"/>
          </p:cNvSpPr>
          <p:nvPr/>
        </p:nvSpPr>
        <p:spPr bwMode="auto">
          <a:xfrm>
            <a:off x="457200" y="3550716"/>
            <a:ext cx="3044423" cy="1579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223838" indent="-223838" algn="l" eaLnBrk="0" hangingPunct="0">
              <a:lnSpc>
                <a:spcPct val="90000"/>
              </a:lnSpc>
              <a:spcBef>
                <a:spcPct val="50000"/>
              </a:spcBef>
              <a:buFontTx/>
              <a:buChar char="•"/>
            </a:pPr>
            <a:r>
              <a:rPr lang="en-US" sz="2600" b="0" dirty="0">
                <a:latin typeface="Calibri"/>
                <a:sym typeface="Wingdings" charset="0"/>
              </a:rPr>
              <a:t>Client = </a:t>
            </a:r>
            <a:r>
              <a:rPr lang="en-US" sz="2600" b="0" dirty="0">
                <a:solidFill>
                  <a:srgbClr val="00D302"/>
                </a:solidFill>
                <a:latin typeface="Calibri"/>
                <a:sym typeface="Wingdings" charset="0"/>
              </a:rPr>
              <a:t></a:t>
            </a:r>
            <a:endParaRPr lang="en-US" sz="2600" b="0" dirty="0">
              <a:latin typeface="Calibri"/>
              <a:sym typeface="Wingdings" charset="0"/>
            </a:endParaRPr>
          </a:p>
          <a:p>
            <a:pPr marL="223838" indent="-223838" algn="l" eaLnBrk="0" hangingPunct="0">
              <a:lnSpc>
                <a:spcPct val="90000"/>
              </a:lnSpc>
              <a:spcBef>
                <a:spcPct val="50000"/>
              </a:spcBef>
              <a:buFontTx/>
              <a:buChar char="•"/>
            </a:pPr>
            <a:r>
              <a:rPr lang="en-US" sz="2600" b="0" dirty="0">
                <a:latin typeface="Calibri"/>
                <a:sym typeface="Wingdings" charset="0"/>
              </a:rPr>
              <a:t>Server = </a:t>
            </a:r>
            <a:r>
              <a:rPr lang="en-US" sz="2600" b="0" dirty="0">
                <a:solidFill>
                  <a:srgbClr val="00D302"/>
                </a:solidFill>
                <a:latin typeface="Calibri"/>
                <a:sym typeface="Wingdings" charset="0"/>
              </a:rPr>
              <a:t></a:t>
            </a:r>
            <a:endParaRPr lang="en-US" sz="2600" b="0" dirty="0">
              <a:latin typeface="Calibri"/>
              <a:sym typeface="Wingdings" charset="0"/>
            </a:endParaRPr>
          </a:p>
          <a:p>
            <a:pPr marL="223838" indent="-223838" algn="l" eaLnBrk="0" hangingPunct="0">
              <a:lnSpc>
                <a:spcPct val="90000"/>
              </a:lnSpc>
              <a:spcBef>
                <a:spcPct val="50000"/>
              </a:spcBef>
              <a:buFontTx/>
              <a:buChar char="•"/>
            </a:pPr>
            <a:r>
              <a:rPr lang="en-US" sz="2600" b="0" dirty="0">
                <a:latin typeface="Calibri"/>
                <a:sym typeface="Wingdings" charset="0"/>
              </a:rPr>
              <a:t>Network = </a:t>
            </a:r>
            <a:r>
              <a:rPr lang="en-US" sz="2600" b="0" dirty="0">
                <a:solidFill>
                  <a:srgbClr val="FF3300"/>
                </a:solidFill>
                <a:latin typeface="Calibri"/>
                <a:sym typeface="Wingdings" charset="0"/>
              </a:rPr>
              <a:t></a:t>
            </a:r>
            <a:r>
              <a:rPr lang="en-US" sz="2600" b="0" dirty="0">
                <a:latin typeface="Calibri"/>
                <a:sym typeface="Wingdings" charset="0"/>
              </a:rPr>
              <a:t> Why?</a:t>
            </a:r>
          </a:p>
        </p:txBody>
      </p:sp>
      <p:grpSp>
        <p:nvGrpSpPr>
          <p:cNvPr id="2" name="Group 117"/>
          <p:cNvGrpSpPr>
            <a:grpSpLocks/>
          </p:cNvGrpSpPr>
          <p:nvPr/>
        </p:nvGrpSpPr>
        <p:grpSpPr bwMode="auto">
          <a:xfrm>
            <a:off x="5562600" y="2514600"/>
            <a:ext cx="990600" cy="990600"/>
            <a:chOff x="1584" y="1536"/>
            <a:chExt cx="624" cy="624"/>
          </a:xfrm>
        </p:grpSpPr>
        <p:sp>
          <p:nvSpPr>
            <p:cNvPr id="87088" name="Line 118"/>
            <p:cNvSpPr>
              <a:spLocks noChangeShapeType="1"/>
            </p:cNvSpPr>
            <p:nvPr/>
          </p:nvSpPr>
          <p:spPr bwMode="auto">
            <a:xfrm>
              <a:off x="1584" y="1536"/>
              <a:ext cx="624" cy="624"/>
            </a:xfrm>
            <a:prstGeom prst="line">
              <a:avLst/>
            </a:prstGeom>
            <a:noFill/>
            <a:ln w="381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9" name="Text Box 119"/>
            <p:cNvSpPr txBox="1">
              <a:spLocks noChangeArrowheads="1"/>
            </p:cNvSpPr>
            <p:nvPr/>
          </p:nvSpPr>
          <p:spPr bwMode="auto">
            <a:xfrm>
              <a:off x="1680" y="1632"/>
              <a:ext cx="320"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2400" b="0" dirty="0">
                  <a:latin typeface="Calibri"/>
                  <a:cs typeface="ＭＳ Ｐゴシック" charset="0"/>
                </a:rPr>
                <a:t>R1</a:t>
              </a:r>
            </a:p>
          </p:txBody>
        </p:sp>
      </p:grpSp>
      <p:grpSp>
        <p:nvGrpSpPr>
          <p:cNvPr id="3" name="Group 120"/>
          <p:cNvGrpSpPr>
            <a:grpSpLocks/>
          </p:cNvGrpSpPr>
          <p:nvPr/>
        </p:nvGrpSpPr>
        <p:grpSpPr bwMode="auto">
          <a:xfrm>
            <a:off x="6705600" y="2438402"/>
            <a:ext cx="990600" cy="461963"/>
            <a:chOff x="2304" y="1200"/>
            <a:chExt cx="624" cy="291"/>
          </a:xfrm>
        </p:grpSpPr>
        <p:sp>
          <p:nvSpPr>
            <p:cNvPr id="87086" name="Line 121"/>
            <p:cNvSpPr>
              <a:spLocks noChangeShapeType="1"/>
            </p:cNvSpPr>
            <p:nvPr/>
          </p:nvSpPr>
          <p:spPr bwMode="auto">
            <a:xfrm>
              <a:off x="2304" y="1248"/>
              <a:ext cx="624" cy="240"/>
            </a:xfrm>
            <a:prstGeom prst="line">
              <a:avLst/>
            </a:prstGeom>
            <a:noFill/>
            <a:ln w="381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7" name="Rectangle 122"/>
            <p:cNvSpPr>
              <a:spLocks noChangeArrowheads="1"/>
            </p:cNvSpPr>
            <p:nvPr/>
          </p:nvSpPr>
          <p:spPr bwMode="auto">
            <a:xfrm>
              <a:off x="2400" y="1200"/>
              <a:ext cx="320"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R2</a:t>
              </a:r>
            </a:p>
          </p:txBody>
        </p:sp>
      </p:grpSp>
      <p:grpSp>
        <p:nvGrpSpPr>
          <p:cNvPr id="4" name="Group 123"/>
          <p:cNvGrpSpPr>
            <a:grpSpLocks/>
          </p:cNvGrpSpPr>
          <p:nvPr/>
        </p:nvGrpSpPr>
        <p:grpSpPr bwMode="auto">
          <a:xfrm>
            <a:off x="7848600" y="2514600"/>
            <a:ext cx="990600" cy="533400"/>
            <a:chOff x="3024" y="1536"/>
            <a:chExt cx="624" cy="336"/>
          </a:xfrm>
        </p:grpSpPr>
        <p:sp>
          <p:nvSpPr>
            <p:cNvPr id="87084" name="Line 124"/>
            <p:cNvSpPr>
              <a:spLocks noChangeShapeType="1"/>
            </p:cNvSpPr>
            <p:nvPr/>
          </p:nvSpPr>
          <p:spPr bwMode="auto">
            <a:xfrm>
              <a:off x="3024" y="1536"/>
              <a:ext cx="624" cy="336"/>
            </a:xfrm>
            <a:prstGeom prst="line">
              <a:avLst/>
            </a:prstGeom>
            <a:noFill/>
            <a:ln w="381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5" name="Rectangle 125"/>
            <p:cNvSpPr>
              <a:spLocks noChangeArrowheads="1"/>
            </p:cNvSpPr>
            <p:nvPr/>
          </p:nvSpPr>
          <p:spPr bwMode="auto">
            <a:xfrm>
              <a:off x="3120" y="1536"/>
              <a:ext cx="320"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R3</a:t>
              </a:r>
            </a:p>
          </p:txBody>
        </p:sp>
      </p:grpSp>
      <p:grpSp>
        <p:nvGrpSpPr>
          <p:cNvPr id="5" name="Group 130"/>
          <p:cNvGrpSpPr>
            <a:grpSpLocks/>
          </p:cNvGrpSpPr>
          <p:nvPr/>
        </p:nvGrpSpPr>
        <p:grpSpPr bwMode="auto">
          <a:xfrm>
            <a:off x="5562600" y="3581400"/>
            <a:ext cx="990600" cy="1143000"/>
            <a:chOff x="1584" y="2208"/>
            <a:chExt cx="624" cy="720"/>
          </a:xfrm>
        </p:grpSpPr>
        <p:sp>
          <p:nvSpPr>
            <p:cNvPr id="87082" name="Line 131"/>
            <p:cNvSpPr>
              <a:spLocks noChangeShapeType="1"/>
            </p:cNvSpPr>
            <p:nvPr/>
          </p:nvSpPr>
          <p:spPr bwMode="auto">
            <a:xfrm flipH="1">
              <a:off x="1584" y="2208"/>
              <a:ext cx="624" cy="720"/>
            </a:xfrm>
            <a:prstGeom prst="line">
              <a:avLst/>
            </a:prstGeom>
            <a:noFill/>
            <a:ln w="1270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3" name="Rectangle 132"/>
            <p:cNvSpPr>
              <a:spLocks noChangeArrowheads="1"/>
            </p:cNvSpPr>
            <p:nvPr/>
          </p:nvSpPr>
          <p:spPr bwMode="auto">
            <a:xfrm>
              <a:off x="1776" y="2304"/>
              <a:ext cx="309"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T1</a:t>
              </a:r>
            </a:p>
          </p:txBody>
        </p:sp>
      </p:grpSp>
      <p:grpSp>
        <p:nvGrpSpPr>
          <p:cNvPr id="6" name="Group 133"/>
          <p:cNvGrpSpPr>
            <a:grpSpLocks/>
          </p:cNvGrpSpPr>
          <p:nvPr/>
        </p:nvGrpSpPr>
        <p:grpSpPr bwMode="auto">
          <a:xfrm>
            <a:off x="6705600" y="2971800"/>
            <a:ext cx="990600" cy="533400"/>
            <a:chOff x="2304" y="1824"/>
            <a:chExt cx="624" cy="336"/>
          </a:xfrm>
        </p:grpSpPr>
        <p:sp>
          <p:nvSpPr>
            <p:cNvPr id="87080" name="Line 134"/>
            <p:cNvSpPr>
              <a:spLocks noChangeShapeType="1"/>
            </p:cNvSpPr>
            <p:nvPr/>
          </p:nvSpPr>
          <p:spPr bwMode="auto">
            <a:xfrm flipH="1">
              <a:off x="2304" y="1824"/>
              <a:ext cx="624" cy="336"/>
            </a:xfrm>
            <a:prstGeom prst="line">
              <a:avLst/>
            </a:prstGeom>
            <a:noFill/>
            <a:ln w="1270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81" name="Rectangle 135"/>
            <p:cNvSpPr>
              <a:spLocks noChangeArrowheads="1"/>
            </p:cNvSpPr>
            <p:nvPr/>
          </p:nvSpPr>
          <p:spPr bwMode="auto">
            <a:xfrm>
              <a:off x="2496" y="1824"/>
              <a:ext cx="309"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T2</a:t>
              </a:r>
            </a:p>
          </p:txBody>
        </p:sp>
      </p:grpSp>
      <p:grpSp>
        <p:nvGrpSpPr>
          <p:cNvPr id="7" name="Group 136"/>
          <p:cNvGrpSpPr>
            <a:grpSpLocks/>
          </p:cNvGrpSpPr>
          <p:nvPr/>
        </p:nvGrpSpPr>
        <p:grpSpPr bwMode="auto">
          <a:xfrm>
            <a:off x="7848600" y="3048000"/>
            <a:ext cx="990600" cy="609600"/>
            <a:chOff x="3024" y="1872"/>
            <a:chExt cx="624" cy="384"/>
          </a:xfrm>
        </p:grpSpPr>
        <p:sp>
          <p:nvSpPr>
            <p:cNvPr id="87078" name="Line 137"/>
            <p:cNvSpPr>
              <a:spLocks noChangeShapeType="1"/>
            </p:cNvSpPr>
            <p:nvPr/>
          </p:nvSpPr>
          <p:spPr bwMode="auto">
            <a:xfrm flipH="1">
              <a:off x="3024" y="1872"/>
              <a:ext cx="624" cy="384"/>
            </a:xfrm>
            <a:prstGeom prst="line">
              <a:avLst/>
            </a:prstGeom>
            <a:noFill/>
            <a:ln w="127000">
              <a:solidFill>
                <a:srgbClr val="FF8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079" name="Rectangle 138"/>
            <p:cNvSpPr>
              <a:spLocks noChangeArrowheads="1"/>
            </p:cNvSpPr>
            <p:nvPr/>
          </p:nvSpPr>
          <p:spPr bwMode="auto">
            <a:xfrm>
              <a:off x="3216" y="1872"/>
              <a:ext cx="309"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0" hangingPunct="0"/>
              <a:r>
                <a:rPr lang="en-US" sz="2400" b="0" dirty="0">
                  <a:latin typeface="Calibri"/>
                  <a:cs typeface="ＭＳ Ｐゴシック" charset="0"/>
                </a:rPr>
                <a:t>T3</a:t>
              </a:r>
            </a:p>
          </p:txBody>
        </p:sp>
      </p:grpSp>
      <p:grpSp>
        <p:nvGrpSpPr>
          <p:cNvPr id="8" name="Group 148"/>
          <p:cNvGrpSpPr>
            <a:grpSpLocks/>
          </p:cNvGrpSpPr>
          <p:nvPr/>
        </p:nvGrpSpPr>
        <p:grpSpPr bwMode="auto">
          <a:xfrm>
            <a:off x="5562600" y="1905000"/>
            <a:ext cx="2286000" cy="457200"/>
            <a:chOff x="3504" y="1200"/>
            <a:chExt cx="1440" cy="288"/>
          </a:xfrm>
        </p:grpSpPr>
        <p:sp>
          <p:nvSpPr>
            <p:cNvPr id="87075" name="Line 139"/>
            <p:cNvSpPr>
              <a:spLocks noChangeShapeType="1"/>
            </p:cNvSpPr>
            <p:nvPr/>
          </p:nvSpPr>
          <p:spPr bwMode="auto">
            <a:xfrm flipV="1">
              <a:off x="3504" y="1200"/>
              <a:ext cx="768" cy="288"/>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6" name="Line 142"/>
            <p:cNvSpPr>
              <a:spLocks noChangeShapeType="1"/>
            </p:cNvSpPr>
            <p:nvPr/>
          </p:nvSpPr>
          <p:spPr bwMode="auto">
            <a:xfrm flipV="1">
              <a:off x="4224" y="1296"/>
              <a:ext cx="96" cy="19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7" name="Line 144"/>
            <p:cNvSpPr>
              <a:spLocks noChangeShapeType="1"/>
            </p:cNvSpPr>
            <p:nvPr/>
          </p:nvSpPr>
          <p:spPr bwMode="auto">
            <a:xfrm flipH="1" flipV="1">
              <a:off x="4800" y="1296"/>
              <a:ext cx="144" cy="19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9" name="Group 152"/>
          <p:cNvGrpSpPr>
            <a:grpSpLocks/>
          </p:cNvGrpSpPr>
          <p:nvPr/>
        </p:nvGrpSpPr>
        <p:grpSpPr bwMode="auto">
          <a:xfrm>
            <a:off x="5562600" y="2362200"/>
            <a:ext cx="3276600" cy="3429000"/>
            <a:chOff x="3504" y="1488"/>
            <a:chExt cx="2064" cy="2160"/>
          </a:xfrm>
        </p:grpSpPr>
        <p:sp>
          <p:nvSpPr>
            <p:cNvPr id="87057" name="Line 110"/>
            <p:cNvSpPr>
              <a:spLocks noChangeShapeType="1"/>
            </p:cNvSpPr>
            <p:nvPr/>
          </p:nvSpPr>
          <p:spPr bwMode="auto">
            <a:xfrm>
              <a:off x="3504" y="1584"/>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58" name="Line 126"/>
            <p:cNvSpPr>
              <a:spLocks noChangeShapeType="1"/>
            </p:cNvSpPr>
            <p:nvPr/>
          </p:nvSpPr>
          <p:spPr bwMode="auto">
            <a:xfrm>
              <a:off x="3504" y="1920"/>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59" name="Line 127"/>
            <p:cNvSpPr>
              <a:spLocks noChangeShapeType="1"/>
            </p:cNvSpPr>
            <p:nvPr/>
          </p:nvSpPr>
          <p:spPr bwMode="auto">
            <a:xfrm>
              <a:off x="3504" y="2256"/>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0" name="Line 128"/>
            <p:cNvSpPr>
              <a:spLocks noChangeShapeType="1"/>
            </p:cNvSpPr>
            <p:nvPr/>
          </p:nvSpPr>
          <p:spPr bwMode="auto">
            <a:xfrm>
              <a:off x="3504" y="2592"/>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1" name="Line 129"/>
            <p:cNvSpPr>
              <a:spLocks noChangeShapeType="1"/>
            </p:cNvSpPr>
            <p:nvPr/>
          </p:nvSpPr>
          <p:spPr bwMode="auto">
            <a:xfrm>
              <a:off x="3504" y="2928"/>
              <a:ext cx="2064" cy="0"/>
            </a:xfrm>
            <a:prstGeom prst="line">
              <a:avLst/>
            </a:prstGeom>
            <a:noFill/>
            <a:ln w="31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7062" name="Group 150"/>
            <p:cNvGrpSpPr>
              <a:grpSpLocks/>
            </p:cNvGrpSpPr>
            <p:nvPr/>
          </p:nvGrpSpPr>
          <p:grpSpPr bwMode="auto">
            <a:xfrm>
              <a:off x="3504" y="1488"/>
              <a:ext cx="2064" cy="2160"/>
              <a:chOff x="3504" y="1488"/>
              <a:chExt cx="2064" cy="2160"/>
            </a:xfrm>
          </p:grpSpPr>
          <p:sp>
            <p:nvSpPr>
              <p:cNvPr id="87065" name="Line 111"/>
              <p:cNvSpPr>
                <a:spLocks noChangeShapeType="1"/>
              </p:cNvSpPr>
              <p:nvPr/>
            </p:nvSpPr>
            <p:spPr bwMode="auto">
              <a:xfrm>
                <a:off x="3504" y="1490"/>
                <a:ext cx="0" cy="163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6" name="Line 112"/>
              <p:cNvSpPr>
                <a:spLocks noChangeShapeType="1"/>
              </p:cNvSpPr>
              <p:nvPr/>
            </p:nvSpPr>
            <p:spPr bwMode="auto">
              <a:xfrm>
                <a:off x="4848" y="1490"/>
                <a:ext cx="0" cy="1630"/>
              </a:xfrm>
              <a:prstGeom prst="line">
                <a:avLst/>
              </a:prstGeom>
              <a:noFill/>
              <a:ln w="28575">
                <a:solidFill>
                  <a:srgbClr val="333399"/>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7" name="Line 113"/>
              <p:cNvSpPr>
                <a:spLocks noChangeShapeType="1"/>
              </p:cNvSpPr>
              <p:nvPr/>
            </p:nvSpPr>
            <p:spPr bwMode="auto">
              <a:xfrm>
                <a:off x="4947" y="1490"/>
                <a:ext cx="0" cy="163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8" name="Line 114"/>
              <p:cNvSpPr>
                <a:spLocks noChangeShapeType="1"/>
              </p:cNvSpPr>
              <p:nvPr/>
            </p:nvSpPr>
            <p:spPr bwMode="auto">
              <a:xfrm>
                <a:off x="4125" y="1490"/>
                <a:ext cx="0" cy="1630"/>
              </a:xfrm>
              <a:prstGeom prst="line">
                <a:avLst/>
              </a:prstGeom>
              <a:noFill/>
              <a:ln w="28575">
                <a:solidFill>
                  <a:srgbClr val="333399"/>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69" name="Line 115"/>
              <p:cNvSpPr>
                <a:spLocks noChangeShapeType="1"/>
              </p:cNvSpPr>
              <p:nvPr/>
            </p:nvSpPr>
            <p:spPr bwMode="auto">
              <a:xfrm>
                <a:off x="4224" y="1490"/>
                <a:ext cx="0" cy="163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0" name="Line 116"/>
              <p:cNvSpPr>
                <a:spLocks noChangeShapeType="1"/>
              </p:cNvSpPr>
              <p:nvPr/>
            </p:nvSpPr>
            <p:spPr bwMode="auto">
              <a:xfrm>
                <a:off x="5568" y="1488"/>
                <a:ext cx="0" cy="1630"/>
              </a:xfrm>
              <a:prstGeom prst="line">
                <a:avLst/>
              </a:prstGeom>
              <a:noFill/>
              <a:ln w="28575">
                <a:solidFill>
                  <a:srgbClr val="333399"/>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7071" name="Group 149"/>
              <p:cNvGrpSpPr>
                <a:grpSpLocks/>
              </p:cNvGrpSpPr>
              <p:nvPr/>
            </p:nvGrpSpPr>
            <p:grpSpPr bwMode="auto">
              <a:xfrm>
                <a:off x="4128" y="3120"/>
                <a:ext cx="1440" cy="528"/>
                <a:chOff x="4128" y="3120"/>
                <a:chExt cx="1440" cy="528"/>
              </a:xfrm>
            </p:grpSpPr>
            <p:sp>
              <p:nvSpPr>
                <p:cNvPr id="87072" name="Line 140"/>
                <p:cNvSpPr>
                  <a:spLocks noChangeShapeType="1"/>
                </p:cNvSpPr>
                <p:nvPr/>
              </p:nvSpPr>
              <p:spPr bwMode="auto">
                <a:xfrm flipH="1">
                  <a:off x="4704" y="3120"/>
                  <a:ext cx="864" cy="528"/>
                </a:xfrm>
                <a:prstGeom prst="line">
                  <a:avLst/>
                </a:prstGeom>
                <a:noFill/>
                <a:ln w="28575">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3" name="Line 141"/>
                <p:cNvSpPr>
                  <a:spLocks noChangeShapeType="1"/>
                </p:cNvSpPr>
                <p:nvPr/>
              </p:nvSpPr>
              <p:spPr bwMode="auto">
                <a:xfrm>
                  <a:off x="4128" y="3120"/>
                  <a:ext cx="240" cy="528"/>
                </a:xfrm>
                <a:prstGeom prst="line">
                  <a:avLst/>
                </a:prstGeom>
                <a:noFill/>
                <a:ln w="28575">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074" name="Line 143"/>
                <p:cNvSpPr>
                  <a:spLocks noChangeShapeType="1"/>
                </p:cNvSpPr>
                <p:nvPr/>
              </p:nvSpPr>
              <p:spPr bwMode="auto">
                <a:xfrm flipH="1">
                  <a:off x="4608" y="3120"/>
                  <a:ext cx="240" cy="528"/>
                </a:xfrm>
                <a:prstGeom prst="line">
                  <a:avLst/>
                </a:prstGeom>
                <a:noFill/>
                <a:ln w="28575">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sp>
          <p:nvSpPr>
            <p:cNvPr id="87063" name="Rectangle 145"/>
            <p:cNvSpPr>
              <a:spLocks noChangeArrowheads="1"/>
            </p:cNvSpPr>
            <p:nvPr/>
          </p:nvSpPr>
          <p:spPr bwMode="auto">
            <a:xfrm>
              <a:off x="4859" y="1536"/>
              <a:ext cx="79" cy="177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7064" name="Rectangle 146"/>
            <p:cNvSpPr>
              <a:spLocks noChangeArrowheads="1"/>
            </p:cNvSpPr>
            <p:nvPr/>
          </p:nvSpPr>
          <p:spPr bwMode="auto">
            <a:xfrm>
              <a:off x="4136" y="1536"/>
              <a:ext cx="75" cy="158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pic>
        <p:nvPicPr>
          <p:cNvPr id="1150099" name="Picture 147" descr="j043163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53200" y="5410200"/>
            <a:ext cx="1295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50061" name="Picture 109"/>
          <p:cNvPicPr>
            <a:picLocks noChangeAspect="1" noChangeArrowheads="1"/>
          </p:cNvPicPr>
          <p:nvPr/>
        </p:nvPicPr>
        <p:blipFill>
          <a:blip r:embed="rId5">
            <a:extLst>
              <a:ext uri="{28A0092B-C50C-407E-A947-70E740481C1C}">
                <a14:useLocalDpi xmlns:a14="http://schemas.microsoft.com/office/drawing/2010/main" val="0"/>
              </a:ext>
            </a:extLst>
          </a:blip>
          <a:srcRect l="6250" t="20000" b="13333"/>
          <a:stretch>
            <a:fillRect/>
          </a:stretch>
        </p:blipFill>
        <p:spPr bwMode="auto">
          <a:xfrm>
            <a:off x="6705600" y="1219200"/>
            <a:ext cx="11430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28362940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499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4995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15006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5009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up)">
                                      <p:cBhvr>
                                        <p:cTn id="21" dur="500"/>
                                        <p:tgtEl>
                                          <p:spTgt spid="8"/>
                                        </p:tgtEl>
                                      </p:cBhvr>
                                    </p:animEffect>
                                  </p:childTnLst>
                                </p:cTn>
                              </p:par>
                            </p:childTnLst>
                          </p:cTn>
                        </p:par>
                        <p:par>
                          <p:cTn id="22" fill="hold" nodeType="afterGroup">
                            <p:stCondLst>
                              <p:cond delay="500"/>
                            </p:stCondLst>
                            <p:childTnLst>
                              <p:par>
                                <p:cTn id="23" presetID="22" presetClass="entr" presetSubtype="1"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up)">
                                      <p:cBhvr>
                                        <p:cTn id="25" dur="2000"/>
                                        <p:tgtEl>
                                          <p:spTgt spid="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up)">
                                      <p:cBhvr>
                                        <p:cTn id="30" dur="1000"/>
                                        <p:tgtEl>
                                          <p:spTgt spid="2"/>
                                        </p:tgtEl>
                                      </p:cBhvr>
                                    </p:animEffect>
                                  </p:childTnLst>
                                </p:cTn>
                              </p:par>
                              <p:par>
                                <p:cTn id="31" presetID="22" presetClass="entr" presetSubtype="1"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up)">
                                      <p:cBhvr>
                                        <p:cTn id="33" dur="1000"/>
                                        <p:tgtEl>
                                          <p:spTgt spid="3"/>
                                        </p:tgtEl>
                                      </p:cBhvr>
                                    </p:animEffect>
                                  </p:childTnLst>
                                </p:cTn>
                              </p:par>
                              <p:par>
                                <p:cTn id="34" presetID="22" presetClass="entr" presetSubtype="1"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wipe(up)">
                                      <p:cBhvr>
                                        <p:cTn id="36" dur="1000"/>
                                        <p:tgtEl>
                                          <p:spTgt spid="4"/>
                                        </p:tgtEl>
                                      </p:cBhvr>
                                    </p:animEffect>
                                  </p:childTnLst>
                                </p:cTn>
                              </p:par>
                            </p:childTnLst>
                          </p:cTn>
                        </p:par>
                        <p:par>
                          <p:cTn id="37" fill="hold" nodeType="afterGroup">
                            <p:stCondLst>
                              <p:cond delay="1000"/>
                            </p:stCondLst>
                            <p:childTnLst>
                              <p:par>
                                <p:cTn id="38" presetID="22" presetClass="entr" presetSubtype="1" fill="hold"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up)">
                                      <p:cBhvr>
                                        <p:cTn id="40" dur="1000"/>
                                        <p:tgtEl>
                                          <p:spTgt spid="6"/>
                                        </p:tgtEl>
                                      </p:cBhvr>
                                    </p:animEffect>
                                  </p:childTnLst>
                                </p:cTn>
                              </p:par>
                            </p:childTnLst>
                          </p:cTn>
                        </p:par>
                        <p:par>
                          <p:cTn id="41" fill="hold" nodeType="afterGroup">
                            <p:stCondLst>
                              <p:cond delay="2000"/>
                            </p:stCondLst>
                            <p:childTnLst>
                              <p:par>
                                <p:cTn id="42" presetID="22" presetClass="entr" presetSubtype="1" fill="hold"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1000"/>
                                        <p:tgtEl>
                                          <p:spTgt spid="7"/>
                                        </p:tgtEl>
                                      </p:cBhvr>
                                    </p:animEffect>
                                  </p:childTnLst>
                                </p:cTn>
                              </p:par>
                            </p:childTnLst>
                          </p:cTn>
                        </p:par>
                        <p:par>
                          <p:cTn id="45" fill="hold" nodeType="afterGroup">
                            <p:stCondLst>
                              <p:cond delay="30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2000"/>
                                        <p:tgtEl>
                                          <p:spTgt spid="5"/>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149982">
                                            <p:txEl>
                                              <p:pRg st="0" end="0"/>
                                            </p:txEl>
                                          </p:spTgt>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149982">
                                            <p:txEl>
                                              <p:pRg st="1" end="1"/>
                                            </p:txEl>
                                          </p:spTgt>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149982">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9955" grpId="0" build="p"/>
      <p:bldP spid="1149982" grpId="0" build="p"/>
    </p:bld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90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B7420068-DF72-A340-BAE1-37DFC07D2A46}" type="slidenum">
              <a:rPr lang="en-US" sz="1400" b="0">
                <a:latin typeface="Times New Roman" charset="0"/>
                <a:cs typeface="Calibri"/>
              </a:rPr>
              <a:pPr eaLnBrk="1" hangingPunct="1"/>
              <a:t>115</a:t>
            </a:fld>
            <a:endParaRPr lang="en-US" sz="1400" b="0" dirty="0">
              <a:latin typeface="Times New Roman" charset="0"/>
              <a:cs typeface="Calibri"/>
            </a:endParaRPr>
          </a:p>
        </p:txBody>
      </p:sp>
      <p:sp>
        <p:nvSpPr>
          <p:cNvPr id="89091"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Pipelined Requests &amp; Responses</a:t>
            </a:r>
            <a:endParaRPr lang="en-US" sz="3900" b="0" u="sng">
              <a:latin typeface="Helvetica" charset="0"/>
              <a:ea typeface="ＭＳ Ｐゴシック" charset="0"/>
              <a:cs typeface="ＭＳ Ｐゴシック" charset="0"/>
            </a:endParaRPr>
          </a:p>
        </p:txBody>
      </p:sp>
      <p:sp>
        <p:nvSpPr>
          <p:cNvPr id="1086467" name="Rectangle 3"/>
          <p:cNvSpPr>
            <a:spLocks noGrp="1" noChangeArrowheads="1"/>
          </p:cNvSpPr>
          <p:nvPr>
            <p:ph type="body" idx="1"/>
          </p:nvPr>
        </p:nvSpPr>
        <p:spPr>
          <a:xfrm>
            <a:off x="457200" y="1219200"/>
            <a:ext cx="5257800" cy="5257800"/>
          </a:xfrm>
        </p:spPr>
        <p:txBody>
          <a:bodyPr/>
          <a:lstStyle/>
          <a:p>
            <a:r>
              <a:rPr lang="en-US" sz="2600" i="1" dirty="0">
                <a:latin typeface="Calibri"/>
                <a:cs typeface="Calibri"/>
              </a:rPr>
              <a:t>Batch</a:t>
            </a:r>
            <a:r>
              <a:rPr lang="en-US" sz="2600" dirty="0">
                <a:latin typeface="Calibri"/>
                <a:cs typeface="Calibri"/>
              </a:rPr>
              <a:t> requests and responses</a:t>
            </a:r>
          </a:p>
          <a:p>
            <a:pPr lvl="1"/>
            <a:r>
              <a:rPr lang="en-US" sz="2200" dirty="0">
                <a:latin typeface="Calibri"/>
                <a:ea typeface="Calibri"/>
                <a:cs typeface="Calibri"/>
              </a:rPr>
              <a:t>Reduce connection overhead</a:t>
            </a:r>
          </a:p>
          <a:p>
            <a:pPr lvl="1"/>
            <a:r>
              <a:rPr lang="en-US" sz="2200" dirty="0">
                <a:latin typeface="Calibri"/>
                <a:ea typeface="Calibri"/>
                <a:cs typeface="Calibri"/>
              </a:rPr>
              <a:t>Multiple requests sent in a single batch</a:t>
            </a:r>
          </a:p>
          <a:p>
            <a:pPr lvl="1"/>
            <a:r>
              <a:rPr lang="en-US" sz="2200" dirty="0">
                <a:latin typeface="Calibri"/>
                <a:ea typeface="Calibri"/>
                <a:cs typeface="Calibri"/>
              </a:rPr>
              <a:t>Maintains order of responses</a:t>
            </a:r>
          </a:p>
          <a:p>
            <a:pPr lvl="1"/>
            <a:r>
              <a:rPr lang="en-US" sz="2200" dirty="0">
                <a:latin typeface="Calibri"/>
                <a:ea typeface="Calibri"/>
                <a:cs typeface="Calibri"/>
              </a:rPr>
              <a:t>Item 1 always arrives before item 2</a:t>
            </a:r>
          </a:p>
          <a:p>
            <a:r>
              <a:rPr lang="en-US" sz="2600" dirty="0">
                <a:latin typeface="Calibri"/>
                <a:cs typeface="Calibri"/>
              </a:rPr>
              <a:t>How is this different from concurrent requests/responses?</a:t>
            </a:r>
          </a:p>
          <a:p>
            <a:pPr lvl="1"/>
            <a:r>
              <a:rPr lang="en-US" sz="2200" dirty="0">
                <a:latin typeface="Calibri"/>
                <a:cs typeface="Calibri"/>
              </a:rPr>
              <a:t>Single TCP connection</a:t>
            </a:r>
          </a:p>
        </p:txBody>
      </p:sp>
      <p:sp>
        <p:nvSpPr>
          <p:cNvPr id="89093" name="Line 4"/>
          <p:cNvSpPr>
            <a:spLocks noChangeShapeType="1"/>
          </p:cNvSpPr>
          <p:nvPr/>
        </p:nvSpPr>
        <p:spPr bwMode="auto">
          <a:xfrm>
            <a:off x="6156325" y="2062163"/>
            <a:ext cx="0" cy="32004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094" name="Line 5"/>
          <p:cNvSpPr>
            <a:spLocks noChangeShapeType="1"/>
          </p:cNvSpPr>
          <p:nvPr/>
        </p:nvSpPr>
        <p:spPr bwMode="auto">
          <a:xfrm>
            <a:off x="8442325" y="1985963"/>
            <a:ext cx="0" cy="32004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095" name="Text Box 6"/>
          <p:cNvSpPr txBox="1">
            <a:spLocks noChangeArrowheads="1"/>
          </p:cNvSpPr>
          <p:nvPr/>
        </p:nvSpPr>
        <p:spPr bwMode="auto">
          <a:xfrm>
            <a:off x="5761038" y="1719263"/>
            <a:ext cx="73840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dirty="0">
                <a:latin typeface="Calibri"/>
                <a:cs typeface="Calibri"/>
              </a:rPr>
              <a:t>Client</a:t>
            </a:r>
            <a:endParaRPr lang="en-US" sz="1800" b="0" dirty="0">
              <a:latin typeface="Calibri"/>
              <a:cs typeface="Calibri"/>
            </a:endParaRPr>
          </a:p>
        </p:txBody>
      </p:sp>
      <p:sp>
        <p:nvSpPr>
          <p:cNvPr id="89096" name="Text Box 7"/>
          <p:cNvSpPr txBox="1">
            <a:spLocks noChangeArrowheads="1"/>
          </p:cNvSpPr>
          <p:nvPr/>
        </p:nvSpPr>
        <p:spPr bwMode="auto">
          <a:xfrm>
            <a:off x="7985125" y="1698625"/>
            <a:ext cx="79829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dirty="0">
                <a:latin typeface="Calibri"/>
                <a:cs typeface="Calibri"/>
              </a:rPr>
              <a:t>Server</a:t>
            </a:r>
            <a:endParaRPr lang="en-US" sz="1800" b="0" dirty="0">
              <a:latin typeface="Calibri"/>
              <a:cs typeface="Calibri"/>
            </a:endParaRPr>
          </a:p>
        </p:txBody>
      </p:sp>
      <p:sp>
        <p:nvSpPr>
          <p:cNvPr id="89097" name="Line 8"/>
          <p:cNvSpPr>
            <a:spLocks noChangeShapeType="1"/>
          </p:cNvSpPr>
          <p:nvPr/>
        </p:nvSpPr>
        <p:spPr bwMode="auto">
          <a:xfrm>
            <a:off x="6156325" y="23669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098" name="Text Box 9"/>
          <p:cNvSpPr txBox="1">
            <a:spLocks noChangeArrowheads="1"/>
          </p:cNvSpPr>
          <p:nvPr/>
        </p:nvSpPr>
        <p:spPr bwMode="auto">
          <a:xfrm rot="523781">
            <a:off x="6666153" y="2212948"/>
            <a:ext cx="111711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1</a:t>
            </a:r>
          </a:p>
        </p:txBody>
      </p:sp>
      <p:sp>
        <p:nvSpPr>
          <p:cNvPr id="89099" name="Line 10"/>
          <p:cNvSpPr>
            <a:spLocks noChangeShapeType="1"/>
          </p:cNvSpPr>
          <p:nvPr/>
        </p:nvSpPr>
        <p:spPr bwMode="auto">
          <a:xfrm>
            <a:off x="6156325" y="26717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0" name="Text Box 11"/>
          <p:cNvSpPr txBox="1">
            <a:spLocks noChangeArrowheads="1"/>
          </p:cNvSpPr>
          <p:nvPr/>
        </p:nvSpPr>
        <p:spPr bwMode="auto">
          <a:xfrm rot="523781">
            <a:off x="6666153" y="2517748"/>
            <a:ext cx="111711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2</a:t>
            </a:r>
          </a:p>
        </p:txBody>
      </p:sp>
      <p:sp>
        <p:nvSpPr>
          <p:cNvPr id="89101" name="Line 12"/>
          <p:cNvSpPr>
            <a:spLocks noChangeShapeType="1"/>
          </p:cNvSpPr>
          <p:nvPr/>
        </p:nvSpPr>
        <p:spPr bwMode="auto">
          <a:xfrm>
            <a:off x="6156325" y="29765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2" name="Text Box 13"/>
          <p:cNvSpPr txBox="1">
            <a:spLocks noChangeArrowheads="1"/>
          </p:cNvSpPr>
          <p:nvPr/>
        </p:nvSpPr>
        <p:spPr bwMode="auto">
          <a:xfrm rot="523781">
            <a:off x="6666153" y="2840011"/>
            <a:ext cx="1117119"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Request 3</a:t>
            </a:r>
          </a:p>
        </p:txBody>
      </p:sp>
      <p:sp>
        <p:nvSpPr>
          <p:cNvPr id="89103" name="Line 14"/>
          <p:cNvSpPr>
            <a:spLocks noChangeShapeType="1"/>
          </p:cNvSpPr>
          <p:nvPr/>
        </p:nvSpPr>
        <p:spPr bwMode="auto">
          <a:xfrm flipH="1">
            <a:off x="6156325" y="38909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4" name="Text Box 15"/>
          <p:cNvSpPr txBox="1">
            <a:spLocks noChangeArrowheads="1"/>
          </p:cNvSpPr>
          <p:nvPr/>
        </p:nvSpPr>
        <p:spPr bwMode="auto">
          <a:xfrm rot="-543031">
            <a:off x="6567832" y="3775048"/>
            <a:ext cx="113278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1</a:t>
            </a:r>
          </a:p>
        </p:txBody>
      </p:sp>
      <p:sp>
        <p:nvSpPr>
          <p:cNvPr id="89105" name="Line 16"/>
          <p:cNvSpPr>
            <a:spLocks noChangeShapeType="1"/>
          </p:cNvSpPr>
          <p:nvPr/>
        </p:nvSpPr>
        <p:spPr bwMode="auto">
          <a:xfrm flipH="1">
            <a:off x="6156325" y="41957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6" name="Text Box 17"/>
          <p:cNvSpPr txBox="1">
            <a:spLocks noChangeArrowheads="1"/>
          </p:cNvSpPr>
          <p:nvPr/>
        </p:nvSpPr>
        <p:spPr bwMode="auto">
          <a:xfrm rot="-543031">
            <a:off x="6567832" y="4079848"/>
            <a:ext cx="113278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2</a:t>
            </a:r>
          </a:p>
        </p:txBody>
      </p:sp>
      <p:sp>
        <p:nvSpPr>
          <p:cNvPr id="89107" name="Line 18"/>
          <p:cNvSpPr>
            <a:spLocks noChangeShapeType="1"/>
          </p:cNvSpPr>
          <p:nvPr/>
        </p:nvSpPr>
        <p:spPr bwMode="auto">
          <a:xfrm flipH="1">
            <a:off x="6156325" y="4538663"/>
            <a:ext cx="2286000" cy="381000"/>
          </a:xfrm>
          <a:prstGeom prst="line">
            <a:avLst/>
          </a:prstGeom>
          <a:noFill/>
          <a:ln w="254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89108" name="Text Box 19"/>
          <p:cNvSpPr txBox="1">
            <a:spLocks noChangeArrowheads="1"/>
          </p:cNvSpPr>
          <p:nvPr/>
        </p:nvSpPr>
        <p:spPr bwMode="auto">
          <a:xfrm rot="-543031">
            <a:off x="6567832" y="4422748"/>
            <a:ext cx="113278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800" b="0" dirty="0">
                <a:latin typeface="Calibri"/>
                <a:cs typeface="Calibri"/>
              </a:rPr>
              <a:t>Transfer 3</a:t>
            </a:r>
          </a:p>
        </p:txBody>
      </p:sp>
    </p:spTree>
    <p:custDataLst>
      <p:tags r:id="rId1"/>
    </p:custDataLst>
    <p:extLst>
      <p:ext uri="{BB962C8B-B14F-4D97-AF65-F5344CB8AC3E}">
        <p14:creationId xmlns:p14="http://schemas.microsoft.com/office/powerpoint/2010/main" val="37232114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8646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86467">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86467">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86467">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86467">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86467">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8646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467" grpId="0" build="p"/>
    </p:bld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138" name="Title 1"/>
          <p:cNvSpPr>
            <a:spLocks noGrp="1"/>
          </p:cNvSpPr>
          <p:nvPr>
            <p:ph type="title"/>
          </p:nvPr>
        </p:nvSpPr>
        <p:spPr>
          <a:xfrm>
            <a:off x="304800" y="304800"/>
            <a:ext cx="8069263" cy="6858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Persistent Connections</a:t>
            </a:r>
          </a:p>
        </p:txBody>
      </p:sp>
      <p:sp>
        <p:nvSpPr>
          <p:cNvPr id="3" name="Content Placeholder 2"/>
          <p:cNvSpPr>
            <a:spLocks noGrp="1"/>
          </p:cNvSpPr>
          <p:nvPr>
            <p:ph idx="1"/>
          </p:nvPr>
        </p:nvSpPr>
        <p:spPr/>
        <p:txBody>
          <a:bodyPr>
            <a:normAutofit fontScale="85000" lnSpcReduction="20000"/>
          </a:bodyPr>
          <a:lstStyle/>
          <a:p>
            <a:r>
              <a:rPr lang="en-US" dirty="0">
                <a:latin typeface="Calibri"/>
                <a:cs typeface="Calibri"/>
              </a:rPr>
              <a:t>Enables multiple transfers per connection</a:t>
            </a:r>
          </a:p>
          <a:p>
            <a:pPr lvl="1"/>
            <a:r>
              <a:rPr lang="en-US" dirty="0">
                <a:latin typeface="Calibri"/>
                <a:ea typeface="Calibri"/>
                <a:cs typeface="Calibri"/>
              </a:rPr>
              <a:t>Maintain TCP connection across multiple requests</a:t>
            </a:r>
          </a:p>
          <a:p>
            <a:pPr lvl="1"/>
            <a:r>
              <a:rPr lang="en-US" dirty="0">
                <a:latin typeface="Calibri"/>
                <a:ea typeface="Calibri"/>
                <a:cs typeface="Calibri"/>
              </a:rPr>
              <a:t>Including transfers subsequent to current page</a:t>
            </a:r>
          </a:p>
          <a:p>
            <a:pPr lvl="1"/>
            <a:r>
              <a:rPr lang="en-US" dirty="0">
                <a:latin typeface="Calibri"/>
                <a:ea typeface="Calibri"/>
                <a:cs typeface="Calibri"/>
              </a:rPr>
              <a:t>Client or server can tear down connection</a:t>
            </a:r>
            <a:br>
              <a:rPr lang="en-US" dirty="0">
                <a:latin typeface="Calibri"/>
                <a:ea typeface="Calibri"/>
                <a:cs typeface="Calibri"/>
              </a:rPr>
            </a:br>
            <a:endParaRPr lang="en-US" dirty="0">
              <a:latin typeface="Calibri"/>
              <a:ea typeface="Calibri"/>
              <a:cs typeface="Calibri"/>
            </a:endParaRPr>
          </a:p>
          <a:p>
            <a:r>
              <a:rPr lang="en-US" dirty="0">
                <a:latin typeface="Calibri"/>
                <a:cs typeface="Calibri"/>
              </a:rPr>
              <a:t>Performance advantages:</a:t>
            </a:r>
          </a:p>
          <a:p>
            <a:pPr lvl="1"/>
            <a:r>
              <a:rPr lang="en-US" dirty="0">
                <a:latin typeface="Calibri"/>
                <a:ea typeface="Calibri"/>
                <a:cs typeface="Calibri"/>
              </a:rPr>
              <a:t>Avoid overhead of connection set-up and tear-down</a:t>
            </a:r>
          </a:p>
          <a:p>
            <a:pPr lvl="1"/>
            <a:r>
              <a:rPr lang="en-US" dirty="0">
                <a:latin typeface="Calibri"/>
                <a:ea typeface="Calibri"/>
                <a:cs typeface="Calibri"/>
              </a:rPr>
              <a:t>Allow TCP to learn more accurate RTT estimate</a:t>
            </a:r>
          </a:p>
          <a:p>
            <a:pPr lvl="1"/>
            <a:r>
              <a:rPr lang="en-US" dirty="0">
                <a:latin typeface="Calibri"/>
                <a:ea typeface="Calibri"/>
                <a:cs typeface="Calibri"/>
              </a:rPr>
              <a:t>Allow TCP congestion window to increase</a:t>
            </a:r>
          </a:p>
          <a:p>
            <a:pPr lvl="1"/>
            <a:r>
              <a:rPr lang="en-US" dirty="0">
                <a:latin typeface="Calibri"/>
                <a:ea typeface="Calibri"/>
                <a:cs typeface="Calibri"/>
              </a:rPr>
              <a:t>i.e., leverage previously discovered bandwidth</a:t>
            </a:r>
            <a:br>
              <a:rPr lang="en-US" dirty="0">
                <a:latin typeface="Calibri"/>
                <a:ea typeface="Calibri"/>
                <a:cs typeface="Calibri"/>
              </a:rPr>
            </a:br>
            <a:endParaRPr lang="en-US" dirty="0">
              <a:latin typeface="Calibri"/>
              <a:ea typeface="Calibri"/>
              <a:cs typeface="Calibri"/>
            </a:endParaRPr>
          </a:p>
          <a:p>
            <a:r>
              <a:rPr lang="en-US" dirty="0">
                <a:latin typeface="Calibri"/>
                <a:cs typeface="Calibri"/>
              </a:rPr>
              <a:t>Default in HTTP/1.1</a:t>
            </a:r>
          </a:p>
        </p:txBody>
      </p:sp>
      <p:sp>
        <p:nvSpPr>
          <p:cNvPr id="9114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E5AC1D59-5544-D74C-B85D-FA6F3E6DF547}" type="slidenum">
              <a:rPr lang="en-US" sz="1400" b="0">
                <a:latin typeface="Times New Roman" charset="0"/>
                <a:cs typeface="Calibri"/>
              </a:rPr>
              <a:pPr eaLnBrk="1" hangingPunct="1"/>
              <a:t>116</a:t>
            </a:fld>
            <a:endParaRPr lang="en-US" sz="1400" b="0" dirty="0">
              <a:latin typeface="Times New Roman" charset="0"/>
              <a:cs typeface="Calibri"/>
            </a:endParaRPr>
          </a:p>
        </p:txBody>
      </p:sp>
    </p:spTree>
    <p:custDataLst>
      <p:tags r:id="rId1"/>
    </p:custDataLst>
    <p:extLst>
      <p:ext uri="{BB962C8B-B14F-4D97-AF65-F5344CB8AC3E}">
        <p14:creationId xmlns:p14="http://schemas.microsoft.com/office/powerpoint/2010/main" val="16118550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HTTP </a:t>
            </a:r>
            <a:r>
              <a:rPr lang="en-US" i="1"/>
              <a:t>evolution</a:t>
            </a:r>
            <a:endParaRPr lang="en-US" dirty="0"/>
          </a:p>
        </p:txBody>
      </p:sp>
      <p:sp>
        <p:nvSpPr>
          <p:cNvPr id="3" name="Content Placeholder 2"/>
          <p:cNvSpPr>
            <a:spLocks noGrp="1"/>
          </p:cNvSpPr>
          <p:nvPr>
            <p:ph idx="1"/>
          </p:nvPr>
        </p:nvSpPr>
        <p:spPr>
          <a:xfrm>
            <a:off x="70121" y="1600200"/>
            <a:ext cx="8998887" cy="4525963"/>
          </a:xfrm>
        </p:spPr>
        <p:txBody>
          <a:bodyPr/>
          <a:lstStyle/>
          <a:p>
            <a:r>
              <a:rPr lang="en-US" dirty="0"/>
              <a:t>1.0 – one object per TCP: simple but </a:t>
            </a:r>
            <a:r>
              <a:rPr lang="en-US" dirty="0">
                <a:solidFill>
                  <a:srgbClr val="FF0000"/>
                </a:solidFill>
              </a:rPr>
              <a:t>slow</a:t>
            </a:r>
          </a:p>
          <a:p>
            <a:r>
              <a:rPr lang="en-US" dirty="0"/>
              <a:t>Parallel connections - multiple TCP, one object each:  </a:t>
            </a:r>
            <a:r>
              <a:rPr lang="en-US" dirty="0">
                <a:solidFill>
                  <a:srgbClr val="FF0000"/>
                </a:solidFill>
              </a:rPr>
              <a:t>wastes b/w, may be </a:t>
            </a:r>
            <a:r>
              <a:rPr lang="en-US" dirty="0" err="1">
                <a:solidFill>
                  <a:srgbClr val="FF0000"/>
                </a:solidFill>
              </a:rPr>
              <a:t>svr</a:t>
            </a:r>
            <a:r>
              <a:rPr lang="en-US" dirty="0">
                <a:solidFill>
                  <a:srgbClr val="FF0000"/>
                </a:solidFill>
              </a:rPr>
              <a:t> limited, out of order </a:t>
            </a:r>
            <a:endParaRPr lang="en-US" dirty="0">
              <a:solidFill>
                <a:srgbClr val="000000"/>
              </a:solidFill>
            </a:endParaRPr>
          </a:p>
          <a:p>
            <a:r>
              <a:rPr lang="en-US" dirty="0">
                <a:solidFill>
                  <a:srgbClr val="000000"/>
                </a:solidFill>
              </a:rPr>
              <a:t>1.1 pipelining – aggregate retrieval time: ordered, multiple objects sharing single TCP</a:t>
            </a:r>
          </a:p>
          <a:p>
            <a:r>
              <a:rPr lang="en-US" dirty="0">
                <a:solidFill>
                  <a:srgbClr val="000000"/>
                </a:solidFill>
              </a:rPr>
              <a:t>1.1 persistent – aggregate TCP overhead: lower overhead in time, increase overhead at ends </a:t>
            </a:r>
            <a:r>
              <a:rPr lang="en-US" dirty="0">
                <a:solidFill>
                  <a:srgbClr val="FF0000"/>
                </a:solidFill>
              </a:rPr>
              <a:t>(e.g., when should/do you close the connection?) </a:t>
            </a:r>
          </a:p>
        </p:txBody>
      </p:sp>
      <p:sp>
        <p:nvSpPr>
          <p:cNvPr id="4" name="Slide Number Placeholder 3"/>
          <p:cNvSpPr>
            <a:spLocks noGrp="1"/>
          </p:cNvSpPr>
          <p:nvPr>
            <p:ph type="sldNum" sz="quarter" idx="12"/>
          </p:nvPr>
        </p:nvSpPr>
        <p:spPr/>
        <p:txBody>
          <a:bodyPr/>
          <a:lstStyle/>
          <a:p>
            <a:fld id="{17258DB0-5299-B449-B005-2F11F39528E5}" type="slidenum">
              <a:rPr lang="en-US" smtClean="0"/>
              <a:t>117</a:t>
            </a:fld>
            <a:endParaRPr lang="en-US"/>
          </a:p>
        </p:txBody>
      </p:sp>
    </p:spTree>
    <p:extLst>
      <p:ext uri="{BB962C8B-B14F-4D97-AF65-F5344CB8AC3E}">
        <p14:creationId xmlns:p14="http://schemas.microsoft.com/office/powerpoint/2010/main" val="128676433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Scorecard: Getting n Small Objects</a:t>
            </a:r>
          </a:p>
        </p:txBody>
      </p:sp>
      <p:sp>
        <p:nvSpPr>
          <p:cNvPr id="3" name="Content Placeholder 2"/>
          <p:cNvSpPr>
            <a:spLocks noGrp="1"/>
          </p:cNvSpPr>
          <p:nvPr>
            <p:ph idx="1"/>
          </p:nvPr>
        </p:nvSpPr>
        <p:spPr/>
        <p:txBody>
          <a:bodyPr>
            <a:normAutofit lnSpcReduction="10000"/>
          </a:bodyPr>
          <a:lstStyle/>
          <a:p>
            <a:pPr marL="0" indent="0" algn="ctr">
              <a:buNone/>
            </a:pPr>
            <a:r>
              <a:rPr lang="en-US" i="1" dirty="0">
                <a:solidFill>
                  <a:schemeClr val="accent1"/>
                </a:solidFill>
              </a:rPr>
              <a:t>Time dominated by latency</a:t>
            </a:r>
          </a:p>
          <a:p>
            <a:pPr marL="0" indent="0" algn="ctr">
              <a:buNone/>
            </a:pPr>
            <a:endParaRPr lang="en-US" i="1" dirty="0">
              <a:solidFill>
                <a:schemeClr val="accent1"/>
              </a:solidFill>
            </a:endParaRPr>
          </a:p>
          <a:p>
            <a:r>
              <a:rPr lang="en-US" dirty="0"/>
              <a:t>One-at-a-time:  ~2n RTT</a:t>
            </a:r>
          </a:p>
          <a:p>
            <a:r>
              <a:rPr lang="en-US" dirty="0"/>
              <a:t>Persistent: ~ (n+1)RTT</a:t>
            </a:r>
          </a:p>
          <a:p>
            <a:r>
              <a:rPr lang="en-US" dirty="0"/>
              <a:t>M concurrent: ~2[n/m] RTT</a:t>
            </a:r>
          </a:p>
          <a:p>
            <a:r>
              <a:rPr lang="en-US" dirty="0"/>
              <a:t>Pipelined: ~2 RTT</a:t>
            </a:r>
          </a:p>
          <a:p>
            <a:r>
              <a:rPr lang="en-US" dirty="0"/>
              <a:t>Pipelined/Persistent: ~2 RTT first time, RTT later</a:t>
            </a:r>
          </a:p>
          <a:p>
            <a:endParaRPr lang="en-US" dirty="0"/>
          </a:p>
        </p:txBody>
      </p:sp>
      <p:sp>
        <p:nvSpPr>
          <p:cNvPr id="4" name="Slide Number Placeholder 3"/>
          <p:cNvSpPr>
            <a:spLocks noGrp="1"/>
          </p:cNvSpPr>
          <p:nvPr>
            <p:ph type="sldNum" sz="quarter" idx="10"/>
          </p:nvPr>
        </p:nvSpPr>
        <p:spPr/>
        <p:txBody>
          <a:bodyPr/>
          <a:lstStyle/>
          <a:p>
            <a:pPr>
              <a:defRPr/>
            </a:pPr>
            <a:fld id="{D9648D89-58AB-BC45-AE0C-6A5235B6E242}" type="slidenum">
              <a:rPr lang="en-US" smtClean="0"/>
              <a:pPr>
                <a:defRPr/>
              </a:pPr>
              <a:t>118</a:t>
            </a:fld>
            <a:endParaRPr lang="en-US"/>
          </a:p>
        </p:txBody>
      </p:sp>
    </p:spTree>
    <p:custDataLst>
      <p:tags r:id="rId1"/>
    </p:custDataLst>
    <p:extLst>
      <p:ext uri="{BB962C8B-B14F-4D97-AF65-F5344CB8AC3E}">
        <p14:creationId xmlns:p14="http://schemas.microsoft.com/office/powerpoint/2010/main" val="3405542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Scorecard: Getting n Large Objects</a:t>
            </a:r>
          </a:p>
        </p:txBody>
      </p:sp>
      <p:sp>
        <p:nvSpPr>
          <p:cNvPr id="3" name="Content Placeholder 2"/>
          <p:cNvSpPr>
            <a:spLocks noGrp="1"/>
          </p:cNvSpPr>
          <p:nvPr>
            <p:ph idx="1"/>
          </p:nvPr>
        </p:nvSpPr>
        <p:spPr/>
        <p:txBody>
          <a:bodyPr/>
          <a:lstStyle/>
          <a:p>
            <a:pPr marL="0" indent="0" algn="ctr">
              <a:buNone/>
            </a:pPr>
            <a:r>
              <a:rPr lang="en-US" i="1" dirty="0">
                <a:solidFill>
                  <a:schemeClr val="accent1"/>
                </a:solidFill>
              </a:rPr>
              <a:t>Time dominated by bandwidth</a:t>
            </a:r>
          </a:p>
          <a:p>
            <a:pPr marL="0" indent="0" algn="ctr">
              <a:buNone/>
            </a:pPr>
            <a:endParaRPr lang="en-US" i="1" dirty="0">
              <a:solidFill>
                <a:schemeClr val="accent1"/>
              </a:solidFill>
            </a:endParaRPr>
          </a:p>
          <a:p>
            <a:r>
              <a:rPr lang="en-US" dirty="0"/>
              <a:t>One-at-a-time:  ~ </a:t>
            </a:r>
            <a:r>
              <a:rPr lang="en-US" dirty="0" err="1"/>
              <a:t>nF</a:t>
            </a:r>
            <a:r>
              <a:rPr lang="en-US" dirty="0"/>
              <a:t>/B</a:t>
            </a:r>
          </a:p>
          <a:p>
            <a:r>
              <a:rPr lang="en-US" dirty="0"/>
              <a:t>M concurrent: ~ [n/m] F/B</a:t>
            </a:r>
          </a:p>
          <a:p>
            <a:pPr lvl="1"/>
            <a:r>
              <a:rPr lang="en-US" dirty="0"/>
              <a:t>assuming shared with large population of users</a:t>
            </a:r>
          </a:p>
          <a:p>
            <a:r>
              <a:rPr lang="en-US" dirty="0"/>
              <a:t>Pipelined and/or persistent: ~ </a:t>
            </a:r>
            <a:r>
              <a:rPr lang="en-US" dirty="0" err="1"/>
              <a:t>nF</a:t>
            </a:r>
            <a:r>
              <a:rPr lang="en-US" dirty="0"/>
              <a:t>/B</a:t>
            </a:r>
          </a:p>
          <a:p>
            <a:pPr lvl="1"/>
            <a:r>
              <a:rPr lang="en-US" dirty="0"/>
              <a:t>The only thing that helps is getting more bandwidth..</a:t>
            </a:r>
          </a:p>
          <a:p>
            <a:endParaRPr lang="en-US" dirty="0"/>
          </a:p>
        </p:txBody>
      </p:sp>
      <p:sp>
        <p:nvSpPr>
          <p:cNvPr id="4" name="Slide Number Placeholder 3"/>
          <p:cNvSpPr>
            <a:spLocks noGrp="1"/>
          </p:cNvSpPr>
          <p:nvPr>
            <p:ph type="sldNum" sz="quarter" idx="10"/>
          </p:nvPr>
        </p:nvSpPr>
        <p:spPr/>
        <p:txBody>
          <a:bodyPr/>
          <a:lstStyle/>
          <a:p>
            <a:pPr>
              <a:defRPr/>
            </a:pPr>
            <a:fld id="{D9648D89-58AB-BC45-AE0C-6A5235B6E242}" type="slidenum">
              <a:rPr lang="en-US" smtClean="0"/>
              <a:pPr>
                <a:defRPr/>
              </a:pPr>
              <a:t>119</a:t>
            </a:fld>
            <a:endParaRPr lang="en-US"/>
          </a:p>
        </p:txBody>
      </p:sp>
    </p:spTree>
    <p:custDataLst>
      <p:tags r:id="rId1"/>
    </p:custDataLst>
    <p:extLst>
      <p:ext uri="{BB962C8B-B14F-4D97-AF65-F5344CB8AC3E}">
        <p14:creationId xmlns:p14="http://schemas.microsoft.com/office/powerpoint/2010/main" val="1424304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a distributed, hierarchical database</a:t>
            </a:r>
            <a:endParaRPr lang="en-US" sz="33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359229" y="4156174"/>
            <a:ext cx="8784772" cy="1600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2863" indent="0" defTabSz="685800">
              <a:spcBef>
                <a:spcPts val="750"/>
              </a:spcBef>
              <a:buNone/>
              <a:defRPr/>
            </a:pPr>
            <a:r>
              <a:rPr lang="en-US" altLang="en-US" sz="2100" dirty="0">
                <a:solidFill>
                  <a:srgbClr val="000099"/>
                </a:solidFill>
                <a:latin typeface="Calibri" panose="020F0502020204030204"/>
                <a:ea typeface="ＭＳ Ｐゴシック" panose="020B0600070205080204" pitchFamily="34" charset="-128"/>
              </a:rPr>
              <a:t>Client wants IP address for </a:t>
            </a:r>
            <a:r>
              <a:rPr lang="en-US" altLang="en-US" sz="1800" dirty="0" err="1">
                <a:solidFill>
                  <a:srgbClr val="000099"/>
                </a:solidFill>
                <a:latin typeface="Calibri" panose="020F0502020204030204"/>
                <a:ea typeface="ＭＳ Ｐゴシック" panose="020B0600070205080204" pitchFamily="34" charset="-128"/>
              </a:rPr>
              <a:t>www.amazon.com</a:t>
            </a:r>
            <a:r>
              <a:rPr lang="en-US" altLang="en-US" sz="2100" dirty="0">
                <a:solidFill>
                  <a:srgbClr val="000099"/>
                </a:solidFill>
                <a:latin typeface="Calibri" panose="020F0502020204030204"/>
                <a:ea typeface="ＭＳ Ｐゴシック" panose="020B0600070205080204" pitchFamily="34" charset="-128"/>
              </a:rPr>
              <a:t>; 1</a:t>
            </a:r>
            <a:r>
              <a:rPr lang="en-US" altLang="en-US" sz="2100" baseline="30000" dirty="0">
                <a:solidFill>
                  <a:srgbClr val="000099"/>
                </a:solidFill>
                <a:latin typeface="Calibri" panose="020F0502020204030204"/>
                <a:ea typeface="ＭＳ Ｐゴシック" panose="020B0600070205080204" pitchFamily="34" charset="-128"/>
              </a:rPr>
              <a:t>st</a:t>
            </a:r>
            <a:r>
              <a:rPr lang="en-US" altLang="en-US" sz="2100" dirty="0">
                <a:solidFill>
                  <a:srgbClr val="000099"/>
                </a:solidFill>
                <a:latin typeface="Calibri" panose="020F0502020204030204"/>
                <a:ea typeface="ＭＳ Ｐゴシック" panose="020B0600070205080204" pitchFamily="34" charset="-128"/>
              </a:rPr>
              <a:t> approximation:</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client queries root server to find .com DNS server</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client queries .com DNS server to get </a:t>
            </a:r>
            <a:r>
              <a:rPr lang="en-US" altLang="en-US" sz="1800" dirty="0" err="1">
                <a:solidFill>
                  <a:prstClr val="black"/>
                </a:solidFill>
                <a:latin typeface="Calibri" panose="020F0502020204030204"/>
                <a:ea typeface="ＭＳ Ｐゴシック" panose="020B0600070205080204" pitchFamily="34" charset="-128"/>
              </a:rPr>
              <a:t>amazon.com</a:t>
            </a:r>
            <a:r>
              <a:rPr lang="en-US" altLang="en-US" sz="1800" dirty="0">
                <a:solidFill>
                  <a:prstClr val="black"/>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DNS server</a:t>
            </a:r>
          </a:p>
          <a:p>
            <a:pPr marL="345281" indent="-1619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client queries </a:t>
            </a:r>
            <a:r>
              <a:rPr lang="en-US" altLang="en-US" sz="1800" dirty="0" err="1">
                <a:solidFill>
                  <a:prstClr val="black"/>
                </a:solidFill>
                <a:latin typeface="Calibri" panose="020F0502020204030204"/>
                <a:ea typeface="ＭＳ Ｐゴシック" panose="020B0600070205080204" pitchFamily="34" charset="-128"/>
              </a:rPr>
              <a:t>amazon.com</a:t>
            </a:r>
            <a:r>
              <a:rPr lang="en-US" altLang="en-US" sz="1800" dirty="0">
                <a:solidFill>
                  <a:prstClr val="black"/>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DNS server to get  IP address for </a:t>
            </a:r>
            <a:r>
              <a:rPr lang="en-US" altLang="en-US" sz="1800" dirty="0" err="1">
                <a:solidFill>
                  <a:prstClr val="black"/>
                </a:solidFill>
                <a:latin typeface="Calibri" panose="020F0502020204030204"/>
                <a:ea typeface="ＭＳ Ｐゴシック" panose="020B0600070205080204" pitchFamily="34" charset="-128"/>
              </a:rPr>
              <a:t>www.amazon.com</a:t>
            </a:r>
            <a:endParaRPr lang="en-US" altLang="en-US" sz="2100" dirty="0">
              <a:solidFill>
                <a:prstClr val="black"/>
              </a:solidFill>
              <a:latin typeface="Calibri" panose="020F0502020204030204"/>
              <a:ea typeface="ＭＳ Ｐゴシック" panose="020B0600070205080204" pitchFamily="34" charset="-128"/>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991494" y="2218624"/>
            <a:ext cx="8129345" cy="808102"/>
            <a:chOff x="1321991" y="1815164"/>
            <a:chExt cx="10839126" cy="1077468"/>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118529"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a:solidFill>
                    <a:prstClr val="black"/>
                  </a:solidFill>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90" y="2432961"/>
              <a:ext cx="2015936"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a:solidFill>
                    <a:prstClr val="black"/>
                  </a:solidFill>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5" y="2432961"/>
              <a:ext cx="2067232"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a:solidFill>
                    <a:prstClr val="black"/>
                  </a:solidFill>
                </a:rPr>
                <a:t>.</a:t>
              </a:r>
              <a:r>
                <a:rPr lang="en-US" altLang="en-US" sz="1350" dirty="0" err="1">
                  <a:solidFill>
                    <a:prstClr val="black"/>
                  </a:solidFill>
                </a:rPr>
                <a:t>edu</a:t>
              </a:r>
              <a:r>
                <a:rPr lang="en-US" altLang="en-US" sz="1350" dirty="0">
                  <a:solidFill>
                    <a:prstClr val="black"/>
                  </a:solidFill>
                </a:rPr>
                <a:t>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502701"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502701"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436821" cy="492442"/>
            </a:xfrm>
            <a:prstGeom prst="rect">
              <a:avLst/>
            </a:prstGeom>
            <a:noFill/>
          </p:spPr>
          <p:txBody>
            <a:bodyPr wrap="none" rtlCol="0">
              <a:spAutoFit/>
            </a:bodyPr>
            <a:lstStyle/>
            <a:p>
              <a:pPr defTabSz="685800">
                <a:defRPr/>
              </a:pPr>
              <a:r>
                <a:rPr lang="en-US" i="1" dirty="0">
                  <a:solidFill>
                    <a:srgbClr val="C00000"/>
                  </a:solidFill>
                  <a:latin typeface="Calibri" panose="020F0502020204030204"/>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2876039" y="1912985"/>
            <a:ext cx="5541426" cy="369332"/>
            <a:chOff x="3834718" y="1407648"/>
            <a:chExt cx="7388567" cy="492443"/>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34718" y="1432519"/>
              <a:ext cx="2144177"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dirty="0">
                  <a:solidFill>
                    <a:prstClr val="black"/>
                  </a:solidFill>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825525" cy="492443"/>
            </a:xfrm>
            <a:prstGeom prst="rect">
              <a:avLst/>
            </a:prstGeom>
            <a:noFill/>
          </p:spPr>
          <p:txBody>
            <a:bodyPr wrap="none" rtlCol="0">
              <a:spAutoFit/>
            </a:bodyPr>
            <a:lstStyle/>
            <a:p>
              <a:pPr defTabSz="685800">
                <a:defRPr/>
              </a:pPr>
              <a:r>
                <a:rPr lang="en-US" i="1" dirty="0">
                  <a:solidFill>
                    <a:srgbClr val="C00000"/>
                  </a:solidFill>
                  <a:latin typeface="Calibri" panose="020F0502020204030204"/>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658282" y="2932428"/>
            <a:ext cx="8199101" cy="812556"/>
            <a:chOff x="877709" y="2766905"/>
            <a:chExt cx="10932135" cy="1083409"/>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554272"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err="1">
                  <a:solidFill>
                    <a:prstClr val="black"/>
                  </a:solidFill>
                </a:rPr>
                <a:t>nyu.edu</a:t>
              </a:r>
              <a:endParaRPr lang="en-US" altLang="en-US" sz="1350" dirty="0">
                <a:solidFill>
                  <a:prstClr val="black"/>
                </a:solidFill>
              </a:endParaRPr>
            </a:p>
            <a:p>
              <a:pPr defTabSz="685800">
                <a:spcBef>
                  <a:spcPct val="0"/>
                </a:spcBef>
                <a:defRPr/>
              </a:pPr>
              <a:r>
                <a:rPr lang="en-US" altLang="en-US" sz="1350" dirty="0">
                  <a:solidFill>
                    <a:prstClr val="black"/>
                  </a:solidFill>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1"/>
              <a:ext cx="1554272"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a:solidFill>
                    <a:prstClr val="black"/>
                  </a:solidFill>
                </a:rPr>
                <a:t>umass.edu</a:t>
              </a:r>
            </a:p>
            <a:p>
              <a:pPr defTabSz="685800">
                <a:spcBef>
                  <a:spcPct val="0"/>
                </a:spcBef>
                <a:defRPr/>
              </a:pPr>
              <a:r>
                <a:rPr lang="en-US" altLang="en-US" sz="1350">
                  <a:solidFill>
                    <a:prstClr val="black"/>
                  </a:solidFill>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54272"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err="1">
                  <a:solidFill>
                    <a:prstClr val="black"/>
                  </a:solidFill>
                </a:rPr>
                <a:t>yahoo.com</a:t>
              </a:r>
              <a:endParaRPr lang="en-US" altLang="en-US" sz="1350" dirty="0">
                <a:solidFill>
                  <a:prstClr val="black"/>
                </a:solidFill>
              </a:endParaRPr>
            </a:p>
            <a:p>
              <a:pPr defTabSz="685800">
                <a:spcBef>
                  <a:spcPct val="0"/>
                </a:spcBef>
                <a:defRPr/>
              </a:pPr>
              <a:r>
                <a:rPr lang="en-US" altLang="en-US" sz="1350" dirty="0">
                  <a:solidFill>
                    <a:prstClr val="black"/>
                  </a:solidFill>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4" y="3150941"/>
              <a:ext cx="1567096"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dirty="0" err="1">
                  <a:solidFill>
                    <a:prstClr val="black"/>
                  </a:solidFill>
                </a:rPr>
                <a:t>amazon.com</a:t>
              </a:r>
              <a:endParaRPr lang="en-US" altLang="en-US" sz="1350" dirty="0">
                <a:solidFill>
                  <a:prstClr val="black"/>
                </a:solidFill>
              </a:endParaRPr>
            </a:p>
            <a:p>
              <a:pPr defTabSz="685800">
                <a:spcBef>
                  <a:spcPct val="0"/>
                </a:spcBef>
                <a:defRPr/>
              </a:pPr>
              <a:r>
                <a:rPr lang="en-US" altLang="en-US" sz="1350" dirty="0">
                  <a:solidFill>
                    <a:prstClr val="black"/>
                  </a:solidFill>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0" y="3132853"/>
              <a:ext cx="1554272"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a:solidFill>
                    <a:prstClr val="black"/>
                  </a:solidFill>
                </a:rPr>
                <a:t>pbs.org</a:t>
              </a:r>
            </a:p>
            <a:p>
              <a:pPr defTabSz="685800">
                <a:spcBef>
                  <a:spcPct val="0"/>
                </a:spcBef>
                <a:defRPr/>
              </a:pPr>
              <a:r>
                <a:rPr lang="en-US" altLang="en-US" sz="1350">
                  <a:solidFill>
                    <a:prstClr val="black"/>
                  </a:solidFill>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1"/>
              <a:ext cx="1889919" cy="492443"/>
            </a:xfrm>
            <a:prstGeom prst="rect">
              <a:avLst/>
            </a:prstGeom>
            <a:noFill/>
          </p:spPr>
          <p:txBody>
            <a:bodyPr wrap="none" rtlCol="0">
              <a:spAutoFit/>
            </a:bodyPr>
            <a:lstStyle/>
            <a:p>
              <a:pPr defTabSz="685800">
                <a:defRPr/>
              </a:pPr>
              <a:r>
                <a:rPr lang="en-US" i="1" dirty="0">
                  <a:solidFill>
                    <a:srgbClr val="C00000"/>
                  </a:solidFill>
                  <a:latin typeface="Calibri" panose="020F0502020204030204"/>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50270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12</a:t>
            </a:fld>
            <a:endParaRPr lang="en-US" dirty="0"/>
          </a:p>
        </p:txBody>
      </p:sp>
    </p:spTree>
    <p:extLst>
      <p:ext uri="{BB962C8B-B14F-4D97-AF65-F5344CB8AC3E}">
        <p14:creationId xmlns:p14="http://schemas.microsoft.com/office/powerpoint/2010/main" val="2709529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0">
                                            <p:txEl>
                                              <p:pRg st="1" end="1"/>
                                            </p:txEl>
                                          </p:spTgt>
                                        </p:tgtEl>
                                        <p:attrNameLst>
                                          <p:attrName>style.visibility</p:attrName>
                                        </p:attrNameLst>
                                      </p:cBhvr>
                                      <p:to>
                                        <p:strVal val="visible"/>
                                      </p:to>
                                    </p:set>
                                    <p:animEffect transition="in" filter="dissolve">
                                      <p:cBhvr>
                                        <p:cTn id="22" dur="500"/>
                                        <p:tgtEl>
                                          <p:spTgt spid="30">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Effect transition="in" filter="dissolve">
                                      <p:cBhvr>
                                        <p:cTn id="27" dur="500"/>
                                        <p:tgtEl>
                                          <p:spTgt spid="30">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animEffect transition="in" filter="dissolve">
                                      <p:cBhvr>
                                        <p:cTn id="32"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63"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CA5922D-5EC9-C948-9F13-0643C339D2D9}" type="slidenum">
              <a:rPr lang="en-US" sz="1400" b="0">
                <a:latin typeface="Times New Roman" charset="0"/>
                <a:cs typeface="Calibri"/>
              </a:rPr>
              <a:pPr eaLnBrk="1" hangingPunct="1"/>
              <a:t>120</a:t>
            </a:fld>
            <a:endParaRPr lang="en-US" sz="1400" b="0" dirty="0">
              <a:latin typeface="Times New Roman" charset="0"/>
              <a:cs typeface="Calibri"/>
            </a:endParaRPr>
          </a:p>
        </p:txBody>
      </p:sp>
      <p:sp>
        <p:nvSpPr>
          <p:cNvPr id="92164"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a:t>
            </a:r>
          </a:p>
        </p:txBody>
      </p:sp>
      <p:sp>
        <p:nvSpPr>
          <p:cNvPr id="92165" name="Rectangle 3"/>
          <p:cNvSpPr>
            <a:spLocks noGrp="1" noChangeArrowheads="1"/>
          </p:cNvSpPr>
          <p:nvPr>
            <p:ph type="body" idx="1"/>
          </p:nvPr>
        </p:nvSpPr>
        <p:spPr>
          <a:xfrm>
            <a:off x="609600" y="1143000"/>
            <a:ext cx="7467600" cy="1828800"/>
          </a:xfrm>
        </p:spPr>
        <p:txBody>
          <a:bodyPr>
            <a:normAutofit fontScale="92500"/>
          </a:bodyPr>
          <a:lstStyle/>
          <a:p>
            <a:pPr>
              <a:lnSpc>
                <a:spcPct val="90000"/>
              </a:lnSpc>
            </a:pPr>
            <a:r>
              <a:rPr lang="en-US" dirty="0">
                <a:latin typeface="Calibri"/>
                <a:cs typeface="Calibri"/>
              </a:rPr>
              <a:t>Many clients transfer the </a:t>
            </a:r>
            <a:r>
              <a:rPr lang="en-US" dirty="0">
                <a:solidFill>
                  <a:srgbClr val="0000FF"/>
                </a:solidFill>
                <a:latin typeface="Calibri"/>
                <a:cs typeface="Calibri"/>
              </a:rPr>
              <a:t>same information</a:t>
            </a:r>
            <a:r>
              <a:rPr lang="en-US" dirty="0">
                <a:latin typeface="Calibri"/>
                <a:cs typeface="Calibri"/>
                <a:sym typeface="Wingdings" charset="0"/>
              </a:rPr>
              <a:t> </a:t>
            </a:r>
          </a:p>
          <a:p>
            <a:pPr lvl="1">
              <a:lnSpc>
                <a:spcPct val="90000"/>
              </a:lnSpc>
            </a:pPr>
            <a:r>
              <a:rPr lang="en-US" dirty="0">
                <a:latin typeface="Calibri"/>
                <a:ea typeface="Calibri"/>
                <a:cs typeface="Calibri"/>
                <a:sym typeface="Wingdings" charset="0"/>
              </a:rPr>
              <a:t>Generates </a:t>
            </a:r>
            <a:r>
              <a:rPr lang="en-US" dirty="0">
                <a:solidFill>
                  <a:srgbClr val="FF0000"/>
                </a:solidFill>
                <a:latin typeface="Calibri"/>
                <a:ea typeface="Calibri"/>
                <a:cs typeface="Calibri"/>
                <a:sym typeface="Wingdings" charset="0"/>
              </a:rPr>
              <a:t>redundant</a:t>
            </a:r>
            <a:r>
              <a:rPr lang="en-US" dirty="0">
                <a:latin typeface="Calibri"/>
                <a:ea typeface="Calibri"/>
                <a:cs typeface="Calibri"/>
                <a:sym typeface="Wingdings" charset="0"/>
              </a:rPr>
              <a:t> server and network load</a:t>
            </a:r>
          </a:p>
          <a:p>
            <a:pPr lvl="1">
              <a:lnSpc>
                <a:spcPct val="90000"/>
              </a:lnSpc>
            </a:pPr>
            <a:r>
              <a:rPr lang="en-US" dirty="0">
                <a:latin typeface="Calibri"/>
                <a:ea typeface="Calibri"/>
                <a:cs typeface="Calibri"/>
                <a:sym typeface="Wingdings" charset="0"/>
              </a:rPr>
              <a:t>Clients experience </a:t>
            </a:r>
            <a:r>
              <a:rPr lang="en-US" dirty="0">
                <a:solidFill>
                  <a:srgbClr val="FF0000"/>
                </a:solidFill>
                <a:latin typeface="Calibri"/>
                <a:ea typeface="Calibri"/>
                <a:cs typeface="Calibri"/>
                <a:sym typeface="Wingdings" charset="0"/>
              </a:rPr>
              <a:t>unnecessary</a:t>
            </a:r>
            <a:r>
              <a:rPr lang="en-US" dirty="0">
                <a:latin typeface="Calibri"/>
                <a:ea typeface="Calibri"/>
                <a:cs typeface="Calibri"/>
                <a:sym typeface="Wingdings" charset="0"/>
              </a:rPr>
              <a:t> latency</a:t>
            </a:r>
          </a:p>
        </p:txBody>
      </p:sp>
      <p:grpSp>
        <p:nvGrpSpPr>
          <p:cNvPr id="92166" name="Group 4"/>
          <p:cNvGrpSpPr>
            <a:grpSpLocks/>
          </p:cNvGrpSpPr>
          <p:nvPr/>
        </p:nvGrpSpPr>
        <p:grpSpPr bwMode="auto">
          <a:xfrm>
            <a:off x="6019800" y="5715000"/>
            <a:ext cx="371475" cy="381000"/>
            <a:chOff x="1014" y="912"/>
            <a:chExt cx="574" cy="596"/>
          </a:xfrm>
        </p:grpSpPr>
        <p:sp>
          <p:nvSpPr>
            <p:cNvPr id="92245"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92246"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7"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8"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92249"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0"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1"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2"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253"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92254"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5"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56"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92167" name="Group 17"/>
          <p:cNvGrpSpPr>
            <a:grpSpLocks/>
          </p:cNvGrpSpPr>
          <p:nvPr/>
        </p:nvGrpSpPr>
        <p:grpSpPr bwMode="auto">
          <a:xfrm>
            <a:off x="7477125" y="5715000"/>
            <a:ext cx="371475" cy="381000"/>
            <a:chOff x="1014" y="912"/>
            <a:chExt cx="574" cy="596"/>
          </a:xfrm>
        </p:grpSpPr>
        <p:sp>
          <p:nvSpPr>
            <p:cNvPr id="92233"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92234"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5"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6"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92237"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8"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9"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0"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241"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92242"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3"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44"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92168" name="Group 30"/>
          <p:cNvGrpSpPr>
            <a:grpSpLocks/>
          </p:cNvGrpSpPr>
          <p:nvPr/>
        </p:nvGrpSpPr>
        <p:grpSpPr bwMode="auto">
          <a:xfrm>
            <a:off x="1219200" y="5715000"/>
            <a:ext cx="371475" cy="381000"/>
            <a:chOff x="1014" y="912"/>
            <a:chExt cx="574" cy="596"/>
          </a:xfrm>
        </p:grpSpPr>
        <p:sp>
          <p:nvSpPr>
            <p:cNvPr id="92221"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92222"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3"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4"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92225"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6"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7"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8"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229"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92230"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1"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32"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92169" name="Group 43"/>
          <p:cNvGrpSpPr>
            <a:grpSpLocks/>
          </p:cNvGrpSpPr>
          <p:nvPr/>
        </p:nvGrpSpPr>
        <p:grpSpPr bwMode="auto">
          <a:xfrm>
            <a:off x="2895600" y="5715000"/>
            <a:ext cx="371475" cy="381000"/>
            <a:chOff x="1014" y="912"/>
            <a:chExt cx="574" cy="596"/>
          </a:xfrm>
        </p:grpSpPr>
        <p:sp>
          <p:nvSpPr>
            <p:cNvPr id="92209"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92210"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1"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2"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92213"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4"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5"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6"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2217"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92218"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19"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92220"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92170" name="Group 56"/>
          <p:cNvGrpSpPr>
            <a:grpSpLocks/>
          </p:cNvGrpSpPr>
          <p:nvPr/>
        </p:nvGrpSpPr>
        <p:grpSpPr bwMode="auto">
          <a:xfrm>
            <a:off x="1371600" y="4191000"/>
            <a:ext cx="2179638" cy="1447800"/>
            <a:chOff x="832" y="1344"/>
            <a:chExt cx="1136" cy="1024"/>
          </a:xfrm>
        </p:grpSpPr>
        <p:sp>
          <p:nvSpPr>
            <p:cNvPr id="92200"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92201"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92202"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92203"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92204"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92205"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92206"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92207"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92208"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92171" name="Group 66"/>
          <p:cNvGrpSpPr>
            <a:grpSpLocks/>
          </p:cNvGrpSpPr>
          <p:nvPr/>
        </p:nvGrpSpPr>
        <p:grpSpPr bwMode="auto">
          <a:xfrm>
            <a:off x="5440363" y="4191000"/>
            <a:ext cx="2179637" cy="1447800"/>
            <a:chOff x="832" y="1344"/>
            <a:chExt cx="1136" cy="1024"/>
          </a:xfrm>
        </p:grpSpPr>
        <p:sp>
          <p:nvSpPr>
            <p:cNvPr id="92191"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92192"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92193"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92194"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92195"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92196"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92197"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92198"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92199"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92172" name="Group 76"/>
          <p:cNvGrpSpPr>
            <a:grpSpLocks/>
          </p:cNvGrpSpPr>
          <p:nvPr/>
        </p:nvGrpSpPr>
        <p:grpSpPr bwMode="auto">
          <a:xfrm>
            <a:off x="3276600" y="3581400"/>
            <a:ext cx="2438400" cy="1447800"/>
            <a:chOff x="832" y="1344"/>
            <a:chExt cx="1136" cy="1024"/>
          </a:xfrm>
        </p:grpSpPr>
        <p:sp>
          <p:nvSpPr>
            <p:cNvPr id="92182"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92183"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92184"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92185"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92186"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92187"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92188"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92189"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92190"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92173" name="Text Box 86"/>
          <p:cNvSpPr txBox="1">
            <a:spLocks noChangeArrowheads="1"/>
          </p:cNvSpPr>
          <p:nvPr/>
        </p:nvSpPr>
        <p:spPr bwMode="auto">
          <a:xfrm>
            <a:off x="3716338" y="30956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sp>
        <p:nvSpPr>
          <p:cNvPr id="92174" name="Text Box 87"/>
          <p:cNvSpPr txBox="1">
            <a:spLocks noChangeArrowheads="1"/>
          </p:cNvSpPr>
          <p:nvPr/>
        </p:nvSpPr>
        <p:spPr bwMode="auto">
          <a:xfrm>
            <a:off x="419100" y="57626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92175" name="Freeform 88"/>
          <p:cNvSpPr>
            <a:spLocks/>
          </p:cNvSpPr>
          <p:nvPr/>
        </p:nvSpPr>
        <p:spPr bwMode="auto">
          <a:xfrm>
            <a:off x="1525588" y="3500438"/>
            <a:ext cx="3043237" cy="2211387"/>
          </a:xfrm>
          <a:custGeom>
            <a:avLst/>
            <a:gdLst>
              <a:gd name="T0" fmla="*/ 3043237 w 1920"/>
              <a:gd name="T1" fmla="*/ 0 h 1392"/>
              <a:gd name="T2" fmla="*/ 2814994 w 1920"/>
              <a:gd name="T3" fmla="*/ 305019 h 1392"/>
              <a:gd name="T4" fmla="*/ 2358509 w 1920"/>
              <a:gd name="T5" fmla="*/ 457528 h 1392"/>
              <a:gd name="T6" fmla="*/ 1369457 w 1920"/>
              <a:gd name="T7" fmla="*/ 1067566 h 1392"/>
              <a:gd name="T8" fmla="*/ 456486 w 1920"/>
              <a:gd name="T9" fmla="*/ 1677604 h 1392"/>
              <a:gd name="T10" fmla="*/ 0 w 1920"/>
              <a:gd name="T11" fmla="*/ 2211387 h 1392"/>
              <a:gd name="T12" fmla="*/ 0 60000 65536"/>
              <a:gd name="T13" fmla="*/ 0 60000 65536"/>
              <a:gd name="T14" fmla="*/ 0 60000 65536"/>
              <a:gd name="T15" fmla="*/ 0 60000 65536"/>
              <a:gd name="T16" fmla="*/ 0 60000 65536"/>
              <a:gd name="T17" fmla="*/ 0 60000 65536"/>
              <a:gd name="T18" fmla="*/ 0 w 1920"/>
              <a:gd name="T19" fmla="*/ 0 h 1392"/>
              <a:gd name="T20" fmla="*/ 1920 w 1920"/>
              <a:gd name="T21" fmla="*/ 1392 h 1392"/>
            </a:gdLst>
            <a:ahLst/>
            <a:cxnLst>
              <a:cxn ang="T12">
                <a:pos x="T0" y="T1"/>
              </a:cxn>
              <a:cxn ang="T13">
                <a:pos x="T2" y="T3"/>
              </a:cxn>
              <a:cxn ang="T14">
                <a:pos x="T4" y="T5"/>
              </a:cxn>
              <a:cxn ang="T15">
                <a:pos x="T6" y="T7"/>
              </a:cxn>
              <a:cxn ang="T16">
                <a:pos x="T8" y="T9"/>
              </a:cxn>
              <a:cxn ang="T17">
                <a:pos x="T10" y="T11"/>
              </a:cxn>
            </a:cxnLst>
            <a:rect l="T18" t="T19" r="T20" b="T21"/>
            <a:pathLst>
              <a:path w="1920" h="1392">
                <a:moveTo>
                  <a:pt x="1920" y="0"/>
                </a:moveTo>
                <a:lnTo>
                  <a:pt x="1776" y="192"/>
                </a:lnTo>
                <a:lnTo>
                  <a:pt x="1488" y="288"/>
                </a:lnTo>
                <a:lnTo>
                  <a:pt x="864" y="672"/>
                </a:lnTo>
                <a:lnTo>
                  <a:pt x="288" y="1056"/>
                </a:lnTo>
                <a:lnTo>
                  <a:pt x="0"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92176" name="Freeform 89"/>
          <p:cNvSpPr>
            <a:spLocks/>
          </p:cNvSpPr>
          <p:nvPr/>
        </p:nvSpPr>
        <p:spPr bwMode="auto">
          <a:xfrm>
            <a:off x="3048000" y="3505200"/>
            <a:ext cx="1600200" cy="2209800"/>
          </a:xfrm>
          <a:custGeom>
            <a:avLst/>
            <a:gdLst>
              <a:gd name="T0" fmla="*/ 1600200 w 1008"/>
              <a:gd name="T1" fmla="*/ 0 h 1296"/>
              <a:gd name="T2" fmla="*/ 1371600 w 1008"/>
              <a:gd name="T3" fmla="*/ 572911 h 1296"/>
              <a:gd name="T4" fmla="*/ 0 w 1008"/>
              <a:gd name="T5" fmla="*/ 1473200 h 1296"/>
              <a:gd name="T6" fmla="*/ 0 w 1008"/>
              <a:gd name="T7" fmla="*/ 2209800 h 1296"/>
              <a:gd name="T8" fmla="*/ 0 60000 65536"/>
              <a:gd name="T9" fmla="*/ 0 60000 65536"/>
              <a:gd name="T10" fmla="*/ 0 60000 65536"/>
              <a:gd name="T11" fmla="*/ 0 60000 65536"/>
              <a:gd name="T12" fmla="*/ 0 w 1008"/>
              <a:gd name="T13" fmla="*/ 0 h 1296"/>
              <a:gd name="T14" fmla="*/ 1008 w 1008"/>
              <a:gd name="T15" fmla="*/ 1296 h 1296"/>
            </a:gdLst>
            <a:ahLst/>
            <a:cxnLst>
              <a:cxn ang="T8">
                <a:pos x="T0" y="T1"/>
              </a:cxn>
              <a:cxn ang="T9">
                <a:pos x="T2" y="T3"/>
              </a:cxn>
              <a:cxn ang="T10">
                <a:pos x="T4" y="T5"/>
              </a:cxn>
              <a:cxn ang="T11">
                <a:pos x="T6" y="T7"/>
              </a:cxn>
            </a:cxnLst>
            <a:rect l="T12" t="T13" r="T14" b="T15"/>
            <a:pathLst>
              <a:path w="1008" h="1296">
                <a:moveTo>
                  <a:pt x="1008" y="0"/>
                </a:moveTo>
                <a:lnTo>
                  <a:pt x="864" y="336"/>
                </a:lnTo>
                <a:lnTo>
                  <a:pt x="0" y="864"/>
                </a:lnTo>
                <a:lnTo>
                  <a:pt x="0" y="1296"/>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92177" name="Freeform 90"/>
          <p:cNvSpPr>
            <a:spLocks/>
          </p:cNvSpPr>
          <p:nvPr/>
        </p:nvSpPr>
        <p:spPr bwMode="auto">
          <a:xfrm>
            <a:off x="4724400" y="3505200"/>
            <a:ext cx="2895600" cy="2209800"/>
          </a:xfrm>
          <a:custGeom>
            <a:avLst/>
            <a:gdLst>
              <a:gd name="T0" fmla="*/ 0 w 1824"/>
              <a:gd name="T1" fmla="*/ 0 h 1392"/>
              <a:gd name="T2" fmla="*/ 609600 w 1824"/>
              <a:gd name="T3" fmla="*/ 457200 h 1392"/>
              <a:gd name="T4" fmla="*/ 1066800 w 1824"/>
              <a:gd name="T5" fmla="*/ 990600 h 1392"/>
              <a:gd name="T6" fmla="*/ 1981200 w 1824"/>
              <a:gd name="T7" fmla="*/ 1066800 h 1392"/>
              <a:gd name="T8" fmla="*/ 2895600 w 1824"/>
              <a:gd name="T9" fmla="*/ 2209800 h 1392"/>
              <a:gd name="T10" fmla="*/ 0 60000 65536"/>
              <a:gd name="T11" fmla="*/ 0 60000 65536"/>
              <a:gd name="T12" fmla="*/ 0 60000 65536"/>
              <a:gd name="T13" fmla="*/ 0 60000 65536"/>
              <a:gd name="T14" fmla="*/ 0 60000 65536"/>
              <a:gd name="T15" fmla="*/ 0 w 1824"/>
              <a:gd name="T16" fmla="*/ 0 h 1392"/>
              <a:gd name="T17" fmla="*/ 1824 w 1824"/>
              <a:gd name="T18" fmla="*/ 1392 h 1392"/>
            </a:gdLst>
            <a:ahLst/>
            <a:cxnLst>
              <a:cxn ang="T10">
                <a:pos x="T0" y="T1"/>
              </a:cxn>
              <a:cxn ang="T11">
                <a:pos x="T2" y="T3"/>
              </a:cxn>
              <a:cxn ang="T12">
                <a:pos x="T4" y="T5"/>
              </a:cxn>
              <a:cxn ang="T13">
                <a:pos x="T6" y="T7"/>
              </a:cxn>
              <a:cxn ang="T14">
                <a:pos x="T8" y="T9"/>
              </a:cxn>
            </a:cxnLst>
            <a:rect l="T15" t="T16" r="T17" b="T18"/>
            <a:pathLst>
              <a:path w="1824" h="1392">
                <a:moveTo>
                  <a:pt x="0" y="0"/>
                </a:moveTo>
                <a:lnTo>
                  <a:pt x="384" y="288"/>
                </a:lnTo>
                <a:lnTo>
                  <a:pt x="672" y="624"/>
                </a:lnTo>
                <a:lnTo>
                  <a:pt x="1248" y="672"/>
                </a:lnTo>
                <a:lnTo>
                  <a:pt x="1824"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92178" name="Freeform 91"/>
          <p:cNvSpPr>
            <a:spLocks/>
          </p:cNvSpPr>
          <p:nvPr/>
        </p:nvSpPr>
        <p:spPr bwMode="auto">
          <a:xfrm>
            <a:off x="4648200" y="3505200"/>
            <a:ext cx="1600200" cy="2209800"/>
          </a:xfrm>
          <a:custGeom>
            <a:avLst/>
            <a:gdLst>
              <a:gd name="T0" fmla="*/ 0 w 1008"/>
              <a:gd name="T1" fmla="*/ 0 h 1392"/>
              <a:gd name="T2" fmla="*/ 609600 w 1008"/>
              <a:gd name="T3" fmla="*/ 685800 h 1392"/>
              <a:gd name="T4" fmla="*/ 1066800 w 1008"/>
              <a:gd name="T5" fmla="*/ 1371600 h 1392"/>
              <a:gd name="T6" fmla="*/ 1447800 w 1008"/>
              <a:gd name="T7" fmla="*/ 1600200 h 1392"/>
              <a:gd name="T8" fmla="*/ 1600200 w 1008"/>
              <a:gd name="T9" fmla="*/ 2209800 h 1392"/>
              <a:gd name="T10" fmla="*/ 0 60000 65536"/>
              <a:gd name="T11" fmla="*/ 0 60000 65536"/>
              <a:gd name="T12" fmla="*/ 0 60000 65536"/>
              <a:gd name="T13" fmla="*/ 0 60000 65536"/>
              <a:gd name="T14" fmla="*/ 0 60000 65536"/>
              <a:gd name="T15" fmla="*/ 0 w 1008"/>
              <a:gd name="T16" fmla="*/ 0 h 1392"/>
              <a:gd name="T17" fmla="*/ 1008 w 1008"/>
              <a:gd name="T18" fmla="*/ 1392 h 1392"/>
            </a:gdLst>
            <a:ahLst/>
            <a:cxnLst>
              <a:cxn ang="T10">
                <a:pos x="T0" y="T1"/>
              </a:cxn>
              <a:cxn ang="T11">
                <a:pos x="T2" y="T3"/>
              </a:cxn>
              <a:cxn ang="T12">
                <a:pos x="T4" y="T5"/>
              </a:cxn>
              <a:cxn ang="T13">
                <a:pos x="T6" y="T7"/>
              </a:cxn>
              <a:cxn ang="T14">
                <a:pos x="T8" y="T9"/>
              </a:cxn>
            </a:cxnLst>
            <a:rect l="T15" t="T16" r="T17" b="T18"/>
            <a:pathLst>
              <a:path w="1008" h="1392">
                <a:moveTo>
                  <a:pt x="0" y="0"/>
                </a:moveTo>
                <a:lnTo>
                  <a:pt x="384" y="432"/>
                </a:lnTo>
                <a:lnTo>
                  <a:pt x="672" y="864"/>
                </a:lnTo>
                <a:lnTo>
                  <a:pt x="912" y="1008"/>
                </a:lnTo>
                <a:lnTo>
                  <a:pt x="1008"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92179" name="Text Box 92"/>
          <p:cNvSpPr txBox="1">
            <a:spLocks noChangeArrowheads="1"/>
          </p:cNvSpPr>
          <p:nvPr/>
        </p:nvSpPr>
        <p:spPr bwMode="auto">
          <a:xfrm>
            <a:off x="3810000" y="39624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92180" name="Text Box 93"/>
          <p:cNvSpPr txBox="1">
            <a:spLocks noChangeArrowheads="1"/>
          </p:cNvSpPr>
          <p:nvPr/>
        </p:nvSpPr>
        <p:spPr bwMode="auto">
          <a:xfrm>
            <a:off x="2043113" y="46339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92181" name="Text Box 94"/>
          <p:cNvSpPr txBox="1">
            <a:spLocks noChangeArrowheads="1"/>
          </p:cNvSpPr>
          <p:nvPr/>
        </p:nvSpPr>
        <p:spPr bwMode="auto">
          <a:xfrm>
            <a:off x="6245225" y="46482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graphicFrame>
        <p:nvGraphicFramePr>
          <p:cNvPr id="92162" name="Object 2"/>
          <p:cNvGraphicFramePr>
            <a:graphicFrameLocks noChangeAspect="1"/>
          </p:cNvGraphicFramePr>
          <p:nvPr/>
        </p:nvGraphicFramePr>
        <p:xfrm>
          <a:off x="4486275" y="30480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86275" y="30480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Tree>
    <p:extLst>
      <p:ext uri="{BB962C8B-B14F-4D97-AF65-F5344CB8AC3E}">
        <p14:creationId xmlns:p14="http://schemas.microsoft.com/office/powerpoint/2010/main" val="337713596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A3191A26-52D6-EA41-AA1B-978E68BAB3E0}" type="slidenum">
              <a:rPr lang="en-US" sz="1400" b="0">
                <a:latin typeface="Times New Roman" charset="0"/>
                <a:cs typeface="Calibri"/>
              </a:rPr>
              <a:pPr eaLnBrk="1" hangingPunct="1"/>
              <a:t>121</a:t>
            </a:fld>
            <a:endParaRPr lang="en-US" sz="1400" b="0" dirty="0">
              <a:latin typeface="Times New Roman" charset="0"/>
              <a:cs typeface="Calibri"/>
            </a:endParaRPr>
          </a:p>
        </p:txBody>
      </p:sp>
      <p:sp>
        <p:nvSpPr>
          <p:cNvPr id="94211"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How</a:t>
            </a:r>
          </a:p>
        </p:txBody>
      </p:sp>
      <p:sp>
        <p:nvSpPr>
          <p:cNvPr id="1085443" name="Rectangle 3"/>
          <p:cNvSpPr>
            <a:spLocks noGrp="1" noChangeArrowheads="1"/>
          </p:cNvSpPr>
          <p:nvPr>
            <p:ph type="body" idx="1"/>
          </p:nvPr>
        </p:nvSpPr>
        <p:spPr/>
        <p:txBody>
          <a:bodyPr/>
          <a:lstStyle/>
          <a:p>
            <a:pPr marL="346075" indent="-228600">
              <a:lnSpc>
                <a:spcPct val="90000"/>
              </a:lnSpc>
            </a:pPr>
            <a:r>
              <a:rPr lang="en-US" dirty="0">
                <a:latin typeface="Calibri"/>
                <a:cs typeface="Calibri"/>
              </a:rPr>
              <a:t>Modifier to GET requests:</a:t>
            </a:r>
          </a:p>
          <a:p>
            <a:pPr marL="795338" lvl="1" indent="-228600">
              <a:lnSpc>
                <a:spcPct val="90000"/>
              </a:lnSpc>
            </a:pPr>
            <a:r>
              <a:rPr lang="en-US" sz="2200" dirty="0">
                <a:solidFill>
                  <a:schemeClr val="accent1"/>
                </a:solidFill>
                <a:latin typeface="Courier" charset="0"/>
                <a:ea typeface="Calibri"/>
                <a:cs typeface="Calibri"/>
              </a:rPr>
              <a:t>If-modified-since</a:t>
            </a:r>
            <a:r>
              <a:rPr lang="en-US" dirty="0">
                <a:latin typeface="Calibri"/>
                <a:ea typeface="Calibri"/>
                <a:cs typeface="Calibri"/>
              </a:rPr>
              <a:t> – returns </a:t>
            </a:r>
            <a:r>
              <a:rPr lang="ja-JP" altLang="en-US" dirty="0">
                <a:latin typeface="Calibri"/>
                <a:ea typeface="Calibri"/>
                <a:cs typeface="Calibri"/>
              </a:rPr>
              <a:t>“</a:t>
            </a:r>
            <a:r>
              <a:rPr lang="en-US" dirty="0">
                <a:latin typeface="Calibri"/>
                <a:ea typeface="Calibri"/>
                <a:cs typeface="Calibri"/>
              </a:rPr>
              <a:t>not modified</a:t>
            </a:r>
            <a:r>
              <a:rPr lang="ja-JP" altLang="en-US" dirty="0">
                <a:latin typeface="Calibri"/>
                <a:ea typeface="Calibri"/>
                <a:cs typeface="Calibri"/>
              </a:rPr>
              <a:t>”</a:t>
            </a:r>
            <a:r>
              <a:rPr lang="en-US" dirty="0">
                <a:latin typeface="Calibri"/>
                <a:ea typeface="Calibri"/>
                <a:cs typeface="Calibri"/>
              </a:rPr>
              <a:t> if resource not modified since specified time </a:t>
            </a:r>
          </a:p>
          <a:p>
            <a:pPr marL="346075" indent="-228600">
              <a:lnSpc>
                <a:spcPct val="90000"/>
              </a:lnSpc>
            </a:pPr>
            <a:r>
              <a:rPr lang="en-US" dirty="0">
                <a:latin typeface="Calibri"/>
                <a:cs typeface="Calibri"/>
              </a:rPr>
              <a:t>Response header:</a:t>
            </a:r>
          </a:p>
          <a:p>
            <a:pPr marL="795338" lvl="1" indent="-228600">
              <a:lnSpc>
                <a:spcPct val="90000"/>
              </a:lnSpc>
            </a:pPr>
            <a:r>
              <a:rPr lang="en-US" sz="2200" dirty="0">
                <a:solidFill>
                  <a:schemeClr val="accent1"/>
                </a:solidFill>
                <a:latin typeface="Courier" charset="0"/>
                <a:ea typeface="Calibri"/>
                <a:cs typeface="Calibri"/>
              </a:rPr>
              <a:t>Expires</a:t>
            </a:r>
            <a:r>
              <a:rPr lang="en-US" dirty="0">
                <a:latin typeface="Calibri"/>
                <a:ea typeface="Calibri"/>
                <a:cs typeface="Calibri"/>
              </a:rPr>
              <a:t> – how long it</a:t>
            </a:r>
            <a:r>
              <a:rPr lang="ja-JP" altLang="en-US" dirty="0">
                <a:latin typeface="Calibri"/>
                <a:ea typeface="Calibri"/>
                <a:cs typeface="Calibri"/>
              </a:rPr>
              <a:t>’</a:t>
            </a:r>
            <a:r>
              <a:rPr lang="en-US" dirty="0">
                <a:latin typeface="Calibri"/>
                <a:ea typeface="Calibri"/>
                <a:cs typeface="Calibri"/>
              </a:rPr>
              <a:t>s safe to cache the resource</a:t>
            </a:r>
          </a:p>
          <a:p>
            <a:pPr marL="795338" lvl="1" indent="-228600">
              <a:lnSpc>
                <a:spcPct val="90000"/>
              </a:lnSpc>
            </a:pPr>
            <a:r>
              <a:rPr lang="en-US" sz="2200" dirty="0">
                <a:solidFill>
                  <a:schemeClr val="accent1"/>
                </a:solidFill>
                <a:latin typeface="Courier" charset="0"/>
                <a:ea typeface="Calibri"/>
                <a:cs typeface="Calibri"/>
              </a:rPr>
              <a:t>No-cache</a:t>
            </a:r>
            <a:r>
              <a:rPr lang="en-US" dirty="0">
                <a:latin typeface="Calibri"/>
                <a:ea typeface="Calibri"/>
                <a:cs typeface="Calibri"/>
              </a:rPr>
              <a:t> – ignore all caches; always get resource directly from server</a:t>
            </a:r>
          </a:p>
          <a:p>
            <a:pPr marL="795338" lvl="1" indent="-228600">
              <a:lnSpc>
                <a:spcPct val="90000"/>
              </a:lnSpc>
            </a:pPr>
            <a:endParaRPr lang="en-US" dirty="0">
              <a:latin typeface="Calibri"/>
              <a:ea typeface="Calibri"/>
              <a:cs typeface="Calibri"/>
            </a:endParaRPr>
          </a:p>
          <a:p>
            <a:pPr marL="795338" lvl="1" indent="-228600">
              <a:lnSpc>
                <a:spcPct val="90000"/>
              </a:lnSpc>
            </a:pPr>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7117599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08544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85443">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8544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8544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8544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43" grpId="0" build="p"/>
    </p:bldLst>
  </p:timing>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25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2631659-5828-6F43-9995-742D1FB1D521}" type="slidenum">
              <a:rPr lang="en-US" sz="1400" b="0">
                <a:latin typeface="Times New Roman" charset="0"/>
                <a:cs typeface="Calibri"/>
              </a:rPr>
              <a:pPr eaLnBrk="1" hangingPunct="1"/>
              <a:t>122</a:t>
            </a:fld>
            <a:endParaRPr lang="en-US" sz="1400" b="0" dirty="0">
              <a:latin typeface="Times New Roman" charset="0"/>
              <a:cs typeface="Calibri"/>
            </a:endParaRPr>
          </a:p>
        </p:txBody>
      </p:sp>
      <p:sp>
        <p:nvSpPr>
          <p:cNvPr id="96259"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Why</a:t>
            </a:r>
          </a:p>
        </p:txBody>
      </p:sp>
      <p:sp>
        <p:nvSpPr>
          <p:cNvPr id="1085443" name="Rectangle 3"/>
          <p:cNvSpPr>
            <a:spLocks noGrp="1" noChangeArrowheads="1"/>
          </p:cNvSpPr>
          <p:nvPr>
            <p:ph type="body" idx="1"/>
          </p:nvPr>
        </p:nvSpPr>
        <p:spPr/>
        <p:txBody>
          <a:bodyPr>
            <a:normAutofit fontScale="85000" lnSpcReduction="20000"/>
          </a:bodyPr>
          <a:lstStyle/>
          <a:p>
            <a:pPr marL="346075" indent="-228600">
              <a:lnSpc>
                <a:spcPct val="90000"/>
              </a:lnSpc>
            </a:pPr>
            <a:r>
              <a:rPr lang="en-US" dirty="0">
                <a:latin typeface="Calibri"/>
                <a:cs typeface="Calibri"/>
              </a:rPr>
              <a:t>Motive for placing content closer to client:</a:t>
            </a:r>
          </a:p>
          <a:p>
            <a:pPr marL="685800" lvl="1" indent="-228600">
              <a:lnSpc>
                <a:spcPct val="90000"/>
              </a:lnSpc>
            </a:pPr>
            <a:r>
              <a:rPr lang="en-US" dirty="0">
                <a:latin typeface="Calibri"/>
                <a:ea typeface="Calibri"/>
                <a:cs typeface="Calibri"/>
              </a:rPr>
              <a:t>User gets better response time</a:t>
            </a:r>
          </a:p>
          <a:p>
            <a:pPr marL="685800" lvl="1" indent="-228600">
              <a:lnSpc>
                <a:spcPct val="90000"/>
              </a:lnSpc>
            </a:pPr>
            <a:r>
              <a:rPr lang="en-US" dirty="0">
                <a:latin typeface="Calibri"/>
                <a:ea typeface="Calibri"/>
                <a:cs typeface="Calibri"/>
              </a:rPr>
              <a:t>Content providers get happier users</a:t>
            </a:r>
          </a:p>
          <a:p>
            <a:pPr marL="1031875" lvl="2" indent="-228600">
              <a:lnSpc>
                <a:spcPct val="90000"/>
              </a:lnSpc>
            </a:pPr>
            <a:r>
              <a:rPr lang="en-US" dirty="0">
                <a:latin typeface="Calibri"/>
                <a:ea typeface="Calibri"/>
                <a:cs typeface="Calibri"/>
              </a:rPr>
              <a:t>Time is money, really!</a:t>
            </a:r>
          </a:p>
          <a:p>
            <a:pPr marL="685800" lvl="1" indent="-228600">
              <a:lnSpc>
                <a:spcPct val="90000"/>
              </a:lnSpc>
            </a:pPr>
            <a:r>
              <a:rPr lang="en-US" dirty="0">
                <a:latin typeface="Calibri"/>
                <a:ea typeface="Calibri"/>
                <a:cs typeface="Calibri"/>
              </a:rPr>
              <a:t>Network gets reduced load</a:t>
            </a:r>
          </a:p>
          <a:p>
            <a:pPr marL="685800" lvl="1" indent="-228600">
              <a:lnSpc>
                <a:spcPct val="90000"/>
              </a:lnSpc>
            </a:pPr>
            <a:endParaRPr lang="en-US" dirty="0">
              <a:latin typeface="Calibri"/>
              <a:ea typeface="Calibri"/>
              <a:cs typeface="Calibri"/>
            </a:endParaRPr>
          </a:p>
          <a:p>
            <a:pPr marL="346075" indent="-228600">
              <a:lnSpc>
                <a:spcPct val="90000"/>
              </a:lnSpc>
            </a:pPr>
            <a:r>
              <a:rPr lang="en-US" dirty="0">
                <a:latin typeface="Calibri"/>
                <a:cs typeface="Calibri"/>
              </a:rPr>
              <a:t>Why does caching work?</a:t>
            </a:r>
          </a:p>
          <a:p>
            <a:pPr marL="685800" lvl="1" indent="-228600">
              <a:lnSpc>
                <a:spcPct val="90000"/>
              </a:lnSpc>
            </a:pPr>
            <a:r>
              <a:rPr lang="en-US" dirty="0">
                <a:latin typeface="Calibri"/>
                <a:ea typeface="Calibri"/>
                <a:cs typeface="Calibri"/>
              </a:rPr>
              <a:t>Exploits </a:t>
            </a:r>
            <a:r>
              <a:rPr lang="en-US" i="1" dirty="0">
                <a:latin typeface="Calibri"/>
                <a:ea typeface="Calibri"/>
                <a:cs typeface="Calibri"/>
              </a:rPr>
              <a:t>locality of reference</a:t>
            </a:r>
          </a:p>
          <a:p>
            <a:pPr marL="685800" lvl="1" indent="-228600">
              <a:lnSpc>
                <a:spcPct val="90000"/>
              </a:lnSpc>
            </a:pPr>
            <a:endParaRPr lang="en-US" sz="2500" i="1" dirty="0">
              <a:latin typeface="Calibri"/>
              <a:ea typeface="Calibri"/>
              <a:cs typeface="Calibri"/>
            </a:endParaRPr>
          </a:p>
          <a:p>
            <a:pPr marL="346075" indent="-228600">
              <a:lnSpc>
                <a:spcPct val="90000"/>
              </a:lnSpc>
            </a:pPr>
            <a:r>
              <a:rPr lang="en-US" sz="2900" dirty="0">
                <a:latin typeface="Calibri"/>
                <a:cs typeface="Calibri"/>
              </a:rPr>
              <a:t>How well does caching work?</a:t>
            </a:r>
          </a:p>
          <a:p>
            <a:pPr marL="685800" lvl="1" indent="-228600">
              <a:lnSpc>
                <a:spcPct val="90000"/>
              </a:lnSpc>
            </a:pPr>
            <a:r>
              <a:rPr lang="en-US" sz="2500" dirty="0">
                <a:latin typeface="Calibri"/>
                <a:ea typeface="Calibri"/>
                <a:cs typeface="Calibri"/>
              </a:rPr>
              <a:t>Very well, up to a limit</a:t>
            </a:r>
          </a:p>
          <a:p>
            <a:pPr marL="685800" lvl="1" indent="-228600">
              <a:lnSpc>
                <a:spcPct val="90000"/>
              </a:lnSpc>
            </a:pPr>
            <a:r>
              <a:rPr lang="en-US" sz="2500" dirty="0">
                <a:latin typeface="Calibri"/>
                <a:ea typeface="Calibri"/>
                <a:cs typeface="Calibri"/>
              </a:rPr>
              <a:t>Large overlap in content</a:t>
            </a:r>
          </a:p>
          <a:p>
            <a:pPr marL="685800" lvl="1" indent="-228600">
              <a:lnSpc>
                <a:spcPct val="90000"/>
              </a:lnSpc>
            </a:pPr>
            <a:r>
              <a:rPr lang="en-US" sz="2500" dirty="0">
                <a:latin typeface="Calibri"/>
                <a:ea typeface="Calibri"/>
                <a:cs typeface="Calibri"/>
              </a:rPr>
              <a:t>But many unique requests</a:t>
            </a:r>
          </a:p>
          <a:p>
            <a:pPr marL="346075" indent="-228600">
              <a:lnSpc>
                <a:spcPct val="90000"/>
              </a:lnSpc>
            </a:pPr>
            <a:endParaRPr lang="en-US" dirty="0">
              <a:latin typeface="Calibri"/>
              <a:cs typeface="Calibri"/>
            </a:endParaRPr>
          </a:p>
          <a:p>
            <a:pPr marL="685800" lvl="1" indent="-228600">
              <a:lnSpc>
                <a:spcPct val="90000"/>
              </a:lnSpc>
            </a:pPr>
            <a:endParaRPr lang="en-US" dirty="0">
              <a:latin typeface="Calibri"/>
              <a:ea typeface="Calibri"/>
              <a:cs typeface="Calibri"/>
            </a:endParaRPr>
          </a:p>
          <a:p>
            <a:pPr marL="346075" indent="-228600">
              <a:lnSpc>
                <a:spcPct val="90000"/>
              </a:lnSpc>
            </a:pPr>
            <a:endParaRPr lang="en-US" dirty="0">
              <a:latin typeface="Calibri"/>
              <a:cs typeface="Calibri"/>
            </a:endParaRPr>
          </a:p>
          <a:p>
            <a:pPr marL="685800" lvl="1" indent="-228600">
              <a:lnSpc>
                <a:spcPct val="90000"/>
              </a:lnSpc>
            </a:pPr>
            <a:endParaRPr lang="en-US" dirty="0">
              <a:latin typeface="Calibri"/>
              <a:ea typeface="Calibri"/>
              <a:cs typeface="Calibri"/>
            </a:endParaRPr>
          </a:p>
          <a:p>
            <a:pPr marL="685800" lvl="1" indent="-228600">
              <a:lnSpc>
                <a:spcPct val="90000"/>
              </a:lnSpc>
            </a:pPr>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3984885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08544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8544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85443">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85443">
                                            <p:txEl>
                                              <p:pRg st="3" end="3"/>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85443">
                                            <p:txEl>
                                              <p:pRg st="4" end="4"/>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85443">
                                            <p:txEl>
                                              <p:pRg st="6" end="6"/>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85443">
                                            <p:txEl>
                                              <p:pRg st="7" end="7"/>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85443">
                                            <p:txEl>
                                              <p:pRg st="9" end="9"/>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085443">
                                            <p:txEl>
                                              <p:pRg st="10" end="1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85443">
                                            <p:txEl>
                                              <p:pRg st="11" end="11"/>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8544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43" grpId="0" build="p"/>
    </p:bldLst>
  </p:timing>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830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C60FC38F-06B4-2144-9AD1-4ED027029300}" type="slidenum">
              <a:rPr lang="en-US" sz="1400" b="0">
                <a:latin typeface="Times New Roman" charset="0"/>
                <a:cs typeface="Calibri"/>
              </a:rPr>
              <a:pPr eaLnBrk="1" hangingPunct="1"/>
              <a:t>123</a:t>
            </a:fld>
            <a:endParaRPr lang="en-US" sz="1400" b="0" dirty="0">
              <a:latin typeface="Times New Roman" charset="0"/>
              <a:cs typeface="Calibri"/>
            </a:endParaRPr>
          </a:p>
        </p:txBody>
      </p:sp>
      <p:sp>
        <p:nvSpPr>
          <p:cNvPr id="98307"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on the Client</a:t>
            </a:r>
          </a:p>
        </p:txBody>
      </p:sp>
      <p:sp>
        <p:nvSpPr>
          <p:cNvPr id="1057795" name="Rectangle 3"/>
          <p:cNvSpPr>
            <a:spLocks noGrp="1" noChangeArrowheads="1"/>
          </p:cNvSpPr>
          <p:nvPr>
            <p:ph type="body" idx="1"/>
          </p:nvPr>
        </p:nvSpPr>
        <p:spPr/>
        <p:txBody>
          <a:bodyPr>
            <a:normAutofit/>
          </a:bodyPr>
          <a:lstStyle/>
          <a:p>
            <a:pPr>
              <a:lnSpc>
                <a:spcPct val="90000"/>
              </a:lnSpc>
              <a:buFontTx/>
              <a:buNone/>
            </a:pPr>
            <a:r>
              <a:rPr lang="en-US" sz="2400" dirty="0">
                <a:latin typeface="Calibri"/>
                <a:cs typeface="Calibri"/>
              </a:rPr>
              <a:t>Example: Conditional GET Request</a:t>
            </a:r>
          </a:p>
          <a:p>
            <a:pPr>
              <a:lnSpc>
                <a:spcPct val="90000"/>
              </a:lnSpc>
            </a:pPr>
            <a:r>
              <a:rPr lang="en-US" sz="2400" dirty="0">
                <a:latin typeface="Calibri"/>
                <a:cs typeface="Calibri"/>
              </a:rPr>
              <a:t>Return resource only if it has changed at the server</a:t>
            </a:r>
          </a:p>
          <a:p>
            <a:pPr lvl="1">
              <a:lnSpc>
                <a:spcPct val="90000"/>
              </a:lnSpc>
            </a:pPr>
            <a:r>
              <a:rPr lang="en-US" sz="2000" dirty="0">
                <a:latin typeface="Calibri"/>
                <a:ea typeface="Calibri"/>
                <a:cs typeface="Calibri"/>
              </a:rPr>
              <a:t>Save server resources!</a:t>
            </a:r>
          </a:p>
          <a:p>
            <a:pPr>
              <a:lnSpc>
                <a:spcPct val="90000"/>
              </a:lnSpc>
            </a:pPr>
            <a:endParaRPr lang="en-US" sz="2400" dirty="0">
              <a:latin typeface="Calibri"/>
              <a:cs typeface="Calibri"/>
            </a:endParaRPr>
          </a:p>
          <a:p>
            <a:pPr>
              <a:lnSpc>
                <a:spcPct val="90000"/>
              </a:lnSpc>
            </a:pPr>
            <a:endParaRPr lang="en-US" sz="2400" dirty="0">
              <a:latin typeface="Calibri"/>
              <a:cs typeface="Calibri"/>
            </a:endParaRPr>
          </a:p>
          <a:p>
            <a:pPr>
              <a:lnSpc>
                <a:spcPct val="90000"/>
              </a:lnSpc>
            </a:pPr>
            <a:endParaRPr lang="en-US" sz="2400" dirty="0">
              <a:latin typeface="Calibri"/>
              <a:cs typeface="Calibri"/>
            </a:endParaRPr>
          </a:p>
          <a:p>
            <a:pPr>
              <a:lnSpc>
                <a:spcPct val="90000"/>
              </a:lnSpc>
            </a:pPr>
            <a:endParaRPr lang="en-US" sz="2400" dirty="0">
              <a:latin typeface="Calibri"/>
              <a:cs typeface="Calibri"/>
            </a:endParaRPr>
          </a:p>
          <a:p>
            <a:pPr>
              <a:lnSpc>
                <a:spcPct val="70000"/>
              </a:lnSpc>
            </a:pPr>
            <a:r>
              <a:rPr lang="en-US" sz="2400" dirty="0">
                <a:latin typeface="Calibri"/>
                <a:cs typeface="Calibri"/>
              </a:rPr>
              <a:t>How?</a:t>
            </a:r>
          </a:p>
          <a:p>
            <a:pPr lvl="1">
              <a:lnSpc>
                <a:spcPct val="90000"/>
              </a:lnSpc>
            </a:pPr>
            <a:r>
              <a:rPr lang="en-US" sz="2000" dirty="0">
                <a:latin typeface="Calibri"/>
                <a:ea typeface="Calibri"/>
                <a:cs typeface="Calibri"/>
              </a:rPr>
              <a:t>Client specifies </a:t>
            </a:r>
            <a:r>
              <a:rPr lang="ja-JP" altLang="en-US" sz="2000" dirty="0">
                <a:latin typeface="Calibri"/>
                <a:ea typeface="Calibri"/>
                <a:cs typeface="Calibri"/>
              </a:rPr>
              <a:t>“</a:t>
            </a:r>
            <a:r>
              <a:rPr lang="en-US" sz="2000" dirty="0">
                <a:latin typeface="Calibri"/>
                <a:ea typeface="Calibri"/>
                <a:cs typeface="Calibri"/>
              </a:rPr>
              <a:t>if-modified-since</a:t>
            </a:r>
            <a:r>
              <a:rPr lang="ja-JP" altLang="en-US" sz="2000" dirty="0">
                <a:latin typeface="Calibri"/>
                <a:ea typeface="Calibri"/>
                <a:cs typeface="Calibri"/>
              </a:rPr>
              <a:t>”</a:t>
            </a:r>
            <a:r>
              <a:rPr lang="en-US" sz="2000" dirty="0">
                <a:latin typeface="Calibri"/>
                <a:ea typeface="Calibri"/>
                <a:cs typeface="Calibri"/>
              </a:rPr>
              <a:t> time in request</a:t>
            </a:r>
          </a:p>
          <a:p>
            <a:pPr lvl="1">
              <a:lnSpc>
                <a:spcPct val="90000"/>
              </a:lnSpc>
            </a:pPr>
            <a:r>
              <a:rPr lang="en-US" sz="2000" dirty="0">
                <a:latin typeface="Calibri"/>
                <a:ea typeface="Calibri"/>
                <a:cs typeface="Calibri"/>
              </a:rPr>
              <a:t>Server compares this against </a:t>
            </a:r>
            <a:r>
              <a:rPr lang="ja-JP" altLang="en-US" sz="2000" dirty="0">
                <a:latin typeface="Calibri"/>
                <a:ea typeface="Calibri"/>
                <a:cs typeface="Calibri"/>
              </a:rPr>
              <a:t>“</a:t>
            </a:r>
            <a:r>
              <a:rPr lang="en-US" sz="2000" dirty="0">
                <a:latin typeface="Calibri"/>
                <a:ea typeface="Calibri"/>
                <a:cs typeface="Calibri"/>
              </a:rPr>
              <a:t>last modified</a:t>
            </a:r>
            <a:r>
              <a:rPr lang="ja-JP" altLang="en-US" sz="2000" dirty="0">
                <a:latin typeface="Calibri"/>
                <a:ea typeface="Calibri"/>
                <a:cs typeface="Calibri"/>
              </a:rPr>
              <a:t>”</a:t>
            </a:r>
            <a:r>
              <a:rPr lang="en-US" sz="2000" dirty="0">
                <a:latin typeface="Calibri"/>
                <a:ea typeface="Calibri"/>
                <a:cs typeface="Calibri"/>
              </a:rPr>
              <a:t> time of desired resource</a:t>
            </a:r>
          </a:p>
          <a:p>
            <a:pPr lvl="1">
              <a:lnSpc>
                <a:spcPct val="90000"/>
              </a:lnSpc>
            </a:pPr>
            <a:r>
              <a:rPr lang="en-US" sz="2000" dirty="0">
                <a:latin typeface="Calibri"/>
                <a:ea typeface="Calibri"/>
                <a:cs typeface="Calibri"/>
              </a:rPr>
              <a:t>Server returns </a:t>
            </a:r>
            <a:r>
              <a:rPr lang="ja-JP" altLang="en-US" sz="2000" dirty="0">
                <a:latin typeface="Calibri"/>
                <a:ea typeface="Calibri"/>
                <a:cs typeface="Calibri"/>
              </a:rPr>
              <a:t>“</a:t>
            </a:r>
            <a:r>
              <a:rPr lang="en-US" sz="2000" dirty="0">
                <a:latin typeface="Calibri"/>
                <a:ea typeface="Calibri"/>
                <a:cs typeface="Calibri"/>
              </a:rPr>
              <a:t>304 Not Modified</a:t>
            </a:r>
            <a:r>
              <a:rPr lang="ja-JP" altLang="en-US" sz="2000" dirty="0">
                <a:latin typeface="Calibri"/>
                <a:ea typeface="Calibri"/>
                <a:cs typeface="Calibri"/>
              </a:rPr>
              <a:t>”</a:t>
            </a:r>
            <a:r>
              <a:rPr lang="en-US" sz="2000" dirty="0">
                <a:latin typeface="Calibri"/>
                <a:ea typeface="Calibri"/>
                <a:cs typeface="Calibri"/>
              </a:rPr>
              <a:t> if resource has not changed</a:t>
            </a:r>
          </a:p>
          <a:p>
            <a:pPr lvl="1">
              <a:lnSpc>
                <a:spcPct val="90000"/>
              </a:lnSpc>
            </a:pPr>
            <a:r>
              <a:rPr lang="en-US" sz="2000" dirty="0">
                <a:latin typeface="Calibri"/>
                <a:ea typeface="Calibri"/>
                <a:cs typeface="Calibri"/>
              </a:rPr>
              <a:t>…. or a </a:t>
            </a:r>
            <a:r>
              <a:rPr lang="ja-JP" altLang="en-US" sz="2000" dirty="0">
                <a:latin typeface="Calibri"/>
                <a:ea typeface="Calibri"/>
                <a:cs typeface="Calibri"/>
              </a:rPr>
              <a:t>“</a:t>
            </a:r>
            <a:r>
              <a:rPr lang="en-US" sz="2000" dirty="0">
                <a:latin typeface="Calibri"/>
                <a:ea typeface="Calibri"/>
                <a:cs typeface="Calibri"/>
              </a:rPr>
              <a:t>200 OK</a:t>
            </a:r>
            <a:r>
              <a:rPr lang="ja-JP" altLang="en-US" sz="2000" dirty="0">
                <a:latin typeface="Calibri"/>
                <a:ea typeface="Calibri"/>
                <a:cs typeface="Calibri"/>
              </a:rPr>
              <a:t>”</a:t>
            </a:r>
            <a:r>
              <a:rPr lang="en-US" sz="2000" dirty="0">
                <a:latin typeface="Calibri"/>
                <a:ea typeface="Calibri"/>
                <a:cs typeface="Calibri"/>
              </a:rPr>
              <a:t> with the latest version otherwise</a:t>
            </a:r>
          </a:p>
        </p:txBody>
      </p:sp>
      <p:sp>
        <p:nvSpPr>
          <p:cNvPr id="1057796" name="Text Box 4"/>
          <p:cNvSpPr txBox="1">
            <a:spLocks noChangeArrowheads="1"/>
          </p:cNvSpPr>
          <p:nvPr/>
        </p:nvSpPr>
        <p:spPr bwMode="auto">
          <a:xfrm>
            <a:off x="814388" y="2765425"/>
            <a:ext cx="7796212" cy="1654175"/>
          </a:xfrm>
          <a:prstGeom prst="rect">
            <a:avLst/>
          </a:prstGeom>
          <a:solidFill>
            <a:srgbClr val="CCFFFF"/>
          </a:solidFill>
          <a:ln w="38100">
            <a:solidFill>
              <a:srgbClr val="66CCFF"/>
            </a:solidFill>
            <a:miter lim="800000"/>
            <a:headEnd/>
            <a:tailEnd/>
          </a:ln>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eaLnBrk="1" hangingPunct="1"/>
            <a:r>
              <a:rPr lang="en-US" dirty="0">
                <a:latin typeface="Courier" charset="0"/>
                <a:cs typeface="Calibri"/>
              </a:rPr>
              <a:t>GET /~awm22/win HTTP/1.1</a:t>
            </a:r>
          </a:p>
          <a:p>
            <a:pPr algn="l" eaLnBrk="1" hangingPunct="1"/>
            <a:r>
              <a:rPr lang="en-US" dirty="0">
                <a:latin typeface="Courier" charset="0"/>
                <a:cs typeface="Calibri"/>
              </a:rPr>
              <a:t>Host: </a:t>
            </a:r>
            <a:r>
              <a:rPr lang="en-US" dirty="0" err="1">
                <a:latin typeface="Courier" charset="0"/>
                <a:cs typeface="Calibri"/>
              </a:rPr>
              <a:t>www.cl.cam.ac.uk</a:t>
            </a:r>
            <a:endParaRPr lang="en-US" dirty="0">
              <a:latin typeface="Courier" charset="0"/>
              <a:cs typeface="Calibri"/>
            </a:endParaRPr>
          </a:p>
          <a:p>
            <a:pPr algn="l" eaLnBrk="1" hangingPunct="1"/>
            <a:r>
              <a:rPr lang="en-US" dirty="0">
                <a:latin typeface="Courier" charset="0"/>
                <a:cs typeface="Calibri"/>
              </a:rPr>
              <a:t>User-Agent: Mozilla/4.03</a:t>
            </a:r>
          </a:p>
          <a:p>
            <a:pPr algn="l" eaLnBrk="1" hangingPunct="1"/>
            <a:r>
              <a:rPr lang="en-US" dirty="0">
                <a:solidFill>
                  <a:schemeClr val="hlink"/>
                </a:solidFill>
                <a:latin typeface="Courier" charset="0"/>
                <a:cs typeface="Calibri"/>
              </a:rPr>
              <a:t>If-Modified-Since: Sun, 27 Aug 2006 22:25:50 GMT</a:t>
            </a:r>
          </a:p>
          <a:p>
            <a:pPr algn="l" eaLnBrk="1" hangingPunct="1"/>
            <a:r>
              <a:rPr lang="en-US" b="0" dirty="0">
                <a:solidFill>
                  <a:schemeClr val="bg2"/>
                </a:solidFill>
                <a:latin typeface="Courier" charset="0"/>
                <a:cs typeface="Calibri"/>
              </a:rPr>
              <a:t>&lt;CRLF&gt;</a:t>
            </a:r>
            <a:endParaRPr lang="en-US" sz="2400" dirty="0">
              <a:latin typeface="Helvetica" charset="0"/>
              <a:cs typeface="Calibri"/>
            </a:endParaRPr>
          </a:p>
        </p:txBody>
      </p:sp>
      <p:sp>
        <p:nvSpPr>
          <p:cNvPr id="1057797" name="Rectangle 5"/>
          <p:cNvSpPr>
            <a:spLocks noChangeArrowheads="1"/>
          </p:cNvSpPr>
          <p:nvPr/>
        </p:nvSpPr>
        <p:spPr bwMode="auto">
          <a:xfrm>
            <a:off x="730250" y="2513112"/>
            <a:ext cx="2366763"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a:r>
              <a:rPr lang="en-US" sz="1400" b="0" i="1" dirty="0">
                <a:latin typeface="Calibri"/>
              </a:rPr>
              <a:t>Request from client to server:</a:t>
            </a:r>
            <a:endParaRPr lang="en-US" sz="1800" b="0" i="1" dirty="0">
              <a:latin typeface="Calibri"/>
            </a:endParaRPr>
          </a:p>
        </p:txBody>
      </p:sp>
    </p:spTree>
    <p:custDataLst>
      <p:tags r:id="rId1"/>
    </p:custDataLst>
    <p:extLst>
      <p:ext uri="{BB962C8B-B14F-4D97-AF65-F5344CB8AC3E}">
        <p14:creationId xmlns:p14="http://schemas.microsoft.com/office/powerpoint/2010/main" val="3611088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779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779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57795">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5779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5779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57795">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57795">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57795">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57795">
                                            <p:txEl>
                                              <p:pRg st="10" end="1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5779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7795" grpId="0" build="p"/>
      <p:bldP spid="1057796" grpId="0" animBg="1"/>
      <p:bldP spid="1057797" grpId="0"/>
    </p:bldLst>
  </p:timing>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0355"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86CFC0-32C9-564D-9308-C927F150393C}" type="slidenum">
              <a:rPr lang="en-US" sz="1400" b="0">
                <a:latin typeface="Times New Roman" charset="0"/>
                <a:cs typeface="Calibri"/>
              </a:rPr>
              <a:pPr eaLnBrk="1" hangingPunct="1"/>
              <a:t>124</a:t>
            </a:fld>
            <a:endParaRPr lang="en-US" sz="1400" b="0" dirty="0">
              <a:latin typeface="Times New Roman" charset="0"/>
              <a:cs typeface="Calibri"/>
            </a:endParaRPr>
          </a:p>
        </p:txBody>
      </p:sp>
      <p:sp>
        <p:nvSpPr>
          <p:cNvPr id="100356"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Reverse Proxies</a:t>
            </a:r>
          </a:p>
        </p:txBody>
      </p:sp>
      <p:sp>
        <p:nvSpPr>
          <p:cNvPr id="100357" name="Rectangle 3"/>
          <p:cNvSpPr>
            <a:spLocks noGrp="1" noChangeArrowheads="1"/>
          </p:cNvSpPr>
          <p:nvPr>
            <p:ph type="body" idx="1"/>
          </p:nvPr>
        </p:nvSpPr>
        <p:spPr>
          <a:xfrm>
            <a:off x="457200" y="1219199"/>
            <a:ext cx="8458200" cy="2946649"/>
          </a:xfrm>
        </p:spPr>
        <p:txBody>
          <a:bodyPr>
            <a:normAutofit/>
          </a:bodyPr>
          <a:lstStyle/>
          <a:p>
            <a:pPr marL="285750" indent="-285750">
              <a:buFontTx/>
              <a:buNone/>
            </a:pPr>
            <a:r>
              <a:rPr lang="en-US" sz="2600" dirty="0">
                <a:latin typeface="Calibri"/>
                <a:cs typeface="Calibri"/>
              </a:rPr>
              <a:t>Cache documents close to </a:t>
            </a:r>
            <a:r>
              <a:rPr lang="en-US" sz="2600" b="1" dirty="0">
                <a:latin typeface="Calibri"/>
                <a:cs typeface="Calibri"/>
              </a:rPr>
              <a:t>server</a:t>
            </a:r>
            <a:r>
              <a:rPr lang="en-US" sz="2600" dirty="0">
                <a:latin typeface="Calibri"/>
                <a:cs typeface="Calibri"/>
              </a:rPr>
              <a:t> </a:t>
            </a:r>
            <a:br>
              <a:rPr lang="en-US" sz="2600" dirty="0">
                <a:latin typeface="Calibri"/>
                <a:cs typeface="Calibri"/>
              </a:rPr>
            </a:br>
            <a:r>
              <a:rPr lang="en-US" sz="2600" dirty="0">
                <a:latin typeface="Calibri"/>
                <a:cs typeface="Calibri"/>
              </a:rPr>
              <a:t>	</a:t>
            </a:r>
            <a:r>
              <a:rPr lang="en-US" sz="2600" dirty="0">
                <a:latin typeface="Calibri"/>
                <a:cs typeface="Calibri"/>
                <a:sym typeface="Wingdings" charset="0"/>
              </a:rPr>
              <a:t> decrease server load</a:t>
            </a:r>
          </a:p>
          <a:p>
            <a:pPr marL="285750" indent="-285750">
              <a:lnSpc>
                <a:spcPct val="70000"/>
              </a:lnSpc>
            </a:pPr>
            <a:r>
              <a:rPr lang="en-US" sz="2200" dirty="0">
                <a:latin typeface="Calibri"/>
                <a:cs typeface="Calibri"/>
                <a:sym typeface="Wingdings" charset="0"/>
              </a:rPr>
              <a:t>Typically done by content providers</a:t>
            </a:r>
          </a:p>
          <a:p>
            <a:pPr marL="0" indent="0">
              <a:lnSpc>
                <a:spcPct val="70000"/>
              </a:lnSpc>
              <a:buNone/>
            </a:pPr>
            <a:endParaRPr lang="en-US" sz="2200" dirty="0">
              <a:latin typeface="Calibri"/>
              <a:cs typeface="Calibri"/>
              <a:sym typeface="Wingdings" charset="0"/>
            </a:endParaRPr>
          </a:p>
          <a:p>
            <a:pPr marL="285750" indent="-285750">
              <a:lnSpc>
                <a:spcPct val="40000"/>
              </a:lnSpc>
            </a:pPr>
            <a:r>
              <a:rPr lang="en-US" sz="2200" dirty="0">
                <a:latin typeface="Calibri"/>
                <a:cs typeface="Calibri"/>
              </a:rPr>
              <a:t>Only works for </a:t>
            </a:r>
            <a:r>
              <a:rPr lang="en-US" sz="2200" i="1" dirty="0">
                <a:solidFill>
                  <a:srgbClr val="FF0000"/>
                </a:solidFill>
                <a:latin typeface="Calibri"/>
                <a:cs typeface="Calibri"/>
              </a:rPr>
              <a:t>static(*)</a:t>
            </a:r>
            <a:r>
              <a:rPr lang="en-US" sz="2200" i="1" dirty="0">
                <a:latin typeface="Calibri"/>
                <a:cs typeface="Calibri"/>
              </a:rPr>
              <a:t> </a:t>
            </a:r>
            <a:r>
              <a:rPr lang="en-US" sz="2200" i="1" dirty="0">
                <a:solidFill>
                  <a:srgbClr val="FF0000"/>
                </a:solidFill>
                <a:latin typeface="Calibri"/>
                <a:cs typeface="Calibri"/>
              </a:rPr>
              <a:t>content</a:t>
            </a:r>
          </a:p>
          <a:p>
            <a:pPr marL="0" indent="0">
              <a:lnSpc>
                <a:spcPct val="40000"/>
              </a:lnSpc>
              <a:buNone/>
            </a:pPr>
            <a:endParaRPr lang="en-US" sz="2200" i="1" dirty="0">
              <a:latin typeface="Calibri"/>
              <a:cs typeface="Calibri"/>
            </a:endParaRPr>
          </a:p>
          <a:p>
            <a:pPr marL="0" indent="0">
              <a:lnSpc>
                <a:spcPct val="40000"/>
              </a:lnSpc>
              <a:buNone/>
            </a:pPr>
            <a:r>
              <a:rPr lang="en-US" sz="2200" i="1" dirty="0">
                <a:latin typeface="Calibri"/>
                <a:cs typeface="Calibri"/>
              </a:rPr>
              <a:t>(*) static can also be snapshots</a:t>
            </a:r>
          </a:p>
          <a:p>
            <a:pPr marL="0" indent="0">
              <a:lnSpc>
                <a:spcPct val="40000"/>
              </a:lnSpc>
              <a:buNone/>
            </a:pPr>
            <a:r>
              <a:rPr lang="en-US" sz="2200" i="1" dirty="0">
                <a:latin typeface="Calibri"/>
                <a:cs typeface="Calibri"/>
              </a:rPr>
              <a:t>of dynamic content</a:t>
            </a:r>
            <a:endParaRPr lang="en-US" dirty="0">
              <a:latin typeface="Calibri"/>
              <a:cs typeface="Calibri"/>
            </a:endParaRPr>
          </a:p>
        </p:txBody>
      </p:sp>
      <p:grpSp>
        <p:nvGrpSpPr>
          <p:cNvPr id="100358" name="Group 4"/>
          <p:cNvGrpSpPr>
            <a:grpSpLocks/>
          </p:cNvGrpSpPr>
          <p:nvPr/>
        </p:nvGrpSpPr>
        <p:grpSpPr bwMode="auto">
          <a:xfrm>
            <a:off x="6172200" y="6172200"/>
            <a:ext cx="371475" cy="381000"/>
            <a:chOff x="1014" y="912"/>
            <a:chExt cx="574" cy="596"/>
          </a:xfrm>
        </p:grpSpPr>
        <p:sp>
          <p:nvSpPr>
            <p:cNvPr id="100443"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44"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5"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6"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47"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8"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9"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0"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51"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52"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3"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4"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59" name="Group 17"/>
          <p:cNvGrpSpPr>
            <a:grpSpLocks/>
          </p:cNvGrpSpPr>
          <p:nvPr/>
        </p:nvGrpSpPr>
        <p:grpSpPr bwMode="auto">
          <a:xfrm>
            <a:off x="7629525" y="6172200"/>
            <a:ext cx="371475" cy="381000"/>
            <a:chOff x="1014" y="912"/>
            <a:chExt cx="574" cy="596"/>
          </a:xfrm>
        </p:grpSpPr>
        <p:sp>
          <p:nvSpPr>
            <p:cNvPr id="100431"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32"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3"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4"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35"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6"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7"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8"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39"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40"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1"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2"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0" name="Group 30"/>
          <p:cNvGrpSpPr>
            <a:grpSpLocks/>
          </p:cNvGrpSpPr>
          <p:nvPr/>
        </p:nvGrpSpPr>
        <p:grpSpPr bwMode="auto">
          <a:xfrm>
            <a:off x="1371600" y="6172200"/>
            <a:ext cx="371475" cy="381000"/>
            <a:chOff x="1014" y="912"/>
            <a:chExt cx="574" cy="596"/>
          </a:xfrm>
        </p:grpSpPr>
        <p:sp>
          <p:nvSpPr>
            <p:cNvPr id="100419"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20"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1"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2"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23"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4"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5"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6"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27"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28"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9"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0"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1" name="Group 43"/>
          <p:cNvGrpSpPr>
            <a:grpSpLocks/>
          </p:cNvGrpSpPr>
          <p:nvPr/>
        </p:nvGrpSpPr>
        <p:grpSpPr bwMode="auto">
          <a:xfrm>
            <a:off x="3048000" y="6172200"/>
            <a:ext cx="371475" cy="381000"/>
            <a:chOff x="1014" y="912"/>
            <a:chExt cx="574" cy="596"/>
          </a:xfrm>
        </p:grpSpPr>
        <p:sp>
          <p:nvSpPr>
            <p:cNvPr id="100407"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08"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09"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0"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11"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2"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3"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4"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15"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16"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7"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8"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2" name="Group 56"/>
          <p:cNvGrpSpPr>
            <a:grpSpLocks/>
          </p:cNvGrpSpPr>
          <p:nvPr/>
        </p:nvGrpSpPr>
        <p:grpSpPr bwMode="auto">
          <a:xfrm>
            <a:off x="1524000" y="4648200"/>
            <a:ext cx="2179638" cy="1447800"/>
            <a:chOff x="832" y="1344"/>
            <a:chExt cx="1136" cy="1024"/>
          </a:xfrm>
        </p:grpSpPr>
        <p:sp>
          <p:nvSpPr>
            <p:cNvPr id="100398"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0399"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0400"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0401"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0402"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0403"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0404"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0405"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0406"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0363" name="Group 66"/>
          <p:cNvGrpSpPr>
            <a:grpSpLocks/>
          </p:cNvGrpSpPr>
          <p:nvPr/>
        </p:nvGrpSpPr>
        <p:grpSpPr bwMode="auto">
          <a:xfrm>
            <a:off x="5592763" y="4648200"/>
            <a:ext cx="2179637" cy="1447800"/>
            <a:chOff x="832" y="1344"/>
            <a:chExt cx="1136" cy="1024"/>
          </a:xfrm>
        </p:grpSpPr>
        <p:sp>
          <p:nvSpPr>
            <p:cNvPr id="100389"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0390"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0391"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0392"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0393"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0394"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0395"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0396"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0397"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0364" name="Group 76"/>
          <p:cNvGrpSpPr>
            <a:grpSpLocks/>
          </p:cNvGrpSpPr>
          <p:nvPr/>
        </p:nvGrpSpPr>
        <p:grpSpPr bwMode="auto">
          <a:xfrm>
            <a:off x="3429000" y="4038600"/>
            <a:ext cx="2438400" cy="1447800"/>
            <a:chOff x="832" y="1344"/>
            <a:chExt cx="1136" cy="1024"/>
          </a:xfrm>
        </p:grpSpPr>
        <p:sp>
          <p:nvSpPr>
            <p:cNvPr id="100380"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0381"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0382"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0383"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0384"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0385"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0386"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0387"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0388"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0365" name="Text Box 86"/>
          <p:cNvSpPr txBox="1">
            <a:spLocks noChangeArrowheads="1"/>
          </p:cNvSpPr>
          <p:nvPr/>
        </p:nvSpPr>
        <p:spPr bwMode="auto">
          <a:xfrm>
            <a:off x="571500"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0366" name="Freeform 87"/>
          <p:cNvSpPr>
            <a:spLocks/>
          </p:cNvSpPr>
          <p:nvPr/>
        </p:nvSpPr>
        <p:spPr bwMode="auto">
          <a:xfrm>
            <a:off x="1677988" y="3957638"/>
            <a:ext cx="3043237" cy="2211387"/>
          </a:xfrm>
          <a:custGeom>
            <a:avLst/>
            <a:gdLst>
              <a:gd name="T0" fmla="*/ 3043237 w 1920"/>
              <a:gd name="T1" fmla="*/ 0 h 1392"/>
              <a:gd name="T2" fmla="*/ 2814994 w 1920"/>
              <a:gd name="T3" fmla="*/ 305019 h 1392"/>
              <a:gd name="T4" fmla="*/ 2358509 w 1920"/>
              <a:gd name="T5" fmla="*/ 457528 h 1392"/>
              <a:gd name="T6" fmla="*/ 1369457 w 1920"/>
              <a:gd name="T7" fmla="*/ 1067566 h 1392"/>
              <a:gd name="T8" fmla="*/ 456486 w 1920"/>
              <a:gd name="T9" fmla="*/ 1677604 h 1392"/>
              <a:gd name="T10" fmla="*/ 0 w 1920"/>
              <a:gd name="T11" fmla="*/ 2211387 h 1392"/>
              <a:gd name="T12" fmla="*/ 0 60000 65536"/>
              <a:gd name="T13" fmla="*/ 0 60000 65536"/>
              <a:gd name="T14" fmla="*/ 0 60000 65536"/>
              <a:gd name="T15" fmla="*/ 0 60000 65536"/>
              <a:gd name="T16" fmla="*/ 0 60000 65536"/>
              <a:gd name="T17" fmla="*/ 0 60000 65536"/>
              <a:gd name="T18" fmla="*/ 0 w 1920"/>
              <a:gd name="T19" fmla="*/ 0 h 1392"/>
              <a:gd name="T20" fmla="*/ 1920 w 1920"/>
              <a:gd name="T21" fmla="*/ 1392 h 1392"/>
            </a:gdLst>
            <a:ahLst/>
            <a:cxnLst>
              <a:cxn ang="T12">
                <a:pos x="T0" y="T1"/>
              </a:cxn>
              <a:cxn ang="T13">
                <a:pos x="T2" y="T3"/>
              </a:cxn>
              <a:cxn ang="T14">
                <a:pos x="T4" y="T5"/>
              </a:cxn>
              <a:cxn ang="T15">
                <a:pos x="T6" y="T7"/>
              </a:cxn>
              <a:cxn ang="T16">
                <a:pos x="T8" y="T9"/>
              </a:cxn>
              <a:cxn ang="T17">
                <a:pos x="T10" y="T11"/>
              </a:cxn>
            </a:cxnLst>
            <a:rect l="T18" t="T19" r="T20" b="T21"/>
            <a:pathLst>
              <a:path w="1920" h="1392">
                <a:moveTo>
                  <a:pt x="1920" y="0"/>
                </a:moveTo>
                <a:lnTo>
                  <a:pt x="1776" y="192"/>
                </a:lnTo>
                <a:lnTo>
                  <a:pt x="1488" y="288"/>
                </a:lnTo>
                <a:lnTo>
                  <a:pt x="864" y="672"/>
                </a:lnTo>
                <a:lnTo>
                  <a:pt x="288" y="1056"/>
                </a:lnTo>
                <a:lnTo>
                  <a:pt x="0"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7" name="Freeform 88"/>
          <p:cNvSpPr>
            <a:spLocks/>
          </p:cNvSpPr>
          <p:nvPr/>
        </p:nvSpPr>
        <p:spPr bwMode="auto">
          <a:xfrm>
            <a:off x="3200400" y="3962400"/>
            <a:ext cx="1600200" cy="2209800"/>
          </a:xfrm>
          <a:custGeom>
            <a:avLst/>
            <a:gdLst>
              <a:gd name="T0" fmla="*/ 1600200 w 1008"/>
              <a:gd name="T1" fmla="*/ 0 h 1296"/>
              <a:gd name="T2" fmla="*/ 1371600 w 1008"/>
              <a:gd name="T3" fmla="*/ 572911 h 1296"/>
              <a:gd name="T4" fmla="*/ 0 w 1008"/>
              <a:gd name="T5" fmla="*/ 1473200 h 1296"/>
              <a:gd name="T6" fmla="*/ 0 w 1008"/>
              <a:gd name="T7" fmla="*/ 2209800 h 1296"/>
              <a:gd name="T8" fmla="*/ 0 60000 65536"/>
              <a:gd name="T9" fmla="*/ 0 60000 65536"/>
              <a:gd name="T10" fmla="*/ 0 60000 65536"/>
              <a:gd name="T11" fmla="*/ 0 60000 65536"/>
              <a:gd name="T12" fmla="*/ 0 w 1008"/>
              <a:gd name="T13" fmla="*/ 0 h 1296"/>
              <a:gd name="T14" fmla="*/ 1008 w 1008"/>
              <a:gd name="T15" fmla="*/ 1296 h 1296"/>
            </a:gdLst>
            <a:ahLst/>
            <a:cxnLst>
              <a:cxn ang="T8">
                <a:pos x="T0" y="T1"/>
              </a:cxn>
              <a:cxn ang="T9">
                <a:pos x="T2" y="T3"/>
              </a:cxn>
              <a:cxn ang="T10">
                <a:pos x="T4" y="T5"/>
              </a:cxn>
              <a:cxn ang="T11">
                <a:pos x="T6" y="T7"/>
              </a:cxn>
            </a:cxnLst>
            <a:rect l="T12" t="T13" r="T14" b="T15"/>
            <a:pathLst>
              <a:path w="1008" h="1296">
                <a:moveTo>
                  <a:pt x="1008" y="0"/>
                </a:moveTo>
                <a:lnTo>
                  <a:pt x="864" y="336"/>
                </a:lnTo>
                <a:lnTo>
                  <a:pt x="0" y="864"/>
                </a:lnTo>
                <a:lnTo>
                  <a:pt x="0" y="1296"/>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8" name="Freeform 89"/>
          <p:cNvSpPr>
            <a:spLocks/>
          </p:cNvSpPr>
          <p:nvPr/>
        </p:nvSpPr>
        <p:spPr bwMode="auto">
          <a:xfrm>
            <a:off x="4876800" y="3962400"/>
            <a:ext cx="2895600" cy="2209800"/>
          </a:xfrm>
          <a:custGeom>
            <a:avLst/>
            <a:gdLst>
              <a:gd name="T0" fmla="*/ 0 w 1824"/>
              <a:gd name="T1" fmla="*/ 0 h 1392"/>
              <a:gd name="T2" fmla="*/ 609600 w 1824"/>
              <a:gd name="T3" fmla="*/ 457200 h 1392"/>
              <a:gd name="T4" fmla="*/ 1066800 w 1824"/>
              <a:gd name="T5" fmla="*/ 990600 h 1392"/>
              <a:gd name="T6" fmla="*/ 1981200 w 1824"/>
              <a:gd name="T7" fmla="*/ 1066800 h 1392"/>
              <a:gd name="T8" fmla="*/ 2895600 w 1824"/>
              <a:gd name="T9" fmla="*/ 2209800 h 1392"/>
              <a:gd name="T10" fmla="*/ 0 60000 65536"/>
              <a:gd name="T11" fmla="*/ 0 60000 65536"/>
              <a:gd name="T12" fmla="*/ 0 60000 65536"/>
              <a:gd name="T13" fmla="*/ 0 60000 65536"/>
              <a:gd name="T14" fmla="*/ 0 60000 65536"/>
              <a:gd name="T15" fmla="*/ 0 w 1824"/>
              <a:gd name="T16" fmla="*/ 0 h 1392"/>
              <a:gd name="T17" fmla="*/ 1824 w 1824"/>
              <a:gd name="T18" fmla="*/ 1392 h 1392"/>
            </a:gdLst>
            <a:ahLst/>
            <a:cxnLst>
              <a:cxn ang="T10">
                <a:pos x="T0" y="T1"/>
              </a:cxn>
              <a:cxn ang="T11">
                <a:pos x="T2" y="T3"/>
              </a:cxn>
              <a:cxn ang="T12">
                <a:pos x="T4" y="T5"/>
              </a:cxn>
              <a:cxn ang="T13">
                <a:pos x="T6" y="T7"/>
              </a:cxn>
              <a:cxn ang="T14">
                <a:pos x="T8" y="T9"/>
              </a:cxn>
            </a:cxnLst>
            <a:rect l="T15" t="T16" r="T17" b="T18"/>
            <a:pathLst>
              <a:path w="1824" h="1392">
                <a:moveTo>
                  <a:pt x="0" y="0"/>
                </a:moveTo>
                <a:lnTo>
                  <a:pt x="384" y="288"/>
                </a:lnTo>
                <a:lnTo>
                  <a:pt x="672" y="624"/>
                </a:lnTo>
                <a:lnTo>
                  <a:pt x="1248" y="672"/>
                </a:lnTo>
                <a:lnTo>
                  <a:pt x="1824"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9" name="Freeform 90"/>
          <p:cNvSpPr>
            <a:spLocks/>
          </p:cNvSpPr>
          <p:nvPr/>
        </p:nvSpPr>
        <p:spPr bwMode="auto">
          <a:xfrm>
            <a:off x="4800600" y="3962400"/>
            <a:ext cx="1600200" cy="2209800"/>
          </a:xfrm>
          <a:custGeom>
            <a:avLst/>
            <a:gdLst>
              <a:gd name="T0" fmla="*/ 0 w 1008"/>
              <a:gd name="T1" fmla="*/ 0 h 1392"/>
              <a:gd name="T2" fmla="*/ 609600 w 1008"/>
              <a:gd name="T3" fmla="*/ 685800 h 1392"/>
              <a:gd name="T4" fmla="*/ 1066800 w 1008"/>
              <a:gd name="T5" fmla="*/ 1371600 h 1392"/>
              <a:gd name="T6" fmla="*/ 1447800 w 1008"/>
              <a:gd name="T7" fmla="*/ 1600200 h 1392"/>
              <a:gd name="T8" fmla="*/ 1600200 w 1008"/>
              <a:gd name="T9" fmla="*/ 2209800 h 1392"/>
              <a:gd name="T10" fmla="*/ 0 60000 65536"/>
              <a:gd name="T11" fmla="*/ 0 60000 65536"/>
              <a:gd name="T12" fmla="*/ 0 60000 65536"/>
              <a:gd name="T13" fmla="*/ 0 60000 65536"/>
              <a:gd name="T14" fmla="*/ 0 60000 65536"/>
              <a:gd name="T15" fmla="*/ 0 w 1008"/>
              <a:gd name="T16" fmla="*/ 0 h 1392"/>
              <a:gd name="T17" fmla="*/ 1008 w 1008"/>
              <a:gd name="T18" fmla="*/ 1392 h 1392"/>
            </a:gdLst>
            <a:ahLst/>
            <a:cxnLst>
              <a:cxn ang="T10">
                <a:pos x="T0" y="T1"/>
              </a:cxn>
              <a:cxn ang="T11">
                <a:pos x="T2" y="T3"/>
              </a:cxn>
              <a:cxn ang="T12">
                <a:pos x="T4" y="T5"/>
              </a:cxn>
              <a:cxn ang="T13">
                <a:pos x="T6" y="T7"/>
              </a:cxn>
              <a:cxn ang="T14">
                <a:pos x="T8" y="T9"/>
              </a:cxn>
            </a:cxnLst>
            <a:rect l="T15" t="T16" r="T17" b="T18"/>
            <a:pathLst>
              <a:path w="1008" h="1392">
                <a:moveTo>
                  <a:pt x="0" y="0"/>
                </a:moveTo>
                <a:lnTo>
                  <a:pt x="384" y="432"/>
                </a:lnTo>
                <a:lnTo>
                  <a:pt x="672" y="864"/>
                </a:lnTo>
                <a:lnTo>
                  <a:pt x="912" y="1008"/>
                </a:lnTo>
                <a:lnTo>
                  <a:pt x="1008"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70" name="Text Box 91"/>
          <p:cNvSpPr txBox="1">
            <a:spLocks noChangeArrowheads="1"/>
          </p:cNvSpPr>
          <p:nvPr/>
        </p:nvSpPr>
        <p:spPr bwMode="auto">
          <a:xfrm>
            <a:off x="3962400"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0371" name="Text Box 92"/>
          <p:cNvSpPr txBox="1">
            <a:spLocks noChangeArrowheads="1"/>
          </p:cNvSpPr>
          <p:nvPr/>
        </p:nvSpPr>
        <p:spPr bwMode="auto">
          <a:xfrm>
            <a:off x="2195513"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0372" name="Text Box 93"/>
          <p:cNvSpPr txBox="1">
            <a:spLocks noChangeArrowheads="1"/>
          </p:cNvSpPr>
          <p:nvPr/>
        </p:nvSpPr>
        <p:spPr bwMode="auto">
          <a:xfrm>
            <a:off x="6397625"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0373" name="Text Box 94"/>
          <p:cNvSpPr txBox="1">
            <a:spLocks noChangeArrowheads="1"/>
          </p:cNvSpPr>
          <p:nvPr/>
        </p:nvSpPr>
        <p:spPr bwMode="auto">
          <a:xfrm>
            <a:off x="4953000" y="27146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0354" name="Object 2"/>
          <p:cNvGraphicFramePr>
            <a:graphicFrameLocks noChangeAspect="1"/>
          </p:cNvGraphicFramePr>
          <p:nvPr/>
        </p:nvGraphicFramePr>
        <p:xfrm>
          <a:off x="4638675" y="2638425"/>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8675" y="2638425"/>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0374" name="Rectangle 96"/>
          <p:cNvSpPr>
            <a:spLocks noChangeArrowheads="1"/>
          </p:cNvSpPr>
          <p:nvPr/>
        </p:nvSpPr>
        <p:spPr bwMode="auto">
          <a:xfrm>
            <a:off x="41910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5" name="Rectangle 97"/>
          <p:cNvSpPr>
            <a:spLocks noChangeArrowheads="1"/>
          </p:cNvSpPr>
          <p:nvPr/>
        </p:nvSpPr>
        <p:spPr bwMode="auto">
          <a:xfrm>
            <a:off x="47244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6" name="Rectangle 98"/>
          <p:cNvSpPr>
            <a:spLocks noChangeArrowheads="1"/>
          </p:cNvSpPr>
          <p:nvPr/>
        </p:nvSpPr>
        <p:spPr bwMode="auto">
          <a:xfrm>
            <a:off x="51816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7" name="Oval 99"/>
          <p:cNvSpPr>
            <a:spLocks noChangeArrowheads="1"/>
          </p:cNvSpPr>
          <p:nvPr/>
        </p:nvSpPr>
        <p:spPr bwMode="auto">
          <a:xfrm>
            <a:off x="3735388" y="3500438"/>
            <a:ext cx="1979612"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0378" name="Line 100"/>
          <p:cNvSpPr>
            <a:spLocks noChangeShapeType="1"/>
          </p:cNvSpPr>
          <p:nvPr/>
        </p:nvSpPr>
        <p:spPr bwMode="auto">
          <a:xfrm>
            <a:off x="4799013" y="3124200"/>
            <a:ext cx="1587"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0379" name="Text Box 101"/>
          <p:cNvSpPr txBox="1">
            <a:spLocks noChangeArrowheads="1"/>
          </p:cNvSpPr>
          <p:nvPr/>
        </p:nvSpPr>
        <p:spPr bwMode="auto">
          <a:xfrm>
            <a:off x="2057400"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Reverse proxies</a:t>
            </a:r>
            <a:endParaRPr lang="en-US" sz="1600" b="0" dirty="0">
              <a:latin typeface="Calibri"/>
              <a:cs typeface="Calibri"/>
            </a:endParaRPr>
          </a:p>
        </p:txBody>
      </p:sp>
    </p:spTree>
    <p:extLst>
      <p:ext uri="{BB962C8B-B14F-4D97-AF65-F5344CB8AC3E}">
        <p14:creationId xmlns:p14="http://schemas.microsoft.com/office/powerpoint/2010/main" val="263221689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03"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C6DB1B92-530E-044E-A550-BA6F739DAF96}" type="slidenum">
              <a:rPr lang="en-US" sz="1400" b="0">
                <a:latin typeface="Times New Roman" charset="0"/>
                <a:cs typeface="Calibri"/>
              </a:rPr>
              <a:pPr eaLnBrk="1" hangingPunct="1"/>
              <a:t>125</a:t>
            </a:fld>
            <a:endParaRPr lang="en-US" sz="1400" b="0" dirty="0">
              <a:latin typeface="Times New Roman" charset="0"/>
              <a:cs typeface="Calibri"/>
            </a:endParaRPr>
          </a:p>
        </p:txBody>
      </p:sp>
      <p:sp>
        <p:nvSpPr>
          <p:cNvPr id="102404"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Forward Proxies</a:t>
            </a:r>
          </a:p>
        </p:txBody>
      </p:sp>
      <p:sp>
        <p:nvSpPr>
          <p:cNvPr id="102405" name="Rectangle 3"/>
          <p:cNvSpPr>
            <a:spLocks noGrp="1" noChangeArrowheads="1"/>
          </p:cNvSpPr>
          <p:nvPr>
            <p:ph type="body" idx="1"/>
          </p:nvPr>
        </p:nvSpPr>
        <p:spPr>
          <a:xfrm>
            <a:off x="457200" y="1219200"/>
            <a:ext cx="8458200" cy="1219200"/>
          </a:xfrm>
        </p:spPr>
        <p:txBody>
          <a:bodyPr/>
          <a:lstStyle/>
          <a:p>
            <a:pPr marL="285750" indent="-285750">
              <a:lnSpc>
                <a:spcPct val="90000"/>
              </a:lnSpc>
              <a:buFontTx/>
              <a:buNone/>
            </a:pPr>
            <a:r>
              <a:rPr lang="en-US" sz="2600" dirty="0">
                <a:latin typeface="Calibri"/>
                <a:cs typeface="Calibri"/>
              </a:rPr>
              <a:t>Cache documents close to </a:t>
            </a:r>
            <a:r>
              <a:rPr lang="en-US" sz="2600" b="1" dirty="0">
                <a:latin typeface="Calibri"/>
                <a:cs typeface="Calibri"/>
              </a:rPr>
              <a:t>clients</a:t>
            </a:r>
            <a:r>
              <a:rPr lang="en-US" sz="2600" dirty="0">
                <a:latin typeface="Calibri"/>
                <a:cs typeface="Calibri"/>
              </a:rPr>
              <a:t> </a:t>
            </a:r>
          </a:p>
          <a:p>
            <a:pPr marL="285750" indent="-285750">
              <a:lnSpc>
                <a:spcPct val="40000"/>
              </a:lnSpc>
              <a:buFontTx/>
              <a:buNone/>
            </a:pPr>
            <a:r>
              <a:rPr lang="en-US" sz="2600" dirty="0">
                <a:latin typeface="Calibri"/>
                <a:cs typeface="Calibri"/>
                <a:sym typeface="Wingdings" charset="0"/>
              </a:rPr>
              <a:t>		 reduce network traffic and decrease latency</a:t>
            </a:r>
          </a:p>
          <a:p>
            <a:pPr marL="285750" indent="-285750">
              <a:lnSpc>
                <a:spcPct val="110000"/>
              </a:lnSpc>
            </a:pPr>
            <a:r>
              <a:rPr lang="en-US" sz="2200" dirty="0">
                <a:latin typeface="Calibri"/>
                <a:cs typeface="Calibri"/>
                <a:sym typeface="Wingdings" charset="0"/>
              </a:rPr>
              <a:t>Typically done by ISPs or corporate LANs</a:t>
            </a:r>
            <a:endParaRPr lang="en-US" sz="2600" dirty="0">
              <a:latin typeface="Calibri"/>
              <a:cs typeface="Calibri"/>
            </a:endParaRPr>
          </a:p>
        </p:txBody>
      </p:sp>
      <p:grpSp>
        <p:nvGrpSpPr>
          <p:cNvPr id="102406" name="Group 4"/>
          <p:cNvGrpSpPr>
            <a:grpSpLocks/>
          </p:cNvGrpSpPr>
          <p:nvPr/>
        </p:nvGrpSpPr>
        <p:grpSpPr bwMode="auto">
          <a:xfrm>
            <a:off x="6189663" y="6172200"/>
            <a:ext cx="371475" cy="381000"/>
            <a:chOff x="1014" y="912"/>
            <a:chExt cx="574" cy="596"/>
          </a:xfrm>
        </p:grpSpPr>
        <p:sp>
          <p:nvSpPr>
            <p:cNvPr id="102500"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501"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2"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3"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504"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5"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6"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7"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08"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509"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0"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1"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7" name="Group 17"/>
          <p:cNvGrpSpPr>
            <a:grpSpLocks/>
          </p:cNvGrpSpPr>
          <p:nvPr/>
        </p:nvGrpSpPr>
        <p:grpSpPr bwMode="auto">
          <a:xfrm>
            <a:off x="7646988" y="6172200"/>
            <a:ext cx="371475" cy="381000"/>
            <a:chOff x="1014" y="912"/>
            <a:chExt cx="574" cy="596"/>
          </a:xfrm>
        </p:grpSpPr>
        <p:sp>
          <p:nvSpPr>
            <p:cNvPr id="102488"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89"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0"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1"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92"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3"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4"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5"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96"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97"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8"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9"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8" name="Group 30"/>
          <p:cNvGrpSpPr>
            <a:grpSpLocks/>
          </p:cNvGrpSpPr>
          <p:nvPr/>
        </p:nvGrpSpPr>
        <p:grpSpPr bwMode="auto">
          <a:xfrm>
            <a:off x="1389063" y="6172200"/>
            <a:ext cx="371475" cy="381000"/>
            <a:chOff x="1014" y="912"/>
            <a:chExt cx="574" cy="596"/>
          </a:xfrm>
        </p:grpSpPr>
        <p:sp>
          <p:nvSpPr>
            <p:cNvPr id="102476"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77"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8"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9"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80"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1"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2"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3"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84"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85"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6"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7"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9" name="Group 43"/>
          <p:cNvGrpSpPr>
            <a:grpSpLocks/>
          </p:cNvGrpSpPr>
          <p:nvPr/>
        </p:nvGrpSpPr>
        <p:grpSpPr bwMode="auto">
          <a:xfrm>
            <a:off x="3065463" y="6172200"/>
            <a:ext cx="371475" cy="381000"/>
            <a:chOff x="1014" y="912"/>
            <a:chExt cx="574" cy="596"/>
          </a:xfrm>
        </p:grpSpPr>
        <p:sp>
          <p:nvSpPr>
            <p:cNvPr id="102464"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65"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6"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7"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68"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9"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0"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1"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72"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73"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4"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5"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10" name="Group 56"/>
          <p:cNvGrpSpPr>
            <a:grpSpLocks/>
          </p:cNvGrpSpPr>
          <p:nvPr/>
        </p:nvGrpSpPr>
        <p:grpSpPr bwMode="auto">
          <a:xfrm>
            <a:off x="1541463" y="4648200"/>
            <a:ext cx="2179637" cy="1447800"/>
            <a:chOff x="832" y="1344"/>
            <a:chExt cx="1136" cy="1024"/>
          </a:xfrm>
        </p:grpSpPr>
        <p:sp>
          <p:nvSpPr>
            <p:cNvPr id="102455"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2456"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2457"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2458"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2459"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2460"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2461"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2462"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2463"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2411" name="Group 66"/>
          <p:cNvGrpSpPr>
            <a:grpSpLocks/>
          </p:cNvGrpSpPr>
          <p:nvPr/>
        </p:nvGrpSpPr>
        <p:grpSpPr bwMode="auto">
          <a:xfrm>
            <a:off x="5610225" y="4648200"/>
            <a:ext cx="2179638" cy="1447800"/>
            <a:chOff x="832" y="1344"/>
            <a:chExt cx="1136" cy="1024"/>
          </a:xfrm>
        </p:grpSpPr>
        <p:sp>
          <p:nvSpPr>
            <p:cNvPr id="102446"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2447"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2448"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2449"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2450"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2451"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2452"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2453"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2454"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2412" name="Group 76"/>
          <p:cNvGrpSpPr>
            <a:grpSpLocks/>
          </p:cNvGrpSpPr>
          <p:nvPr/>
        </p:nvGrpSpPr>
        <p:grpSpPr bwMode="auto">
          <a:xfrm>
            <a:off x="3446463" y="4038600"/>
            <a:ext cx="2438400" cy="1447800"/>
            <a:chOff x="832" y="1344"/>
            <a:chExt cx="1136" cy="1024"/>
          </a:xfrm>
        </p:grpSpPr>
        <p:sp>
          <p:nvSpPr>
            <p:cNvPr id="102437"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2438"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2439"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2440"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2441"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2442"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2443"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2444"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2445"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2413" name="Text Box 86"/>
          <p:cNvSpPr txBox="1">
            <a:spLocks noChangeArrowheads="1"/>
          </p:cNvSpPr>
          <p:nvPr/>
        </p:nvSpPr>
        <p:spPr bwMode="auto">
          <a:xfrm>
            <a:off x="588963"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2414" name="Text Box 87"/>
          <p:cNvSpPr txBox="1">
            <a:spLocks noChangeArrowheads="1"/>
          </p:cNvSpPr>
          <p:nvPr/>
        </p:nvSpPr>
        <p:spPr bwMode="auto">
          <a:xfrm>
            <a:off x="3979863"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2415" name="Text Box 88"/>
          <p:cNvSpPr txBox="1">
            <a:spLocks noChangeArrowheads="1"/>
          </p:cNvSpPr>
          <p:nvPr/>
        </p:nvSpPr>
        <p:spPr bwMode="auto">
          <a:xfrm>
            <a:off x="2212975"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2416" name="Text Box 89"/>
          <p:cNvSpPr txBox="1">
            <a:spLocks noChangeArrowheads="1"/>
          </p:cNvSpPr>
          <p:nvPr/>
        </p:nvSpPr>
        <p:spPr bwMode="auto">
          <a:xfrm>
            <a:off x="6415088"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2417" name="Text Box 90"/>
          <p:cNvSpPr txBox="1">
            <a:spLocks noChangeArrowheads="1"/>
          </p:cNvSpPr>
          <p:nvPr/>
        </p:nvSpPr>
        <p:spPr bwMode="auto">
          <a:xfrm>
            <a:off x="4876800" y="2743200"/>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2402" name="Object 2"/>
          <p:cNvGraphicFramePr>
            <a:graphicFrameLocks noChangeAspect="1"/>
          </p:cNvGraphicFramePr>
          <p:nvPr/>
        </p:nvGraphicFramePr>
        <p:xfrm>
          <a:off x="4589463" y="26670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9463" y="26670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18" name="Rectangle 92"/>
          <p:cNvSpPr>
            <a:spLocks noChangeArrowheads="1"/>
          </p:cNvSpPr>
          <p:nvPr/>
        </p:nvSpPr>
        <p:spPr bwMode="auto">
          <a:xfrm>
            <a:off x="42084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19" name="Rectangle 93"/>
          <p:cNvSpPr>
            <a:spLocks noChangeArrowheads="1"/>
          </p:cNvSpPr>
          <p:nvPr/>
        </p:nvSpPr>
        <p:spPr bwMode="auto">
          <a:xfrm>
            <a:off x="47418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0" name="Rectangle 94"/>
          <p:cNvSpPr>
            <a:spLocks noChangeArrowheads="1"/>
          </p:cNvSpPr>
          <p:nvPr/>
        </p:nvSpPr>
        <p:spPr bwMode="auto">
          <a:xfrm>
            <a:off x="51990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1" name="Oval 95"/>
          <p:cNvSpPr>
            <a:spLocks noChangeArrowheads="1"/>
          </p:cNvSpPr>
          <p:nvPr/>
        </p:nvSpPr>
        <p:spPr bwMode="auto">
          <a:xfrm>
            <a:off x="3752850" y="3500438"/>
            <a:ext cx="1979613"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2" name="Line 96"/>
          <p:cNvSpPr>
            <a:spLocks noChangeShapeType="1"/>
          </p:cNvSpPr>
          <p:nvPr/>
        </p:nvSpPr>
        <p:spPr bwMode="auto">
          <a:xfrm>
            <a:off x="4741863" y="3124200"/>
            <a:ext cx="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23" name="Text Box 97"/>
          <p:cNvSpPr txBox="1">
            <a:spLocks noChangeArrowheads="1"/>
          </p:cNvSpPr>
          <p:nvPr/>
        </p:nvSpPr>
        <p:spPr bwMode="auto">
          <a:xfrm>
            <a:off x="2074863"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Reverse proxies</a:t>
            </a:r>
          </a:p>
        </p:txBody>
      </p:sp>
      <p:sp>
        <p:nvSpPr>
          <p:cNvPr id="102424" name="Rectangle 98"/>
          <p:cNvSpPr>
            <a:spLocks noChangeArrowheads="1"/>
          </p:cNvSpPr>
          <p:nvPr/>
        </p:nvSpPr>
        <p:spPr bwMode="auto">
          <a:xfrm>
            <a:off x="23034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5" name="Rectangle 99"/>
          <p:cNvSpPr>
            <a:spLocks noChangeArrowheads="1"/>
          </p:cNvSpPr>
          <p:nvPr/>
        </p:nvSpPr>
        <p:spPr bwMode="auto">
          <a:xfrm>
            <a:off x="276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6" name="Oval 100"/>
          <p:cNvSpPr>
            <a:spLocks noChangeArrowheads="1"/>
          </p:cNvSpPr>
          <p:nvPr/>
        </p:nvSpPr>
        <p:spPr bwMode="auto">
          <a:xfrm>
            <a:off x="20748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7" name="Rectangle 101"/>
          <p:cNvSpPr>
            <a:spLocks noChangeArrowheads="1"/>
          </p:cNvSpPr>
          <p:nvPr/>
        </p:nvSpPr>
        <p:spPr bwMode="auto">
          <a:xfrm>
            <a:off x="657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8" name="Rectangle 102"/>
          <p:cNvSpPr>
            <a:spLocks noChangeArrowheads="1"/>
          </p:cNvSpPr>
          <p:nvPr/>
        </p:nvSpPr>
        <p:spPr bwMode="auto">
          <a:xfrm>
            <a:off x="70278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9" name="Oval 103"/>
          <p:cNvSpPr>
            <a:spLocks noChangeArrowheads="1"/>
          </p:cNvSpPr>
          <p:nvPr/>
        </p:nvSpPr>
        <p:spPr bwMode="auto">
          <a:xfrm>
            <a:off x="63420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30" name="Freeform 104"/>
          <p:cNvSpPr>
            <a:spLocks/>
          </p:cNvSpPr>
          <p:nvPr/>
        </p:nvSpPr>
        <p:spPr bwMode="auto">
          <a:xfrm>
            <a:off x="2836863" y="3962400"/>
            <a:ext cx="1828800" cy="1447800"/>
          </a:xfrm>
          <a:custGeom>
            <a:avLst/>
            <a:gdLst>
              <a:gd name="T0" fmla="*/ 1828800 w 1152"/>
              <a:gd name="T1" fmla="*/ 0 h 912"/>
              <a:gd name="T2" fmla="*/ 1676400 w 1152"/>
              <a:gd name="T3" fmla="*/ 304800 h 912"/>
              <a:gd name="T4" fmla="*/ 0 w 1152"/>
              <a:gd name="T5" fmla="*/ 1447800 h 912"/>
              <a:gd name="T6" fmla="*/ 0 60000 65536"/>
              <a:gd name="T7" fmla="*/ 0 60000 65536"/>
              <a:gd name="T8" fmla="*/ 0 60000 65536"/>
              <a:gd name="T9" fmla="*/ 0 w 1152"/>
              <a:gd name="T10" fmla="*/ 0 h 912"/>
              <a:gd name="T11" fmla="*/ 1152 w 1152"/>
              <a:gd name="T12" fmla="*/ 912 h 912"/>
            </a:gdLst>
            <a:ahLst/>
            <a:cxnLst>
              <a:cxn ang="T6">
                <a:pos x="T0" y="T1"/>
              </a:cxn>
              <a:cxn ang="T7">
                <a:pos x="T2" y="T3"/>
              </a:cxn>
              <a:cxn ang="T8">
                <a:pos x="T4" y="T5"/>
              </a:cxn>
            </a:cxnLst>
            <a:rect l="T9" t="T10" r="T11" b="T12"/>
            <a:pathLst>
              <a:path w="1152" h="912">
                <a:moveTo>
                  <a:pt x="1152" y="0"/>
                </a:moveTo>
                <a:lnTo>
                  <a:pt x="1056" y="192"/>
                </a:lnTo>
                <a:lnTo>
                  <a:pt x="0"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1" name="Freeform 105"/>
          <p:cNvSpPr>
            <a:spLocks/>
          </p:cNvSpPr>
          <p:nvPr/>
        </p:nvSpPr>
        <p:spPr bwMode="auto">
          <a:xfrm>
            <a:off x="4894263" y="3962400"/>
            <a:ext cx="1676400" cy="1447800"/>
          </a:xfrm>
          <a:custGeom>
            <a:avLst/>
            <a:gdLst>
              <a:gd name="T0" fmla="*/ 0 w 1056"/>
              <a:gd name="T1" fmla="*/ 0 h 912"/>
              <a:gd name="T2" fmla="*/ 304800 w 1056"/>
              <a:gd name="T3" fmla="*/ 533400 h 912"/>
              <a:gd name="T4" fmla="*/ 1676400 w 1056"/>
              <a:gd name="T5" fmla="*/ 1447800 h 912"/>
              <a:gd name="T6" fmla="*/ 0 60000 65536"/>
              <a:gd name="T7" fmla="*/ 0 60000 65536"/>
              <a:gd name="T8" fmla="*/ 0 60000 65536"/>
              <a:gd name="T9" fmla="*/ 0 w 1056"/>
              <a:gd name="T10" fmla="*/ 0 h 912"/>
              <a:gd name="T11" fmla="*/ 1056 w 1056"/>
              <a:gd name="T12" fmla="*/ 912 h 912"/>
            </a:gdLst>
            <a:ahLst/>
            <a:cxnLst>
              <a:cxn ang="T6">
                <a:pos x="T0" y="T1"/>
              </a:cxn>
              <a:cxn ang="T7">
                <a:pos x="T2" y="T3"/>
              </a:cxn>
              <a:cxn ang="T8">
                <a:pos x="T4" y="T5"/>
              </a:cxn>
            </a:cxnLst>
            <a:rect l="T9" t="T10" r="T11" b="T12"/>
            <a:pathLst>
              <a:path w="1056" h="912">
                <a:moveTo>
                  <a:pt x="0" y="0"/>
                </a:moveTo>
                <a:lnTo>
                  <a:pt x="192" y="336"/>
                </a:lnTo>
                <a:lnTo>
                  <a:pt x="1056"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2" name="Line 106"/>
          <p:cNvSpPr>
            <a:spLocks noChangeShapeType="1"/>
          </p:cNvSpPr>
          <p:nvPr/>
        </p:nvSpPr>
        <p:spPr bwMode="auto">
          <a:xfrm flipH="1">
            <a:off x="1541463" y="5791200"/>
            <a:ext cx="685800" cy="3810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3" name="Line 107"/>
          <p:cNvSpPr>
            <a:spLocks noChangeShapeType="1"/>
          </p:cNvSpPr>
          <p:nvPr/>
        </p:nvSpPr>
        <p:spPr bwMode="auto">
          <a:xfrm>
            <a:off x="28368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4" name="Line 108"/>
          <p:cNvSpPr>
            <a:spLocks noChangeShapeType="1"/>
          </p:cNvSpPr>
          <p:nvPr/>
        </p:nvSpPr>
        <p:spPr bwMode="auto">
          <a:xfrm flipH="1">
            <a:off x="64182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5" name="Line 109"/>
          <p:cNvSpPr>
            <a:spLocks noChangeShapeType="1"/>
          </p:cNvSpPr>
          <p:nvPr/>
        </p:nvSpPr>
        <p:spPr bwMode="auto">
          <a:xfrm>
            <a:off x="7104063" y="5867400"/>
            <a:ext cx="7620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6" name="Text Box 110"/>
          <p:cNvSpPr txBox="1">
            <a:spLocks noChangeArrowheads="1"/>
          </p:cNvSpPr>
          <p:nvPr/>
        </p:nvSpPr>
        <p:spPr bwMode="auto">
          <a:xfrm>
            <a:off x="398463" y="53816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Forward proxies</a:t>
            </a:r>
            <a:endParaRPr lang="en-US" sz="1600" b="0" dirty="0">
              <a:latin typeface="Calibri"/>
              <a:cs typeface="Calibri"/>
            </a:endParaRPr>
          </a:p>
        </p:txBody>
      </p:sp>
    </p:spTree>
    <p:extLst>
      <p:ext uri="{BB962C8B-B14F-4D97-AF65-F5344CB8AC3E}">
        <p14:creationId xmlns:p14="http://schemas.microsoft.com/office/powerpoint/2010/main" val="158538417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45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57962B0-CD1F-2645-8BE7-E56BC5616E0E}" type="slidenum">
              <a:rPr lang="en-US" sz="1400" b="0">
                <a:latin typeface="Times New Roman" charset="0"/>
                <a:cs typeface="Calibri"/>
              </a:rPr>
              <a:pPr eaLnBrk="1" hangingPunct="1"/>
              <a:t>126</a:t>
            </a:fld>
            <a:endParaRPr lang="en-US" sz="1400" b="0" dirty="0">
              <a:latin typeface="Times New Roman" charset="0"/>
              <a:cs typeface="Calibri"/>
            </a:endParaRPr>
          </a:p>
        </p:txBody>
      </p:sp>
      <p:sp>
        <p:nvSpPr>
          <p:cNvPr id="104451"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 Content Distribution Networks</a:t>
            </a:r>
          </a:p>
        </p:txBody>
      </p:sp>
      <p:sp>
        <p:nvSpPr>
          <p:cNvPr id="99332" name="Rectangle 3"/>
          <p:cNvSpPr>
            <a:spLocks noGrp="1" noChangeArrowheads="1"/>
          </p:cNvSpPr>
          <p:nvPr>
            <p:ph type="body" idx="1"/>
          </p:nvPr>
        </p:nvSpPr>
        <p:spPr/>
        <p:txBody>
          <a:bodyPr>
            <a:normAutofit fontScale="85000" lnSpcReduction="20000"/>
          </a:bodyPr>
          <a:lstStyle/>
          <a:p>
            <a:r>
              <a:rPr lang="en-US" dirty="0">
                <a:latin typeface="Calibri"/>
                <a:cs typeface="Calibri"/>
              </a:rPr>
              <a:t>Integrate forward and reverse caching functionality</a:t>
            </a:r>
          </a:p>
          <a:p>
            <a:pPr lvl="1"/>
            <a:r>
              <a:rPr lang="en-US" dirty="0">
                <a:latin typeface="Calibri"/>
                <a:ea typeface="Calibri"/>
                <a:cs typeface="Calibri"/>
              </a:rPr>
              <a:t>One overlay network (usually) administered by one entity</a:t>
            </a:r>
          </a:p>
          <a:p>
            <a:pPr lvl="1"/>
            <a:r>
              <a:rPr lang="en-US" i="1" dirty="0">
                <a:latin typeface="Calibri"/>
                <a:ea typeface="Calibri"/>
                <a:cs typeface="Calibri"/>
              </a:rPr>
              <a:t>e.g.,</a:t>
            </a:r>
            <a:r>
              <a:rPr lang="en-US" dirty="0">
                <a:latin typeface="Calibri"/>
                <a:ea typeface="Calibri"/>
                <a:cs typeface="Calibri"/>
              </a:rPr>
              <a:t> Akamai</a:t>
            </a:r>
          </a:p>
          <a:p>
            <a:r>
              <a:rPr lang="en-US" dirty="0">
                <a:latin typeface="Calibri"/>
                <a:cs typeface="Calibri"/>
              </a:rPr>
              <a:t>Provide document caching</a:t>
            </a:r>
          </a:p>
          <a:p>
            <a:pPr lvl="1"/>
            <a:r>
              <a:rPr lang="en-US" b="1" dirty="0">
                <a:latin typeface="Calibri"/>
                <a:ea typeface="Calibri"/>
                <a:cs typeface="Calibri"/>
              </a:rPr>
              <a:t>Pull:</a:t>
            </a:r>
            <a:r>
              <a:rPr lang="en-US" dirty="0">
                <a:latin typeface="Calibri"/>
                <a:ea typeface="Calibri"/>
                <a:cs typeface="Calibri"/>
              </a:rPr>
              <a:t>  Direct result of clients</a:t>
            </a:r>
            <a:r>
              <a:rPr lang="ja-JP" altLang="en-US" dirty="0">
                <a:latin typeface="Calibri"/>
                <a:ea typeface="Calibri"/>
                <a:cs typeface="Calibri"/>
              </a:rPr>
              <a:t>’</a:t>
            </a:r>
            <a:r>
              <a:rPr lang="en-US" dirty="0">
                <a:latin typeface="Calibri"/>
                <a:ea typeface="Calibri"/>
                <a:cs typeface="Calibri"/>
              </a:rPr>
              <a:t> requests </a:t>
            </a:r>
          </a:p>
          <a:p>
            <a:pPr lvl="1"/>
            <a:r>
              <a:rPr lang="en-US" b="1" dirty="0">
                <a:latin typeface="Calibri"/>
                <a:ea typeface="Calibri"/>
                <a:cs typeface="Calibri"/>
              </a:rPr>
              <a:t>Push:  </a:t>
            </a:r>
            <a:r>
              <a:rPr lang="en-US" dirty="0">
                <a:latin typeface="Calibri"/>
                <a:ea typeface="Calibri"/>
                <a:cs typeface="Calibri"/>
              </a:rPr>
              <a:t>Expectation of high access rate</a:t>
            </a:r>
          </a:p>
          <a:p>
            <a:r>
              <a:rPr lang="en-US" dirty="0">
                <a:latin typeface="Calibri"/>
                <a:cs typeface="Calibri"/>
              </a:rPr>
              <a:t>Also do some processing</a:t>
            </a:r>
          </a:p>
          <a:p>
            <a:pPr lvl="1"/>
            <a:r>
              <a:rPr lang="en-US" dirty="0">
                <a:latin typeface="Calibri"/>
                <a:ea typeface="Calibri"/>
                <a:cs typeface="Calibri"/>
              </a:rPr>
              <a:t>Handle </a:t>
            </a:r>
            <a:r>
              <a:rPr lang="en-US" i="1" dirty="0">
                <a:latin typeface="Calibri"/>
                <a:ea typeface="Calibri"/>
                <a:cs typeface="Calibri"/>
              </a:rPr>
              <a:t>dynamic</a:t>
            </a:r>
            <a:r>
              <a:rPr lang="en-US" dirty="0">
                <a:latin typeface="Calibri"/>
                <a:ea typeface="Calibri"/>
                <a:cs typeface="Calibri"/>
              </a:rPr>
              <a:t> web pages</a:t>
            </a:r>
          </a:p>
          <a:p>
            <a:pPr lvl="1"/>
            <a:r>
              <a:rPr lang="en-US" i="1" dirty="0">
                <a:latin typeface="Calibri"/>
                <a:ea typeface="Calibri"/>
                <a:cs typeface="Calibri"/>
              </a:rPr>
              <a:t>Transcoding</a:t>
            </a:r>
          </a:p>
          <a:p>
            <a:pPr lvl="1"/>
            <a:r>
              <a:rPr lang="en-US" i="1" dirty="0">
                <a:latin typeface="Calibri"/>
                <a:ea typeface="Calibri"/>
                <a:cs typeface="Calibri"/>
              </a:rPr>
              <a:t>Maybe do some security function – watermark IP</a:t>
            </a:r>
            <a:r>
              <a:rPr lang="en-US" dirty="0">
                <a:latin typeface="Calibri"/>
                <a:ea typeface="Calibri"/>
                <a:cs typeface="Calibri"/>
              </a:rPr>
              <a:t> </a:t>
            </a:r>
          </a:p>
          <a:p>
            <a:pPr lvl="1">
              <a:buFont typeface="Helvetica" charset="0"/>
              <a:buNone/>
            </a:pPr>
            <a:r>
              <a:rPr lang="en-US" dirty="0">
                <a:latin typeface="Calibri"/>
                <a:ea typeface="Calibri"/>
                <a:cs typeface="Calibri"/>
              </a:rPr>
              <a:t>	 		</a:t>
            </a:r>
          </a:p>
        </p:txBody>
      </p:sp>
    </p:spTree>
    <p:custDataLst>
      <p:tags r:id="rId1"/>
    </p:custDataLst>
    <p:extLst>
      <p:ext uri="{BB962C8B-B14F-4D97-AF65-F5344CB8AC3E}">
        <p14:creationId xmlns:p14="http://schemas.microsoft.com/office/powerpoint/2010/main" val="41047509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9332">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9332">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9332">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9332">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9332">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9332">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9332">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9332">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9332">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9332">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933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2"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6499"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9C04B0D-7BE7-9244-ADBD-E493DA3851E0}" type="slidenum">
              <a:rPr lang="en-US" sz="1400" b="0">
                <a:latin typeface="Times New Roman" charset="0"/>
                <a:cs typeface="Calibri"/>
              </a:rPr>
              <a:pPr eaLnBrk="1" hangingPunct="1"/>
              <a:t>127</a:t>
            </a:fld>
            <a:endParaRPr lang="en-US" sz="1400" b="0" dirty="0">
              <a:latin typeface="Times New Roman" charset="0"/>
              <a:cs typeface="Calibri"/>
            </a:endParaRPr>
          </a:p>
        </p:txBody>
      </p:sp>
      <p:sp>
        <p:nvSpPr>
          <p:cNvPr id="106500" name="Rectangle 2"/>
          <p:cNvSpPr>
            <a:spLocks noGrp="1" noChangeArrowheads="1"/>
          </p:cNvSpPr>
          <p:nvPr>
            <p:ph type="title"/>
          </p:nvPr>
        </p:nvSpPr>
        <p:spPr>
          <a:xfrm>
            <a:off x="304800" y="228600"/>
            <a:ext cx="86868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CDNs (cont.)</a:t>
            </a:r>
          </a:p>
        </p:txBody>
      </p:sp>
      <p:grpSp>
        <p:nvGrpSpPr>
          <p:cNvPr id="106501" name="Group 3"/>
          <p:cNvGrpSpPr>
            <a:grpSpLocks/>
          </p:cNvGrpSpPr>
          <p:nvPr/>
        </p:nvGrpSpPr>
        <p:grpSpPr bwMode="auto">
          <a:xfrm>
            <a:off x="6096000" y="4800600"/>
            <a:ext cx="371475" cy="381000"/>
            <a:chOff x="1014" y="912"/>
            <a:chExt cx="574" cy="596"/>
          </a:xfrm>
        </p:grpSpPr>
        <p:sp>
          <p:nvSpPr>
            <p:cNvPr id="106594" name="Freeform 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95" name="Line 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6" name="Line 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7" name="Freeform 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98" name="Line 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9" name="Line 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0" name="Line 1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1" name="Rectangle 1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602" name="Freeform 1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603" name="Line 1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4" name="Line 1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5" name="Line 1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2" name="Group 16"/>
          <p:cNvGrpSpPr>
            <a:grpSpLocks/>
          </p:cNvGrpSpPr>
          <p:nvPr/>
        </p:nvGrpSpPr>
        <p:grpSpPr bwMode="auto">
          <a:xfrm>
            <a:off x="7553325" y="4800600"/>
            <a:ext cx="371475" cy="381000"/>
            <a:chOff x="1014" y="912"/>
            <a:chExt cx="574" cy="596"/>
          </a:xfrm>
        </p:grpSpPr>
        <p:sp>
          <p:nvSpPr>
            <p:cNvPr id="106582" name="Freeform 17"/>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83" name="Line 18"/>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4" name="Line 19"/>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5" name="Freeform 20"/>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86" name="Line 21"/>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7" name="Line 22"/>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8" name="Line 23"/>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9" name="Rectangle 24"/>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90" name="Freeform 25"/>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91" name="Line 26"/>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2" name="Line 27"/>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3" name="Line 28"/>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3" name="Group 29"/>
          <p:cNvGrpSpPr>
            <a:grpSpLocks/>
          </p:cNvGrpSpPr>
          <p:nvPr/>
        </p:nvGrpSpPr>
        <p:grpSpPr bwMode="auto">
          <a:xfrm>
            <a:off x="1295400" y="4800600"/>
            <a:ext cx="371475" cy="381000"/>
            <a:chOff x="1014" y="912"/>
            <a:chExt cx="574" cy="596"/>
          </a:xfrm>
        </p:grpSpPr>
        <p:sp>
          <p:nvSpPr>
            <p:cNvPr id="106570" name="Freeform 30"/>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71" name="Line 31"/>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2" name="Line 32"/>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3" name="Freeform 33"/>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74" name="Line 34"/>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5" name="Line 35"/>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6" name="Line 36"/>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7" name="Rectangle 37"/>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78" name="Freeform 38"/>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79" name="Line 39"/>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0" name="Line 40"/>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1" name="Line 41"/>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4" name="Group 42"/>
          <p:cNvGrpSpPr>
            <a:grpSpLocks/>
          </p:cNvGrpSpPr>
          <p:nvPr/>
        </p:nvGrpSpPr>
        <p:grpSpPr bwMode="auto">
          <a:xfrm>
            <a:off x="2971800" y="4800600"/>
            <a:ext cx="371475" cy="381000"/>
            <a:chOff x="1014" y="912"/>
            <a:chExt cx="574" cy="596"/>
          </a:xfrm>
        </p:grpSpPr>
        <p:sp>
          <p:nvSpPr>
            <p:cNvPr id="106558" name="Freeform 43"/>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59" name="Line 44"/>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0" name="Line 45"/>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1" name="Freeform 46"/>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62" name="Line 47"/>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3" name="Line 48"/>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4" name="Line 49"/>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5" name="Rectangle 50"/>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66" name="Freeform 51"/>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67" name="Line 52"/>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8" name="Line 53"/>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9" name="Line 54"/>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5" name="Group 55"/>
          <p:cNvGrpSpPr>
            <a:grpSpLocks/>
          </p:cNvGrpSpPr>
          <p:nvPr/>
        </p:nvGrpSpPr>
        <p:grpSpPr bwMode="auto">
          <a:xfrm>
            <a:off x="1447800" y="3276600"/>
            <a:ext cx="2179638" cy="1447800"/>
            <a:chOff x="832" y="1344"/>
            <a:chExt cx="1136" cy="1024"/>
          </a:xfrm>
        </p:grpSpPr>
        <p:sp>
          <p:nvSpPr>
            <p:cNvPr id="106549" name="Oval 56"/>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6550" name="Oval 57"/>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6551" name="Oval 58"/>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6552" name="Oval 59"/>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6553" name="Oval 60"/>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6554" name="Oval 61"/>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6555" name="Oval 62"/>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6556" name="Oval 63"/>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6557" name="Oval 64"/>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6506" name="Group 65"/>
          <p:cNvGrpSpPr>
            <a:grpSpLocks/>
          </p:cNvGrpSpPr>
          <p:nvPr/>
        </p:nvGrpSpPr>
        <p:grpSpPr bwMode="auto">
          <a:xfrm>
            <a:off x="5486400" y="3276600"/>
            <a:ext cx="2179638" cy="1447800"/>
            <a:chOff x="832" y="1344"/>
            <a:chExt cx="1136" cy="1024"/>
          </a:xfrm>
        </p:grpSpPr>
        <p:sp>
          <p:nvSpPr>
            <p:cNvPr id="106540" name="Oval 66"/>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6541" name="Oval 67"/>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6542" name="Oval 68"/>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6543" name="Oval 69"/>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6544" name="Oval 70"/>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6545" name="Oval 71"/>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6546" name="Oval 72"/>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6547" name="Oval 73"/>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6548" name="Oval 74"/>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6507" name="Group 75"/>
          <p:cNvGrpSpPr>
            <a:grpSpLocks/>
          </p:cNvGrpSpPr>
          <p:nvPr/>
        </p:nvGrpSpPr>
        <p:grpSpPr bwMode="auto">
          <a:xfrm>
            <a:off x="3352800" y="2667000"/>
            <a:ext cx="2438400" cy="1447800"/>
            <a:chOff x="832" y="1344"/>
            <a:chExt cx="1136" cy="1024"/>
          </a:xfrm>
        </p:grpSpPr>
        <p:sp>
          <p:nvSpPr>
            <p:cNvPr id="106531" name="Oval 76"/>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6532" name="Oval 77"/>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6533" name="Oval 78"/>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6534" name="Oval 79"/>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6535" name="Oval 80"/>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6536" name="Oval 81"/>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6537" name="Oval 82"/>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6538" name="Oval 83"/>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6539" name="Oval 84"/>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6508" name="Text Box 85"/>
          <p:cNvSpPr txBox="1">
            <a:spLocks noChangeArrowheads="1"/>
          </p:cNvSpPr>
          <p:nvPr/>
        </p:nvSpPr>
        <p:spPr bwMode="auto">
          <a:xfrm>
            <a:off x="495300" y="48482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6509" name="Text Box 86"/>
          <p:cNvSpPr txBox="1">
            <a:spLocks noChangeArrowheads="1"/>
          </p:cNvSpPr>
          <p:nvPr/>
        </p:nvSpPr>
        <p:spPr bwMode="auto">
          <a:xfrm>
            <a:off x="2119313" y="37195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6510" name="Text Box 87"/>
          <p:cNvSpPr txBox="1">
            <a:spLocks noChangeArrowheads="1"/>
          </p:cNvSpPr>
          <p:nvPr/>
        </p:nvSpPr>
        <p:spPr bwMode="auto">
          <a:xfrm>
            <a:off x="3716338" y="20288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6498" name="Object 2"/>
          <p:cNvGraphicFramePr>
            <a:graphicFrameLocks noChangeAspect="1"/>
          </p:cNvGraphicFramePr>
          <p:nvPr/>
        </p:nvGraphicFramePr>
        <p:xfrm>
          <a:off x="4495800" y="19812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19812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6511" name="Rectangle 89"/>
          <p:cNvSpPr>
            <a:spLocks noChangeArrowheads="1"/>
          </p:cNvSpPr>
          <p:nvPr/>
        </p:nvSpPr>
        <p:spPr bwMode="auto">
          <a:xfrm>
            <a:off x="5867400" y="39624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2" name="Line 90"/>
          <p:cNvSpPr>
            <a:spLocks noChangeShapeType="1"/>
          </p:cNvSpPr>
          <p:nvPr/>
        </p:nvSpPr>
        <p:spPr bwMode="auto">
          <a:xfrm flipH="1">
            <a:off x="4419600" y="3352800"/>
            <a:ext cx="762000" cy="152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3" name="Rectangle 91"/>
          <p:cNvSpPr>
            <a:spLocks noChangeArrowheads="1"/>
          </p:cNvSpPr>
          <p:nvPr/>
        </p:nvSpPr>
        <p:spPr bwMode="auto">
          <a:xfrm>
            <a:off x="22098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4" name="Rectangle 92"/>
          <p:cNvSpPr>
            <a:spLocks noChangeArrowheads="1"/>
          </p:cNvSpPr>
          <p:nvPr/>
        </p:nvSpPr>
        <p:spPr bwMode="auto">
          <a:xfrm>
            <a:off x="4191000" y="34290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5" name="Rectangle 93"/>
          <p:cNvSpPr>
            <a:spLocks noChangeArrowheads="1"/>
          </p:cNvSpPr>
          <p:nvPr/>
        </p:nvSpPr>
        <p:spPr bwMode="auto">
          <a:xfrm>
            <a:off x="5257800" y="3276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6" name="Rectangle 94"/>
          <p:cNvSpPr>
            <a:spLocks noChangeArrowheads="1"/>
          </p:cNvSpPr>
          <p:nvPr/>
        </p:nvSpPr>
        <p:spPr bwMode="auto">
          <a:xfrm>
            <a:off x="69342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7" name="Line 95"/>
          <p:cNvSpPr>
            <a:spLocks noChangeShapeType="1"/>
          </p:cNvSpPr>
          <p:nvPr/>
        </p:nvSpPr>
        <p:spPr bwMode="auto">
          <a:xfrm flipH="1">
            <a:off x="1447800" y="4419600"/>
            <a:ext cx="6858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8" name="Line 96"/>
          <p:cNvSpPr>
            <a:spLocks noChangeShapeType="1"/>
          </p:cNvSpPr>
          <p:nvPr/>
        </p:nvSpPr>
        <p:spPr bwMode="auto">
          <a:xfrm>
            <a:off x="2438400" y="4343400"/>
            <a:ext cx="7620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9" name="Line 97"/>
          <p:cNvSpPr>
            <a:spLocks noChangeShapeType="1"/>
          </p:cNvSpPr>
          <p:nvPr/>
        </p:nvSpPr>
        <p:spPr bwMode="auto">
          <a:xfrm>
            <a:off x="6019800" y="4191000"/>
            <a:ext cx="3048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0" name="Line 98"/>
          <p:cNvSpPr>
            <a:spLocks noChangeShapeType="1"/>
          </p:cNvSpPr>
          <p:nvPr/>
        </p:nvSpPr>
        <p:spPr bwMode="auto">
          <a:xfrm>
            <a:off x="7010400" y="4419600"/>
            <a:ext cx="7620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1" name="Text Box 99"/>
          <p:cNvSpPr txBox="1">
            <a:spLocks noChangeArrowheads="1"/>
          </p:cNvSpPr>
          <p:nvPr/>
        </p:nvSpPr>
        <p:spPr bwMode="auto">
          <a:xfrm>
            <a:off x="304800" y="40100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Forward proxies</a:t>
            </a:r>
          </a:p>
        </p:txBody>
      </p:sp>
      <p:sp>
        <p:nvSpPr>
          <p:cNvPr id="106522" name="Line 100"/>
          <p:cNvSpPr>
            <a:spLocks noChangeShapeType="1"/>
          </p:cNvSpPr>
          <p:nvPr/>
        </p:nvSpPr>
        <p:spPr bwMode="auto">
          <a:xfrm>
            <a:off x="4724400" y="2438400"/>
            <a:ext cx="609600" cy="762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3" name="Line 101"/>
          <p:cNvSpPr>
            <a:spLocks noChangeShapeType="1"/>
          </p:cNvSpPr>
          <p:nvPr/>
        </p:nvSpPr>
        <p:spPr bwMode="auto">
          <a:xfrm flipV="1">
            <a:off x="2438400" y="3581400"/>
            <a:ext cx="16764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4" name="Line 102"/>
          <p:cNvSpPr>
            <a:spLocks noChangeShapeType="1"/>
          </p:cNvSpPr>
          <p:nvPr/>
        </p:nvSpPr>
        <p:spPr bwMode="auto">
          <a:xfrm>
            <a:off x="5486400" y="3429000"/>
            <a:ext cx="5334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5" name="Line 103"/>
          <p:cNvSpPr>
            <a:spLocks noChangeShapeType="1"/>
          </p:cNvSpPr>
          <p:nvPr/>
        </p:nvSpPr>
        <p:spPr bwMode="auto">
          <a:xfrm>
            <a:off x="5486400" y="3276600"/>
            <a:ext cx="1371600" cy="914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6" name="Text Box 104"/>
          <p:cNvSpPr txBox="1">
            <a:spLocks noChangeArrowheads="1"/>
          </p:cNvSpPr>
          <p:nvPr/>
        </p:nvSpPr>
        <p:spPr bwMode="auto">
          <a:xfrm>
            <a:off x="3886200" y="30480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6527" name="Text Box 105"/>
          <p:cNvSpPr txBox="1">
            <a:spLocks noChangeArrowheads="1"/>
          </p:cNvSpPr>
          <p:nvPr/>
        </p:nvSpPr>
        <p:spPr bwMode="auto">
          <a:xfrm>
            <a:off x="6321425" y="37338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6528" name="Freeform 106"/>
          <p:cNvSpPr>
            <a:spLocks/>
          </p:cNvSpPr>
          <p:nvPr/>
        </p:nvSpPr>
        <p:spPr bwMode="auto">
          <a:xfrm>
            <a:off x="2057400" y="3124200"/>
            <a:ext cx="5257800" cy="1447800"/>
          </a:xfrm>
          <a:custGeom>
            <a:avLst/>
            <a:gdLst>
              <a:gd name="T0" fmla="*/ 0 w 3312"/>
              <a:gd name="T1" fmla="*/ 1219200 h 912"/>
              <a:gd name="T2" fmla="*/ 0 w 3312"/>
              <a:gd name="T3" fmla="*/ 990600 h 912"/>
              <a:gd name="T4" fmla="*/ 152400 w 3312"/>
              <a:gd name="T5" fmla="*/ 838200 h 912"/>
              <a:gd name="T6" fmla="*/ 533400 w 3312"/>
              <a:gd name="T7" fmla="*/ 609600 h 912"/>
              <a:gd name="T8" fmla="*/ 1295400 w 3312"/>
              <a:gd name="T9" fmla="*/ 304800 h 912"/>
              <a:gd name="T10" fmla="*/ 1905000 w 3312"/>
              <a:gd name="T11" fmla="*/ 152400 h 912"/>
              <a:gd name="T12" fmla="*/ 3352800 w 3312"/>
              <a:gd name="T13" fmla="*/ 0 h 912"/>
              <a:gd name="T14" fmla="*/ 3810000 w 3312"/>
              <a:gd name="T15" fmla="*/ 152400 h 912"/>
              <a:gd name="T16" fmla="*/ 4800600 w 3312"/>
              <a:gd name="T17" fmla="*/ 685800 h 912"/>
              <a:gd name="T18" fmla="*/ 5257800 w 3312"/>
              <a:gd name="T19" fmla="*/ 1066800 h 912"/>
              <a:gd name="T20" fmla="*/ 5257800 w 3312"/>
              <a:gd name="T21" fmla="*/ 1295400 h 912"/>
              <a:gd name="T22" fmla="*/ 5105400 w 3312"/>
              <a:gd name="T23" fmla="*/ 1447800 h 912"/>
              <a:gd name="T24" fmla="*/ 4800600 w 3312"/>
              <a:gd name="T25" fmla="*/ 1447800 h 912"/>
              <a:gd name="T26" fmla="*/ 4572000 w 3312"/>
              <a:gd name="T27" fmla="*/ 1219200 h 912"/>
              <a:gd name="T28" fmla="*/ 4114800 w 3312"/>
              <a:gd name="T29" fmla="*/ 1143000 h 912"/>
              <a:gd name="T30" fmla="*/ 3733800 w 3312"/>
              <a:gd name="T31" fmla="*/ 1143000 h 912"/>
              <a:gd name="T32" fmla="*/ 3429000 w 3312"/>
              <a:gd name="T33" fmla="*/ 914400 h 912"/>
              <a:gd name="T34" fmla="*/ 2819400 w 3312"/>
              <a:gd name="T35" fmla="*/ 381000 h 912"/>
              <a:gd name="T36" fmla="*/ 2514600 w 3312"/>
              <a:gd name="T37" fmla="*/ 457200 h 912"/>
              <a:gd name="T38" fmla="*/ 2286000 w 3312"/>
              <a:gd name="T39" fmla="*/ 685800 h 912"/>
              <a:gd name="T40" fmla="*/ 1600200 w 3312"/>
              <a:gd name="T41" fmla="*/ 838200 h 912"/>
              <a:gd name="T42" fmla="*/ 1219200 w 3312"/>
              <a:gd name="T43" fmla="*/ 990600 h 912"/>
              <a:gd name="T44" fmla="*/ 838200 w 3312"/>
              <a:gd name="T45" fmla="*/ 1219200 h 912"/>
              <a:gd name="T46" fmla="*/ 381000 w 3312"/>
              <a:gd name="T47" fmla="*/ 1447800 h 912"/>
              <a:gd name="T48" fmla="*/ 152400 w 3312"/>
              <a:gd name="T49" fmla="*/ 1447800 h 912"/>
              <a:gd name="T50" fmla="*/ 0 w 3312"/>
              <a:gd name="T51" fmla="*/ 1219200 h 9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12"/>
              <a:gd name="T79" fmla="*/ 0 h 912"/>
              <a:gd name="T80" fmla="*/ 3312 w 3312"/>
              <a:gd name="T81" fmla="*/ 912 h 9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12" h="912">
                <a:moveTo>
                  <a:pt x="0" y="768"/>
                </a:moveTo>
                <a:lnTo>
                  <a:pt x="0" y="624"/>
                </a:lnTo>
                <a:lnTo>
                  <a:pt x="96" y="528"/>
                </a:lnTo>
                <a:lnTo>
                  <a:pt x="336" y="384"/>
                </a:lnTo>
                <a:lnTo>
                  <a:pt x="816" y="192"/>
                </a:lnTo>
                <a:lnTo>
                  <a:pt x="1200" y="96"/>
                </a:lnTo>
                <a:lnTo>
                  <a:pt x="2112" y="0"/>
                </a:lnTo>
                <a:lnTo>
                  <a:pt x="2400" y="96"/>
                </a:lnTo>
                <a:lnTo>
                  <a:pt x="3024" y="432"/>
                </a:lnTo>
                <a:lnTo>
                  <a:pt x="3312" y="672"/>
                </a:lnTo>
                <a:lnTo>
                  <a:pt x="3312" y="816"/>
                </a:lnTo>
                <a:lnTo>
                  <a:pt x="3216" y="912"/>
                </a:lnTo>
                <a:lnTo>
                  <a:pt x="3024" y="912"/>
                </a:lnTo>
                <a:lnTo>
                  <a:pt x="2880" y="768"/>
                </a:lnTo>
                <a:lnTo>
                  <a:pt x="2592" y="720"/>
                </a:lnTo>
                <a:lnTo>
                  <a:pt x="2352" y="720"/>
                </a:lnTo>
                <a:lnTo>
                  <a:pt x="2160" y="576"/>
                </a:lnTo>
                <a:lnTo>
                  <a:pt x="1776" y="240"/>
                </a:lnTo>
                <a:lnTo>
                  <a:pt x="1584" y="288"/>
                </a:lnTo>
                <a:lnTo>
                  <a:pt x="1440" y="432"/>
                </a:lnTo>
                <a:lnTo>
                  <a:pt x="1008" y="528"/>
                </a:lnTo>
                <a:lnTo>
                  <a:pt x="768" y="624"/>
                </a:lnTo>
                <a:lnTo>
                  <a:pt x="528" y="768"/>
                </a:lnTo>
                <a:lnTo>
                  <a:pt x="240" y="912"/>
                </a:lnTo>
                <a:lnTo>
                  <a:pt x="96" y="912"/>
                </a:lnTo>
                <a:lnTo>
                  <a:pt x="0" y="768"/>
                </a:lnTo>
                <a:close/>
              </a:path>
            </a:pathLst>
          </a:cu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6529" name="Text Box 107"/>
          <p:cNvSpPr txBox="1">
            <a:spLocks noChangeArrowheads="1"/>
          </p:cNvSpPr>
          <p:nvPr/>
        </p:nvSpPr>
        <p:spPr bwMode="auto">
          <a:xfrm>
            <a:off x="6157913" y="2728913"/>
            <a:ext cx="55083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CDN</a:t>
            </a:r>
          </a:p>
        </p:txBody>
      </p:sp>
      <p:sp>
        <p:nvSpPr>
          <p:cNvPr id="106530" name="Line 108"/>
          <p:cNvSpPr>
            <a:spLocks noChangeShapeType="1"/>
          </p:cNvSpPr>
          <p:nvPr/>
        </p:nvSpPr>
        <p:spPr bwMode="auto">
          <a:xfrm flipH="1">
            <a:off x="5943600" y="3048000"/>
            <a:ext cx="304800" cy="228600"/>
          </a:xfrm>
          <a:prstGeom prst="line">
            <a:avLst/>
          </a:prstGeom>
          <a:noFill/>
          <a:ln w="12700">
            <a:solidFill>
              <a:schemeClr val="tx1"/>
            </a:solidFill>
            <a:prstDash val="dash"/>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Tree>
    <p:extLst>
      <p:ext uri="{BB962C8B-B14F-4D97-AF65-F5344CB8AC3E}">
        <p14:creationId xmlns:p14="http://schemas.microsoft.com/office/powerpoint/2010/main" val="160666626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54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119C39E-654D-054B-9265-AA6571304A3F}" type="slidenum">
              <a:rPr lang="en-US" sz="1400" b="0">
                <a:latin typeface="Times New Roman" charset="0"/>
                <a:cs typeface="Calibri"/>
              </a:rPr>
              <a:pPr eaLnBrk="1" hangingPunct="1"/>
              <a:t>128</a:t>
            </a:fld>
            <a:endParaRPr lang="en-US" sz="1400" b="0" dirty="0">
              <a:latin typeface="Times New Roman" charset="0"/>
              <a:cs typeface="Calibri"/>
            </a:endParaRPr>
          </a:p>
        </p:txBody>
      </p:sp>
      <p:sp>
        <p:nvSpPr>
          <p:cNvPr id="108547"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CDN Example – Akamai</a:t>
            </a:r>
          </a:p>
        </p:txBody>
      </p:sp>
      <p:sp>
        <p:nvSpPr>
          <p:cNvPr id="1092611" name="Rectangle 3"/>
          <p:cNvSpPr>
            <a:spLocks noGrp="1" noChangeArrowheads="1"/>
          </p:cNvSpPr>
          <p:nvPr>
            <p:ph type="body" idx="1"/>
          </p:nvPr>
        </p:nvSpPr>
        <p:spPr>
          <a:xfrm>
            <a:off x="457200" y="1295400"/>
            <a:ext cx="8610600" cy="5334000"/>
          </a:xfrm>
        </p:spPr>
        <p:txBody>
          <a:bodyPr>
            <a:normAutofit fontScale="92500"/>
          </a:bodyPr>
          <a:lstStyle/>
          <a:p>
            <a:r>
              <a:rPr lang="en-US" dirty="0">
                <a:latin typeface="Calibri"/>
                <a:cs typeface="Calibri"/>
              </a:rPr>
              <a:t>Akamai creates new domain names for each client content provider.</a:t>
            </a:r>
          </a:p>
          <a:p>
            <a:pPr lvl="1"/>
            <a:r>
              <a:rPr lang="en-US" dirty="0">
                <a:latin typeface="Calibri"/>
                <a:ea typeface="Calibri"/>
                <a:cs typeface="Calibri"/>
              </a:rPr>
              <a:t>e.g., </a:t>
            </a:r>
            <a:r>
              <a:rPr lang="en-US" sz="2000" i="1" dirty="0">
                <a:solidFill>
                  <a:srgbClr val="0E04D6"/>
                </a:solidFill>
                <a:latin typeface="Calibri"/>
                <a:ea typeface="Calibri"/>
                <a:cs typeface="Calibri"/>
              </a:rPr>
              <a:t>a128.g.akamai.net</a:t>
            </a:r>
            <a:endParaRPr lang="en-US" dirty="0">
              <a:solidFill>
                <a:srgbClr val="0E04D6"/>
              </a:solidFill>
              <a:latin typeface="Calibri"/>
              <a:ea typeface="Calibri"/>
              <a:cs typeface="Calibri"/>
            </a:endParaRPr>
          </a:p>
          <a:p>
            <a:r>
              <a:rPr lang="en-US" dirty="0">
                <a:latin typeface="Calibri"/>
                <a:cs typeface="Calibri"/>
              </a:rPr>
              <a:t>The CDN’s DNS servers are authoritative for the new domains</a:t>
            </a:r>
          </a:p>
          <a:p>
            <a:r>
              <a:rPr lang="en-US" dirty="0">
                <a:latin typeface="Calibri"/>
                <a:cs typeface="Calibri"/>
              </a:rPr>
              <a:t>The client content provider modifies its content so that embedded URLs reference the new domains.</a:t>
            </a:r>
          </a:p>
          <a:p>
            <a:pPr lvl="1"/>
            <a:r>
              <a:rPr lang="ja-JP" altLang="en-US" dirty="0">
                <a:latin typeface="Calibri"/>
                <a:ea typeface="Calibri"/>
                <a:cs typeface="Calibri"/>
              </a:rPr>
              <a:t>“</a:t>
            </a:r>
            <a:r>
              <a:rPr lang="en-US" dirty="0" err="1">
                <a:latin typeface="Calibri"/>
                <a:ea typeface="Calibri"/>
                <a:cs typeface="Calibri"/>
              </a:rPr>
              <a:t>Akamaize</a:t>
            </a:r>
            <a:r>
              <a:rPr lang="ja-JP" altLang="en-US" dirty="0">
                <a:latin typeface="Calibri"/>
                <a:ea typeface="Calibri"/>
                <a:cs typeface="Calibri"/>
              </a:rPr>
              <a:t>”</a:t>
            </a:r>
            <a:r>
              <a:rPr lang="en-US" dirty="0">
                <a:latin typeface="Calibri"/>
                <a:ea typeface="Calibri"/>
                <a:cs typeface="Calibri"/>
              </a:rPr>
              <a:t> content</a:t>
            </a:r>
          </a:p>
          <a:p>
            <a:pPr lvl="1"/>
            <a:r>
              <a:rPr lang="en-US" dirty="0">
                <a:latin typeface="Calibri"/>
                <a:ea typeface="Calibri"/>
                <a:cs typeface="Calibri"/>
              </a:rPr>
              <a:t>e.g.: </a:t>
            </a:r>
            <a:r>
              <a:rPr lang="en-US" sz="2000" i="1" dirty="0">
                <a:solidFill>
                  <a:srgbClr val="0E04D6"/>
                </a:solidFill>
                <a:latin typeface="Calibri"/>
                <a:ea typeface="Calibri"/>
                <a:cs typeface="Calibri"/>
              </a:rPr>
              <a:t>http://www.bbc.co.uk/popular-image.jpg </a:t>
            </a:r>
            <a:r>
              <a:rPr lang="en-US" dirty="0">
                <a:latin typeface="Calibri"/>
                <a:ea typeface="Calibri"/>
                <a:cs typeface="Calibri"/>
              </a:rPr>
              <a:t>becomes </a:t>
            </a:r>
            <a:r>
              <a:rPr lang="en-US" sz="2000" i="1" dirty="0">
                <a:solidFill>
                  <a:srgbClr val="0E04D6"/>
                </a:solidFill>
                <a:latin typeface="Calibri"/>
                <a:ea typeface="Calibri"/>
                <a:cs typeface="Calibri"/>
              </a:rPr>
              <a:t>http://a128.g.akamai.net/popular-</a:t>
            </a:r>
            <a:r>
              <a:rPr lang="en-US" sz="2000" i="1" dirty="0" err="1">
                <a:solidFill>
                  <a:srgbClr val="0E04D6"/>
                </a:solidFill>
                <a:latin typeface="Calibri"/>
                <a:ea typeface="Calibri"/>
                <a:cs typeface="Calibri"/>
              </a:rPr>
              <a:t>image.jpg</a:t>
            </a:r>
            <a:endParaRPr lang="en-US" sz="2000" i="1" dirty="0">
              <a:solidFill>
                <a:srgbClr val="0E04D6"/>
              </a:solidFill>
              <a:latin typeface="Calibri"/>
              <a:ea typeface="Calibri"/>
              <a:cs typeface="Calibri"/>
            </a:endParaRPr>
          </a:p>
          <a:p>
            <a:r>
              <a:rPr lang="en-US" i="1" dirty="0">
                <a:solidFill>
                  <a:srgbClr val="000000"/>
                </a:solidFill>
                <a:latin typeface="Calibri"/>
                <a:ea typeface="Calibri"/>
                <a:cs typeface="Calibri"/>
              </a:rPr>
              <a:t>Requests now sent to CDN’s infrastructure…</a:t>
            </a:r>
            <a:endParaRPr lang="en-US" dirty="0">
              <a:solidFill>
                <a:srgbClr val="000000"/>
              </a:solidFill>
              <a:latin typeface="Calibri"/>
              <a:ea typeface="Calibri"/>
              <a:cs typeface="Calibri"/>
            </a:endParaRPr>
          </a:p>
        </p:txBody>
      </p:sp>
    </p:spTree>
    <p:custDataLst>
      <p:tags r:id="rId1"/>
    </p:custDataLst>
    <p:extLst>
      <p:ext uri="{BB962C8B-B14F-4D97-AF65-F5344CB8AC3E}">
        <p14:creationId xmlns:p14="http://schemas.microsoft.com/office/powerpoint/2010/main" val="22263592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9261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92611">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92611">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92611">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92611">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92611">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92611">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2611" grpId="0" build="p"/>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6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1830B9F-D13E-9D40-8B37-902B9423673D}" type="slidenum">
              <a:rPr lang="en-US" sz="1400" b="0">
                <a:latin typeface="Times New Roman" charset="0"/>
                <a:cs typeface="Calibri"/>
              </a:rPr>
              <a:pPr eaLnBrk="1" hangingPunct="1"/>
              <a:t>129</a:t>
            </a:fld>
            <a:endParaRPr lang="en-US" sz="1400" b="0" dirty="0">
              <a:latin typeface="Times New Roman" charset="0"/>
              <a:cs typeface="Calibri"/>
            </a:endParaRPr>
          </a:p>
        </p:txBody>
      </p:sp>
      <p:sp>
        <p:nvSpPr>
          <p:cNvPr id="114691" name="Rectangle 2"/>
          <p:cNvSpPr>
            <a:spLocks noGrp="1" noChangeArrowheads="1"/>
          </p:cNvSpPr>
          <p:nvPr>
            <p:ph type="title"/>
          </p:nvPr>
        </p:nvSpPr>
        <p:spPr/>
        <p:txBody>
          <a:bodyPr>
            <a:normAutofit fontScale="90000"/>
          </a:bodyPr>
          <a:lstStyle/>
          <a:p>
            <a:r>
              <a:rPr lang="en-US">
                <a:latin typeface="Helvetica" charset="0"/>
                <a:ea typeface="ＭＳ Ｐゴシック" charset="0"/>
                <a:cs typeface="ＭＳ Ｐゴシック" charset="0"/>
              </a:rPr>
              <a:t>Hosting:  Multiple Sites Per Machine</a:t>
            </a:r>
          </a:p>
        </p:txBody>
      </p:sp>
      <p:sp>
        <p:nvSpPr>
          <p:cNvPr id="1071107" name="Rectangle 3"/>
          <p:cNvSpPr>
            <a:spLocks noGrp="1" noChangeArrowheads="1"/>
          </p:cNvSpPr>
          <p:nvPr>
            <p:ph type="body" idx="1"/>
          </p:nvPr>
        </p:nvSpPr>
        <p:spPr/>
        <p:txBody>
          <a:bodyPr>
            <a:normAutofit fontScale="85000" lnSpcReduction="20000"/>
          </a:bodyPr>
          <a:lstStyle/>
          <a:p>
            <a:r>
              <a:rPr lang="en-US" dirty="0">
                <a:latin typeface="Calibri"/>
                <a:cs typeface="Calibri"/>
              </a:rPr>
              <a:t>Multiple Web sites on a single machine</a:t>
            </a:r>
          </a:p>
          <a:p>
            <a:pPr lvl="1"/>
            <a:r>
              <a:rPr lang="en-US" dirty="0">
                <a:latin typeface="Calibri"/>
                <a:ea typeface="Calibri"/>
                <a:cs typeface="Calibri"/>
              </a:rPr>
              <a:t>Hosting company runs the Web server on behalf of multiple sites (</a:t>
            </a:r>
            <a:r>
              <a:rPr lang="en-US" i="1" dirty="0">
                <a:latin typeface="Calibri"/>
                <a:ea typeface="Calibri"/>
                <a:cs typeface="Calibri"/>
              </a:rPr>
              <a:t>e.g</a:t>
            </a:r>
            <a:r>
              <a:rPr lang="en-US" dirty="0">
                <a:latin typeface="Calibri"/>
                <a:ea typeface="Calibri"/>
                <a:cs typeface="Calibri"/>
              </a:rPr>
              <a:t>., </a:t>
            </a:r>
            <a:r>
              <a:rPr lang="en-US" dirty="0" err="1">
                <a:latin typeface="Calibri"/>
                <a:ea typeface="Calibri"/>
                <a:cs typeface="Calibri"/>
              </a:rPr>
              <a:t>www.foo.com</a:t>
            </a:r>
            <a:r>
              <a:rPr lang="en-US" dirty="0">
                <a:latin typeface="Calibri"/>
                <a:ea typeface="Calibri"/>
                <a:cs typeface="Calibri"/>
              </a:rPr>
              <a:t> and </a:t>
            </a:r>
            <a:r>
              <a:rPr lang="en-US" dirty="0" err="1">
                <a:latin typeface="Calibri"/>
                <a:ea typeface="Calibri"/>
                <a:cs typeface="Calibri"/>
              </a:rPr>
              <a:t>www.bar.com</a:t>
            </a:r>
            <a:r>
              <a:rPr lang="en-US" dirty="0">
                <a:latin typeface="Calibri"/>
                <a:ea typeface="Calibri"/>
                <a:cs typeface="Calibri"/>
              </a:rPr>
              <a:t>)</a:t>
            </a:r>
          </a:p>
          <a:p>
            <a:r>
              <a:rPr lang="en-US" dirty="0">
                <a:latin typeface="Calibri"/>
                <a:cs typeface="Calibri"/>
              </a:rPr>
              <a:t>Problem: </a:t>
            </a:r>
            <a:r>
              <a:rPr lang="en-US" dirty="0">
                <a:latin typeface="Courier" charset="0"/>
                <a:cs typeface="Calibri"/>
              </a:rPr>
              <a:t>GET /</a:t>
            </a:r>
            <a:r>
              <a:rPr lang="en-US" dirty="0" err="1">
                <a:latin typeface="Courier" charset="0"/>
                <a:cs typeface="Calibri"/>
              </a:rPr>
              <a:t>index.html</a:t>
            </a:r>
            <a:endParaRPr lang="en-US" dirty="0">
              <a:latin typeface="Calibri"/>
              <a:cs typeface="Calibri"/>
            </a:endParaRPr>
          </a:p>
          <a:p>
            <a:pPr lvl="1"/>
            <a:r>
              <a:rPr lang="en-US" sz="2000" dirty="0" err="1">
                <a:latin typeface="Courier" charset="0"/>
                <a:ea typeface="Calibri"/>
                <a:cs typeface="Calibri"/>
              </a:rPr>
              <a:t>www.foo.com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 or </a:t>
            </a:r>
            <a:r>
              <a:rPr lang="en-US" sz="2000" dirty="0" err="1">
                <a:latin typeface="Courier" charset="0"/>
                <a:ea typeface="Calibri"/>
                <a:cs typeface="Calibri"/>
              </a:rPr>
              <a:t>www.bar.com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a:t>
            </a:r>
          </a:p>
          <a:p>
            <a:r>
              <a:rPr lang="en-US" dirty="0">
                <a:latin typeface="Calibri"/>
                <a:cs typeface="Calibri"/>
              </a:rPr>
              <a:t>Solutions:</a:t>
            </a:r>
          </a:p>
          <a:p>
            <a:pPr lvl="1"/>
            <a:r>
              <a:rPr lang="en-US" dirty="0">
                <a:latin typeface="Calibri"/>
                <a:ea typeface="Calibri"/>
                <a:cs typeface="Calibri"/>
              </a:rPr>
              <a:t>Multiple server processes on the same machine</a:t>
            </a:r>
          </a:p>
          <a:p>
            <a:pPr lvl="2"/>
            <a:r>
              <a:rPr lang="en-US" dirty="0">
                <a:latin typeface="Calibri"/>
                <a:ea typeface="Calibri"/>
                <a:cs typeface="Calibri"/>
              </a:rPr>
              <a:t>Have a separate IP address (or port) for each server</a:t>
            </a:r>
          </a:p>
          <a:p>
            <a:pPr lvl="1"/>
            <a:r>
              <a:rPr lang="en-US" dirty="0">
                <a:latin typeface="Calibri"/>
                <a:ea typeface="Calibri"/>
                <a:cs typeface="Calibri"/>
              </a:rPr>
              <a:t>Include site name in HTTP request</a:t>
            </a:r>
          </a:p>
          <a:p>
            <a:pPr lvl="2"/>
            <a:r>
              <a:rPr lang="en-US" dirty="0">
                <a:latin typeface="Calibri"/>
                <a:ea typeface="Calibri"/>
                <a:cs typeface="Calibri"/>
              </a:rPr>
              <a:t>Single Web server process with a single IP address</a:t>
            </a:r>
          </a:p>
          <a:p>
            <a:pPr lvl="2"/>
            <a:r>
              <a:rPr lang="en-US" dirty="0">
                <a:latin typeface="Calibri"/>
                <a:ea typeface="Calibri"/>
                <a:cs typeface="Calibri"/>
              </a:rPr>
              <a:t>Client includes </a:t>
            </a:r>
            <a:r>
              <a:rPr lang="ja-JP" altLang="en-US" dirty="0">
                <a:latin typeface="Calibri"/>
                <a:ea typeface="Calibri"/>
                <a:cs typeface="Calibri"/>
              </a:rPr>
              <a:t>“</a:t>
            </a:r>
            <a:r>
              <a:rPr lang="en-US" dirty="0">
                <a:latin typeface="Calibri"/>
                <a:ea typeface="Calibri"/>
                <a:cs typeface="Calibri"/>
              </a:rPr>
              <a:t>Host</a:t>
            </a:r>
            <a:r>
              <a:rPr lang="ja-JP" altLang="en-US" dirty="0">
                <a:latin typeface="Calibri"/>
                <a:ea typeface="Calibri"/>
                <a:cs typeface="Calibri"/>
              </a:rPr>
              <a:t>”</a:t>
            </a:r>
            <a:r>
              <a:rPr lang="en-US" dirty="0">
                <a:latin typeface="Calibri"/>
                <a:ea typeface="Calibri"/>
                <a:cs typeface="Calibri"/>
              </a:rPr>
              <a:t> header (</a:t>
            </a:r>
            <a:r>
              <a:rPr lang="en-US" i="1" dirty="0">
                <a:latin typeface="Calibri"/>
                <a:ea typeface="Calibri"/>
                <a:cs typeface="Calibri"/>
              </a:rPr>
              <a:t>e.g.,</a:t>
            </a:r>
            <a:r>
              <a:rPr lang="en-US" dirty="0">
                <a:latin typeface="Calibri"/>
                <a:ea typeface="Calibri"/>
                <a:cs typeface="Calibri"/>
              </a:rPr>
              <a:t> </a:t>
            </a:r>
            <a:r>
              <a:rPr lang="en-US" sz="1800" dirty="0">
                <a:latin typeface="Courier" charset="0"/>
                <a:ea typeface="Calibri"/>
                <a:cs typeface="Calibri"/>
              </a:rPr>
              <a:t>Host: </a:t>
            </a:r>
            <a:r>
              <a:rPr lang="en-US" sz="1800" dirty="0" err="1">
                <a:latin typeface="Courier" charset="0"/>
                <a:ea typeface="Calibri"/>
                <a:cs typeface="Calibri"/>
              </a:rPr>
              <a:t>www.foo.com</a:t>
            </a:r>
            <a:r>
              <a:rPr lang="en-US" dirty="0">
                <a:latin typeface="Calibri"/>
                <a:ea typeface="Calibri"/>
                <a:cs typeface="Calibri"/>
              </a:rPr>
              <a:t>)</a:t>
            </a:r>
          </a:p>
          <a:p>
            <a:pPr lvl="2"/>
            <a:r>
              <a:rPr lang="en-US" i="1" dirty="0">
                <a:latin typeface="Calibri"/>
                <a:ea typeface="Calibri"/>
                <a:cs typeface="Calibri"/>
              </a:rPr>
              <a:t>Required header</a:t>
            </a:r>
            <a:r>
              <a:rPr lang="en-US" dirty="0">
                <a:latin typeface="Calibri"/>
                <a:ea typeface="Calibri"/>
                <a:cs typeface="Calibri"/>
              </a:rPr>
              <a:t> with HTTP/1.1</a:t>
            </a:r>
          </a:p>
        </p:txBody>
      </p:sp>
    </p:spTree>
    <p:custDataLst>
      <p:tags r:id="rId1"/>
    </p:custDataLst>
    <p:extLst>
      <p:ext uri="{BB962C8B-B14F-4D97-AF65-F5344CB8AC3E}">
        <p14:creationId xmlns:p14="http://schemas.microsoft.com/office/powerpoint/2010/main" val="3773819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110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1107">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71107">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7110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1107">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1107">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1107">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71107">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71107">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71107">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7110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1107"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3664848" y="2004408"/>
            <a:ext cx="5341992" cy="1614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5205486" y="2016876"/>
            <a:ext cx="1985024" cy="284480"/>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root name servers</a:t>
            </a:r>
            <a:endParaRPr lang="en-US" sz="33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488788" y="1931542"/>
            <a:ext cx="4083212" cy="184138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2419" indent="-21669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13</a:t>
            </a:fld>
            <a:endParaRPr lang="en-US" dirty="0"/>
          </a:p>
        </p:txBody>
      </p:sp>
    </p:spTree>
    <p:extLst>
      <p:ext uri="{BB962C8B-B14F-4D97-AF65-F5344CB8AC3E}">
        <p14:creationId xmlns:p14="http://schemas.microsoft.com/office/powerpoint/2010/main" val="225468985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73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34C6ECC-8297-034B-BAB1-A8F4C727C663}" type="slidenum">
              <a:rPr lang="en-US" sz="1400" b="0">
                <a:latin typeface="Times New Roman" charset="0"/>
                <a:cs typeface="Calibri"/>
              </a:rPr>
              <a:pPr eaLnBrk="1" hangingPunct="1"/>
              <a:t>130</a:t>
            </a:fld>
            <a:endParaRPr lang="en-US" sz="1400" b="0" dirty="0">
              <a:latin typeface="Times New Roman" charset="0"/>
              <a:cs typeface="Calibri"/>
            </a:endParaRPr>
          </a:p>
        </p:txBody>
      </p:sp>
      <p:sp>
        <p:nvSpPr>
          <p:cNvPr id="116739"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Hosting: Multiple Machines Per Site</a:t>
            </a:r>
          </a:p>
        </p:txBody>
      </p:sp>
      <p:sp>
        <p:nvSpPr>
          <p:cNvPr id="1072131" name="Rectangle 3"/>
          <p:cNvSpPr>
            <a:spLocks noGrp="1" noChangeArrowheads="1"/>
          </p:cNvSpPr>
          <p:nvPr>
            <p:ph type="body" idx="1"/>
          </p:nvPr>
        </p:nvSpPr>
        <p:spPr>
          <a:xfrm>
            <a:off x="457199" y="1611351"/>
            <a:ext cx="8586439" cy="4525963"/>
          </a:xfrm>
        </p:spPr>
        <p:txBody>
          <a:bodyPr>
            <a:normAutofit fontScale="92500"/>
          </a:bodyPr>
          <a:lstStyle/>
          <a:p>
            <a:r>
              <a:rPr lang="en-US" dirty="0">
                <a:latin typeface="Calibri"/>
                <a:ea typeface="Calibri"/>
                <a:cs typeface="Calibri"/>
              </a:rPr>
              <a:t>Replicate popular Web site across many machines</a:t>
            </a:r>
          </a:p>
          <a:p>
            <a:pPr lvl="1"/>
            <a:r>
              <a:rPr lang="en-US" dirty="0">
                <a:latin typeface="Calibri"/>
                <a:ea typeface="Calibri"/>
                <a:cs typeface="Calibri"/>
              </a:rPr>
              <a:t>Helps to handle the load</a:t>
            </a:r>
          </a:p>
          <a:p>
            <a:pPr lvl="1"/>
            <a:r>
              <a:rPr lang="en-US" dirty="0">
                <a:latin typeface="Calibri"/>
                <a:ea typeface="Calibri"/>
                <a:cs typeface="Calibri"/>
              </a:rPr>
              <a:t>Places content closer to clients</a:t>
            </a:r>
          </a:p>
          <a:p>
            <a:pPr lvl="1"/>
            <a:endParaRPr lang="en-US" dirty="0">
              <a:latin typeface="Calibri"/>
              <a:ea typeface="Calibri"/>
              <a:cs typeface="Calibri"/>
            </a:endParaRPr>
          </a:p>
          <a:p>
            <a:r>
              <a:rPr lang="en-US" dirty="0">
                <a:latin typeface="Calibri"/>
                <a:ea typeface="Calibri"/>
                <a:cs typeface="Calibri"/>
              </a:rPr>
              <a:t>Helps when content isn’t cacheable</a:t>
            </a:r>
          </a:p>
          <a:p>
            <a:pPr lvl="1"/>
            <a:endParaRPr lang="en-US" dirty="0">
              <a:latin typeface="Calibri"/>
              <a:ea typeface="Calibri"/>
              <a:cs typeface="Calibri"/>
            </a:endParaRPr>
          </a:p>
          <a:p>
            <a:r>
              <a:rPr lang="en-US" dirty="0">
                <a:latin typeface="Calibri"/>
                <a:ea typeface="Calibri"/>
                <a:cs typeface="Calibri"/>
              </a:rPr>
              <a:t>Problem:  Want to direct client to particular replica</a:t>
            </a:r>
          </a:p>
          <a:p>
            <a:pPr lvl="1"/>
            <a:r>
              <a:rPr lang="en-US" dirty="0">
                <a:latin typeface="Calibri"/>
                <a:ea typeface="Calibri"/>
                <a:cs typeface="Calibri"/>
              </a:rPr>
              <a:t>Balance load across server replicas</a:t>
            </a:r>
          </a:p>
          <a:p>
            <a:pPr lvl="1"/>
            <a:r>
              <a:rPr lang="en-US" dirty="0">
                <a:latin typeface="Calibri"/>
                <a:ea typeface="Calibri"/>
                <a:cs typeface="Calibri"/>
              </a:rPr>
              <a:t>Pair clients with nearby servers</a:t>
            </a:r>
          </a:p>
          <a:p>
            <a:endParaRPr lang="en-US" dirty="0">
              <a:latin typeface="Calibri"/>
              <a:ea typeface="Calibri"/>
              <a:cs typeface="Calibri"/>
            </a:endParaRPr>
          </a:p>
          <a:p>
            <a:endParaRPr lang="en-US" dirty="0">
              <a:latin typeface="Calibri"/>
              <a:ea typeface="Calibri"/>
              <a:cs typeface="Calibri"/>
            </a:endParaRPr>
          </a:p>
          <a:p>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7172921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213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213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7213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72131">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2131">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2131">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2131">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2131" grpId="0" build="p"/>
    </p:bld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878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87BBAA7-BE53-624A-9F2F-6BFAF55DC766}" type="slidenum">
              <a:rPr lang="en-US" sz="1400" b="0">
                <a:latin typeface="Times New Roman" charset="0"/>
                <a:cs typeface="Calibri"/>
              </a:rPr>
              <a:pPr eaLnBrk="1" hangingPunct="1"/>
              <a:t>131</a:t>
            </a:fld>
            <a:endParaRPr lang="en-US" sz="1400" b="0" dirty="0">
              <a:latin typeface="Times New Roman" charset="0"/>
              <a:cs typeface="Calibri"/>
            </a:endParaRPr>
          </a:p>
        </p:txBody>
      </p:sp>
      <p:sp>
        <p:nvSpPr>
          <p:cNvPr id="118787" name="Rectangle 2"/>
          <p:cNvSpPr>
            <a:spLocks noGrp="1" noChangeArrowheads="1"/>
          </p:cNvSpPr>
          <p:nvPr>
            <p:ph type="title"/>
          </p:nvPr>
        </p:nvSpPr>
        <p:spPr/>
        <p:txBody>
          <a:bodyPr/>
          <a:lstStyle/>
          <a:p>
            <a:r>
              <a:rPr lang="en-US" dirty="0">
                <a:latin typeface="Helvetica" charset="0"/>
                <a:ea typeface="ＭＳ Ｐゴシック" charset="0"/>
                <a:cs typeface="ＭＳ Ｐゴシック" charset="0"/>
              </a:rPr>
              <a:t>Multi-Hosting at Single Location</a:t>
            </a:r>
          </a:p>
        </p:txBody>
      </p:sp>
      <p:sp>
        <p:nvSpPr>
          <p:cNvPr id="118788" name="Rectangle 3"/>
          <p:cNvSpPr>
            <a:spLocks noGrp="1" noChangeArrowheads="1"/>
          </p:cNvSpPr>
          <p:nvPr>
            <p:ph type="body" idx="1"/>
          </p:nvPr>
        </p:nvSpPr>
        <p:spPr/>
        <p:txBody>
          <a:bodyPr>
            <a:normAutofit fontScale="85000" lnSpcReduction="20000"/>
          </a:bodyPr>
          <a:lstStyle/>
          <a:p>
            <a:r>
              <a:rPr lang="en-US" dirty="0">
                <a:latin typeface="Calibri"/>
                <a:cs typeface="Calibri"/>
              </a:rPr>
              <a:t>Single IP address, multiple machines</a:t>
            </a:r>
          </a:p>
          <a:p>
            <a:pPr lvl="1"/>
            <a:r>
              <a:rPr lang="en-US" dirty="0">
                <a:latin typeface="Calibri"/>
                <a:ea typeface="Calibri"/>
                <a:cs typeface="Calibri"/>
              </a:rPr>
              <a:t>Run multiple machines behind a single IP address</a:t>
            </a: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r>
              <a:rPr lang="en-US" dirty="0">
                <a:latin typeface="Calibri"/>
                <a:ea typeface="Calibri"/>
                <a:cs typeface="Calibri"/>
              </a:rPr>
              <a:t>Ensure all packets from a single </a:t>
            </a:r>
            <a:br>
              <a:rPr lang="en-US" dirty="0">
                <a:latin typeface="Calibri"/>
                <a:ea typeface="Calibri"/>
                <a:cs typeface="Calibri"/>
              </a:rPr>
            </a:br>
            <a:r>
              <a:rPr lang="en-US" dirty="0">
                <a:latin typeface="Calibri"/>
                <a:ea typeface="Calibri"/>
                <a:cs typeface="Calibri"/>
              </a:rPr>
              <a:t>TCP connection go to the same replica</a:t>
            </a:r>
          </a:p>
        </p:txBody>
      </p:sp>
      <p:pic>
        <p:nvPicPr>
          <p:cNvPr id="118789"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239077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0"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3581400"/>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1"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481012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8792" name="Line 7"/>
          <p:cNvSpPr>
            <a:spLocks noChangeShapeType="1"/>
          </p:cNvSpPr>
          <p:nvPr/>
        </p:nvSpPr>
        <p:spPr bwMode="auto">
          <a:xfrm flipH="1">
            <a:off x="6156325" y="288925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3" name="Line 8"/>
          <p:cNvSpPr>
            <a:spLocks noChangeShapeType="1"/>
          </p:cNvSpPr>
          <p:nvPr/>
        </p:nvSpPr>
        <p:spPr bwMode="auto">
          <a:xfrm flipH="1">
            <a:off x="6156325" y="4079875"/>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4" name="Line 9"/>
          <p:cNvSpPr>
            <a:spLocks noChangeShapeType="1"/>
          </p:cNvSpPr>
          <p:nvPr/>
        </p:nvSpPr>
        <p:spPr bwMode="auto">
          <a:xfrm flipH="1">
            <a:off x="6156325" y="523240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5" name="Line 10"/>
          <p:cNvSpPr>
            <a:spLocks noChangeShapeType="1"/>
          </p:cNvSpPr>
          <p:nvPr/>
        </p:nvSpPr>
        <p:spPr bwMode="auto">
          <a:xfrm>
            <a:off x="6156325" y="2889250"/>
            <a:ext cx="0" cy="23431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6" name="Line 11"/>
          <p:cNvSpPr>
            <a:spLocks noChangeShapeType="1"/>
          </p:cNvSpPr>
          <p:nvPr/>
        </p:nvSpPr>
        <p:spPr bwMode="auto">
          <a:xfrm flipH="1">
            <a:off x="5311775" y="3849688"/>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7" name="Text Box 12"/>
          <p:cNvSpPr txBox="1">
            <a:spLocks noChangeArrowheads="1"/>
          </p:cNvSpPr>
          <p:nvPr/>
        </p:nvSpPr>
        <p:spPr bwMode="auto">
          <a:xfrm>
            <a:off x="3352800" y="3657600"/>
            <a:ext cx="1952102" cy="400110"/>
          </a:xfrm>
          <a:prstGeom prst="rect">
            <a:avLst/>
          </a:prstGeom>
          <a:solidFill>
            <a:srgbClr val="CCFFFF"/>
          </a:solidFill>
          <a:ln w="38100">
            <a:solidFill>
              <a:srgbClr val="0000FF"/>
            </a:solidFill>
            <a:miter lim="800000"/>
            <a:headEnd/>
            <a:tailEnd/>
          </a:ln>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dirty="0">
                <a:latin typeface="Helvetica" charset="0"/>
                <a:cs typeface="Calibri"/>
              </a:rPr>
              <a:t>Load Balancer</a:t>
            </a:r>
          </a:p>
        </p:txBody>
      </p:sp>
      <p:sp>
        <p:nvSpPr>
          <p:cNvPr id="118798" name="Rectangle 13"/>
          <p:cNvSpPr>
            <a:spLocks noChangeArrowheads="1"/>
          </p:cNvSpPr>
          <p:nvPr/>
        </p:nvSpPr>
        <p:spPr bwMode="auto">
          <a:xfrm>
            <a:off x="3467100" y="4105275"/>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18799" name="Line 14"/>
          <p:cNvSpPr>
            <a:spLocks noChangeShapeType="1"/>
          </p:cNvSpPr>
          <p:nvPr/>
        </p:nvSpPr>
        <p:spPr bwMode="auto">
          <a:xfrm>
            <a:off x="2162175" y="3273425"/>
            <a:ext cx="1076325" cy="460375"/>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0" name="Line 15"/>
          <p:cNvSpPr>
            <a:spLocks noChangeShapeType="1"/>
          </p:cNvSpPr>
          <p:nvPr/>
        </p:nvSpPr>
        <p:spPr bwMode="auto">
          <a:xfrm flipV="1">
            <a:off x="2124075" y="3925888"/>
            <a:ext cx="1036638" cy="153987"/>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1" name="Line 16"/>
          <p:cNvSpPr>
            <a:spLocks noChangeShapeType="1"/>
          </p:cNvSpPr>
          <p:nvPr/>
        </p:nvSpPr>
        <p:spPr bwMode="auto">
          <a:xfrm flipV="1">
            <a:off x="2201863" y="4195763"/>
            <a:ext cx="958850" cy="614362"/>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65860127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083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3FB4203-B28C-7749-AD4F-A0DEF32423A8}" type="slidenum">
              <a:rPr lang="en-US" sz="1400" b="0">
                <a:latin typeface="Times New Roman" charset="0"/>
                <a:cs typeface="Calibri"/>
              </a:rPr>
              <a:pPr eaLnBrk="1" hangingPunct="1"/>
              <a:t>132</a:t>
            </a:fld>
            <a:endParaRPr lang="en-US" sz="1400" b="0" dirty="0">
              <a:latin typeface="Times New Roman" charset="0"/>
              <a:cs typeface="Calibri"/>
            </a:endParaRPr>
          </a:p>
        </p:txBody>
      </p:sp>
      <p:sp>
        <p:nvSpPr>
          <p:cNvPr id="120835"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Multi-Hosting at Several Locations</a:t>
            </a:r>
          </a:p>
        </p:txBody>
      </p:sp>
      <p:sp>
        <p:nvSpPr>
          <p:cNvPr id="120836" name="Rectangle 3"/>
          <p:cNvSpPr>
            <a:spLocks noGrp="1" noChangeArrowheads="1"/>
          </p:cNvSpPr>
          <p:nvPr>
            <p:ph type="body" idx="1"/>
          </p:nvPr>
        </p:nvSpPr>
        <p:spPr/>
        <p:txBody>
          <a:bodyPr>
            <a:normAutofit/>
          </a:bodyPr>
          <a:lstStyle/>
          <a:p>
            <a:r>
              <a:rPr lang="en-US" sz="2400" dirty="0">
                <a:latin typeface="Calibri"/>
                <a:cs typeface="Calibri"/>
              </a:rPr>
              <a:t>Multiple addresses, multiple machines</a:t>
            </a:r>
          </a:p>
          <a:p>
            <a:pPr lvl="1"/>
            <a:r>
              <a:rPr lang="en-US" sz="2000" dirty="0">
                <a:latin typeface="Calibri"/>
                <a:ea typeface="Calibri"/>
                <a:cs typeface="Calibri"/>
              </a:rPr>
              <a:t>Same name but different addresses for all of the replicas</a:t>
            </a:r>
          </a:p>
          <a:p>
            <a:pPr lvl="1"/>
            <a:r>
              <a:rPr lang="en-US" sz="2000" dirty="0">
                <a:latin typeface="Calibri"/>
                <a:ea typeface="Calibri"/>
                <a:cs typeface="Calibri"/>
              </a:rPr>
              <a:t>Configure DNS server to return </a:t>
            </a:r>
            <a:r>
              <a:rPr lang="en-US" sz="2000" i="1" dirty="0">
                <a:latin typeface="Calibri"/>
                <a:ea typeface="Calibri"/>
                <a:cs typeface="Calibri"/>
              </a:rPr>
              <a:t>closest</a:t>
            </a:r>
            <a:r>
              <a:rPr lang="en-US" sz="2000" dirty="0">
                <a:latin typeface="Calibri"/>
                <a:ea typeface="Calibri"/>
                <a:cs typeface="Calibri"/>
              </a:rPr>
              <a:t> address</a:t>
            </a: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buFont typeface="Helvetica" charset="0"/>
              <a:buNone/>
            </a:pPr>
            <a:endParaRPr lang="en-US" sz="2000" dirty="0">
              <a:latin typeface="Calibri"/>
              <a:ea typeface="Calibri"/>
              <a:cs typeface="Calibri"/>
            </a:endParaRPr>
          </a:p>
        </p:txBody>
      </p:sp>
      <p:pic>
        <p:nvPicPr>
          <p:cNvPr id="120837"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2738438"/>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8"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7363" y="2738438"/>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9"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5235575"/>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0" name="Line 7"/>
          <p:cNvSpPr>
            <a:spLocks noChangeShapeType="1"/>
          </p:cNvSpPr>
          <p:nvPr/>
        </p:nvSpPr>
        <p:spPr bwMode="auto">
          <a:xfrm flipH="1" flipV="1">
            <a:off x="1538288" y="3776663"/>
            <a:ext cx="998537" cy="614362"/>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1" name="Line 8"/>
          <p:cNvSpPr>
            <a:spLocks noChangeShapeType="1"/>
          </p:cNvSpPr>
          <p:nvPr/>
        </p:nvSpPr>
        <p:spPr bwMode="auto">
          <a:xfrm flipH="1">
            <a:off x="5646738" y="3622675"/>
            <a:ext cx="1268412" cy="8064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2" name="Line 9"/>
          <p:cNvSpPr>
            <a:spLocks noChangeShapeType="1"/>
          </p:cNvSpPr>
          <p:nvPr/>
        </p:nvSpPr>
        <p:spPr bwMode="auto">
          <a:xfrm flipH="1">
            <a:off x="2152650" y="5351463"/>
            <a:ext cx="806450" cy="384175"/>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74186" name="Cloud"/>
          <p:cNvSpPr>
            <a:spLocks noChangeAspect="1" noEditPoints="1" noChangeArrowheads="1"/>
          </p:cNvSpPr>
          <p:nvPr/>
        </p:nvSpPr>
        <p:spPr bwMode="auto">
          <a:xfrm>
            <a:off x="2459038" y="3430588"/>
            <a:ext cx="3243262" cy="233680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1" y="8613"/>
                  <a:pt x="-1" y="10137"/>
                </a:cubicBezTo>
                <a:cubicBezTo>
                  <a:pt x="-1" y="11192"/>
                  <a:pt x="409" y="12169"/>
                  <a:pt x="1074" y="12702"/>
                </a:cubicBezTo>
                <a:lnTo>
                  <a:pt x="1063" y="12668"/>
                </a:lnTo>
                <a:cubicBezTo>
                  <a:pt x="685" y="13217"/>
                  <a:pt x="474" y="13940"/>
                  <a:pt x="474" y="14690"/>
                </a:cubicBezTo>
                <a:cubicBezTo>
                  <a:pt x="475" y="16325"/>
                  <a:pt x="1451" y="17650"/>
                  <a:pt x="2655" y="17650"/>
                </a:cubicBezTo>
                <a:cubicBezTo>
                  <a:pt x="2739" y="17650"/>
                  <a:pt x="2824" y="17643"/>
                  <a:pt x="2909" y="17629"/>
                </a:cubicBezTo>
                <a:lnTo>
                  <a:pt x="2897" y="17649"/>
                </a:lnTo>
                <a:cubicBezTo>
                  <a:pt x="3585" y="19288"/>
                  <a:pt x="4863" y="20299"/>
                  <a:pt x="6247" y="20299"/>
                </a:cubicBezTo>
                <a:cubicBezTo>
                  <a:pt x="6947" y="20299"/>
                  <a:pt x="7635" y="20039"/>
                  <a:pt x="8235" y="19546"/>
                </a:cubicBezTo>
                <a:lnTo>
                  <a:pt x="8229" y="19550"/>
                </a:lnTo>
                <a:cubicBezTo>
                  <a:pt x="8855" y="20829"/>
                  <a:pt x="9908" y="21596"/>
                  <a:pt x="11036" y="21596"/>
                </a:cubicBezTo>
                <a:cubicBezTo>
                  <a:pt x="12523" y="21596"/>
                  <a:pt x="13836" y="20267"/>
                  <a:pt x="14267" y="18324"/>
                </a:cubicBezTo>
                <a:lnTo>
                  <a:pt x="14270" y="18350"/>
                </a:lnTo>
                <a:cubicBezTo>
                  <a:pt x="14730" y="18740"/>
                  <a:pt x="15260" y="18946"/>
                  <a:pt x="15802" y="18946"/>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1"/>
                  <a:pt x="16758" y="-1"/>
                </a:cubicBezTo>
                <a:cubicBezTo>
                  <a:pt x="16044" y="-1"/>
                  <a:pt x="15367" y="426"/>
                  <a:pt x="14905" y="1165"/>
                </a:cubicBezTo>
                <a:lnTo>
                  <a:pt x="14909" y="1170"/>
                </a:lnTo>
                <a:cubicBezTo>
                  <a:pt x="14497" y="432"/>
                  <a:pt x="13855" y="-1"/>
                  <a:pt x="13174" y="-1"/>
                </a:cubicBezTo>
                <a:cubicBezTo>
                  <a:pt x="12347" y="-1"/>
                  <a:pt x="11590" y="637"/>
                  <a:pt x="11221" y="1645"/>
                </a:cubicBezTo>
                <a:lnTo>
                  <a:pt x="11229" y="1694"/>
                </a:lnTo>
                <a:cubicBezTo>
                  <a:pt x="10730" y="1024"/>
                  <a:pt x="10058" y="649"/>
                  <a:pt x="9358" y="649"/>
                </a:cubicBezTo>
                <a:cubicBezTo>
                  <a:pt x="8372" y="649"/>
                  <a:pt x="7466" y="1391"/>
                  <a:pt x="7003" y="2578"/>
                </a:cubicBezTo>
                <a:lnTo>
                  <a:pt x="6995" y="2602"/>
                </a:lnTo>
                <a:cubicBezTo>
                  <a:pt x="6477" y="2189"/>
                  <a:pt x="5888" y="1971"/>
                  <a:pt x="5288" y="1971"/>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09"/>
                  <a:pt x="2172" y="13109"/>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blurRad="63500" dist="107763" dir="2700000" algn="ctr" rotWithShape="0">
              <a:srgbClr val="000000">
                <a:alpha val="74998"/>
              </a:srgbClr>
            </a:outerShdw>
          </a:effectLst>
        </p:spPr>
        <p:txBody>
          <a:bodyPr/>
          <a:lstStyle/>
          <a:p>
            <a:pPr>
              <a:defRPr/>
            </a:pPr>
            <a:endParaRPr lang="en-US">
              <a:ea typeface="+mn-ea"/>
              <a:cs typeface="+mn-cs"/>
            </a:endParaRPr>
          </a:p>
        </p:txBody>
      </p:sp>
      <p:pic>
        <p:nvPicPr>
          <p:cNvPr id="120844" name="Picture 11" descr="j019538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45275" y="5159375"/>
            <a:ext cx="11938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5" name="Line 12"/>
          <p:cNvSpPr>
            <a:spLocks noChangeShapeType="1"/>
          </p:cNvSpPr>
          <p:nvPr/>
        </p:nvSpPr>
        <p:spPr bwMode="auto">
          <a:xfrm flipH="1" flipV="1">
            <a:off x="5224463" y="5041900"/>
            <a:ext cx="1460500" cy="731838"/>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6" name="Text Box 13"/>
          <p:cNvSpPr txBox="1">
            <a:spLocks noChangeArrowheads="1"/>
          </p:cNvSpPr>
          <p:nvPr/>
        </p:nvSpPr>
        <p:spPr bwMode="auto">
          <a:xfrm>
            <a:off x="3306763" y="4275138"/>
            <a:ext cx="1487487"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800" dirty="0">
                <a:latin typeface="Helvetica" charset="0"/>
                <a:cs typeface="Calibri"/>
              </a:rPr>
              <a:t>Internet</a:t>
            </a:r>
          </a:p>
        </p:txBody>
      </p:sp>
      <p:sp>
        <p:nvSpPr>
          <p:cNvPr id="120847" name="Rectangle 14"/>
          <p:cNvSpPr>
            <a:spLocks noChangeArrowheads="1"/>
          </p:cNvSpPr>
          <p:nvPr/>
        </p:nvSpPr>
        <p:spPr bwMode="auto">
          <a:xfrm>
            <a:off x="6835775" y="3890963"/>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20848" name="Rectangle 15"/>
          <p:cNvSpPr>
            <a:spLocks noChangeArrowheads="1"/>
          </p:cNvSpPr>
          <p:nvPr/>
        </p:nvSpPr>
        <p:spPr bwMode="auto">
          <a:xfrm>
            <a:off x="501650" y="6308725"/>
            <a:ext cx="18796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173.72.54.131</a:t>
            </a:r>
          </a:p>
        </p:txBody>
      </p:sp>
      <p:sp>
        <p:nvSpPr>
          <p:cNvPr id="120849" name="Rectangle 16"/>
          <p:cNvSpPr>
            <a:spLocks noChangeArrowheads="1"/>
          </p:cNvSpPr>
          <p:nvPr/>
        </p:nvSpPr>
        <p:spPr bwMode="auto">
          <a:xfrm>
            <a:off x="654050" y="3890963"/>
            <a:ext cx="110172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b="0">
                <a:solidFill>
                  <a:srgbClr val="0000FF"/>
                </a:solidFill>
                <a:latin typeface="Helvetica" charset="0"/>
              </a:rPr>
              <a:t>12.1.1.1</a:t>
            </a:r>
          </a:p>
        </p:txBody>
      </p:sp>
      <p:sp>
        <p:nvSpPr>
          <p:cNvPr id="120850" name="Freeform 17"/>
          <p:cNvSpPr>
            <a:spLocks/>
          </p:cNvSpPr>
          <p:nvPr/>
        </p:nvSpPr>
        <p:spPr bwMode="auto">
          <a:xfrm>
            <a:off x="5237163" y="3544888"/>
            <a:ext cx="1447800" cy="1997075"/>
          </a:xfrm>
          <a:custGeom>
            <a:avLst/>
            <a:gdLst>
              <a:gd name="T0" fmla="*/ 1370013 w 912"/>
              <a:gd name="T1" fmla="*/ 1997075 h 1258"/>
              <a:gd name="T2" fmla="*/ 103188 w 912"/>
              <a:gd name="T3" fmla="*/ 1266825 h 1258"/>
              <a:gd name="T4" fmla="*/ 755650 w 912"/>
              <a:gd name="T5" fmla="*/ 384175 h 1258"/>
              <a:gd name="T6" fmla="*/ 1447800 w 912"/>
              <a:gd name="T7" fmla="*/ 0 h 1258"/>
              <a:gd name="T8" fmla="*/ 0 60000 65536"/>
              <a:gd name="T9" fmla="*/ 0 60000 65536"/>
              <a:gd name="T10" fmla="*/ 0 60000 65536"/>
              <a:gd name="T11" fmla="*/ 0 60000 65536"/>
              <a:gd name="T12" fmla="*/ 0 w 912"/>
              <a:gd name="T13" fmla="*/ 0 h 1258"/>
              <a:gd name="T14" fmla="*/ 912 w 912"/>
              <a:gd name="T15" fmla="*/ 1258 h 1258"/>
            </a:gdLst>
            <a:ahLst/>
            <a:cxnLst>
              <a:cxn ang="T8">
                <a:pos x="T0" y="T1"/>
              </a:cxn>
              <a:cxn ang="T9">
                <a:pos x="T2" y="T3"/>
              </a:cxn>
              <a:cxn ang="T10">
                <a:pos x="T4" y="T5"/>
              </a:cxn>
              <a:cxn ang="T11">
                <a:pos x="T6" y="T7"/>
              </a:cxn>
            </a:cxnLst>
            <a:rect l="T12" t="T13" r="T14" b="T15"/>
            <a:pathLst>
              <a:path w="912" h="1258">
                <a:moveTo>
                  <a:pt x="863" y="1258"/>
                </a:moveTo>
                <a:cubicBezTo>
                  <a:pt x="496" y="1112"/>
                  <a:pt x="130" y="967"/>
                  <a:pt x="65" y="798"/>
                </a:cubicBezTo>
                <a:cubicBezTo>
                  <a:pt x="0" y="629"/>
                  <a:pt x="335" y="375"/>
                  <a:pt x="476" y="242"/>
                </a:cubicBezTo>
                <a:cubicBezTo>
                  <a:pt x="617" y="109"/>
                  <a:pt x="764" y="54"/>
                  <a:pt x="912" y="0"/>
                </a:cubicBezTo>
              </a:path>
            </a:pathLst>
          </a:custGeom>
          <a:noFill/>
          <a:ln w="38100">
            <a:solidFill>
              <a:srgbClr val="FF3300"/>
            </a:solidFill>
            <a:round/>
            <a:headEnd/>
            <a:tailEnd type="triangle" w="lg" len="lg"/>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314544636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600" dirty="0"/>
              <a:t>CDN examples round-up</a:t>
            </a:r>
            <a:br>
              <a:rPr lang="en-US" sz="3600" dirty="0"/>
            </a:br>
            <a:endParaRPr lang="en-US" sz="2400" dirty="0"/>
          </a:p>
        </p:txBody>
      </p:sp>
      <p:sp>
        <p:nvSpPr>
          <p:cNvPr id="3" name="Content Placeholder 2"/>
          <p:cNvSpPr>
            <a:spLocks noGrp="1"/>
          </p:cNvSpPr>
          <p:nvPr>
            <p:ph idx="1"/>
          </p:nvPr>
        </p:nvSpPr>
        <p:spPr>
          <a:xfrm>
            <a:off x="457200" y="1600200"/>
            <a:ext cx="8686800" cy="4525963"/>
          </a:xfrm>
        </p:spPr>
        <p:txBody>
          <a:bodyPr>
            <a:normAutofit fontScale="92500" lnSpcReduction="20000"/>
          </a:bodyPr>
          <a:lstStyle/>
          <a:p>
            <a:r>
              <a:rPr lang="en-US" dirty="0"/>
              <a:t>CDN using DNS</a:t>
            </a:r>
          </a:p>
          <a:p>
            <a:pPr marL="457200" lvl="1" indent="0">
              <a:buNone/>
            </a:pPr>
            <a:r>
              <a:rPr lang="en-US" dirty="0"/>
              <a:t>DNS has information on loading/distribution/location </a:t>
            </a:r>
          </a:p>
          <a:p>
            <a:pPr marL="457200" lvl="1" indent="0">
              <a:buNone/>
            </a:pPr>
            <a:r>
              <a:rPr lang="en-US" dirty="0"/>
              <a:t>(Akami uses this one)</a:t>
            </a:r>
          </a:p>
          <a:p>
            <a:pPr marL="457200" lvl="1" indent="0">
              <a:buNone/>
            </a:pPr>
            <a:endParaRPr lang="en-US" dirty="0"/>
          </a:p>
          <a:p>
            <a:r>
              <a:rPr lang="en-US" dirty="0"/>
              <a:t>CDN using </a:t>
            </a:r>
            <a:r>
              <a:rPr lang="en-US" dirty="0" err="1"/>
              <a:t>anycast</a:t>
            </a:r>
            <a:endParaRPr lang="en-US" dirty="0"/>
          </a:p>
          <a:p>
            <a:pPr marL="457200" lvl="1" indent="0">
              <a:buNone/>
            </a:pPr>
            <a:r>
              <a:rPr lang="en-US" dirty="0"/>
              <a:t>same address from DNS name but local routes</a:t>
            </a:r>
          </a:p>
          <a:p>
            <a:pPr marL="457200" lvl="1" indent="0">
              <a:buNone/>
            </a:pPr>
            <a:r>
              <a:rPr lang="en-US" dirty="0"/>
              <a:t>(ROOT DNS servers and 8.8.8.8 use this one)</a:t>
            </a:r>
          </a:p>
          <a:p>
            <a:pPr marL="0" indent="0">
              <a:buNone/>
            </a:pPr>
            <a:endParaRPr lang="en-US" dirty="0"/>
          </a:p>
          <a:p>
            <a:r>
              <a:rPr lang="en-US" dirty="0"/>
              <a:t>CDN based on rewriting HTML URLs</a:t>
            </a:r>
          </a:p>
          <a:p>
            <a:pPr marL="457200" lvl="1" indent="0">
              <a:buNone/>
            </a:pPr>
            <a:r>
              <a:rPr lang="en-US" dirty="0"/>
              <a:t>(akami example in previous slides)</a:t>
            </a:r>
          </a:p>
          <a:p>
            <a:pPr marL="457200" lvl="1" indent="0">
              <a:buNone/>
            </a:pPr>
            <a:endParaRPr lang="en-US" dirty="0"/>
          </a:p>
          <a:p>
            <a:endParaRPr lang="en-US" dirty="0"/>
          </a:p>
        </p:txBody>
      </p:sp>
      <p:sp>
        <p:nvSpPr>
          <p:cNvPr id="4" name="Slide Number Placeholder 3"/>
          <p:cNvSpPr>
            <a:spLocks noGrp="1"/>
          </p:cNvSpPr>
          <p:nvPr>
            <p:ph type="sldNum" sz="quarter" idx="12"/>
          </p:nvPr>
        </p:nvSpPr>
        <p:spPr/>
        <p:txBody>
          <a:bodyPr/>
          <a:lstStyle/>
          <a:p>
            <a:fld id="{17258DB0-5299-B449-B005-2F11F39528E5}" type="slidenum">
              <a:rPr lang="en-US" smtClean="0"/>
              <a:t>133</a:t>
            </a:fld>
            <a:endParaRPr lang="en-US"/>
          </a:p>
        </p:txBody>
      </p:sp>
    </p:spTree>
    <p:extLst>
      <p:ext uri="{BB962C8B-B14F-4D97-AF65-F5344CB8AC3E}">
        <p14:creationId xmlns:p14="http://schemas.microsoft.com/office/powerpoint/2010/main" val="174615765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pPr lvl="1"/>
            <a:r>
              <a:rPr lang="en-GB" dirty="0"/>
              <a:t>More efficient to parse </a:t>
            </a:r>
          </a:p>
          <a:p>
            <a:pPr lvl="1"/>
            <a:r>
              <a:rPr lang="en-GB" dirty="0"/>
              <a:t>More compact on the wire </a:t>
            </a:r>
          </a:p>
          <a:p>
            <a:pPr lvl="1"/>
            <a:r>
              <a:rPr lang="en-GB" dirty="0"/>
              <a:t>Much less error prone as compared </a:t>
            </a:r>
          </a:p>
          <a:p>
            <a:pPr lvl="1"/>
            <a:r>
              <a:rPr lang="en-GB" dirty="0"/>
              <a:t>to textual protocols </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134</a:t>
            </a:fld>
            <a:endParaRPr lang="en-US"/>
          </a:p>
        </p:txBody>
      </p:sp>
    </p:spTree>
    <p:extLst>
      <p:ext uri="{BB962C8B-B14F-4D97-AF65-F5344CB8AC3E}">
        <p14:creationId xmlns:p14="http://schemas.microsoft.com/office/powerpoint/2010/main" val="108450626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a:xfrm>
            <a:off x="457200" y="1600200"/>
            <a:ext cx="8229600" cy="4525963"/>
          </a:xfrm>
        </p:spPr>
        <p:txBody>
          <a:bodyPr/>
          <a:lstStyle/>
          <a:p>
            <a:pPr marL="0" indent="0">
              <a:buNone/>
            </a:pPr>
            <a:r>
              <a:rPr lang="en-GB" dirty="0"/>
              <a:t>SPDY (speedy) and its moral successor HTTP/2</a:t>
            </a:r>
          </a:p>
          <a:p>
            <a:r>
              <a:rPr lang="en-GB" dirty="0"/>
              <a:t>Binary protocol</a:t>
            </a:r>
          </a:p>
          <a:p>
            <a:r>
              <a:rPr lang="en-GB" dirty="0"/>
              <a:t>Multiplexing</a:t>
            </a:r>
          </a:p>
          <a:p>
            <a:pPr lvl="1"/>
            <a:r>
              <a:rPr lang="en-GB" dirty="0"/>
              <a:t>Interleaved</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135</a:t>
            </a:fld>
            <a:endParaRPr lang="en-US"/>
          </a:p>
        </p:txBody>
      </p:sp>
      <p:pic>
        <p:nvPicPr>
          <p:cNvPr id="5" name="Picture 4">
            <a:extLst>
              <a:ext uri="{FF2B5EF4-FFF2-40B4-BE49-F238E27FC236}">
                <a16:creationId xmlns:a16="http://schemas.microsoft.com/office/drawing/2014/main" id="{09E3E195-5070-8D47-9155-F4B12CE21E5E}"/>
              </a:ext>
            </a:extLst>
          </p:cNvPr>
          <p:cNvPicPr>
            <a:picLocks noChangeAspect="1"/>
          </p:cNvPicPr>
          <p:nvPr/>
        </p:nvPicPr>
        <p:blipFill>
          <a:blip r:embed="rId2"/>
          <a:stretch>
            <a:fillRect/>
          </a:stretch>
        </p:blipFill>
        <p:spPr>
          <a:xfrm>
            <a:off x="3240486" y="1600200"/>
            <a:ext cx="4978728" cy="4828478"/>
          </a:xfrm>
          <a:prstGeom prst="rect">
            <a:avLst/>
          </a:prstGeom>
        </p:spPr>
      </p:pic>
    </p:spTree>
    <p:extLst>
      <p:ext uri="{BB962C8B-B14F-4D97-AF65-F5344CB8AC3E}">
        <p14:creationId xmlns:p14="http://schemas.microsoft.com/office/powerpoint/2010/main" val="335592007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normAutofit/>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lvl="1"/>
            <a:r>
              <a:rPr lang="en-GB" dirty="0"/>
              <a:t>Proactively push stuff to client that it will need</a:t>
            </a:r>
          </a:p>
          <a:p>
            <a:pPr marL="0" indent="0">
              <a:buNone/>
            </a:pPr>
            <a:endParaRPr lang="en-GB" dirty="0"/>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136</a:t>
            </a:fld>
            <a:endParaRPr lang="en-US"/>
          </a:p>
        </p:txBody>
      </p:sp>
    </p:spTree>
    <p:extLst>
      <p:ext uri="{BB962C8B-B14F-4D97-AF65-F5344CB8AC3E}">
        <p14:creationId xmlns:p14="http://schemas.microsoft.com/office/powerpoint/2010/main" val="78133538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normAutofit/>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lvl="1"/>
            <a:r>
              <a:rPr lang="en-GB" dirty="0"/>
              <a:t>Proactively push stuff to client that it will need</a:t>
            </a:r>
          </a:p>
          <a:p>
            <a:pPr marL="0" indent="0">
              <a:buNone/>
            </a:pPr>
            <a:endParaRPr lang="en-GB" dirty="0"/>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137</a:t>
            </a:fld>
            <a:endParaRPr lang="en-US" dirty="0"/>
          </a:p>
        </p:txBody>
      </p:sp>
      <p:sp>
        <p:nvSpPr>
          <p:cNvPr id="7" name="Rectangle 6">
            <a:extLst>
              <a:ext uri="{FF2B5EF4-FFF2-40B4-BE49-F238E27FC236}">
                <a16:creationId xmlns:a16="http://schemas.microsoft.com/office/drawing/2014/main" id="{E7BC8440-0A8F-4040-9D73-648B10B69BC0}"/>
              </a:ext>
            </a:extLst>
          </p:cNvPr>
          <p:cNvSpPr/>
          <p:nvPr/>
        </p:nvSpPr>
        <p:spPr>
          <a:xfrm>
            <a:off x="457200" y="1240471"/>
            <a:ext cx="8610600" cy="332289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noFill/>
            </a:endParaRPr>
          </a:p>
        </p:txBody>
      </p:sp>
      <p:pic>
        <p:nvPicPr>
          <p:cNvPr id="6" name="Picture 5" descr="Diagram&#10;&#10;Description automatically generated with medium confidence">
            <a:extLst>
              <a:ext uri="{FF2B5EF4-FFF2-40B4-BE49-F238E27FC236}">
                <a16:creationId xmlns:a16="http://schemas.microsoft.com/office/drawing/2014/main" id="{978E323D-D526-8549-82FA-88196CC4BDBE}"/>
              </a:ext>
            </a:extLst>
          </p:cNvPr>
          <p:cNvPicPr>
            <a:picLocks noChangeAspect="1"/>
          </p:cNvPicPr>
          <p:nvPr/>
        </p:nvPicPr>
        <p:blipFill>
          <a:blip r:embed="rId2"/>
          <a:stretch>
            <a:fillRect/>
          </a:stretch>
        </p:blipFill>
        <p:spPr>
          <a:xfrm>
            <a:off x="1524000" y="1256908"/>
            <a:ext cx="6096000" cy="3322899"/>
          </a:xfrm>
          <a:prstGeom prst="rect">
            <a:avLst/>
          </a:prstGeom>
        </p:spPr>
      </p:pic>
    </p:spTree>
    <p:extLst>
      <p:ext uri="{BB962C8B-B14F-4D97-AF65-F5344CB8AC3E}">
        <p14:creationId xmlns:p14="http://schemas.microsoft.com/office/powerpoint/2010/main" val="32704325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138</a:t>
            </a:fld>
            <a:endParaRPr lang="en-US"/>
          </a:p>
        </p:txBody>
      </p:sp>
    </p:spTree>
    <p:extLst>
      <p:ext uri="{BB962C8B-B14F-4D97-AF65-F5344CB8AC3E}">
        <p14:creationId xmlns:p14="http://schemas.microsoft.com/office/powerpoint/2010/main" val="393562259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 name="Title 1"/>
          <p:cNvSpPr txBox="1">
            <a:spLocks noGrp="1"/>
          </p:cNvSpPr>
          <p:nvPr>
            <p:ph type="title"/>
          </p:nvPr>
        </p:nvSpPr>
        <p:spPr>
          <a:prstGeom prst="rect">
            <a:avLst/>
          </a:prstGeom>
        </p:spPr>
        <p:txBody>
          <a:bodyPr/>
          <a:lstStyle/>
          <a:p>
            <a:r>
              <a:t>SPDY</a:t>
            </a:r>
          </a:p>
        </p:txBody>
      </p:sp>
      <p:sp>
        <p:nvSpPr>
          <p:cNvPr id="147" name="Content Placeholder 2"/>
          <p:cNvSpPr txBox="1">
            <a:spLocks noGrp="1"/>
          </p:cNvSpPr>
          <p:nvPr>
            <p:ph type="body" sz="half" idx="1"/>
          </p:nvPr>
        </p:nvSpPr>
        <p:spPr>
          <a:xfrm>
            <a:off x="457200" y="1600199"/>
            <a:ext cx="8229600" cy="2590801"/>
          </a:xfrm>
          <a:prstGeom prst="rect">
            <a:avLst/>
          </a:prstGeom>
        </p:spPr>
        <p:txBody>
          <a:bodyPr>
            <a:normAutofit lnSpcReduction="10000"/>
          </a:bodyPr>
          <a:lstStyle/>
          <a:p>
            <a:r>
              <a:t>SPDY + HTTP/2: One single TCP connection instead of multiple</a:t>
            </a:r>
          </a:p>
          <a:p>
            <a:r>
              <a:t>Downside: Head of line blocking</a:t>
            </a:r>
          </a:p>
          <a:p>
            <a:r>
              <a:t>In TCP, packets need to be processed in correct order</a:t>
            </a:r>
          </a:p>
        </p:txBody>
      </p:sp>
      <p:pic>
        <p:nvPicPr>
          <p:cNvPr id="150" name="Picture 6" descr="Picture 6"/>
          <p:cNvPicPr>
            <a:picLocks noChangeAspect="1"/>
          </p:cNvPicPr>
          <p:nvPr/>
        </p:nvPicPr>
        <p:blipFill>
          <a:blip r:embed="rId3"/>
          <a:stretch>
            <a:fillRect/>
          </a:stretch>
        </p:blipFill>
        <p:spPr>
          <a:xfrm>
            <a:off x="0" y="4038600"/>
            <a:ext cx="9144000" cy="2452745"/>
          </a:xfrm>
          <a:prstGeom prst="rect">
            <a:avLst/>
          </a:prstGeom>
          <a:ln w="12700">
            <a:miter lim="400000"/>
          </a:ln>
        </p:spPr>
      </p:pic>
      <p:pic>
        <p:nvPicPr>
          <p:cNvPr id="151" name="Picture 7" descr="Picture 7"/>
          <p:cNvPicPr>
            <a:picLocks noChangeAspect="1"/>
          </p:cNvPicPr>
          <p:nvPr/>
        </p:nvPicPr>
        <p:blipFill>
          <a:blip r:embed="rId4"/>
          <a:stretch>
            <a:fillRect/>
          </a:stretch>
        </p:blipFill>
        <p:spPr>
          <a:xfrm>
            <a:off x="0" y="3720848"/>
            <a:ext cx="9144000" cy="3142100"/>
          </a:xfrm>
          <a:prstGeom prst="rect">
            <a:avLst/>
          </a:prstGeom>
          <a:ln w="12700">
            <a:miter lim="400000"/>
          </a:ln>
        </p:spPr>
      </p:pic>
    </p:spTree>
    <p:custDataLst>
      <p:tags r:id="rId1"/>
    </p:custDataLst>
    <p:extLst>
      <p:ext uri="{BB962C8B-B14F-4D97-AF65-F5344CB8AC3E}">
        <p14:creationId xmlns:p14="http://schemas.microsoft.com/office/powerpoint/2010/main" val="666910411"/>
      </p:ext>
    </p:extLst>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1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advAuto="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root name servers</a:t>
            </a:r>
            <a:endParaRPr lang="en-US" sz="3300" dirty="0">
              <a:cs typeface="Calibri" panose="020F0502020204030204" pitchFamily="34" charset="0"/>
            </a:endParaRPr>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4448175" y="2999269"/>
            <a:ext cx="4695825" cy="24003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101600" y="1931542"/>
            <a:ext cx="4470400" cy="184138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2419" indent="-216694"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official, contact-of-last-resort by name servers that can not resolve name</a:t>
            </a:r>
          </a:p>
          <a:p>
            <a:pPr marL="302419" indent="-216694" defTabSz="685800">
              <a:spcBef>
                <a:spcPts val="750"/>
              </a:spcBef>
              <a:defRPr/>
            </a:pPr>
            <a:r>
              <a:rPr lang="en-US" altLang="en-US" sz="2100" i="1" dirty="0">
                <a:solidFill>
                  <a:srgbClr val="C00000"/>
                </a:solidFill>
                <a:latin typeface="Calibri" panose="020F0502020204030204"/>
                <a:ea typeface="ＭＳ Ｐゴシック" panose="020B0600070205080204" pitchFamily="34" charset="-128"/>
              </a:rPr>
              <a:t>incredibly important </a:t>
            </a:r>
            <a:r>
              <a:rPr lang="en-US" altLang="en-US" sz="2100" dirty="0">
                <a:solidFill>
                  <a:prstClr val="black"/>
                </a:solidFill>
                <a:latin typeface="Calibri" panose="020F0502020204030204"/>
                <a:ea typeface="ＭＳ Ｐゴシック" panose="020B0600070205080204" pitchFamily="34" charset="-128"/>
              </a:rPr>
              <a:t>Internet function</a:t>
            </a:r>
          </a:p>
          <a:p>
            <a:pPr marL="476250" lvl="1" indent="-238125"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Internet couldn’t function without it!</a:t>
            </a:r>
          </a:p>
          <a:p>
            <a:pPr marL="476250" lvl="1" indent="-238125"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DNSSEC – provides security (authentication, message integrity)</a:t>
            </a:r>
          </a:p>
          <a:p>
            <a:pPr marL="302419" indent="-216694" defTabSz="685800">
              <a:spcBef>
                <a:spcPts val="750"/>
              </a:spcBef>
              <a:defRPr/>
            </a:pPr>
            <a:r>
              <a:rPr lang="en-US" sz="2100" dirty="0">
                <a:solidFill>
                  <a:prstClr val="black"/>
                </a:solidFill>
                <a:latin typeface="Calibri" panose="020F0502020204030204"/>
              </a:rPr>
              <a:t>ICANN </a:t>
            </a:r>
            <a:r>
              <a:rPr lang="en-US" sz="1800" dirty="0">
                <a:solidFill>
                  <a:prstClr val="black"/>
                </a:solidFill>
                <a:latin typeface="Calibri" panose="020F0502020204030204"/>
              </a:rPr>
              <a:t>(Internet Corporation for Assigned Names and Numbers)</a:t>
            </a:r>
            <a:r>
              <a:rPr lang="en-US" sz="1800" dirty="0">
                <a:solidFill>
                  <a:prstClr val="black"/>
                </a:solidFill>
                <a:latin typeface="Calibri" panose="020F0502020204030204"/>
                <a:ea typeface="ＭＳ Ｐゴシック" panose="020B0600070205080204" pitchFamily="34" charset="-128"/>
              </a:rPr>
              <a:t> </a:t>
            </a:r>
            <a:r>
              <a:rPr lang="en-US" sz="2100" dirty="0">
                <a:solidFill>
                  <a:prstClr val="black"/>
                </a:solidFill>
                <a:latin typeface="Calibri" panose="020F0502020204030204"/>
                <a:ea typeface="ＭＳ Ｐゴシック" panose="020B0600070205080204" pitchFamily="34" charset="-128"/>
              </a:rPr>
              <a:t>manages root DNS domain</a:t>
            </a:r>
            <a:endParaRPr lang="en-US" sz="2100" dirty="0">
              <a:solidFill>
                <a:prstClr val="black"/>
              </a:solidFill>
              <a:latin typeface="Calibri" panose="020F0502020204030204"/>
            </a:endParaRP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4817390" y="2171701"/>
            <a:ext cx="3857187" cy="899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lnSpc>
                <a:spcPct val="90000"/>
              </a:lnSpc>
              <a:defRPr/>
            </a:pPr>
            <a:r>
              <a:rPr lang="en-US" altLang="en-US" sz="1800" dirty="0">
                <a:solidFill>
                  <a:srgbClr val="0000A3"/>
                </a:solidFill>
                <a:latin typeface="Calibri" panose="020F0502020204030204"/>
              </a:rPr>
              <a:t>13 logical root name “</a:t>
            </a:r>
            <a:r>
              <a:rPr lang="en-US" altLang="ja-JP" sz="1800" dirty="0">
                <a:solidFill>
                  <a:srgbClr val="0000A3"/>
                </a:solidFill>
                <a:latin typeface="Calibri" panose="020F0502020204030204"/>
              </a:rPr>
              <a:t>servers” worldwide each “server” replicated many times (~200 servers in US)</a:t>
            </a:r>
            <a:endParaRPr lang="en-US" altLang="ja-JP" sz="1500" dirty="0">
              <a:solidFill>
                <a:srgbClr val="0000A3"/>
              </a:solidFill>
              <a:latin typeface="Calibri" panose="020F0502020204030204"/>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14</a:t>
            </a:fld>
            <a:endParaRPr lang="en-US" dirty="0"/>
          </a:p>
        </p:txBody>
      </p:sp>
    </p:spTree>
    <p:extLst>
      <p:ext uri="{BB962C8B-B14F-4D97-AF65-F5344CB8AC3E}">
        <p14:creationId xmlns:p14="http://schemas.microsoft.com/office/powerpoint/2010/main" val="1932147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
                                            <p:txEl>
                                              <p:pRg st="4" end="4"/>
                                            </p:txEl>
                                          </p:spTgt>
                                        </p:tgtEl>
                                        <p:attrNameLst>
                                          <p:attrName>style.visibility</p:attrName>
                                        </p:attrNameLst>
                                      </p:cBhvr>
                                      <p:to>
                                        <p:strVal val="visible"/>
                                      </p:to>
                                    </p:set>
                                    <p:animEffect transition="in" filter="dissolve">
                                      <p:cBhvr>
                                        <p:cTn id="18" dur="500"/>
                                        <p:tgtEl>
                                          <p:spTgt spid="31">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dissolve">
                                      <p:cBhvr>
                                        <p:cTn id="2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AD42D5-FB06-564D-9D6C-4C78E994BB04}"/>
              </a:ext>
            </a:extLst>
          </p:cNvPr>
          <p:cNvSpPr>
            <a:spLocks noGrp="1"/>
          </p:cNvSpPr>
          <p:nvPr>
            <p:ph type="title"/>
          </p:nvPr>
        </p:nvSpPr>
        <p:spPr/>
        <p:txBody>
          <a:bodyPr>
            <a:normAutofit fontScale="90000"/>
          </a:bodyPr>
          <a:lstStyle/>
          <a:p>
            <a:r>
              <a:rPr lang="en-GB" dirty="0"/>
              <a:t>Add QUIC and stir…</a:t>
            </a:r>
            <a:br>
              <a:rPr lang="en-GB" dirty="0"/>
            </a:br>
            <a:r>
              <a:rPr lang="en-GB" dirty="0"/>
              <a:t>Quick UDP Internet Connections</a:t>
            </a:r>
          </a:p>
        </p:txBody>
      </p:sp>
      <p:sp>
        <p:nvSpPr>
          <p:cNvPr id="3" name="Content Placeholder 2">
            <a:extLst>
              <a:ext uri="{FF2B5EF4-FFF2-40B4-BE49-F238E27FC236}">
                <a16:creationId xmlns:a16="http://schemas.microsoft.com/office/drawing/2014/main" id="{9EC83BBD-48E3-2743-A410-CC51C43DEEF7}"/>
              </a:ext>
            </a:extLst>
          </p:cNvPr>
          <p:cNvSpPr>
            <a:spLocks noGrp="1"/>
          </p:cNvSpPr>
          <p:nvPr>
            <p:ph idx="1"/>
          </p:nvPr>
        </p:nvSpPr>
        <p:spPr/>
        <p:txBody>
          <a:bodyPr>
            <a:normAutofit fontScale="92500" lnSpcReduction="20000"/>
          </a:bodyPr>
          <a:lstStyle/>
          <a:p>
            <a:pPr marL="0" indent="0">
              <a:buNone/>
            </a:pPr>
            <a:r>
              <a:rPr lang="en-GB" dirty="0"/>
              <a:t>Objective: Combine speed of UDP protocol with TCP’s reliability</a:t>
            </a:r>
          </a:p>
          <a:p>
            <a:r>
              <a:rPr lang="en-GB" dirty="0"/>
              <a:t>Very hard to make changes to TCP</a:t>
            </a:r>
          </a:p>
          <a:p>
            <a:pPr>
              <a:defRPr i="1"/>
            </a:pPr>
            <a:r>
              <a:rPr lang="en-GB" dirty="0"/>
              <a:t>Faster  to implement new protocol on top of UDP</a:t>
            </a:r>
          </a:p>
          <a:p>
            <a:r>
              <a:rPr lang="en-GB" dirty="0"/>
              <a:t>Roll out features in TCP if they prove theory</a:t>
            </a:r>
          </a:p>
          <a:p>
            <a:pPr marL="0" indent="0">
              <a:buNone/>
            </a:pPr>
            <a:r>
              <a:rPr lang="en-GB" dirty="0"/>
              <a:t>QUIC:</a:t>
            </a:r>
          </a:p>
          <a:p>
            <a:r>
              <a:rPr lang="en-GB" dirty="0"/>
              <a:t>Reliable transport over UDP (seriously)</a:t>
            </a:r>
          </a:p>
          <a:p>
            <a:r>
              <a:rPr lang="en-GB" dirty="0"/>
              <a:t>Uses FEC</a:t>
            </a:r>
          </a:p>
          <a:p>
            <a:r>
              <a:rPr lang="en-GB" dirty="0"/>
              <a:t>Default crypto</a:t>
            </a:r>
          </a:p>
          <a:p>
            <a:r>
              <a:rPr lang="en-GB" dirty="0" err="1"/>
              <a:t>Restartable</a:t>
            </a:r>
            <a:r>
              <a:rPr lang="en-GB" dirty="0"/>
              <a:t> connections</a:t>
            </a:r>
          </a:p>
          <a:p>
            <a:endParaRPr lang="en-GB" dirty="0"/>
          </a:p>
          <a:p>
            <a:endParaRPr lang="en-GB" dirty="0"/>
          </a:p>
        </p:txBody>
      </p:sp>
      <p:sp>
        <p:nvSpPr>
          <p:cNvPr id="4" name="Slide Number Placeholder 3">
            <a:extLst>
              <a:ext uri="{FF2B5EF4-FFF2-40B4-BE49-F238E27FC236}">
                <a16:creationId xmlns:a16="http://schemas.microsoft.com/office/drawing/2014/main" id="{9C165D13-2F49-D148-AC3C-29CFE587F3B6}"/>
              </a:ext>
            </a:extLst>
          </p:cNvPr>
          <p:cNvSpPr>
            <a:spLocks noGrp="1"/>
          </p:cNvSpPr>
          <p:nvPr>
            <p:ph type="sldNum" sz="quarter" idx="12"/>
          </p:nvPr>
        </p:nvSpPr>
        <p:spPr/>
        <p:txBody>
          <a:bodyPr/>
          <a:lstStyle/>
          <a:p>
            <a:fld id="{17258DB0-5299-B449-B005-2F11F39528E5}" type="slidenum">
              <a:rPr lang="en-US" smtClean="0"/>
              <a:t>140</a:t>
            </a:fld>
            <a:endParaRPr lang="en-US"/>
          </a:p>
        </p:txBody>
      </p:sp>
      <p:pic>
        <p:nvPicPr>
          <p:cNvPr id="5" name="Picture 4">
            <a:extLst>
              <a:ext uri="{FF2B5EF4-FFF2-40B4-BE49-F238E27FC236}">
                <a16:creationId xmlns:a16="http://schemas.microsoft.com/office/drawing/2014/main" id="{92981CC8-7D82-5649-9D9E-DB1F830E6BFF}"/>
              </a:ext>
            </a:extLst>
          </p:cNvPr>
          <p:cNvPicPr>
            <a:picLocks noChangeAspect="1"/>
          </p:cNvPicPr>
          <p:nvPr/>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217675257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1" name="Title 1"/>
          <p:cNvSpPr txBox="1">
            <a:spLocks noGrp="1"/>
          </p:cNvSpPr>
          <p:nvPr>
            <p:ph type="title"/>
          </p:nvPr>
        </p:nvSpPr>
        <p:spPr>
          <a:prstGeom prst="rect">
            <a:avLst/>
          </a:prstGeom>
        </p:spPr>
        <p:txBody>
          <a:bodyPr/>
          <a:lstStyle/>
          <a:p>
            <a:r>
              <a:t>3-Way Handshake</a:t>
            </a:r>
          </a:p>
        </p:txBody>
      </p:sp>
      <p:pic>
        <p:nvPicPr>
          <p:cNvPr id="124" name="Picture 9" descr="Picture 9"/>
          <p:cNvPicPr>
            <a:picLocks noChangeAspect="1"/>
          </p:cNvPicPr>
          <p:nvPr/>
        </p:nvPicPr>
        <p:blipFill>
          <a:blip r:embed="rId2"/>
          <a:stretch>
            <a:fillRect/>
          </a:stretch>
        </p:blipFill>
        <p:spPr>
          <a:xfrm>
            <a:off x="304800" y="1447800"/>
            <a:ext cx="4394200" cy="3733800"/>
          </a:xfrm>
          <a:prstGeom prst="rect">
            <a:avLst/>
          </a:prstGeom>
          <a:ln w="12700">
            <a:miter lim="400000"/>
          </a:ln>
        </p:spPr>
      </p:pic>
      <p:pic>
        <p:nvPicPr>
          <p:cNvPr id="125" name="Picture 10" descr="Picture 10"/>
          <p:cNvPicPr>
            <a:picLocks noChangeAspect="1"/>
          </p:cNvPicPr>
          <p:nvPr/>
        </p:nvPicPr>
        <p:blipFill>
          <a:blip r:embed="rId3"/>
          <a:stretch>
            <a:fillRect/>
          </a:stretch>
        </p:blipFill>
        <p:spPr>
          <a:xfrm>
            <a:off x="4795592" y="1447800"/>
            <a:ext cx="4368801" cy="4368800"/>
          </a:xfrm>
          <a:prstGeom prst="rect">
            <a:avLst/>
          </a:prstGeom>
          <a:ln w="12700">
            <a:miter lim="400000"/>
          </a:ln>
        </p:spPr>
      </p:pic>
      <p:sp>
        <p:nvSpPr>
          <p:cNvPr id="126" name="TextBox 11"/>
          <p:cNvSpPr txBox="1"/>
          <p:nvPr/>
        </p:nvSpPr>
        <p:spPr>
          <a:xfrm>
            <a:off x="1905000" y="5867399"/>
            <a:ext cx="1238099"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Without TLS</a:t>
            </a:r>
          </a:p>
        </p:txBody>
      </p:sp>
      <p:sp>
        <p:nvSpPr>
          <p:cNvPr id="127" name="TextBox 12"/>
          <p:cNvSpPr txBox="1"/>
          <p:nvPr/>
        </p:nvSpPr>
        <p:spPr>
          <a:xfrm>
            <a:off x="6324600" y="5867399"/>
            <a:ext cx="920872"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 TLS</a:t>
            </a:r>
          </a:p>
        </p:txBody>
      </p:sp>
      <p:pic>
        <p:nvPicPr>
          <p:cNvPr id="423938" name="Picture 2" descr="Image result for so slow">
            <a:extLst>
              <a:ext uri="{FF2B5EF4-FFF2-40B4-BE49-F238E27FC236}">
                <a16:creationId xmlns:a16="http://schemas.microsoft.com/office/drawing/2014/main" id="{230C7CF2-4573-8240-9A3D-9838B420A2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4282" y="5157333"/>
            <a:ext cx="1426029" cy="14260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8625341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9" name="Title 1"/>
          <p:cNvSpPr txBox="1">
            <a:spLocks noGrp="1"/>
          </p:cNvSpPr>
          <p:nvPr>
            <p:ph type="title"/>
          </p:nvPr>
        </p:nvSpPr>
        <p:spPr>
          <a:prstGeom prst="rect">
            <a:avLst/>
          </a:prstGeom>
        </p:spPr>
        <p:txBody>
          <a:bodyPr/>
          <a:lstStyle/>
          <a:p>
            <a:r>
              <a:t>UDP</a:t>
            </a:r>
          </a:p>
        </p:txBody>
      </p:sp>
      <p:sp>
        <p:nvSpPr>
          <p:cNvPr id="130" name="Content Placeholder 2"/>
          <p:cNvSpPr txBox="1">
            <a:spLocks noGrp="1"/>
          </p:cNvSpPr>
          <p:nvPr>
            <p:ph type="body" sz="half" idx="1"/>
          </p:nvPr>
        </p:nvSpPr>
        <p:spPr>
          <a:xfrm>
            <a:off x="457200" y="1600199"/>
            <a:ext cx="4191000" cy="4114800"/>
          </a:xfrm>
          <a:prstGeom prst="rect">
            <a:avLst/>
          </a:prstGeom>
        </p:spPr>
        <p:txBody>
          <a:bodyPr/>
          <a:lstStyle/>
          <a:p>
            <a:r>
              <a:rPr dirty="0"/>
              <a:t>Fire and forget</a:t>
            </a:r>
          </a:p>
          <a:p>
            <a:pPr marL="742950" lvl="1" indent="-285750">
              <a:spcBef>
                <a:spcPts val="500"/>
              </a:spcBef>
              <a:defRPr sz="2400"/>
            </a:pPr>
            <a:r>
              <a:rPr dirty="0"/>
              <a:t>Less time spent to validate packets</a:t>
            </a:r>
          </a:p>
          <a:p>
            <a:pPr marL="742950" lvl="1" indent="-285750">
              <a:spcBef>
                <a:spcPts val="500"/>
              </a:spcBef>
              <a:defRPr sz="2400"/>
            </a:pPr>
            <a:r>
              <a:rPr dirty="0"/>
              <a:t>Downside - no reliability, </a:t>
            </a:r>
            <a:r>
              <a:rPr lang="en-GB" dirty="0"/>
              <a:t>this </a:t>
            </a:r>
            <a:r>
              <a:rPr dirty="0"/>
              <a:t>has to be built on top of UDP</a:t>
            </a:r>
          </a:p>
        </p:txBody>
      </p:sp>
      <p:pic>
        <p:nvPicPr>
          <p:cNvPr id="133" name="Picture 4" descr="Picture 4"/>
          <p:cNvPicPr>
            <a:picLocks noChangeAspect="1"/>
          </p:cNvPicPr>
          <p:nvPr/>
        </p:nvPicPr>
        <p:blipFill>
          <a:blip r:embed="rId2"/>
          <a:stretch>
            <a:fillRect/>
          </a:stretch>
        </p:blipFill>
        <p:spPr>
          <a:xfrm>
            <a:off x="4495800" y="1752600"/>
            <a:ext cx="4521200" cy="3568700"/>
          </a:xfrm>
          <a:prstGeom prst="rect">
            <a:avLst/>
          </a:prstGeom>
          <a:ln w="12700">
            <a:miter lim="400000"/>
          </a:ln>
        </p:spPr>
      </p:pic>
    </p:spTree>
    <p:extLst>
      <p:ext uri="{BB962C8B-B14F-4D97-AF65-F5344CB8AC3E}">
        <p14:creationId xmlns:p14="http://schemas.microsoft.com/office/powerpoint/2010/main" val="5608690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3" name="Title 1"/>
          <p:cNvSpPr txBox="1">
            <a:spLocks noGrp="1"/>
          </p:cNvSpPr>
          <p:nvPr>
            <p:ph type="title"/>
          </p:nvPr>
        </p:nvSpPr>
        <p:spPr>
          <a:prstGeom prst="rect">
            <a:avLst/>
          </a:prstGeom>
        </p:spPr>
        <p:txBody>
          <a:bodyPr/>
          <a:lstStyle/>
          <a:p>
            <a:r>
              <a:t>QUIC</a:t>
            </a:r>
          </a:p>
        </p:txBody>
      </p:sp>
      <p:sp>
        <p:nvSpPr>
          <p:cNvPr id="154" name="Content Placeholder 2"/>
          <p:cNvSpPr txBox="1">
            <a:spLocks noGrp="1"/>
          </p:cNvSpPr>
          <p:nvPr>
            <p:ph type="body" sz="half" idx="1"/>
          </p:nvPr>
        </p:nvSpPr>
        <p:spPr>
          <a:xfrm>
            <a:off x="457199" y="1600199"/>
            <a:ext cx="8519533" cy="2819401"/>
          </a:xfrm>
          <a:prstGeom prst="rect">
            <a:avLst/>
          </a:prstGeom>
        </p:spPr>
        <p:txBody>
          <a:bodyPr>
            <a:normAutofit fontScale="92500"/>
          </a:bodyPr>
          <a:lstStyle/>
          <a:p>
            <a:r>
              <a:rPr dirty="0"/>
              <a:t>UDP does NOT depend on order of arriving packets</a:t>
            </a:r>
          </a:p>
          <a:p>
            <a:r>
              <a:rPr dirty="0"/>
              <a:t>Lost packets will only impact an individual resource, e.g., CSS or JS file.</a:t>
            </a:r>
          </a:p>
          <a:p>
            <a:r>
              <a:rPr dirty="0"/>
              <a:t>QUIC is combining best parts of HTTP/2 </a:t>
            </a:r>
            <a:r>
              <a:rPr lang="en-GB" dirty="0"/>
              <a:t>over UDP</a:t>
            </a:r>
            <a:r>
              <a:rPr dirty="0"/>
              <a:t>:</a:t>
            </a:r>
          </a:p>
          <a:p>
            <a:pPr marL="742950" lvl="1" indent="-285750">
              <a:spcBef>
                <a:spcPts val="500"/>
              </a:spcBef>
              <a:defRPr sz="2400"/>
            </a:pPr>
            <a:r>
              <a:rPr dirty="0"/>
              <a:t>Multiplexing on top of non-blocking transport protocol</a:t>
            </a:r>
          </a:p>
        </p:txBody>
      </p:sp>
      <p:pic>
        <p:nvPicPr>
          <p:cNvPr id="157" name="Picture 6" descr="Picture 6"/>
          <p:cNvPicPr>
            <a:picLocks noChangeAspect="1"/>
          </p:cNvPicPr>
          <p:nvPr/>
        </p:nvPicPr>
        <p:blipFill>
          <a:blip r:embed="rId2"/>
          <a:stretch>
            <a:fillRect/>
          </a:stretch>
        </p:blipFill>
        <p:spPr>
          <a:xfrm>
            <a:off x="0" y="4380614"/>
            <a:ext cx="9144000" cy="2477386"/>
          </a:xfrm>
          <a:prstGeom prst="rect">
            <a:avLst/>
          </a:prstGeom>
          <a:ln w="12700">
            <a:miter lim="400000"/>
          </a:ln>
        </p:spPr>
      </p:pic>
    </p:spTree>
    <p:extLst>
      <p:ext uri="{BB962C8B-B14F-4D97-AF65-F5344CB8AC3E}">
        <p14:creationId xmlns:p14="http://schemas.microsoft.com/office/powerpoint/2010/main" val="6694544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D4584D-CFEE-684B-99E3-B79D799788A4}"/>
              </a:ext>
            </a:extLst>
          </p:cNvPr>
          <p:cNvSpPr>
            <a:spLocks noGrp="1"/>
          </p:cNvSpPr>
          <p:nvPr>
            <p:ph type="title"/>
          </p:nvPr>
        </p:nvSpPr>
        <p:spPr/>
        <p:txBody>
          <a:bodyPr/>
          <a:lstStyle/>
          <a:p>
            <a:r>
              <a:rPr lang="en-GB" dirty="0"/>
              <a:t>QUIC – more than just UDP</a:t>
            </a:r>
          </a:p>
        </p:txBody>
      </p:sp>
      <p:sp>
        <p:nvSpPr>
          <p:cNvPr id="3" name="Content Placeholder 2">
            <a:extLst>
              <a:ext uri="{FF2B5EF4-FFF2-40B4-BE49-F238E27FC236}">
                <a16:creationId xmlns:a16="http://schemas.microsoft.com/office/drawing/2014/main" id="{7EBCBE2B-0BA7-8142-86C5-7267AB1AE67F}"/>
              </a:ext>
            </a:extLst>
          </p:cNvPr>
          <p:cNvSpPr>
            <a:spLocks noGrp="1"/>
          </p:cNvSpPr>
          <p:nvPr>
            <p:ph idx="1"/>
          </p:nvPr>
        </p:nvSpPr>
        <p:spPr/>
        <p:txBody>
          <a:bodyPr>
            <a:normAutofit lnSpcReduction="10000"/>
          </a:bodyPr>
          <a:lstStyle/>
          <a:p>
            <a:r>
              <a:rPr lang="en-GB" dirty="0"/>
              <a:t>QUIC outshines TCP under poor network conditions, shaving a full second off the Google Search page load time for the slowest 1% of connections.</a:t>
            </a:r>
          </a:p>
          <a:p>
            <a:endParaRPr lang="en-GB" dirty="0"/>
          </a:p>
          <a:p>
            <a:r>
              <a:rPr lang="en-GB" dirty="0"/>
              <a:t>These benefits are even more apparent for video services like YouTube. Users report 30% fewer </a:t>
            </a:r>
            <a:r>
              <a:rPr lang="en-GB" dirty="0" err="1"/>
              <a:t>rebuffers</a:t>
            </a:r>
            <a:r>
              <a:rPr lang="en-GB" dirty="0"/>
              <a:t> when watching videos over QUIC.</a:t>
            </a:r>
          </a:p>
          <a:p>
            <a:endParaRPr lang="en-GB" dirty="0"/>
          </a:p>
        </p:txBody>
      </p:sp>
      <p:sp>
        <p:nvSpPr>
          <p:cNvPr id="4" name="Slide Number Placeholder 3">
            <a:extLst>
              <a:ext uri="{FF2B5EF4-FFF2-40B4-BE49-F238E27FC236}">
                <a16:creationId xmlns:a16="http://schemas.microsoft.com/office/drawing/2014/main" id="{7B80E5A2-9E01-8144-ABF1-1A8DF8B11525}"/>
              </a:ext>
            </a:extLst>
          </p:cNvPr>
          <p:cNvSpPr>
            <a:spLocks noGrp="1"/>
          </p:cNvSpPr>
          <p:nvPr>
            <p:ph type="sldNum" sz="quarter" idx="12"/>
          </p:nvPr>
        </p:nvSpPr>
        <p:spPr/>
        <p:txBody>
          <a:bodyPr/>
          <a:lstStyle/>
          <a:p>
            <a:fld id="{17258DB0-5299-B449-B005-2F11F39528E5}" type="slidenum">
              <a:rPr lang="en-US" smtClean="0"/>
              <a:t>144</a:t>
            </a:fld>
            <a:endParaRPr lang="en-US"/>
          </a:p>
        </p:txBody>
      </p:sp>
    </p:spTree>
    <p:extLst>
      <p:ext uri="{BB962C8B-B14F-4D97-AF65-F5344CB8AC3E}">
        <p14:creationId xmlns:p14="http://schemas.microsoft.com/office/powerpoint/2010/main" val="167074242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FF81DD-FFFF-7A4F-989D-6BBEDC830980}"/>
              </a:ext>
            </a:extLst>
          </p:cNvPr>
          <p:cNvSpPr>
            <a:spLocks noGrp="1"/>
          </p:cNvSpPr>
          <p:nvPr>
            <p:ph type="title"/>
          </p:nvPr>
        </p:nvSpPr>
        <p:spPr/>
        <p:txBody>
          <a:bodyPr>
            <a:normAutofit fontScale="90000"/>
          </a:bodyPr>
          <a:lstStyle/>
          <a:p>
            <a:r>
              <a:rPr lang="en-US" dirty="0"/>
              <a:t>Why QUIC over UDP and not a new </a:t>
            </a:r>
            <a:r>
              <a:rPr lang="en-US" dirty="0">
                <a:latin typeface="Courier" pitchFamily="2" charset="0"/>
              </a:rPr>
              <a:t>proto</a:t>
            </a:r>
          </a:p>
        </p:txBody>
      </p:sp>
      <p:sp>
        <p:nvSpPr>
          <p:cNvPr id="3" name="Content Placeholder 2">
            <a:extLst>
              <a:ext uri="{FF2B5EF4-FFF2-40B4-BE49-F238E27FC236}">
                <a16:creationId xmlns:a16="http://schemas.microsoft.com/office/drawing/2014/main" id="{3413A0C0-5A6E-274A-A957-B272D727D603}"/>
              </a:ext>
            </a:extLst>
          </p:cNvPr>
          <p:cNvSpPr>
            <a:spLocks noGrp="1"/>
          </p:cNvSpPr>
          <p:nvPr>
            <p:ph idx="1"/>
          </p:nvPr>
        </p:nvSpPr>
        <p:spPr>
          <a:xfrm>
            <a:off x="457200" y="1600200"/>
            <a:ext cx="8599714" cy="4525963"/>
          </a:xfrm>
        </p:spPr>
        <p:txBody>
          <a:bodyPr>
            <a:normAutofit/>
          </a:bodyPr>
          <a:lstStyle/>
          <a:p>
            <a:r>
              <a:rPr lang="en-US" dirty="0"/>
              <a:t>IP proto value for new transport layer</a:t>
            </a:r>
          </a:p>
          <a:p>
            <a:r>
              <a:rPr lang="en-US" dirty="0"/>
              <a:t>Change the protocol – risk the wraith of </a:t>
            </a:r>
          </a:p>
          <a:p>
            <a:pPr lvl="1"/>
            <a:r>
              <a:rPr lang="en-US" dirty="0"/>
              <a:t>Legacy code</a:t>
            </a:r>
          </a:p>
          <a:p>
            <a:pPr lvl="1"/>
            <a:r>
              <a:rPr lang="en-US" dirty="0"/>
              <a:t>Firewalls</a:t>
            </a:r>
          </a:p>
          <a:p>
            <a:pPr lvl="1"/>
            <a:r>
              <a:rPr lang="en-US" dirty="0"/>
              <a:t>Load-balancer</a:t>
            </a:r>
          </a:p>
          <a:p>
            <a:pPr lvl="1"/>
            <a:r>
              <a:rPr lang="en-US" dirty="0"/>
              <a:t>NATs (the high-priest of middlebox)</a:t>
            </a:r>
          </a:p>
          <a:p>
            <a:endParaRPr lang="en-US" dirty="0"/>
          </a:p>
          <a:p>
            <a:r>
              <a:rPr lang="en-US" dirty="0"/>
              <a:t>Same problem faces any significant TCP change</a:t>
            </a:r>
          </a:p>
        </p:txBody>
      </p:sp>
      <p:sp>
        <p:nvSpPr>
          <p:cNvPr id="4" name="Slide Number Placeholder 3">
            <a:extLst>
              <a:ext uri="{FF2B5EF4-FFF2-40B4-BE49-F238E27FC236}">
                <a16:creationId xmlns:a16="http://schemas.microsoft.com/office/drawing/2014/main" id="{D346DDC8-B2BD-2B47-93D8-69CF98988645}"/>
              </a:ext>
            </a:extLst>
          </p:cNvPr>
          <p:cNvSpPr>
            <a:spLocks noGrp="1"/>
          </p:cNvSpPr>
          <p:nvPr>
            <p:ph type="sldNum" sz="quarter" idx="12"/>
          </p:nvPr>
        </p:nvSpPr>
        <p:spPr/>
        <p:txBody>
          <a:bodyPr/>
          <a:lstStyle/>
          <a:p>
            <a:fld id="{17258DB0-5299-B449-B005-2F11F39528E5}" type="slidenum">
              <a:rPr lang="en-US" smtClean="0"/>
              <a:t>145</a:t>
            </a:fld>
            <a:endParaRPr lang="en-US"/>
          </a:p>
        </p:txBody>
      </p:sp>
      <p:sp>
        <p:nvSpPr>
          <p:cNvPr id="5" name="TextBox 4">
            <a:extLst>
              <a:ext uri="{FF2B5EF4-FFF2-40B4-BE49-F238E27FC236}">
                <a16:creationId xmlns:a16="http://schemas.microsoft.com/office/drawing/2014/main" id="{80DDE33E-8F92-B749-A8CF-D493EDDFBB6F}"/>
              </a:ext>
            </a:extLst>
          </p:cNvPr>
          <p:cNvSpPr txBox="1"/>
          <p:nvPr/>
        </p:nvSpPr>
        <p:spPr>
          <a:xfrm>
            <a:off x="87086" y="6259286"/>
            <a:ext cx="8109857" cy="646331"/>
          </a:xfrm>
          <a:prstGeom prst="rect">
            <a:avLst/>
          </a:prstGeom>
          <a:noFill/>
        </p:spPr>
        <p:txBody>
          <a:bodyPr wrap="square" rtlCol="0">
            <a:spAutoFit/>
          </a:bodyPr>
          <a:lstStyle/>
          <a:p>
            <a:r>
              <a:rPr lang="en-US" dirty="0"/>
              <a:t>Honda  M. et al. “</a:t>
            </a:r>
            <a:r>
              <a:rPr lang="en-GB" b="1" dirty="0"/>
              <a:t>Is it still possible to extend TCP?”, </a:t>
            </a:r>
            <a:r>
              <a:rPr lang="en-GB" dirty="0"/>
              <a:t>IMC’11</a:t>
            </a:r>
            <a:endParaRPr lang="en-US" dirty="0"/>
          </a:p>
          <a:p>
            <a:r>
              <a:rPr lang="en-US" dirty="0"/>
              <a:t>https://</a:t>
            </a:r>
            <a:r>
              <a:rPr lang="en-US" dirty="0" err="1"/>
              <a:t>dl.acm.org</a:t>
            </a:r>
            <a:r>
              <a:rPr lang="en-US" dirty="0"/>
              <a:t>/</a:t>
            </a:r>
            <a:r>
              <a:rPr lang="en-US" dirty="0" err="1"/>
              <a:t>doi</a:t>
            </a:r>
            <a:r>
              <a:rPr lang="en-US" dirty="0"/>
              <a:t>/abs/10.1145/2068816.2068834</a:t>
            </a:r>
          </a:p>
        </p:txBody>
      </p:sp>
    </p:spTree>
    <p:extLst>
      <p:ext uri="{BB962C8B-B14F-4D97-AF65-F5344CB8AC3E}">
        <p14:creationId xmlns:p14="http://schemas.microsoft.com/office/powerpoint/2010/main" val="264526113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040392"/>
            <a:ext cx="8229600" cy="1143000"/>
          </a:xfrm>
        </p:spPr>
        <p:txBody>
          <a:bodyPr/>
          <a:lstStyle/>
          <a:p>
            <a:r>
              <a:rPr lang="en-US" dirty="0"/>
              <a:t>SIP – Session Initiation Protocol</a:t>
            </a:r>
          </a:p>
        </p:txBody>
      </p:sp>
      <p:sp>
        <p:nvSpPr>
          <p:cNvPr id="4" name="Slide Number Placeholder 3"/>
          <p:cNvSpPr>
            <a:spLocks noGrp="1"/>
          </p:cNvSpPr>
          <p:nvPr>
            <p:ph type="sldNum" sz="quarter" idx="12"/>
          </p:nvPr>
        </p:nvSpPr>
        <p:spPr/>
        <p:txBody>
          <a:bodyPr/>
          <a:lstStyle/>
          <a:p>
            <a:fld id="{17258DB0-5299-B449-B005-2F11F39528E5}" type="slidenum">
              <a:rPr lang="en-US" smtClean="0"/>
              <a:t>146</a:t>
            </a:fld>
            <a:endParaRPr lang="en-US"/>
          </a:p>
        </p:txBody>
      </p:sp>
      <p:sp>
        <p:nvSpPr>
          <p:cNvPr id="5" name="TextBox 4"/>
          <p:cNvSpPr txBox="1"/>
          <p:nvPr/>
        </p:nvSpPr>
        <p:spPr>
          <a:xfrm>
            <a:off x="629086" y="4700594"/>
            <a:ext cx="6433293" cy="923330"/>
          </a:xfrm>
          <a:prstGeom prst="rect">
            <a:avLst/>
          </a:prstGeom>
          <a:noFill/>
        </p:spPr>
        <p:txBody>
          <a:bodyPr wrap="square" rtlCol="0">
            <a:spAutoFit/>
          </a:bodyPr>
          <a:lstStyle/>
          <a:p>
            <a:r>
              <a:rPr lang="en-US" dirty="0"/>
              <a:t>Session?</a:t>
            </a:r>
          </a:p>
          <a:p>
            <a:endParaRPr lang="en-US" dirty="0"/>
          </a:p>
          <a:p>
            <a:r>
              <a:rPr lang="en-US" dirty="0"/>
              <a:t>Anyone smell an OSI / ISO standards document burning?</a:t>
            </a:r>
          </a:p>
        </p:txBody>
      </p:sp>
      <p:pic>
        <p:nvPicPr>
          <p:cNvPr id="6" name="Picture 5">
            <a:extLst>
              <a:ext uri="{FF2B5EF4-FFF2-40B4-BE49-F238E27FC236}">
                <a16:creationId xmlns:a16="http://schemas.microsoft.com/office/drawing/2014/main" id="{B4296F74-5E8A-9D4A-BBA1-5DE33ACA0F49}"/>
              </a:ext>
            </a:extLst>
          </p:cNvPr>
          <p:cNvPicPr>
            <a:picLocks noChangeAspect="1"/>
          </p:cNvPicPr>
          <p:nvPr/>
        </p:nvPicPr>
        <p:blipFill>
          <a:blip r:embed="rId2"/>
          <a:stretch>
            <a:fillRect/>
          </a:stretch>
        </p:blipFill>
        <p:spPr>
          <a:xfrm>
            <a:off x="153562" y="122481"/>
            <a:ext cx="1304895" cy="1295157"/>
          </a:xfrm>
          <a:prstGeom prst="rect">
            <a:avLst/>
          </a:prstGeom>
        </p:spPr>
      </p:pic>
    </p:spTree>
    <p:extLst>
      <p:ext uri="{BB962C8B-B14F-4D97-AF65-F5344CB8AC3E}">
        <p14:creationId xmlns:p14="http://schemas.microsoft.com/office/powerpoint/2010/main" val="331743454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a:normAutofit/>
          </a:bodyPr>
          <a:lstStyle/>
          <a:p>
            <a:pPr eaLnBrk="1" hangingPunct="1"/>
            <a:r>
              <a:rPr lang="en-US" dirty="0">
                <a:latin typeface="Calibri"/>
              </a:rPr>
              <a:t>SIP - VoIP</a:t>
            </a:r>
            <a:endParaRPr lang="en-AU" dirty="0">
              <a:latin typeface="Calibri"/>
            </a:endParaRPr>
          </a:p>
        </p:txBody>
      </p:sp>
      <p:sp>
        <p:nvSpPr>
          <p:cNvPr id="52227" name="Rectangle 3"/>
          <p:cNvSpPr>
            <a:spLocks noGrp="1" noChangeArrowheads="1"/>
          </p:cNvSpPr>
          <p:nvPr>
            <p:ph type="body" idx="1"/>
          </p:nvPr>
        </p:nvSpPr>
        <p:spPr>
          <a:xfrm>
            <a:off x="684213" y="1417638"/>
            <a:ext cx="8270875" cy="5111750"/>
          </a:xfrm>
        </p:spPr>
        <p:txBody>
          <a:bodyPr/>
          <a:lstStyle/>
          <a:p>
            <a:pPr marL="0" indent="0">
              <a:buNone/>
            </a:pPr>
            <a:endParaRPr lang="en-US" sz="2400" dirty="0">
              <a:latin typeface="Calibri"/>
            </a:endParaRPr>
          </a:p>
        </p:txBody>
      </p:sp>
      <p:sp>
        <p:nvSpPr>
          <p:cNvPr id="7" name="Rectangle 6"/>
          <p:cNvSpPr/>
          <p:nvPr/>
        </p:nvSpPr>
        <p:spPr>
          <a:xfrm>
            <a:off x="2124075" y="4868863"/>
            <a:ext cx="4572000" cy="831850"/>
          </a:xfrm>
          <a:prstGeom prst="rect">
            <a:avLst/>
          </a:prstGeom>
        </p:spPr>
        <p:txBody>
          <a:bodyPr>
            <a:spAutoFit/>
          </a:bodyPr>
          <a:lstStyle/>
          <a:p>
            <a:pPr>
              <a:buFont typeface="Wingdings" pitchFamily="2" charset="2"/>
              <a:buNone/>
              <a:defRPr/>
            </a:pPr>
            <a:r>
              <a:rPr lang="en-US" sz="2400" dirty="0">
                <a:solidFill>
                  <a:srgbClr val="003399"/>
                </a:solidFill>
                <a:latin typeface="+mj-lt"/>
                <a:ea typeface="+mn-ea"/>
              </a:rPr>
              <a:t>Establishing communication through SIP proxies.</a:t>
            </a:r>
          </a:p>
        </p:txBody>
      </p:sp>
      <p:pic>
        <p:nvPicPr>
          <p:cNvPr id="52229" name="Picture 2" descr="f09-08-9780123850591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7088" y="1989138"/>
            <a:ext cx="7807325" cy="2376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4"/>
          <a:stretch>
            <a:fillRect/>
          </a:stretch>
        </p:blipFill>
        <p:spPr>
          <a:xfrm>
            <a:off x="6354109" y="4663235"/>
            <a:ext cx="2332691" cy="1866153"/>
          </a:xfrm>
          <a:prstGeom prst="rect">
            <a:avLst/>
          </a:prstGeom>
        </p:spPr>
      </p:pic>
      <p:sp>
        <p:nvSpPr>
          <p:cNvPr id="8" name="Slide Number Placeholder 6"/>
          <p:cNvSpPr>
            <a:spLocks noGrp="1"/>
          </p:cNvSpPr>
          <p:nvPr>
            <p:ph type="sldNum" sz="quarter" idx="12"/>
          </p:nvPr>
        </p:nvSpPr>
        <p:spPr>
          <a:xfrm>
            <a:off x="6553200" y="6371292"/>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147</a:t>
            </a:fld>
            <a:endParaRPr lang="en-US" sz="1400" dirty="0">
              <a:latin typeface="Times New Roman" charset="0"/>
            </a:endParaRPr>
          </a:p>
        </p:txBody>
      </p:sp>
    </p:spTree>
    <p:extLst>
      <p:ext uri="{BB962C8B-B14F-4D97-AF65-F5344CB8AC3E}">
        <p14:creationId xmlns:p14="http://schemas.microsoft.com/office/powerpoint/2010/main" val="172919654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p:txBody>
          <a:bodyPr/>
          <a:lstStyle/>
          <a:p>
            <a:pPr eaLnBrk="1" hangingPunct="1"/>
            <a:r>
              <a:rPr lang="en-US" dirty="0">
                <a:latin typeface="Calibri"/>
              </a:rPr>
              <a:t>SIP?</a:t>
            </a:r>
            <a:endParaRPr lang="en-AU" dirty="0">
              <a:latin typeface="Calibri"/>
            </a:endParaRPr>
          </a:p>
        </p:txBody>
      </p:sp>
      <p:sp>
        <p:nvSpPr>
          <p:cNvPr id="51203" name="Rectangle 3"/>
          <p:cNvSpPr>
            <a:spLocks noGrp="1" noChangeArrowheads="1"/>
          </p:cNvSpPr>
          <p:nvPr>
            <p:ph type="body" idx="1"/>
          </p:nvPr>
        </p:nvSpPr>
        <p:spPr>
          <a:xfrm>
            <a:off x="684213" y="1344913"/>
            <a:ext cx="8270875" cy="5111750"/>
          </a:xfrm>
        </p:spPr>
        <p:txBody>
          <a:bodyPr>
            <a:normAutofit/>
          </a:bodyPr>
          <a:lstStyle/>
          <a:p>
            <a:r>
              <a:rPr lang="en-US" sz="3600" dirty="0">
                <a:latin typeface="Calibri"/>
              </a:rPr>
              <a:t>SIP – bringing the fun/complexity of telephony to the Internet</a:t>
            </a:r>
          </a:p>
          <a:p>
            <a:pPr lvl="1"/>
            <a:r>
              <a:rPr lang="en-US" sz="3200" dirty="0">
                <a:latin typeface="Calibri"/>
              </a:rPr>
              <a:t>User location</a:t>
            </a:r>
            <a:endParaRPr lang="en-US" sz="2400" dirty="0">
              <a:latin typeface="Calibri"/>
            </a:endParaRPr>
          </a:p>
          <a:p>
            <a:pPr lvl="1"/>
            <a:r>
              <a:rPr lang="en-US" sz="3200" dirty="0">
                <a:latin typeface="Calibri"/>
              </a:rPr>
              <a:t>User availability</a:t>
            </a:r>
          </a:p>
          <a:p>
            <a:pPr lvl="1"/>
            <a:r>
              <a:rPr lang="en-US" sz="3200" dirty="0">
                <a:latin typeface="Calibri"/>
              </a:rPr>
              <a:t>User capabilities</a:t>
            </a:r>
          </a:p>
          <a:p>
            <a:pPr lvl="1"/>
            <a:r>
              <a:rPr lang="en-US" sz="3200" dirty="0">
                <a:latin typeface="Calibri"/>
              </a:rPr>
              <a:t>Session setup</a:t>
            </a:r>
          </a:p>
          <a:p>
            <a:pPr lvl="1"/>
            <a:r>
              <a:rPr lang="en-US" sz="3200" dirty="0">
                <a:latin typeface="Calibri"/>
              </a:rPr>
              <a:t>Session management</a:t>
            </a:r>
          </a:p>
          <a:p>
            <a:pPr lvl="2"/>
            <a:r>
              <a:rPr lang="en-US" sz="2800" dirty="0">
                <a:latin typeface="Calibri"/>
              </a:rPr>
              <a:t>(e.g. </a:t>
            </a:r>
            <a:r>
              <a:rPr lang="ja-JP" altLang="en-US" sz="2800" dirty="0">
                <a:latin typeface="Calibri"/>
              </a:rPr>
              <a:t>“</a:t>
            </a:r>
            <a:r>
              <a:rPr lang="en-US" sz="2800" dirty="0">
                <a:latin typeface="Calibri"/>
              </a:rPr>
              <a:t>call forwarding</a:t>
            </a:r>
            <a:r>
              <a:rPr lang="ja-JP" altLang="en-US" sz="2800" dirty="0">
                <a:latin typeface="Calibri"/>
              </a:rPr>
              <a:t>”</a:t>
            </a:r>
            <a:r>
              <a:rPr lang="en-GB" altLang="ja-JP" sz="2800" dirty="0">
                <a:latin typeface="Calibri"/>
              </a:rPr>
              <a:t>)</a:t>
            </a:r>
            <a:endParaRPr lang="en-US" sz="1000" dirty="0">
              <a:latin typeface="Calibri"/>
            </a:endParaRPr>
          </a:p>
        </p:txBody>
      </p:sp>
      <p:sp>
        <p:nvSpPr>
          <p:cNvPr id="4"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148</a:t>
            </a:fld>
            <a:endParaRPr lang="en-US" sz="1400" dirty="0">
              <a:latin typeface="Times New Roman" charset="0"/>
            </a:endParaRPr>
          </a:p>
        </p:txBody>
      </p:sp>
    </p:spTree>
    <p:extLst>
      <p:ext uri="{BB962C8B-B14F-4D97-AF65-F5344CB8AC3E}">
        <p14:creationId xmlns:p14="http://schemas.microsoft.com/office/powerpoint/2010/main" val="176292536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p:txBody>
          <a:bodyPr/>
          <a:lstStyle/>
          <a:p>
            <a:pPr eaLnBrk="1" hangingPunct="1"/>
            <a:r>
              <a:rPr lang="en-US" dirty="0">
                <a:latin typeface="Calibri"/>
              </a:rPr>
              <a:t>H.323 – ITU</a:t>
            </a:r>
            <a:endParaRPr lang="en-AU" dirty="0">
              <a:latin typeface="Calibri"/>
            </a:endParaRPr>
          </a:p>
        </p:txBody>
      </p:sp>
      <p:sp>
        <p:nvSpPr>
          <p:cNvPr id="54275" name="Rectangle 3"/>
          <p:cNvSpPr>
            <a:spLocks noGrp="1" noChangeArrowheads="1"/>
          </p:cNvSpPr>
          <p:nvPr>
            <p:ph type="body" idx="1"/>
          </p:nvPr>
        </p:nvSpPr>
        <p:spPr>
          <a:xfrm>
            <a:off x="684213" y="1257487"/>
            <a:ext cx="8270875" cy="5111750"/>
          </a:xfrm>
        </p:spPr>
        <p:txBody>
          <a:bodyPr/>
          <a:lstStyle/>
          <a:p>
            <a:endParaRPr lang="en-US" sz="2400" dirty="0">
              <a:latin typeface="Calibri"/>
            </a:endParaRPr>
          </a:p>
          <a:p>
            <a:r>
              <a:rPr lang="en-US" sz="2400" dirty="0">
                <a:latin typeface="Calibri"/>
              </a:rPr>
              <a:t>Why have one standard when there are at least two….</a:t>
            </a:r>
          </a:p>
          <a:p>
            <a:endParaRPr lang="en-US" sz="2400" dirty="0">
              <a:latin typeface="Calibri"/>
            </a:endParaRPr>
          </a:p>
          <a:p>
            <a:r>
              <a:rPr lang="en-US" sz="2400" dirty="0">
                <a:latin typeface="Calibri"/>
              </a:rPr>
              <a:t>The full H.323 is hundreds of pages</a:t>
            </a:r>
          </a:p>
          <a:p>
            <a:pPr lvl="1"/>
            <a:r>
              <a:rPr lang="en-US" sz="2000" dirty="0">
                <a:latin typeface="Calibri"/>
              </a:rPr>
              <a:t>The protocol is known for its complexity – an ITU hallmark</a:t>
            </a:r>
          </a:p>
          <a:p>
            <a:endParaRPr lang="en-US" sz="2400" dirty="0">
              <a:latin typeface="Calibri"/>
            </a:endParaRPr>
          </a:p>
          <a:p>
            <a:r>
              <a:rPr lang="en-US" sz="2400" dirty="0">
                <a:latin typeface="Calibri"/>
              </a:rPr>
              <a:t>SIP is not much better</a:t>
            </a:r>
          </a:p>
          <a:p>
            <a:endParaRPr lang="en-US" sz="2400" dirty="0">
              <a:latin typeface="Calibri"/>
            </a:endParaRPr>
          </a:p>
          <a:p>
            <a:pPr lvl="1"/>
            <a:r>
              <a:rPr lang="en-US" sz="2000" dirty="0">
                <a:latin typeface="Calibri"/>
              </a:rPr>
              <a:t>IETF grew up and became the ITU….</a:t>
            </a:r>
          </a:p>
        </p:txBody>
      </p:sp>
      <p:sp>
        <p:nvSpPr>
          <p:cNvPr id="4"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149</a:t>
            </a:fld>
            <a:endParaRPr lang="en-US" sz="1400" dirty="0">
              <a:latin typeface="Times New Roman" charset="0"/>
            </a:endParaRPr>
          </a:p>
        </p:txBody>
      </p:sp>
    </p:spTree>
    <p:extLst>
      <p:ext uri="{BB962C8B-B14F-4D97-AF65-F5344CB8AC3E}">
        <p14:creationId xmlns:p14="http://schemas.microsoft.com/office/powerpoint/2010/main" val="140917608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Top-Level Domain, and authoritative servers</a:t>
            </a:r>
            <a:endParaRPr lang="en-US" sz="33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624419" y="1821914"/>
            <a:ext cx="8151281" cy="152453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400" dirty="0">
                <a:solidFill>
                  <a:srgbClr val="C00000"/>
                </a:solidFill>
                <a:latin typeface="Calibri" panose="020F0502020204030204"/>
                <a:ea typeface="ＭＳ Ｐゴシック" panose="020B0600070205080204" pitchFamily="34" charset="-128"/>
              </a:rPr>
              <a:t>Top-Level Domain (TLD) servers:</a:t>
            </a:r>
          </a:p>
          <a:p>
            <a:pPr marL="345281" lvl="1" indent="-215504" defTabSz="685800">
              <a:spcBef>
                <a:spcPts val="300"/>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responsible for .com, .org, </a:t>
            </a:r>
            <a:r>
              <a:rPr lang="en-US" altLang="en-US" sz="1800" dirty="0" err="1">
                <a:solidFill>
                  <a:prstClr val="black"/>
                </a:solidFill>
                <a:latin typeface="Calibri" panose="020F0502020204030204"/>
                <a:ea typeface="ＭＳ Ｐゴシック" panose="020B0600070205080204" pitchFamily="34" charset="-128"/>
              </a:rPr>
              <a:t>.net</a:t>
            </a:r>
            <a:r>
              <a:rPr lang="en-US" altLang="en-US" sz="1800" dirty="0">
                <a:solidFill>
                  <a:prstClr val="black"/>
                </a:solidFill>
                <a:latin typeface="Calibri" panose="020F0502020204030204"/>
                <a:ea typeface="ＭＳ Ｐゴシック" panose="020B0600070205080204" pitchFamily="34" charset="-128"/>
              </a:rPr>
              <a:t>, .</a:t>
            </a:r>
            <a:r>
              <a:rPr lang="en-US" altLang="en-US" sz="1800" dirty="0" err="1">
                <a:solidFill>
                  <a:prstClr val="black"/>
                </a:solidFill>
                <a:latin typeface="Calibri" panose="020F0502020204030204"/>
                <a:ea typeface="ＭＳ Ｐゴシック" panose="020B0600070205080204" pitchFamily="34" charset="-128"/>
              </a:rPr>
              <a:t>edu</a:t>
            </a:r>
            <a:r>
              <a:rPr lang="en-US" altLang="en-US" sz="1800" dirty="0">
                <a:solidFill>
                  <a:prstClr val="black"/>
                </a:solidFill>
                <a:latin typeface="Calibri" panose="020F0502020204030204"/>
                <a:ea typeface="ＭＳ Ｐゴシック" panose="020B0600070205080204" pitchFamily="34" charset="-128"/>
              </a:rPr>
              <a:t>, .aero, .jobs, .museums, and all top-level country domains, e.g.: .</a:t>
            </a:r>
            <a:r>
              <a:rPr lang="en-US" altLang="en-US" sz="1800" dirty="0" err="1">
                <a:solidFill>
                  <a:prstClr val="black"/>
                </a:solidFill>
                <a:latin typeface="Calibri" panose="020F0502020204030204"/>
                <a:ea typeface="ＭＳ Ｐゴシック" panose="020B0600070205080204" pitchFamily="34" charset="-128"/>
              </a:rPr>
              <a:t>cn</a:t>
            </a:r>
            <a:r>
              <a:rPr lang="en-US" altLang="en-US" sz="1800" dirty="0">
                <a:solidFill>
                  <a:prstClr val="black"/>
                </a:solidFill>
                <a:latin typeface="Calibri" panose="020F0502020204030204"/>
                <a:ea typeface="ＭＳ Ｐゴシック" panose="020B0600070205080204" pitchFamily="34" charset="-128"/>
              </a:rPr>
              <a:t>, .</a:t>
            </a:r>
            <a:r>
              <a:rPr lang="en-US" altLang="en-US" sz="1800" dirty="0" err="1">
                <a:solidFill>
                  <a:prstClr val="black"/>
                </a:solidFill>
                <a:latin typeface="Calibri" panose="020F0502020204030204"/>
                <a:ea typeface="ＭＳ Ｐゴシック" panose="020B0600070205080204" pitchFamily="34" charset="-128"/>
              </a:rPr>
              <a:t>uk</a:t>
            </a:r>
            <a:r>
              <a:rPr lang="en-US" altLang="en-US" sz="1800" dirty="0">
                <a:solidFill>
                  <a:prstClr val="black"/>
                </a:solidFill>
                <a:latin typeface="Calibri" panose="020F0502020204030204"/>
                <a:ea typeface="ＭＳ Ｐゴシック" panose="020B0600070205080204" pitchFamily="34" charset="-128"/>
              </a:rPr>
              <a:t>, .</a:t>
            </a:r>
            <a:r>
              <a:rPr lang="en-US" altLang="en-US" sz="1800" dirty="0" err="1">
                <a:solidFill>
                  <a:prstClr val="black"/>
                </a:solidFill>
                <a:latin typeface="Calibri" panose="020F0502020204030204"/>
                <a:ea typeface="ＭＳ Ｐゴシック" panose="020B0600070205080204" pitchFamily="34" charset="-128"/>
              </a:rPr>
              <a:t>fr</a:t>
            </a:r>
            <a:r>
              <a:rPr lang="en-US" altLang="en-US" sz="1800" dirty="0">
                <a:solidFill>
                  <a:prstClr val="black"/>
                </a:solidFill>
                <a:latin typeface="Calibri" panose="020F0502020204030204"/>
                <a:ea typeface="ＭＳ Ｐゴシック" panose="020B0600070205080204" pitchFamily="34" charset="-128"/>
              </a:rPr>
              <a:t>, .ca, .</a:t>
            </a:r>
            <a:r>
              <a:rPr lang="en-US" altLang="en-US" sz="1800" dirty="0" err="1">
                <a:solidFill>
                  <a:prstClr val="black"/>
                </a:solidFill>
                <a:latin typeface="Calibri" panose="020F0502020204030204"/>
                <a:ea typeface="ＭＳ Ｐゴシック" panose="020B0600070205080204" pitchFamily="34" charset="-128"/>
              </a:rPr>
              <a:t>jp</a:t>
            </a:r>
            <a:endParaRPr lang="en-US" altLang="en-US" sz="1800" dirty="0">
              <a:solidFill>
                <a:prstClr val="black"/>
              </a:solidFill>
              <a:latin typeface="Calibri" panose="020F0502020204030204"/>
              <a:ea typeface="ＭＳ Ｐゴシック" panose="020B0600070205080204" pitchFamily="34" charset="-128"/>
            </a:endParaRPr>
          </a:p>
          <a:p>
            <a:pPr marL="345281" lvl="1" indent="-215504" defTabSz="685800">
              <a:spcBef>
                <a:spcPts val="300"/>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Network Solutions: authoritative registry for .com, </a:t>
            </a:r>
            <a:r>
              <a:rPr lang="en-US" altLang="en-US" sz="1800" dirty="0" err="1">
                <a:solidFill>
                  <a:prstClr val="black"/>
                </a:solidFill>
                <a:latin typeface="Calibri" panose="020F0502020204030204"/>
                <a:ea typeface="ＭＳ Ｐゴシック" panose="020B0600070205080204" pitchFamily="34" charset="-128"/>
              </a:rPr>
              <a:t>.net</a:t>
            </a:r>
            <a:r>
              <a:rPr lang="en-US" altLang="en-US" sz="1800" dirty="0">
                <a:solidFill>
                  <a:prstClr val="black"/>
                </a:solidFill>
                <a:latin typeface="Calibri" panose="020F0502020204030204"/>
                <a:ea typeface="ＭＳ Ｐゴシック" panose="020B0600070205080204" pitchFamily="34" charset="-128"/>
              </a:rPr>
              <a:t> TLD</a:t>
            </a:r>
          </a:p>
          <a:p>
            <a:pPr marL="345281" lvl="1" indent="-215504" defTabSz="685800">
              <a:spcBef>
                <a:spcPts val="300"/>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Educause: .</a:t>
            </a:r>
            <a:r>
              <a:rPr lang="en-US" altLang="en-US" sz="1800" dirty="0" err="1">
                <a:solidFill>
                  <a:prstClr val="black"/>
                </a:solidFill>
                <a:latin typeface="Calibri" panose="020F0502020204030204"/>
                <a:ea typeface="ＭＳ Ｐゴシック" panose="020B0600070205080204" pitchFamily="34" charset="-128"/>
              </a:rPr>
              <a:t>edu</a:t>
            </a:r>
            <a:r>
              <a:rPr lang="en-US" altLang="en-US" sz="1800" dirty="0">
                <a:solidFill>
                  <a:prstClr val="black"/>
                </a:solidFill>
                <a:latin typeface="Calibri" panose="020F0502020204030204"/>
                <a:ea typeface="ＭＳ Ｐゴシック" panose="020B0600070205080204" pitchFamily="34" charset="-128"/>
              </a:rPr>
              <a:t> TLD</a:t>
            </a:r>
          </a:p>
          <a:p>
            <a:pPr marL="521494" lvl="1" indent="-173831" defTabSz="685800">
              <a:spcBef>
                <a:spcPts val="375"/>
              </a:spcBef>
              <a:defRPr/>
            </a:pPr>
            <a:endParaRPr lang="en-US" altLang="en-US" sz="1800" dirty="0">
              <a:solidFill>
                <a:prstClr val="black"/>
              </a:solidFill>
              <a:latin typeface="Calibri" panose="020F0502020204030204"/>
              <a:ea typeface="ＭＳ Ｐゴシック" panose="020B0600070205080204" pitchFamily="34" charset="-128"/>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535519" y="4234915"/>
            <a:ext cx="8151281" cy="137213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1650"/>
              </a:spcBef>
              <a:buNone/>
              <a:defRPr/>
            </a:pPr>
            <a:r>
              <a:rPr lang="en-US" altLang="en-US" sz="2400" dirty="0">
                <a:solidFill>
                  <a:srgbClr val="C00000"/>
                </a:solidFill>
                <a:latin typeface="Calibri" panose="020F0502020204030204"/>
                <a:ea typeface="ＭＳ Ｐゴシック" panose="020B0600070205080204" pitchFamily="34" charset="-128"/>
              </a:rPr>
              <a:t>authoritative DNS servers: </a:t>
            </a:r>
          </a:p>
          <a:p>
            <a:pPr marL="345281" lvl="1" indent="-215504" defTabSz="685800">
              <a:spcBef>
                <a:spcPts val="375"/>
              </a:spcBef>
              <a:buFont typeface="Wingdings" pitchFamily="2" charset="2"/>
              <a:buChar char="§"/>
              <a:defRPr/>
            </a:pPr>
            <a:r>
              <a:rPr lang="en-US" altLang="en-US" sz="18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organization’</a:t>
            </a:r>
            <a:r>
              <a:rPr lang="en-US" altLang="ja-JP" sz="18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345281" lvl="1" indent="-215504" defTabSz="685800">
              <a:spcBef>
                <a:spcPts val="375"/>
              </a:spcBef>
              <a:buFont typeface="Wingdings" pitchFamily="2" charset="2"/>
              <a:buChar char="§"/>
              <a:defRPr/>
            </a:pPr>
            <a:r>
              <a:rPr lang="en-US" altLang="en-US" sz="180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521494" lvl="1" indent="-173831" defTabSz="685800">
              <a:spcBef>
                <a:spcPts val="375"/>
              </a:spcBef>
              <a:defRPr/>
            </a:pPr>
            <a:endParaRPr lang="en-US" altLang="en-US" sz="1800" dirty="0">
              <a:solidFill>
                <a:prstClr val="black"/>
              </a:solidFill>
              <a:latin typeface="Calibri" panose="020F0502020204030204"/>
              <a:ea typeface="ＭＳ Ｐゴシック" panose="020B0600070205080204" pitchFamily="34" charset="-128"/>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4699000" y="3199107"/>
            <a:ext cx="3987800" cy="1204853"/>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3314700" y="2165350"/>
            <a:ext cx="5219700" cy="16764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3937000" y="4032250"/>
            <a:ext cx="4699001" cy="431801"/>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a:t>
            </a:fld>
            <a:endParaRPr lang="en-US" dirty="0"/>
          </a:p>
        </p:txBody>
      </p:sp>
    </p:spTree>
    <p:extLst>
      <p:ext uri="{BB962C8B-B14F-4D97-AF65-F5344CB8AC3E}">
        <p14:creationId xmlns:p14="http://schemas.microsoft.com/office/powerpoint/2010/main" val="4169635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eaLnBrk="1" hangingPunct="1"/>
            <a:r>
              <a:rPr lang="en-US" dirty="0">
                <a:latin typeface="Calibri"/>
              </a:rPr>
              <a:t>Multimedia Applications</a:t>
            </a:r>
            <a:endParaRPr lang="en-AU" dirty="0">
              <a:latin typeface="Calibri"/>
            </a:endParaRPr>
          </a:p>
        </p:txBody>
      </p:sp>
      <p:sp>
        <p:nvSpPr>
          <p:cNvPr id="7" name="Rectangle 6"/>
          <p:cNvSpPr/>
          <p:nvPr/>
        </p:nvSpPr>
        <p:spPr>
          <a:xfrm>
            <a:off x="2268538" y="5229225"/>
            <a:ext cx="4572000" cy="400050"/>
          </a:xfrm>
          <a:prstGeom prst="rect">
            <a:avLst/>
          </a:prstGeom>
        </p:spPr>
        <p:txBody>
          <a:bodyPr>
            <a:spAutoFit/>
          </a:bodyPr>
          <a:lstStyle/>
          <a:p>
            <a:pPr>
              <a:buFont typeface="Wingdings" pitchFamily="2" charset="2"/>
              <a:buNone/>
              <a:defRPr/>
            </a:pPr>
            <a:r>
              <a:rPr lang="en-US" sz="2000" dirty="0">
                <a:solidFill>
                  <a:srgbClr val="003399"/>
                </a:solidFill>
                <a:latin typeface="+mj-lt"/>
                <a:ea typeface="+mn-ea"/>
              </a:rPr>
              <a:t>Message flow for a basic SIP session</a:t>
            </a:r>
          </a:p>
        </p:txBody>
      </p:sp>
      <p:pic>
        <p:nvPicPr>
          <p:cNvPr id="53253" name="Picture 2" descr="f09-09-9780123850591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250" y="1484313"/>
            <a:ext cx="5568950" cy="361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150</a:t>
            </a:fld>
            <a:endParaRPr lang="en-US" sz="1400" dirty="0">
              <a:latin typeface="Times New Roman" charset="0"/>
            </a:endParaRPr>
          </a:p>
        </p:txBody>
      </p:sp>
    </p:spTree>
    <p:extLst>
      <p:ext uri="{BB962C8B-B14F-4D97-AF65-F5344CB8AC3E}">
        <p14:creationId xmlns:p14="http://schemas.microsoft.com/office/powerpoint/2010/main" val="38485598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p:txBody>
          <a:bodyPr>
            <a:normAutofit fontScale="90000"/>
          </a:bodyPr>
          <a:lstStyle/>
          <a:p>
            <a:r>
              <a:rPr lang="en-US" dirty="0">
                <a:latin typeface="Calibri"/>
              </a:rPr>
              <a:t>The (still?) missing piece:</a:t>
            </a:r>
            <a:br>
              <a:rPr lang="en-US" dirty="0">
                <a:latin typeface="Calibri"/>
              </a:rPr>
            </a:br>
            <a:r>
              <a:rPr lang="en-US" sz="3600" dirty="0"/>
              <a:t>Resource Allocation for Multimedia Applications</a:t>
            </a:r>
            <a:br>
              <a:rPr lang="en-US" dirty="0"/>
            </a:br>
            <a:endParaRPr lang="en-AU" dirty="0">
              <a:latin typeface="Calibri"/>
            </a:endParaRPr>
          </a:p>
        </p:txBody>
      </p:sp>
      <p:sp>
        <p:nvSpPr>
          <p:cNvPr id="7" name="Rectangle 6"/>
          <p:cNvSpPr/>
          <p:nvPr/>
        </p:nvSpPr>
        <p:spPr>
          <a:xfrm>
            <a:off x="2051050" y="4868863"/>
            <a:ext cx="6337300" cy="707886"/>
          </a:xfrm>
          <a:prstGeom prst="rect">
            <a:avLst/>
          </a:prstGeom>
        </p:spPr>
        <p:txBody>
          <a:bodyPr>
            <a:spAutoFit/>
          </a:bodyPr>
          <a:lstStyle/>
          <a:p>
            <a:pPr>
              <a:buFont typeface="Wingdings" pitchFamily="2" charset="2"/>
              <a:buNone/>
              <a:defRPr/>
            </a:pPr>
            <a:r>
              <a:rPr lang="en-US" sz="2000" dirty="0">
                <a:solidFill>
                  <a:srgbClr val="003399"/>
                </a:solidFill>
                <a:latin typeface="+mj-lt"/>
                <a:ea typeface="+mn-ea"/>
              </a:rPr>
              <a:t>I can ‘differentiate’ VoIP from data but…</a:t>
            </a:r>
          </a:p>
          <a:p>
            <a:pPr>
              <a:buFont typeface="Wingdings" pitchFamily="2" charset="2"/>
              <a:buNone/>
              <a:defRPr/>
            </a:pPr>
            <a:r>
              <a:rPr lang="en-US" sz="2000" dirty="0">
                <a:solidFill>
                  <a:srgbClr val="003399"/>
                </a:solidFill>
                <a:latin typeface="+mj-lt"/>
              </a:rPr>
              <a:t>	I can only control data going into the Internet</a:t>
            </a:r>
            <a:endParaRPr lang="en-US" sz="2000" dirty="0">
              <a:solidFill>
                <a:srgbClr val="003399"/>
              </a:solidFill>
              <a:latin typeface="+mj-lt"/>
              <a:ea typeface="+mn-ea"/>
            </a:endParaRPr>
          </a:p>
        </p:txBody>
      </p:sp>
      <p:pic>
        <p:nvPicPr>
          <p:cNvPr id="57349" name="Picture 2" descr="f09-11-9780123850591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1700213"/>
            <a:ext cx="5832475" cy="2967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151</a:t>
            </a:fld>
            <a:endParaRPr lang="en-US" sz="1400" dirty="0">
              <a:latin typeface="Times New Roman" charset="0"/>
            </a:endParaRPr>
          </a:p>
        </p:txBody>
      </p:sp>
    </p:spTree>
    <p:extLst>
      <p:ext uri="{BB962C8B-B14F-4D97-AF65-F5344CB8AC3E}">
        <p14:creationId xmlns:p14="http://schemas.microsoft.com/office/powerpoint/2010/main" val="282186075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p:txBody>
          <a:bodyPr/>
          <a:lstStyle/>
          <a:p>
            <a:pPr eaLnBrk="1" hangingPunct="1"/>
            <a:r>
              <a:rPr lang="en-US" dirty="0">
                <a:latin typeface="Calibri"/>
              </a:rPr>
              <a:t>Multimedia Applications</a:t>
            </a:r>
            <a:endParaRPr lang="en-AU" dirty="0">
              <a:latin typeface="Calibri"/>
            </a:endParaRPr>
          </a:p>
        </p:txBody>
      </p:sp>
      <p:sp>
        <p:nvSpPr>
          <p:cNvPr id="58371" name="Rectangle 3"/>
          <p:cNvSpPr>
            <a:spLocks noGrp="1" noChangeArrowheads="1"/>
          </p:cNvSpPr>
          <p:nvPr>
            <p:ph type="body" idx="1"/>
          </p:nvPr>
        </p:nvSpPr>
        <p:spPr>
          <a:xfrm>
            <a:off x="684213" y="981075"/>
            <a:ext cx="8270875" cy="5111750"/>
          </a:xfrm>
        </p:spPr>
        <p:txBody>
          <a:bodyPr/>
          <a:lstStyle/>
          <a:p>
            <a:r>
              <a:rPr lang="en-US" sz="2400" dirty="0">
                <a:latin typeface="Calibri"/>
              </a:rPr>
              <a:t>Resource Allocation for Multimedia Applications</a:t>
            </a:r>
          </a:p>
        </p:txBody>
      </p:sp>
      <p:sp>
        <p:nvSpPr>
          <p:cNvPr id="7" name="Rectangle 6"/>
          <p:cNvSpPr/>
          <p:nvPr/>
        </p:nvSpPr>
        <p:spPr>
          <a:xfrm>
            <a:off x="2051050" y="5084763"/>
            <a:ext cx="6337300" cy="400050"/>
          </a:xfrm>
          <a:prstGeom prst="rect">
            <a:avLst/>
          </a:prstGeom>
        </p:spPr>
        <p:txBody>
          <a:bodyPr>
            <a:spAutoFit/>
          </a:bodyPr>
          <a:lstStyle/>
          <a:p>
            <a:pPr>
              <a:buFont typeface="Wingdings" pitchFamily="2" charset="2"/>
              <a:buNone/>
              <a:defRPr/>
            </a:pPr>
            <a:r>
              <a:rPr lang="en-US" sz="2000" dirty="0">
                <a:solidFill>
                  <a:srgbClr val="003399"/>
                </a:solidFill>
                <a:latin typeface="+mj-lt"/>
                <a:ea typeface="+mn-ea"/>
              </a:rPr>
              <a:t>Admission control using session control protocol.</a:t>
            </a:r>
          </a:p>
        </p:txBody>
      </p:sp>
      <p:pic>
        <p:nvPicPr>
          <p:cNvPr id="58373" name="Picture 2" descr="f09-12-9780123850591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250" y="1628775"/>
            <a:ext cx="5816600"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152</a:t>
            </a:fld>
            <a:endParaRPr lang="en-US" sz="1400" dirty="0">
              <a:latin typeface="Times New Roman" charset="0"/>
            </a:endParaRPr>
          </a:p>
        </p:txBody>
      </p:sp>
    </p:spTree>
    <p:extLst>
      <p:ext uri="{BB962C8B-B14F-4D97-AF65-F5344CB8AC3E}">
        <p14:creationId xmlns:p14="http://schemas.microsoft.com/office/powerpoint/2010/main" val="4899775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p:txBody>
          <a:bodyPr>
            <a:noAutofit/>
          </a:bodyPr>
          <a:lstStyle/>
          <a:p>
            <a:r>
              <a:rPr lang="en-US" sz="3200" dirty="0"/>
              <a:t>Resource Allocation for Multimedia Applications</a:t>
            </a:r>
            <a:br>
              <a:rPr lang="en-US" sz="3200" dirty="0"/>
            </a:br>
            <a:endParaRPr lang="en-AU" sz="3200" dirty="0">
              <a:latin typeface="Calibri"/>
            </a:endParaRPr>
          </a:p>
        </p:txBody>
      </p:sp>
      <p:sp>
        <p:nvSpPr>
          <p:cNvPr id="59395" name="Rectangle 3"/>
          <p:cNvSpPr>
            <a:spLocks noGrp="1" noChangeArrowheads="1"/>
          </p:cNvSpPr>
          <p:nvPr>
            <p:ph type="body" idx="1"/>
          </p:nvPr>
        </p:nvSpPr>
        <p:spPr>
          <a:xfrm>
            <a:off x="457201" y="981075"/>
            <a:ext cx="8686800" cy="5740400"/>
          </a:xfrm>
        </p:spPr>
        <p:txBody>
          <a:bodyPr>
            <a:normAutofit fontScale="85000" lnSpcReduction="20000"/>
          </a:bodyPr>
          <a:lstStyle/>
          <a:p>
            <a:endParaRPr lang="en-US" sz="2400" dirty="0">
              <a:latin typeface="Calibri"/>
            </a:endParaRPr>
          </a:p>
          <a:p>
            <a:endParaRPr lang="en-US" sz="2400" dirty="0">
              <a:latin typeface="Calibri"/>
            </a:endParaRPr>
          </a:p>
          <a:p>
            <a:endParaRPr lang="en-US" sz="2400" dirty="0">
              <a:latin typeface="Calibri"/>
            </a:endParaRPr>
          </a:p>
          <a:p>
            <a:endParaRPr lang="en-US" sz="2400" dirty="0">
              <a:latin typeface="Calibri"/>
            </a:endParaRPr>
          </a:p>
          <a:p>
            <a:endParaRPr lang="en-US" sz="2400" dirty="0">
              <a:latin typeface="Calibri"/>
            </a:endParaRPr>
          </a:p>
          <a:p>
            <a:endParaRPr lang="en-US" sz="2400" dirty="0">
              <a:latin typeface="Calibri"/>
            </a:endParaRPr>
          </a:p>
          <a:p>
            <a:endParaRPr lang="en-US" sz="2400" dirty="0">
              <a:latin typeface="Calibri"/>
            </a:endParaRPr>
          </a:p>
          <a:p>
            <a:pPr marL="0" indent="0">
              <a:buNone/>
            </a:pPr>
            <a:endParaRPr lang="en-US" sz="2400" dirty="0">
              <a:latin typeface="Calibri"/>
            </a:endParaRPr>
          </a:p>
          <a:p>
            <a:pPr marL="0" indent="0">
              <a:buNone/>
            </a:pPr>
            <a:endParaRPr lang="en-US" sz="2400" dirty="0">
              <a:latin typeface="Calibri"/>
            </a:endParaRPr>
          </a:p>
          <a:p>
            <a:pPr marL="0" indent="0">
              <a:buNone/>
            </a:pPr>
            <a:endParaRPr lang="en-US" sz="2400" dirty="0">
              <a:latin typeface="Calibri"/>
            </a:endParaRPr>
          </a:p>
          <a:p>
            <a:pPr marL="0" indent="0">
              <a:buNone/>
            </a:pPr>
            <a:r>
              <a:rPr lang="en-US" sz="2400" dirty="0">
                <a:latin typeface="Calibri"/>
              </a:rPr>
              <a:t>So where does it happen?</a:t>
            </a:r>
          </a:p>
          <a:p>
            <a:pPr marL="0" indent="0">
              <a:buNone/>
            </a:pPr>
            <a:r>
              <a:rPr lang="en-US" sz="2400" dirty="0">
                <a:latin typeface="Calibri"/>
              </a:rPr>
              <a:t>		Inside single institutions or </a:t>
            </a:r>
            <a:r>
              <a:rPr lang="en-US" sz="2400" i="1" dirty="0">
                <a:latin typeface="Calibri"/>
              </a:rPr>
              <a:t>domains of control….. </a:t>
            </a:r>
          </a:p>
          <a:p>
            <a:pPr marL="0" indent="0">
              <a:buNone/>
            </a:pPr>
            <a:r>
              <a:rPr lang="en-US" sz="2400" i="1" dirty="0">
                <a:latin typeface="Calibri"/>
              </a:rPr>
              <a:t>					(Universities, Hospitals, big </a:t>
            </a:r>
            <a:r>
              <a:rPr lang="en-US" sz="2400" i="1" dirty="0" err="1">
                <a:latin typeface="Calibri"/>
              </a:rPr>
              <a:t>corp</a:t>
            </a:r>
            <a:r>
              <a:rPr lang="en-US" sz="2400" i="1" dirty="0">
                <a:latin typeface="Calibri"/>
              </a:rPr>
              <a:t>…)</a:t>
            </a:r>
          </a:p>
          <a:p>
            <a:pPr marL="0" indent="0">
              <a:buNone/>
            </a:pPr>
            <a:endParaRPr lang="en-US" sz="2400" i="1" dirty="0">
              <a:latin typeface="Calibri"/>
            </a:endParaRPr>
          </a:p>
          <a:p>
            <a:pPr marL="0" indent="0">
              <a:buNone/>
            </a:pPr>
            <a:endParaRPr lang="en-US" sz="2400" i="1" dirty="0">
              <a:latin typeface="Calibri"/>
            </a:endParaRPr>
          </a:p>
          <a:p>
            <a:pPr marL="0" indent="0">
              <a:buNone/>
            </a:pPr>
            <a:r>
              <a:rPr lang="en-US" sz="2400" dirty="0">
                <a:latin typeface="Calibri"/>
              </a:rPr>
              <a:t>What about my </a:t>
            </a:r>
            <a:r>
              <a:rPr lang="en-US" sz="2400" dirty="0" err="1">
                <a:latin typeface="Calibri"/>
              </a:rPr>
              <a:t>aDSL</a:t>
            </a:r>
            <a:r>
              <a:rPr lang="en-US" sz="2400" dirty="0">
                <a:latin typeface="Calibri"/>
              </a:rPr>
              <a:t>/CABLE/</a:t>
            </a:r>
            <a:r>
              <a:rPr lang="en-US" sz="2400" dirty="0" err="1">
                <a:latin typeface="Calibri"/>
              </a:rPr>
              <a:t>etc</a:t>
            </a:r>
            <a:r>
              <a:rPr lang="en-US" sz="2400" dirty="0">
                <a:latin typeface="Calibri"/>
              </a:rPr>
              <a:t> it combines voice and data?</a:t>
            </a:r>
          </a:p>
          <a:p>
            <a:pPr marL="0" indent="0">
              <a:buNone/>
            </a:pPr>
            <a:r>
              <a:rPr lang="en-US" sz="2400" dirty="0">
                <a:latin typeface="Calibri"/>
              </a:rPr>
              <a:t>	Phone company </a:t>
            </a:r>
            <a:r>
              <a:rPr lang="en-US" sz="2600" b="1" dirty="0">
                <a:latin typeface="Calibri"/>
              </a:rPr>
              <a:t>controls</a:t>
            </a:r>
            <a:r>
              <a:rPr lang="en-US" sz="2600" dirty="0">
                <a:latin typeface="Calibri"/>
              </a:rPr>
              <a:t> </a:t>
            </a:r>
            <a:r>
              <a:rPr lang="en-US" sz="2400" dirty="0">
                <a:latin typeface="Calibri"/>
              </a:rPr>
              <a:t>the multiplexing on the line </a:t>
            </a:r>
          </a:p>
          <a:p>
            <a:pPr marL="0" indent="0">
              <a:buNone/>
            </a:pPr>
            <a:r>
              <a:rPr lang="en-US" sz="2400" dirty="0">
                <a:latin typeface="Calibri"/>
              </a:rPr>
              <a:t>		and throughout their own network too……  everywhere else is </a:t>
            </a:r>
            <a:r>
              <a:rPr lang="en-US" sz="2400" i="1" dirty="0">
                <a:latin typeface="Calibri"/>
              </a:rPr>
              <a:t>best-effort</a:t>
            </a:r>
            <a:endParaRPr lang="en-US" sz="2400" dirty="0">
              <a:latin typeface="Calibri"/>
            </a:endParaRPr>
          </a:p>
        </p:txBody>
      </p:sp>
      <p:sp>
        <p:nvSpPr>
          <p:cNvPr id="7" name="Rectangle 6"/>
          <p:cNvSpPr/>
          <p:nvPr/>
        </p:nvSpPr>
        <p:spPr>
          <a:xfrm>
            <a:off x="816265" y="2560208"/>
            <a:ext cx="6337300" cy="707886"/>
          </a:xfrm>
          <a:prstGeom prst="rect">
            <a:avLst/>
          </a:prstGeom>
        </p:spPr>
        <p:txBody>
          <a:bodyPr>
            <a:spAutoFit/>
          </a:bodyPr>
          <a:lstStyle/>
          <a:p>
            <a:pPr>
              <a:buFont typeface="Wingdings" pitchFamily="2" charset="2"/>
              <a:buNone/>
              <a:defRPr/>
            </a:pPr>
            <a:r>
              <a:rPr lang="en-US" sz="2000" dirty="0">
                <a:solidFill>
                  <a:srgbClr val="003399"/>
                </a:solidFill>
                <a:latin typeface="+mj-lt"/>
                <a:ea typeface="+mn-ea"/>
              </a:rPr>
              <a:t>Co-ordination of SIP signaling and </a:t>
            </a:r>
          </a:p>
          <a:p>
            <a:pPr>
              <a:buFont typeface="Wingdings" pitchFamily="2" charset="2"/>
              <a:buNone/>
              <a:defRPr/>
            </a:pPr>
            <a:r>
              <a:rPr lang="en-US" sz="2000" dirty="0">
                <a:solidFill>
                  <a:srgbClr val="003399"/>
                </a:solidFill>
                <a:latin typeface="+mj-lt"/>
                <a:ea typeface="+mn-ea"/>
              </a:rPr>
              <a:t>resource reservation.</a:t>
            </a:r>
          </a:p>
        </p:txBody>
      </p:sp>
      <p:pic>
        <p:nvPicPr>
          <p:cNvPr id="59397" name="Picture 2" descr="f09-13-9780123850591 cop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503088" y="1287137"/>
            <a:ext cx="3565058" cy="2890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Box 1"/>
          <p:cNvSpPr txBox="1"/>
          <p:nvPr/>
        </p:nvSpPr>
        <p:spPr>
          <a:xfrm>
            <a:off x="684213" y="988546"/>
            <a:ext cx="8002587" cy="1477328"/>
          </a:xfrm>
          <a:prstGeom prst="rect">
            <a:avLst/>
          </a:prstGeom>
          <a:noFill/>
        </p:spPr>
        <p:txBody>
          <a:bodyPr wrap="square" rtlCol="0">
            <a:spAutoFit/>
          </a:bodyPr>
          <a:lstStyle/>
          <a:p>
            <a:r>
              <a:rPr lang="en-US" dirty="0"/>
              <a:t>Coming soon… 1995</a:t>
            </a:r>
          </a:p>
          <a:p>
            <a:r>
              <a:rPr lang="en-US" dirty="0"/>
              <a:t>				2000</a:t>
            </a:r>
          </a:p>
          <a:p>
            <a:r>
              <a:rPr lang="en-US" dirty="0"/>
              <a:t>					2010</a:t>
            </a:r>
          </a:p>
          <a:p>
            <a:r>
              <a:rPr lang="en-US" dirty="0"/>
              <a:t>						2020</a:t>
            </a:r>
          </a:p>
          <a:p>
            <a:r>
              <a:rPr lang="en-US" dirty="0"/>
              <a:t>						who are we kidding??</a:t>
            </a:r>
          </a:p>
        </p:txBody>
      </p:sp>
      <p:grpSp>
        <p:nvGrpSpPr>
          <p:cNvPr id="5" name="Group 4"/>
          <p:cNvGrpSpPr/>
          <p:nvPr/>
        </p:nvGrpSpPr>
        <p:grpSpPr>
          <a:xfrm>
            <a:off x="2186642" y="1032249"/>
            <a:ext cx="522941" cy="343322"/>
            <a:chOff x="-1852706" y="1287041"/>
            <a:chExt cx="522941" cy="343322"/>
          </a:xfrm>
        </p:grpSpPr>
        <p:cxnSp>
          <p:nvCxnSpPr>
            <p:cNvPr id="4" name="Straight Connector 3"/>
            <p:cNvCxnSpPr/>
            <p:nvPr/>
          </p:nvCxnSpPr>
          <p:spPr>
            <a:xfrm>
              <a:off x="-1852706" y="1299882"/>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1852706" y="1287041"/>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grpSp>
      <p:grpSp>
        <p:nvGrpSpPr>
          <p:cNvPr id="11" name="Group 10"/>
          <p:cNvGrpSpPr/>
          <p:nvPr/>
        </p:nvGrpSpPr>
        <p:grpSpPr>
          <a:xfrm>
            <a:off x="2600512" y="1274296"/>
            <a:ext cx="522941" cy="343322"/>
            <a:chOff x="-1852706" y="1287041"/>
            <a:chExt cx="522941" cy="343322"/>
          </a:xfrm>
        </p:grpSpPr>
        <p:cxnSp>
          <p:nvCxnSpPr>
            <p:cNvPr id="12" name="Straight Connector 11"/>
            <p:cNvCxnSpPr/>
            <p:nvPr/>
          </p:nvCxnSpPr>
          <p:spPr>
            <a:xfrm>
              <a:off x="-1852706" y="1299882"/>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flipH="1">
              <a:off x="-1852706" y="1287041"/>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3066677" y="1585516"/>
            <a:ext cx="522941" cy="343322"/>
            <a:chOff x="-1852706" y="1287041"/>
            <a:chExt cx="522941" cy="343322"/>
          </a:xfrm>
        </p:grpSpPr>
        <p:cxnSp>
          <p:nvCxnSpPr>
            <p:cNvPr id="15" name="Straight Connector 14"/>
            <p:cNvCxnSpPr/>
            <p:nvPr/>
          </p:nvCxnSpPr>
          <p:spPr>
            <a:xfrm>
              <a:off x="-1852706" y="1299882"/>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flipH="1">
              <a:off x="-1852706" y="1287041"/>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grpSp>
      <p:sp>
        <p:nvSpPr>
          <p:cNvPr id="17" name="Slide Number Placeholder 6"/>
          <p:cNvSpPr>
            <a:spLocks noGrp="1"/>
          </p:cNvSpPr>
          <p:nvPr>
            <p:ph type="sldNum" sz="quarter" idx="12"/>
          </p:nvPr>
        </p:nvSpPr>
        <p:spPr>
          <a:xfrm>
            <a:off x="6553200" y="6356350"/>
            <a:ext cx="2133600" cy="36512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D9713353-4930-914D-BF48-35275C640A51}" type="slidenum">
              <a:rPr lang="en-US" sz="1400">
                <a:latin typeface="Times New Roman" charset="0"/>
              </a:rPr>
              <a:pPr/>
              <a:t>153</a:t>
            </a:fld>
            <a:endParaRPr lang="en-US" sz="1400" dirty="0">
              <a:latin typeface="Times New Roman" charset="0"/>
            </a:endParaRPr>
          </a:p>
        </p:txBody>
      </p:sp>
      <p:grpSp>
        <p:nvGrpSpPr>
          <p:cNvPr id="18" name="Group 17">
            <a:extLst>
              <a:ext uri="{FF2B5EF4-FFF2-40B4-BE49-F238E27FC236}">
                <a16:creationId xmlns:a16="http://schemas.microsoft.com/office/drawing/2014/main" id="{01BF7316-2EF2-4145-BB38-C660F04C74F2}"/>
              </a:ext>
            </a:extLst>
          </p:cNvPr>
          <p:cNvGrpSpPr/>
          <p:nvPr/>
        </p:nvGrpSpPr>
        <p:grpSpPr>
          <a:xfrm>
            <a:off x="3518228" y="1846113"/>
            <a:ext cx="522941" cy="343322"/>
            <a:chOff x="-1852706" y="1287041"/>
            <a:chExt cx="522941" cy="343322"/>
          </a:xfrm>
        </p:grpSpPr>
        <p:cxnSp>
          <p:nvCxnSpPr>
            <p:cNvPr id="19" name="Straight Connector 18">
              <a:extLst>
                <a:ext uri="{FF2B5EF4-FFF2-40B4-BE49-F238E27FC236}">
                  <a16:creationId xmlns:a16="http://schemas.microsoft.com/office/drawing/2014/main" id="{30B98F13-BCE1-4C47-A9EC-7CA86BABA8C0}"/>
                </a:ext>
              </a:extLst>
            </p:cNvPr>
            <p:cNvCxnSpPr/>
            <p:nvPr/>
          </p:nvCxnSpPr>
          <p:spPr>
            <a:xfrm>
              <a:off x="-1852706" y="1299882"/>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0D5AB2AE-6317-F44D-BE2D-2A4F9DAEDD7E}"/>
                </a:ext>
              </a:extLst>
            </p:cNvPr>
            <p:cNvCxnSpPr/>
            <p:nvPr/>
          </p:nvCxnSpPr>
          <p:spPr>
            <a:xfrm flipH="1">
              <a:off x="-1852706" y="1287041"/>
              <a:ext cx="522941" cy="330481"/>
            </a:xfrm>
            <a:prstGeom prst="line">
              <a:avLst/>
            </a:prstGeom>
            <a:ln>
              <a:solidFill>
                <a:srgbClr val="FF0000"/>
              </a:solidFill>
            </a:ln>
            <a:effectLst/>
          </p:spPr>
          <p:style>
            <a:lnRef idx="2">
              <a:schemeClr val="accent1"/>
            </a:lnRef>
            <a:fillRef idx="0">
              <a:schemeClr val="accent1"/>
            </a:fillRef>
            <a:effectRef idx="1">
              <a:schemeClr val="accent1"/>
            </a:effectRef>
            <a:fontRef idx="minor">
              <a:schemeClr val="tx1"/>
            </a:fontRef>
          </p:style>
        </p:cxnSp>
      </p:grpSp>
    </p:spTree>
    <p:custDataLst>
      <p:tags r:id="rId1"/>
    </p:custDataLst>
    <p:extLst>
      <p:ext uri="{BB962C8B-B14F-4D97-AF65-F5344CB8AC3E}">
        <p14:creationId xmlns:p14="http://schemas.microsoft.com/office/powerpoint/2010/main" val="1416708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939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9395">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9395">
                                            <p:txEl>
                                              <p:pRg st="12" end="12"/>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9395">
                                            <p:txEl>
                                              <p:pRg st="15" end="15"/>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59395">
                                            <p:txEl>
                                              <p:pRg st="16" end="16"/>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9395">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064132"/>
            <a:ext cx="8229600" cy="1143000"/>
          </a:xfrm>
        </p:spPr>
        <p:txBody>
          <a:bodyPr>
            <a:normAutofit fontScale="90000"/>
          </a:bodyPr>
          <a:lstStyle/>
          <a:p>
            <a:r>
              <a:rPr lang="en-US" dirty="0"/>
              <a:t>Every host is a server:</a:t>
            </a:r>
            <a:br>
              <a:rPr lang="en-US" dirty="0"/>
            </a:br>
            <a:r>
              <a:rPr lang="en-US" dirty="0"/>
              <a:t>Peer-2-Peer</a:t>
            </a:r>
          </a:p>
        </p:txBody>
      </p:sp>
      <p:sp>
        <p:nvSpPr>
          <p:cNvPr id="4" name="Slide Number Placeholder 3"/>
          <p:cNvSpPr>
            <a:spLocks noGrp="1"/>
          </p:cNvSpPr>
          <p:nvPr>
            <p:ph type="sldNum" sz="quarter" idx="12"/>
          </p:nvPr>
        </p:nvSpPr>
        <p:spPr/>
        <p:txBody>
          <a:bodyPr/>
          <a:lstStyle/>
          <a:p>
            <a:fld id="{17258DB0-5299-B449-B005-2F11F39528E5}" type="slidenum">
              <a:rPr lang="en-US" smtClean="0"/>
              <a:t>154</a:t>
            </a:fld>
            <a:endParaRPr lang="en-US"/>
          </a:p>
        </p:txBody>
      </p:sp>
    </p:spTree>
    <p:extLst>
      <p:ext uri="{BB962C8B-B14F-4D97-AF65-F5344CB8AC3E}">
        <p14:creationId xmlns:p14="http://schemas.microsoft.com/office/powerpoint/2010/main" val="406978507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sz="1350"/>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5579306" y="3522059"/>
            <a:ext cx="740249" cy="502217"/>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5404013" y="3324188"/>
            <a:ext cx="1094184" cy="238388"/>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18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sz="1350"/>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05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05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050" dirty="0">
                <a:latin typeface="+mn-lt"/>
              </a:rPr>
              <a:t>enterprise</a:t>
            </a:r>
          </a:p>
          <a:p>
            <a:pPr>
              <a:lnSpc>
                <a:spcPct val="80000"/>
              </a:lnSpc>
              <a:spcBef>
                <a:spcPct val="0"/>
              </a:spcBef>
              <a:buClrTx/>
              <a:buSzTx/>
              <a:buFontTx/>
              <a:buNone/>
            </a:pPr>
            <a:r>
              <a:rPr lang="en-US" altLang="en-US" sz="105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a:lnSpc>
                <a:spcPct val="90000"/>
              </a:lnSpc>
            </a:pPr>
            <a:r>
              <a:rPr lang="en-US" sz="105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a:lnSpc>
                <a:spcPct val="90000"/>
              </a:lnSpc>
            </a:pPr>
            <a:r>
              <a:rPr lang="en-US" sz="105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a:lnSpc>
                <a:spcPct val="90000"/>
              </a:lnSpc>
            </a:pPr>
            <a:r>
              <a:rPr lang="en-US" sz="788" dirty="0"/>
              <a:t>datacenter </a:t>
            </a:r>
          </a:p>
          <a:p>
            <a:pPr>
              <a:lnSpc>
                <a:spcPct val="90000"/>
              </a:lnSpc>
            </a:pPr>
            <a:r>
              <a:rPr lang="en-US" sz="788"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a:lnSpc>
                <a:spcPct val="90000"/>
              </a:lnSpc>
            </a:pPr>
            <a:r>
              <a:rPr lang="en-US" sz="1050" dirty="0"/>
              <a:t>content </a:t>
            </a:r>
          </a:p>
          <a:p>
            <a:pPr>
              <a:lnSpc>
                <a:spcPct val="90000"/>
              </a:lnSpc>
            </a:pPr>
            <a:r>
              <a:rPr lang="en-US" sz="1050" dirty="0"/>
              <a:t>provider </a:t>
            </a:r>
          </a:p>
          <a:p>
            <a:pPr>
              <a:lnSpc>
                <a:spcPct val="90000"/>
              </a:lnSpc>
            </a:pPr>
            <a:r>
              <a:rPr lang="en-US" sz="1050" dirty="0"/>
              <a:t>network</a:t>
            </a:r>
            <a:endParaRPr lang="en-US" sz="75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350"/>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350"/>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350"/>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350"/>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sz="1350"/>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5620139" y="3421605"/>
            <a:ext cx="263105" cy="229138"/>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5852577" y="3351318"/>
            <a:ext cx="260998" cy="297465"/>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fontScale="90000"/>
          </a:bodyPr>
          <a:lstStyle/>
          <a:p>
            <a:r>
              <a:rPr lang="en-US" altLang="en-US" sz="3300" dirty="0">
                <a:ea typeface="ＭＳ Ｐゴシック" panose="020B0600070205080204" pitchFamily="34" charset="-128"/>
              </a:rPr>
              <a:t>Peer-to-peer </a:t>
            </a:r>
            <a:r>
              <a:rPr lang="en-US" altLang="en-US" sz="2700" dirty="0">
                <a:ea typeface="ＭＳ Ｐゴシック" panose="020B0600070205080204" pitchFamily="34" charset="-128"/>
              </a:rPr>
              <a:t>(P2P) </a:t>
            </a:r>
            <a:r>
              <a:rPr lang="en-US" altLang="en-US" dirty="0">
                <a:ea typeface="ＭＳ Ｐゴシック" panose="020B0600070205080204" pitchFamily="34" charset="-128"/>
              </a:rPr>
              <a:t>a</a:t>
            </a:r>
            <a:r>
              <a:rPr lang="en-US" altLang="en-US" sz="3300" dirty="0">
                <a:ea typeface="ＭＳ Ｐゴシック" panose="020B0600070205080204" pitchFamily="34" charset="-128"/>
              </a:rPr>
              <a:t>rchitecture</a:t>
            </a:r>
            <a:endParaRPr lang="en-US" sz="33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498245" y="1824994"/>
            <a:ext cx="4550886"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300"/>
              </a:spcBef>
            </a:pPr>
            <a:r>
              <a:rPr lang="en-US" altLang="en-US" sz="2100" i="1" dirty="0">
                <a:ea typeface="ＭＳ Ｐゴシック" panose="020B0600070205080204" pitchFamily="34" charset="-128"/>
              </a:rPr>
              <a:t>no</a:t>
            </a:r>
            <a:r>
              <a:rPr lang="en-US" altLang="en-US" sz="2100" dirty="0">
                <a:ea typeface="ＭＳ Ｐゴシック" panose="020B0600070205080204" pitchFamily="34" charset="-128"/>
              </a:rPr>
              <a:t> always-on server</a:t>
            </a:r>
          </a:p>
          <a:p>
            <a:pPr>
              <a:spcBef>
                <a:spcPts val="300"/>
              </a:spcBef>
            </a:pPr>
            <a:r>
              <a:rPr lang="en-US" altLang="en-US" sz="2100" dirty="0">
                <a:ea typeface="ＭＳ Ｐゴシック" panose="020B0600070205080204" pitchFamily="34" charset="-128"/>
              </a:rPr>
              <a:t>arbitrary end systems directly communicate</a:t>
            </a:r>
          </a:p>
          <a:p>
            <a:pPr>
              <a:spcBef>
                <a:spcPts val="300"/>
              </a:spcBef>
            </a:pPr>
            <a:r>
              <a:rPr lang="en-US" altLang="en-US" sz="2100" dirty="0">
                <a:ea typeface="ＭＳ Ｐゴシック" panose="020B0600070205080204" pitchFamily="34" charset="-128"/>
              </a:rPr>
              <a:t>peers request service from other peers, provide service in return to other peers</a:t>
            </a:r>
          </a:p>
          <a:p>
            <a:pPr marL="436960" lvl="1" indent="-169069"/>
            <a:r>
              <a:rPr lang="en-US" altLang="en-US" sz="1800" i="1" dirty="0">
                <a:solidFill>
                  <a:srgbClr val="CC0000"/>
                </a:solidFill>
                <a:ea typeface="ＭＳ Ｐゴシック" panose="020B0600070205080204" pitchFamily="34" charset="-128"/>
              </a:rPr>
              <a:t>self scalability</a:t>
            </a:r>
            <a:r>
              <a:rPr lang="en-US" altLang="en-US" sz="1800" dirty="0">
                <a:solidFill>
                  <a:srgbClr val="CC0000"/>
                </a:solidFill>
                <a:ea typeface="ＭＳ Ｐゴシック" panose="020B0600070205080204" pitchFamily="34" charset="-128"/>
              </a:rPr>
              <a:t> – new peers bring new service capacity, and new service demands</a:t>
            </a:r>
          </a:p>
          <a:p>
            <a:pPr>
              <a:spcBef>
                <a:spcPts val="300"/>
              </a:spcBef>
            </a:pPr>
            <a:r>
              <a:rPr lang="en-US" altLang="en-US" sz="2100" dirty="0">
                <a:ea typeface="ＭＳ Ｐゴシック" panose="020B0600070205080204" pitchFamily="34" charset="-128"/>
              </a:rPr>
              <a:t>peers are intermittently connected and change IP addresses</a:t>
            </a:r>
          </a:p>
          <a:p>
            <a:pPr lvl="1">
              <a:spcBef>
                <a:spcPts val="300"/>
              </a:spcBef>
            </a:pPr>
            <a:r>
              <a:rPr lang="en-US" altLang="en-US" sz="1800" dirty="0">
                <a:ea typeface="ＭＳ Ｐゴシック" panose="020B0600070205080204" pitchFamily="34" charset="-128"/>
              </a:rPr>
              <a:t>complex management</a:t>
            </a:r>
          </a:p>
          <a:p>
            <a:pPr>
              <a:spcBef>
                <a:spcPts val="300"/>
              </a:spcBef>
            </a:pPr>
            <a:r>
              <a:rPr lang="en-US" sz="2100" dirty="0"/>
              <a:t>examples: </a:t>
            </a:r>
            <a:r>
              <a:rPr lang="en-US" sz="1800" dirty="0"/>
              <a:t>P2P file sharing (BitTorrent), streaming (</a:t>
            </a:r>
            <a:r>
              <a:rPr lang="en-US" sz="1800" dirty="0" err="1"/>
              <a:t>KanKan</a:t>
            </a:r>
            <a:r>
              <a:rPr lang="en-US" sz="1800" dirty="0"/>
              <a:t>), VoIP (Skype)</a:t>
            </a:r>
            <a:endParaRPr lang="en-US" sz="2100"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180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5060626" y="197359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 name="Group 1">
            <a:extLst>
              <a:ext uri="{FF2B5EF4-FFF2-40B4-BE49-F238E27FC236}">
                <a16:creationId xmlns:a16="http://schemas.microsoft.com/office/drawing/2014/main" id="{EF227275-E754-4D43-889C-5A2BD4A21205}"/>
              </a:ext>
            </a:extLst>
          </p:cNvPr>
          <p:cNvGrpSpPr/>
          <p:nvPr/>
        </p:nvGrpSpPr>
        <p:grpSpPr>
          <a:xfrm>
            <a:off x="5760243" y="2217879"/>
            <a:ext cx="1493416" cy="3361808"/>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350"/>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5812668" y="2252044"/>
            <a:ext cx="311944" cy="289322"/>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5993997" y="3532608"/>
            <a:ext cx="269446" cy="256534"/>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5830486" y="4818045"/>
            <a:ext cx="259223" cy="240227"/>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sz="1350"/>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sp>
        <p:nvSpPr>
          <p:cNvPr id="611" name="Slide Number Placeholder 2">
            <a:extLst>
              <a:ext uri="{FF2B5EF4-FFF2-40B4-BE49-F238E27FC236}">
                <a16:creationId xmlns:a16="http://schemas.microsoft.com/office/drawing/2014/main" id="{033BFF8E-A045-F641-9334-CFBF85BE3F5F}"/>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155</a:t>
            </a:fld>
            <a:endParaRPr lang="en-US" dirty="0"/>
          </a:p>
        </p:txBody>
      </p:sp>
    </p:spTree>
    <p:extLst>
      <p:ext uri="{BB962C8B-B14F-4D97-AF65-F5344CB8AC3E}">
        <p14:creationId xmlns:p14="http://schemas.microsoft.com/office/powerpoint/2010/main" val="321834492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156</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File distribution: client-server vs P2P</a:t>
            </a:r>
            <a:endParaRPr lang="en-US" sz="3300" dirty="0"/>
          </a:p>
        </p:txBody>
      </p:sp>
      <p:sp>
        <p:nvSpPr>
          <p:cNvPr id="613" name="Rectangle 3">
            <a:extLst>
              <a:ext uri="{FF2B5EF4-FFF2-40B4-BE49-F238E27FC236}">
                <a16:creationId xmlns:a16="http://schemas.microsoft.com/office/drawing/2014/main" id="{D33C12FB-7815-3541-8A29-9A4570C91901}"/>
              </a:ext>
            </a:extLst>
          </p:cNvPr>
          <p:cNvSpPr txBox="1">
            <a:spLocks noChangeArrowheads="1"/>
          </p:cNvSpPr>
          <p:nvPr/>
        </p:nvSpPr>
        <p:spPr>
          <a:xfrm>
            <a:off x="647282" y="1833817"/>
            <a:ext cx="7886700" cy="972581"/>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6010" indent="-407194">
              <a:buNone/>
            </a:pPr>
            <a:r>
              <a:rPr lang="en-US" altLang="en-US" sz="2400" i="1" u="sng" dirty="0">
                <a:solidFill>
                  <a:srgbClr val="CC0000"/>
                </a:solidFill>
                <a:ea typeface="ＭＳ Ｐゴシック" panose="020B0600070205080204" pitchFamily="34" charset="-128"/>
              </a:rPr>
              <a:t>Q</a:t>
            </a:r>
            <a:r>
              <a:rPr lang="en-US" altLang="en-US" sz="2400" i="1" dirty="0">
                <a:solidFill>
                  <a:srgbClr val="CC0000"/>
                </a:solidFill>
                <a:ea typeface="ＭＳ Ｐゴシック" panose="020B0600070205080204" pitchFamily="34" charset="-128"/>
              </a:rPr>
              <a:t>:</a:t>
            </a:r>
            <a:r>
              <a:rPr lang="en-US" altLang="en-US" sz="2400" dirty="0">
                <a:ea typeface="ＭＳ Ｐゴシック" panose="020B0600070205080204" pitchFamily="34" charset="-128"/>
              </a:rPr>
              <a:t> how much time to distribute file (size </a:t>
            </a:r>
            <a:r>
              <a:rPr lang="en-US" altLang="en-US" sz="2400" i="1" dirty="0">
                <a:ea typeface="ＭＳ Ｐゴシック" panose="020B0600070205080204" pitchFamily="34" charset="-128"/>
              </a:rPr>
              <a:t>F</a:t>
            </a:r>
            <a:r>
              <a:rPr lang="en-US" altLang="en-US" sz="2400" dirty="0">
                <a:ea typeface="ＭＳ Ｐゴシック" panose="020B0600070205080204" pitchFamily="34" charset="-128"/>
              </a:rPr>
              <a:t>) from one server to  </a:t>
            </a:r>
            <a:r>
              <a:rPr lang="en-US" altLang="en-US" sz="2400" i="1" dirty="0">
                <a:ea typeface="ＭＳ Ｐゴシック" panose="020B0600070205080204" pitchFamily="34" charset="-128"/>
              </a:rPr>
              <a:t>N  peers</a:t>
            </a:r>
            <a:r>
              <a:rPr lang="en-US" altLang="en-US" sz="2400" dirty="0">
                <a:ea typeface="ＭＳ Ｐゴシック" panose="020B0600070205080204" pitchFamily="34" charset="-128"/>
              </a:rPr>
              <a:t>?</a:t>
            </a:r>
          </a:p>
          <a:p>
            <a:pPr marL="644129" lvl="1" indent="-178594"/>
            <a:r>
              <a:rPr lang="en-US" altLang="en-US" sz="1800" dirty="0">
                <a:ea typeface="ＭＳ Ｐゴシック" panose="020B0600070205080204" pitchFamily="34" charset="-128"/>
              </a:rPr>
              <a:t>peer upload/download capacity is limited resource</a:t>
            </a:r>
          </a:p>
        </p:txBody>
      </p:sp>
      <p:sp>
        <p:nvSpPr>
          <p:cNvPr id="749" name="Freeform 4">
            <a:extLst>
              <a:ext uri="{FF2B5EF4-FFF2-40B4-BE49-F238E27FC236}">
                <a16:creationId xmlns:a16="http://schemas.microsoft.com/office/drawing/2014/main" id="{5781B526-D87C-EC44-AD4E-445965AD662B}"/>
              </a:ext>
            </a:extLst>
          </p:cNvPr>
          <p:cNvSpPr>
            <a:spLocks/>
          </p:cNvSpPr>
          <p:nvPr/>
        </p:nvSpPr>
        <p:spPr bwMode="auto">
          <a:xfrm>
            <a:off x="3156347" y="3916560"/>
            <a:ext cx="2831306" cy="1316831"/>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sp>
        <p:nvSpPr>
          <p:cNvPr id="750" name="Line 14">
            <a:extLst>
              <a:ext uri="{FF2B5EF4-FFF2-40B4-BE49-F238E27FC236}">
                <a16:creationId xmlns:a16="http://schemas.microsoft.com/office/drawing/2014/main" id="{88305A7F-251D-B74C-8F8E-CCB1F71A8C69}"/>
              </a:ext>
            </a:extLst>
          </p:cNvPr>
          <p:cNvSpPr>
            <a:spLocks noChangeShapeType="1"/>
          </p:cNvSpPr>
          <p:nvPr/>
        </p:nvSpPr>
        <p:spPr bwMode="auto">
          <a:xfrm>
            <a:off x="2807494" y="3889174"/>
            <a:ext cx="602456" cy="23336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51" name="Text Box 15">
            <a:extLst>
              <a:ext uri="{FF2B5EF4-FFF2-40B4-BE49-F238E27FC236}">
                <a16:creationId xmlns:a16="http://schemas.microsoft.com/office/drawing/2014/main" id="{B8157757-C95F-CB42-9942-11A4F3D252C7}"/>
              </a:ext>
            </a:extLst>
          </p:cNvPr>
          <p:cNvSpPr txBox="1">
            <a:spLocks noChangeArrowheads="1"/>
          </p:cNvSpPr>
          <p:nvPr/>
        </p:nvSpPr>
        <p:spPr bwMode="auto">
          <a:xfrm>
            <a:off x="3020615" y="3737966"/>
            <a:ext cx="35618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s</a:t>
            </a:r>
          </a:p>
        </p:txBody>
      </p:sp>
      <p:sp>
        <p:nvSpPr>
          <p:cNvPr id="752" name="Line 39">
            <a:extLst>
              <a:ext uri="{FF2B5EF4-FFF2-40B4-BE49-F238E27FC236}">
                <a16:creationId xmlns:a16="http://schemas.microsoft.com/office/drawing/2014/main" id="{33B391C4-AA6E-EF49-929E-18C688BE0299}"/>
              </a:ext>
            </a:extLst>
          </p:cNvPr>
          <p:cNvSpPr>
            <a:spLocks noChangeShapeType="1"/>
          </p:cNvSpPr>
          <p:nvPr/>
        </p:nvSpPr>
        <p:spPr bwMode="auto">
          <a:xfrm>
            <a:off x="2475309" y="4572593"/>
            <a:ext cx="7620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53" name="Line 40">
            <a:extLst>
              <a:ext uri="{FF2B5EF4-FFF2-40B4-BE49-F238E27FC236}">
                <a16:creationId xmlns:a16="http://schemas.microsoft.com/office/drawing/2014/main" id="{55D5EF82-1A60-6045-9491-ACB495A754FE}"/>
              </a:ext>
            </a:extLst>
          </p:cNvPr>
          <p:cNvSpPr>
            <a:spLocks noChangeShapeType="1"/>
          </p:cNvSpPr>
          <p:nvPr/>
        </p:nvSpPr>
        <p:spPr bwMode="auto">
          <a:xfrm flipH="1">
            <a:off x="2516981" y="4683322"/>
            <a:ext cx="75247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54" name="Text Box 41">
            <a:extLst>
              <a:ext uri="{FF2B5EF4-FFF2-40B4-BE49-F238E27FC236}">
                <a16:creationId xmlns:a16="http://schemas.microsoft.com/office/drawing/2014/main" id="{551344A9-80D5-6B4D-8C5F-1C743F9C413B}"/>
              </a:ext>
            </a:extLst>
          </p:cNvPr>
          <p:cNvSpPr txBox="1">
            <a:spLocks noChangeArrowheads="1"/>
          </p:cNvSpPr>
          <p:nvPr/>
        </p:nvSpPr>
        <p:spPr bwMode="auto">
          <a:xfrm>
            <a:off x="2692003" y="4280891"/>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N</a:t>
            </a:r>
          </a:p>
        </p:txBody>
      </p:sp>
      <p:sp>
        <p:nvSpPr>
          <p:cNvPr id="755" name="Text Box 42">
            <a:extLst>
              <a:ext uri="{FF2B5EF4-FFF2-40B4-BE49-F238E27FC236}">
                <a16:creationId xmlns:a16="http://schemas.microsoft.com/office/drawing/2014/main" id="{DA13FA8F-3C26-0B46-A3A1-BC7065C4DDF0}"/>
              </a:ext>
            </a:extLst>
          </p:cNvPr>
          <p:cNvSpPr txBox="1">
            <a:spLocks noChangeArrowheads="1"/>
          </p:cNvSpPr>
          <p:nvPr/>
        </p:nvSpPr>
        <p:spPr bwMode="auto">
          <a:xfrm>
            <a:off x="2677715" y="4666653"/>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N</a:t>
            </a:r>
          </a:p>
        </p:txBody>
      </p:sp>
      <p:sp>
        <p:nvSpPr>
          <p:cNvPr id="756" name="Text Box 43">
            <a:extLst>
              <a:ext uri="{FF2B5EF4-FFF2-40B4-BE49-F238E27FC236}">
                <a16:creationId xmlns:a16="http://schemas.microsoft.com/office/drawing/2014/main" id="{1E15BC0C-6AFB-CF4C-B899-707280EA49EB}"/>
              </a:ext>
            </a:extLst>
          </p:cNvPr>
          <p:cNvSpPr txBox="1">
            <a:spLocks noChangeArrowheads="1"/>
          </p:cNvSpPr>
          <p:nvPr/>
        </p:nvSpPr>
        <p:spPr bwMode="auto">
          <a:xfrm>
            <a:off x="2302669" y="3904653"/>
            <a:ext cx="87987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r>
              <a:rPr lang="en-US" altLang="en-US" sz="1500" kern="0">
                <a:solidFill>
                  <a:srgbClr val="000000"/>
                </a:solidFill>
              </a:rPr>
              <a:t>server</a:t>
            </a:r>
            <a:endParaRPr lang="en-US" altLang="en-US" sz="1500" kern="0" baseline="-25000">
              <a:solidFill>
                <a:srgbClr val="000000"/>
              </a:solidFill>
            </a:endParaRPr>
          </a:p>
        </p:txBody>
      </p:sp>
      <p:sp>
        <p:nvSpPr>
          <p:cNvPr id="757" name="Text Box 44">
            <a:extLst>
              <a:ext uri="{FF2B5EF4-FFF2-40B4-BE49-F238E27FC236}">
                <a16:creationId xmlns:a16="http://schemas.microsoft.com/office/drawing/2014/main" id="{B744D31B-0064-CC4C-813B-2342EBCCC1F3}"/>
              </a:ext>
            </a:extLst>
          </p:cNvPr>
          <p:cNvSpPr txBox="1">
            <a:spLocks noChangeArrowheads="1"/>
          </p:cNvSpPr>
          <p:nvPr/>
        </p:nvSpPr>
        <p:spPr bwMode="auto">
          <a:xfrm>
            <a:off x="3428631" y="4299940"/>
            <a:ext cx="217719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r>
              <a:rPr lang="en-US" altLang="en-US" sz="1500" kern="0">
                <a:solidFill>
                  <a:srgbClr val="FFFFFF"/>
                </a:solidFill>
              </a:rPr>
              <a:t>network (with abundant</a:t>
            </a:r>
          </a:p>
          <a:p>
            <a:pPr algn="ctr" defTabSz="685800" fontAlgn="base">
              <a:spcBef>
                <a:spcPct val="0"/>
              </a:spcBef>
              <a:spcAft>
                <a:spcPct val="0"/>
              </a:spcAft>
              <a:defRPr/>
            </a:pPr>
            <a:r>
              <a:rPr lang="en-US" altLang="en-US" sz="1500" kern="0">
                <a:solidFill>
                  <a:srgbClr val="FFFFFF"/>
                </a:solidFill>
              </a:rPr>
              <a:t> bandwidth)</a:t>
            </a:r>
          </a:p>
        </p:txBody>
      </p:sp>
      <p:sp>
        <p:nvSpPr>
          <p:cNvPr id="758" name="Text Box 47">
            <a:extLst>
              <a:ext uri="{FF2B5EF4-FFF2-40B4-BE49-F238E27FC236}">
                <a16:creationId xmlns:a16="http://schemas.microsoft.com/office/drawing/2014/main" id="{3CFD7627-4852-C14C-83FC-5338E04E251F}"/>
              </a:ext>
            </a:extLst>
          </p:cNvPr>
          <p:cNvSpPr txBox="1">
            <a:spLocks noChangeArrowheads="1"/>
          </p:cNvSpPr>
          <p:nvPr/>
        </p:nvSpPr>
        <p:spPr bwMode="auto">
          <a:xfrm>
            <a:off x="1633537" y="3718915"/>
            <a:ext cx="1047750"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r>
              <a:rPr lang="en-US" altLang="en-US" sz="1350" i="1" kern="0">
                <a:solidFill>
                  <a:srgbClr val="000000"/>
                </a:solidFill>
              </a:rPr>
              <a:t>file, size F</a:t>
            </a:r>
            <a:endParaRPr lang="en-US" altLang="en-US" sz="1350" i="1" kern="0" baseline="-25000">
              <a:solidFill>
                <a:srgbClr val="000000"/>
              </a:solidFill>
            </a:endParaRPr>
          </a:p>
        </p:txBody>
      </p:sp>
      <p:sp>
        <p:nvSpPr>
          <p:cNvPr id="759" name="Text Box 49">
            <a:extLst>
              <a:ext uri="{FF2B5EF4-FFF2-40B4-BE49-F238E27FC236}">
                <a16:creationId xmlns:a16="http://schemas.microsoft.com/office/drawing/2014/main" id="{59DA6353-13D5-E042-BEEE-6FF767E8640F}"/>
              </a:ext>
            </a:extLst>
          </p:cNvPr>
          <p:cNvSpPr txBox="1">
            <a:spLocks noChangeArrowheads="1"/>
          </p:cNvSpPr>
          <p:nvPr/>
        </p:nvSpPr>
        <p:spPr bwMode="auto">
          <a:xfrm>
            <a:off x="2511715" y="2838553"/>
            <a:ext cx="1864883"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lnSpc>
                <a:spcPct val="85000"/>
              </a:lnSpc>
              <a:spcBef>
                <a:spcPct val="0"/>
              </a:spcBef>
              <a:spcAft>
                <a:spcPct val="0"/>
              </a:spcAft>
              <a:defRPr/>
            </a:pPr>
            <a:r>
              <a:rPr lang="en-US" altLang="en-US" sz="1800" b="1" i="1" kern="0" dirty="0">
                <a:solidFill>
                  <a:srgbClr val="CC0000"/>
                </a:solidFill>
                <a:latin typeface="+mn-lt"/>
              </a:rPr>
              <a:t>u</a:t>
            </a:r>
            <a:r>
              <a:rPr lang="en-US" altLang="en-US" sz="1800" b="1" i="1" kern="0" baseline="-25000" dirty="0">
                <a:solidFill>
                  <a:srgbClr val="CC0000"/>
                </a:solidFill>
                <a:latin typeface="+mn-lt"/>
              </a:rPr>
              <a:t>s</a:t>
            </a:r>
            <a:r>
              <a:rPr lang="en-US" altLang="en-US" sz="1800" b="1" i="1" kern="0" dirty="0">
                <a:solidFill>
                  <a:srgbClr val="CC0000"/>
                </a:solidFill>
                <a:latin typeface="+mn-lt"/>
              </a:rPr>
              <a:t>:</a:t>
            </a:r>
            <a:r>
              <a:rPr lang="en-US" altLang="en-US" sz="1800" kern="0" dirty="0">
                <a:solidFill>
                  <a:srgbClr val="000000"/>
                </a:solidFill>
                <a:latin typeface="+mn-lt"/>
              </a:rPr>
              <a:t> server upload capacity</a:t>
            </a:r>
            <a:endParaRPr lang="en-US" altLang="en-US" sz="1500" kern="0" dirty="0">
              <a:solidFill>
                <a:srgbClr val="000000"/>
              </a:solidFill>
              <a:latin typeface="+mn-lt"/>
            </a:endParaRPr>
          </a:p>
        </p:txBody>
      </p:sp>
      <p:sp>
        <p:nvSpPr>
          <p:cNvPr id="760" name="Text Box 50">
            <a:extLst>
              <a:ext uri="{FF2B5EF4-FFF2-40B4-BE49-F238E27FC236}">
                <a16:creationId xmlns:a16="http://schemas.microsoft.com/office/drawing/2014/main" id="{51F84BDF-7DCA-0A43-ACDB-9BE70839157D}"/>
              </a:ext>
            </a:extLst>
          </p:cNvPr>
          <p:cNvSpPr txBox="1">
            <a:spLocks noChangeArrowheads="1"/>
          </p:cNvSpPr>
          <p:nvPr/>
        </p:nvSpPr>
        <p:spPr bwMode="auto">
          <a:xfrm>
            <a:off x="6150768" y="4969072"/>
            <a:ext cx="1943100"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lnSpc>
                <a:spcPct val="85000"/>
              </a:lnSpc>
              <a:spcBef>
                <a:spcPct val="0"/>
              </a:spcBef>
              <a:spcAft>
                <a:spcPct val="0"/>
              </a:spcAft>
              <a:defRPr/>
            </a:pPr>
            <a:r>
              <a:rPr lang="en-US" altLang="en-US" sz="1800" b="1" i="1" kern="0" dirty="0" err="1">
                <a:solidFill>
                  <a:srgbClr val="CC0000"/>
                </a:solidFill>
                <a:latin typeface="+mn-lt"/>
              </a:rPr>
              <a:t>u</a:t>
            </a:r>
            <a:r>
              <a:rPr lang="en-US" altLang="en-US" sz="1800" b="1" i="1" kern="0" baseline="-25000" dirty="0" err="1">
                <a:solidFill>
                  <a:srgbClr val="CC0000"/>
                </a:solidFill>
                <a:latin typeface="+mn-lt"/>
              </a:rPr>
              <a:t>i</a:t>
            </a:r>
            <a:r>
              <a:rPr lang="en-US" altLang="en-US" sz="1800" b="1" i="1" kern="0" dirty="0">
                <a:solidFill>
                  <a:srgbClr val="CC0000"/>
                </a:solidFill>
                <a:latin typeface="+mn-lt"/>
              </a:rPr>
              <a:t>:</a:t>
            </a:r>
            <a:r>
              <a:rPr lang="en-US" altLang="en-US" sz="1800" kern="0" dirty="0">
                <a:solidFill>
                  <a:srgbClr val="000000"/>
                </a:solidFill>
                <a:latin typeface="+mn-lt"/>
              </a:rPr>
              <a:t> peer </a:t>
            </a:r>
            <a:r>
              <a:rPr lang="en-US" altLang="en-US" sz="1800" kern="0" dirty="0" err="1">
                <a:solidFill>
                  <a:srgbClr val="000000"/>
                </a:solidFill>
                <a:latin typeface="+mn-lt"/>
              </a:rPr>
              <a:t>i</a:t>
            </a:r>
            <a:r>
              <a:rPr lang="en-US" altLang="en-US" sz="1800" kern="0" dirty="0">
                <a:solidFill>
                  <a:srgbClr val="000000"/>
                </a:solidFill>
                <a:latin typeface="+mn-lt"/>
              </a:rPr>
              <a:t> upload capacity</a:t>
            </a:r>
          </a:p>
        </p:txBody>
      </p:sp>
      <p:sp>
        <p:nvSpPr>
          <p:cNvPr id="761" name="Text Box 51">
            <a:extLst>
              <a:ext uri="{FF2B5EF4-FFF2-40B4-BE49-F238E27FC236}">
                <a16:creationId xmlns:a16="http://schemas.microsoft.com/office/drawing/2014/main" id="{A5D79A43-11C7-6349-BEB0-7438447D9B0E}"/>
              </a:ext>
            </a:extLst>
          </p:cNvPr>
          <p:cNvSpPr txBox="1">
            <a:spLocks noChangeArrowheads="1"/>
          </p:cNvSpPr>
          <p:nvPr/>
        </p:nvSpPr>
        <p:spPr bwMode="auto">
          <a:xfrm>
            <a:off x="6197901" y="3454683"/>
            <a:ext cx="2057400"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lnSpc>
                <a:spcPct val="85000"/>
              </a:lnSpc>
              <a:spcBef>
                <a:spcPct val="0"/>
              </a:spcBef>
              <a:spcAft>
                <a:spcPct val="0"/>
              </a:spcAft>
              <a:defRPr/>
            </a:pPr>
            <a:r>
              <a:rPr lang="en-US" altLang="en-US" sz="1800" b="1" i="1" kern="0" dirty="0">
                <a:solidFill>
                  <a:srgbClr val="CC0000"/>
                </a:solidFill>
                <a:latin typeface="+mn-lt"/>
              </a:rPr>
              <a:t>d</a:t>
            </a:r>
            <a:r>
              <a:rPr lang="en-US" altLang="en-US" sz="1800" b="1" i="1" kern="0" baseline="-25000" dirty="0">
                <a:solidFill>
                  <a:srgbClr val="CC0000"/>
                </a:solidFill>
                <a:latin typeface="+mn-lt"/>
              </a:rPr>
              <a:t>i</a:t>
            </a:r>
            <a:r>
              <a:rPr lang="en-US" altLang="en-US" sz="1800" b="1" i="1" kern="0" dirty="0">
                <a:solidFill>
                  <a:srgbClr val="CC0000"/>
                </a:solidFill>
                <a:latin typeface="+mn-lt"/>
              </a:rPr>
              <a:t>:</a:t>
            </a:r>
            <a:r>
              <a:rPr lang="en-US" altLang="en-US" sz="1800" kern="0" dirty="0">
                <a:solidFill>
                  <a:srgbClr val="000000"/>
                </a:solidFill>
                <a:latin typeface="+mn-lt"/>
              </a:rPr>
              <a:t> peer </a:t>
            </a:r>
            <a:r>
              <a:rPr lang="en-US" altLang="en-US" sz="1800" kern="0" dirty="0" err="1">
                <a:solidFill>
                  <a:srgbClr val="000000"/>
                </a:solidFill>
                <a:latin typeface="+mn-lt"/>
              </a:rPr>
              <a:t>i</a:t>
            </a:r>
            <a:r>
              <a:rPr lang="en-US" altLang="en-US" sz="1800" kern="0" dirty="0">
                <a:solidFill>
                  <a:srgbClr val="000000"/>
                </a:solidFill>
                <a:latin typeface="+mn-lt"/>
              </a:rPr>
              <a:t> download capacity</a:t>
            </a:r>
            <a:endParaRPr lang="en-US" altLang="en-US" sz="1500" kern="0" dirty="0">
              <a:solidFill>
                <a:srgbClr val="000000"/>
              </a:solidFill>
              <a:latin typeface="+mn-lt"/>
            </a:endParaRPr>
          </a:p>
        </p:txBody>
      </p:sp>
      <p:sp>
        <p:nvSpPr>
          <p:cNvPr id="762" name="AutoShape 327">
            <a:extLst>
              <a:ext uri="{FF2B5EF4-FFF2-40B4-BE49-F238E27FC236}">
                <a16:creationId xmlns:a16="http://schemas.microsoft.com/office/drawing/2014/main" id="{369AE872-BFBD-8443-A484-E1FE4F07BC75}"/>
              </a:ext>
            </a:extLst>
          </p:cNvPr>
          <p:cNvSpPr>
            <a:spLocks noChangeArrowheads="1"/>
          </p:cNvSpPr>
          <p:nvPr/>
        </p:nvSpPr>
        <p:spPr bwMode="auto">
          <a:xfrm>
            <a:off x="2015728" y="3303387"/>
            <a:ext cx="444103" cy="435769"/>
          </a:xfrm>
          <a:prstGeom prst="can">
            <a:avLst>
              <a:gd name="adj" fmla="val 20218"/>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2100" kern="0">
              <a:solidFill>
                <a:srgbClr val="000000"/>
              </a:solidFill>
              <a:latin typeface="Times New Roman" panose="02020603050405020304" pitchFamily="18" charset="0"/>
              <a:cs typeface="Arial" panose="020B0604020202020204" pitchFamily="34" charset="0"/>
            </a:endParaRPr>
          </a:p>
        </p:txBody>
      </p:sp>
      <p:grpSp>
        <p:nvGrpSpPr>
          <p:cNvPr id="763" name="Group 76">
            <a:extLst>
              <a:ext uri="{FF2B5EF4-FFF2-40B4-BE49-F238E27FC236}">
                <a16:creationId xmlns:a16="http://schemas.microsoft.com/office/drawing/2014/main" id="{1E070762-6E91-C249-87E6-742CA28F4553}"/>
              </a:ext>
            </a:extLst>
          </p:cNvPr>
          <p:cNvGrpSpPr>
            <a:grpSpLocks/>
          </p:cNvGrpSpPr>
          <p:nvPr/>
        </p:nvGrpSpPr>
        <p:grpSpPr bwMode="auto">
          <a:xfrm>
            <a:off x="4067175" y="3511747"/>
            <a:ext cx="1603772" cy="677465"/>
            <a:chOff x="2204" y="2030"/>
            <a:chExt cx="1347" cy="774"/>
          </a:xfrm>
        </p:grpSpPr>
        <p:sp>
          <p:nvSpPr>
            <p:cNvPr id="764" name="Text Box 19">
              <a:extLst>
                <a:ext uri="{FF2B5EF4-FFF2-40B4-BE49-F238E27FC236}">
                  <a16:creationId xmlns:a16="http://schemas.microsoft.com/office/drawing/2014/main" id="{616B15BE-44B0-0344-B31F-91A938627F51}"/>
                </a:ext>
              </a:extLst>
            </p:cNvPr>
            <p:cNvSpPr txBox="1">
              <a:spLocks noChangeArrowheads="1"/>
            </p:cNvSpPr>
            <p:nvPr/>
          </p:nvSpPr>
          <p:spPr bwMode="auto">
            <a:xfrm>
              <a:off x="2856" y="2271"/>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2</a:t>
              </a:r>
            </a:p>
          </p:txBody>
        </p:sp>
        <p:sp>
          <p:nvSpPr>
            <p:cNvPr id="765" name="Line 22">
              <a:extLst>
                <a:ext uri="{FF2B5EF4-FFF2-40B4-BE49-F238E27FC236}">
                  <a16:creationId xmlns:a16="http://schemas.microsoft.com/office/drawing/2014/main" id="{468AACC5-62A5-624B-8074-C32AC02B5E08}"/>
                </a:ext>
              </a:extLst>
            </p:cNvPr>
            <p:cNvSpPr>
              <a:spLocks noChangeShapeType="1"/>
            </p:cNvSpPr>
            <p:nvPr/>
          </p:nvSpPr>
          <p:spPr bwMode="auto">
            <a:xfrm flipV="1">
              <a:off x="2997" y="2133"/>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66" name="Line 23">
              <a:extLst>
                <a:ext uri="{FF2B5EF4-FFF2-40B4-BE49-F238E27FC236}">
                  <a16:creationId xmlns:a16="http://schemas.microsoft.com/office/drawing/2014/main" id="{6ADDCF08-0E06-944A-88C1-8C3B5B0B51DC}"/>
                </a:ext>
              </a:extLst>
            </p:cNvPr>
            <p:cNvSpPr>
              <a:spLocks noChangeShapeType="1"/>
            </p:cNvSpPr>
            <p:nvPr/>
          </p:nvSpPr>
          <p:spPr bwMode="auto">
            <a:xfrm flipH="1">
              <a:off x="3082" y="2141"/>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67" name="Text Box 24">
              <a:extLst>
                <a:ext uri="{FF2B5EF4-FFF2-40B4-BE49-F238E27FC236}">
                  <a16:creationId xmlns:a16="http://schemas.microsoft.com/office/drawing/2014/main" id="{0F3475ED-2A92-4E41-84C3-7C019E7EFEB6}"/>
                </a:ext>
              </a:extLst>
            </p:cNvPr>
            <p:cNvSpPr txBox="1">
              <a:spLocks noChangeArrowheads="1"/>
            </p:cNvSpPr>
            <p:nvPr/>
          </p:nvSpPr>
          <p:spPr bwMode="auto">
            <a:xfrm>
              <a:off x="3167" y="2332"/>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2</a:t>
              </a:r>
            </a:p>
          </p:txBody>
        </p:sp>
        <p:sp>
          <p:nvSpPr>
            <p:cNvPr id="768" name="Text Box 19">
              <a:extLst>
                <a:ext uri="{FF2B5EF4-FFF2-40B4-BE49-F238E27FC236}">
                  <a16:creationId xmlns:a16="http://schemas.microsoft.com/office/drawing/2014/main" id="{0B070290-50F4-544A-8EB8-39FD5D70755B}"/>
                </a:ext>
              </a:extLst>
            </p:cNvPr>
            <p:cNvSpPr txBox="1">
              <a:spLocks noChangeArrowheads="1"/>
            </p:cNvSpPr>
            <p:nvPr/>
          </p:nvSpPr>
          <p:spPr bwMode="auto">
            <a:xfrm>
              <a:off x="2204" y="2167"/>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1</a:t>
              </a:r>
            </a:p>
          </p:txBody>
        </p:sp>
        <p:sp>
          <p:nvSpPr>
            <p:cNvPr id="769" name="Line 22">
              <a:extLst>
                <a:ext uri="{FF2B5EF4-FFF2-40B4-BE49-F238E27FC236}">
                  <a16:creationId xmlns:a16="http://schemas.microsoft.com/office/drawing/2014/main" id="{EDD90978-FEC1-EC4A-9B82-FE08AA882131}"/>
                </a:ext>
              </a:extLst>
            </p:cNvPr>
            <p:cNvSpPr>
              <a:spLocks noChangeShapeType="1"/>
            </p:cNvSpPr>
            <p:nvPr/>
          </p:nvSpPr>
          <p:spPr bwMode="auto">
            <a:xfrm flipV="1">
              <a:off x="2345" y="2030"/>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0" name="Line 23">
              <a:extLst>
                <a:ext uri="{FF2B5EF4-FFF2-40B4-BE49-F238E27FC236}">
                  <a16:creationId xmlns:a16="http://schemas.microsoft.com/office/drawing/2014/main" id="{D06A7A37-85E1-7F49-8794-07F8D4C654DC}"/>
                </a:ext>
              </a:extLst>
            </p:cNvPr>
            <p:cNvSpPr>
              <a:spLocks noChangeShapeType="1"/>
            </p:cNvSpPr>
            <p:nvPr/>
          </p:nvSpPr>
          <p:spPr bwMode="auto">
            <a:xfrm flipH="1">
              <a:off x="2430" y="2038"/>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1" name="Text Box 24">
              <a:extLst>
                <a:ext uri="{FF2B5EF4-FFF2-40B4-BE49-F238E27FC236}">
                  <a16:creationId xmlns:a16="http://schemas.microsoft.com/office/drawing/2014/main" id="{EB274E98-7508-9441-B445-9BFA8D56FBF2}"/>
                </a:ext>
              </a:extLst>
            </p:cNvPr>
            <p:cNvSpPr txBox="1">
              <a:spLocks noChangeArrowheads="1"/>
            </p:cNvSpPr>
            <p:nvPr/>
          </p:nvSpPr>
          <p:spPr bwMode="auto">
            <a:xfrm>
              <a:off x="2515" y="2229"/>
              <a:ext cx="384"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1</a:t>
              </a:r>
            </a:p>
          </p:txBody>
        </p:sp>
      </p:grpSp>
      <p:sp>
        <p:nvSpPr>
          <p:cNvPr id="772" name="Line 72">
            <a:extLst>
              <a:ext uri="{FF2B5EF4-FFF2-40B4-BE49-F238E27FC236}">
                <a16:creationId xmlns:a16="http://schemas.microsoft.com/office/drawing/2014/main" id="{47A84A96-E7A3-1843-B72F-6E2E41F4ECFC}"/>
              </a:ext>
            </a:extLst>
          </p:cNvPr>
          <p:cNvSpPr>
            <a:spLocks noChangeShapeType="1"/>
          </p:cNvSpPr>
          <p:nvPr/>
        </p:nvSpPr>
        <p:spPr bwMode="auto">
          <a:xfrm>
            <a:off x="5966222" y="4426147"/>
            <a:ext cx="87391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3" name="Line 73">
            <a:extLst>
              <a:ext uri="{FF2B5EF4-FFF2-40B4-BE49-F238E27FC236}">
                <a16:creationId xmlns:a16="http://schemas.microsoft.com/office/drawing/2014/main" id="{13604104-CB34-D540-BE37-408B7E70081B}"/>
              </a:ext>
            </a:extLst>
          </p:cNvPr>
          <p:cNvSpPr>
            <a:spLocks noChangeShapeType="1"/>
          </p:cNvSpPr>
          <p:nvPr/>
        </p:nvSpPr>
        <p:spPr bwMode="auto">
          <a:xfrm>
            <a:off x="5972175" y="4540447"/>
            <a:ext cx="873919"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74" name="Text Box 41">
            <a:extLst>
              <a:ext uri="{FF2B5EF4-FFF2-40B4-BE49-F238E27FC236}">
                <a16:creationId xmlns:a16="http://schemas.microsoft.com/office/drawing/2014/main" id="{6AECF13A-63DD-6440-9CEA-60EFAAE2DE1E}"/>
              </a:ext>
            </a:extLst>
          </p:cNvPr>
          <p:cNvSpPr txBox="1">
            <a:spLocks noChangeArrowheads="1"/>
          </p:cNvSpPr>
          <p:nvPr/>
        </p:nvSpPr>
        <p:spPr bwMode="auto">
          <a:xfrm>
            <a:off x="6086474" y="4117775"/>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d</a:t>
            </a:r>
            <a:r>
              <a:rPr lang="en-US" altLang="en-US" sz="1500" i="1" kern="0" baseline="-25000">
                <a:solidFill>
                  <a:srgbClr val="000000"/>
                </a:solidFill>
              </a:rPr>
              <a:t>i</a:t>
            </a:r>
          </a:p>
        </p:txBody>
      </p:sp>
      <p:sp>
        <p:nvSpPr>
          <p:cNvPr id="775" name="Text Box 41">
            <a:extLst>
              <a:ext uri="{FF2B5EF4-FFF2-40B4-BE49-F238E27FC236}">
                <a16:creationId xmlns:a16="http://schemas.microsoft.com/office/drawing/2014/main" id="{B1B85AB8-3F48-6B40-9E0F-095E131ACC5D}"/>
              </a:ext>
            </a:extLst>
          </p:cNvPr>
          <p:cNvSpPr txBox="1">
            <a:spLocks noChangeArrowheads="1"/>
          </p:cNvSpPr>
          <p:nvPr/>
        </p:nvSpPr>
        <p:spPr bwMode="auto">
          <a:xfrm>
            <a:off x="6104334" y="4517825"/>
            <a:ext cx="457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fontAlgn="base">
              <a:spcBef>
                <a:spcPct val="0"/>
              </a:spcBef>
              <a:spcAft>
                <a:spcPct val="0"/>
              </a:spcAft>
              <a:defRPr/>
            </a:pPr>
            <a:r>
              <a:rPr lang="en-US" altLang="en-US" sz="1500" i="1" kern="0">
                <a:solidFill>
                  <a:srgbClr val="000000"/>
                </a:solidFill>
              </a:rPr>
              <a:t>u</a:t>
            </a:r>
            <a:r>
              <a:rPr lang="en-US" altLang="en-US" sz="1500" i="1" kern="0" baseline="-25000">
                <a:solidFill>
                  <a:srgbClr val="000000"/>
                </a:solidFill>
              </a:rPr>
              <a:t>i</a:t>
            </a:r>
          </a:p>
        </p:txBody>
      </p:sp>
      <p:sp>
        <p:nvSpPr>
          <p:cNvPr id="776" name="Line 77">
            <a:extLst>
              <a:ext uri="{FF2B5EF4-FFF2-40B4-BE49-F238E27FC236}">
                <a16:creationId xmlns:a16="http://schemas.microsoft.com/office/drawing/2014/main" id="{04740FC7-F24A-9E49-ABD5-CC405E4D6CE3}"/>
              </a:ext>
            </a:extLst>
          </p:cNvPr>
          <p:cNvSpPr>
            <a:spLocks noChangeShapeType="1"/>
          </p:cNvSpPr>
          <p:nvPr/>
        </p:nvSpPr>
        <p:spPr bwMode="auto">
          <a:xfrm>
            <a:off x="3142059" y="3274813"/>
            <a:ext cx="0" cy="497681"/>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sp>
        <p:nvSpPr>
          <p:cNvPr id="777" name="Line 78">
            <a:extLst>
              <a:ext uri="{FF2B5EF4-FFF2-40B4-BE49-F238E27FC236}">
                <a16:creationId xmlns:a16="http://schemas.microsoft.com/office/drawing/2014/main" id="{644C7641-7528-D04F-B35B-B86B81EEAE45}"/>
              </a:ext>
            </a:extLst>
          </p:cNvPr>
          <p:cNvSpPr>
            <a:spLocks noChangeShapeType="1"/>
          </p:cNvSpPr>
          <p:nvPr/>
        </p:nvSpPr>
        <p:spPr bwMode="auto">
          <a:xfrm flipH="1">
            <a:off x="6301978" y="3960612"/>
            <a:ext cx="277415" cy="310754"/>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sp>
        <p:nvSpPr>
          <p:cNvPr id="778" name="Line 79">
            <a:extLst>
              <a:ext uri="{FF2B5EF4-FFF2-40B4-BE49-F238E27FC236}">
                <a16:creationId xmlns:a16="http://schemas.microsoft.com/office/drawing/2014/main" id="{21210937-40A2-D945-A261-60D041388D1E}"/>
              </a:ext>
            </a:extLst>
          </p:cNvPr>
          <p:cNvSpPr>
            <a:spLocks noChangeShapeType="1"/>
          </p:cNvSpPr>
          <p:nvPr/>
        </p:nvSpPr>
        <p:spPr bwMode="auto">
          <a:xfrm flipH="1" flipV="1">
            <a:off x="6324599" y="4670224"/>
            <a:ext cx="277416" cy="310754"/>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a:solidFill>
                <a:srgbClr val="000000"/>
              </a:solidFill>
              <a:latin typeface="Arial" panose="020B0604020202020204" pitchFamily="34" charset="0"/>
              <a:ea typeface="ＭＳ Ｐゴシック" panose="020B0600070205080204" pitchFamily="34" charset="-128"/>
            </a:endParaRPr>
          </a:p>
        </p:txBody>
      </p:sp>
      <p:grpSp>
        <p:nvGrpSpPr>
          <p:cNvPr id="779" name="Group 81">
            <a:extLst>
              <a:ext uri="{FF2B5EF4-FFF2-40B4-BE49-F238E27FC236}">
                <a16:creationId xmlns:a16="http://schemas.microsoft.com/office/drawing/2014/main" id="{70E00E57-2D7F-E34A-A62C-8B64AA1FAC60}"/>
              </a:ext>
            </a:extLst>
          </p:cNvPr>
          <p:cNvGrpSpPr>
            <a:grpSpLocks/>
          </p:cNvGrpSpPr>
          <p:nvPr/>
        </p:nvGrpSpPr>
        <p:grpSpPr bwMode="auto">
          <a:xfrm>
            <a:off x="2594372" y="3349822"/>
            <a:ext cx="348853" cy="602456"/>
            <a:chOff x="4140" y="429"/>
            <a:chExt cx="1425" cy="2396"/>
          </a:xfrm>
        </p:grpSpPr>
        <p:sp>
          <p:nvSpPr>
            <p:cNvPr id="780" name="Freeform 82">
              <a:extLst>
                <a:ext uri="{FF2B5EF4-FFF2-40B4-BE49-F238E27FC236}">
                  <a16:creationId xmlns:a16="http://schemas.microsoft.com/office/drawing/2014/main" id="{79E2F9B0-711F-DE4C-965B-924CC303B5A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81" name="Rectangle 83">
              <a:extLst>
                <a:ext uri="{FF2B5EF4-FFF2-40B4-BE49-F238E27FC236}">
                  <a16:creationId xmlns:a16="http://schemas.microsoft.com/office/drawing/2014/main" id="{F06DAE2F-17DE-D941-923C-E70BDCB41B7D}"/>
                </a:ext>
              </a:extLst>
            </p:cNvPr>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782" name="Freeform 84">
              <a:extLst>
                <a:ext uri="{FF2B5EF4-FFF2-40B4-BE49-F238E27FC236}">
                  <a16:creationId xmlns:a16="http://schemas.microsoft.com/office/drawing/2014/main" id="{946A9E21-9E85-934A-A686-0A8D135B290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83" name="Freeform 85">
              <a:extLst>
                <a:ext uri="{FF2B5EF4-FFF2-40B4-BE49-F238E27FC236}">
                  <a16:creationId xmlns:a16="http://schemas.microsoft.com/office/drawing/2014/main" id="{72BE6A9C-0FBC-364A-A7ED-A2A6F01790A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84" name="Rectangle 86">
              <a:extLst>
                <a:ext uri="{FF2B5EF4-FFF2-40B4-BE49-F238E27FC236}">
                  <a16:creationId xmlns:a16="http://schemas.microsoft.com/office/drawing/2014/main" id="{6408A6CA-7347-8E43-98E8-BCFA0438401E}"/>
                </a:ext>
              </a:extLst>
            </p:cNvPr>
            <p:cNvSpPr>
              <a:spLocks noChangeArrowheads="1"/>
            </p:cNvSpPr>
            <p:nvPr/>
          </p:nvSpPr>
          <p:spPr bwMode="auto">
            <a:xfrm>
              <a:off x="4213" y="694"/>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nvGrpSpPr>
            <p:cNvPr id="787" name="Group 87">
              <a:extLst>
                <a:ext uri="{FF2B5EF4-FFF2-40B4-BE49-F238E27FC236}">
                  <a16:creationId xmlns:a16="http://schemas.microsoft.com/office/drawing/2014/main" id="{3BB80181-EFB9-654A-9C2B-37611F58AC52}"/>
                </a:ext>
              </a:extLst>
            </p:cNvPr>
            <p:cNvGrpSpPr>
              <a:grpSpLocks/>
            </p:cNvGrpSpPr>
            <p:nvPr/>
          </p:nvGrpSpPr>
          <p:grpSpPr bwMode="auto">
            <a:xfrm>
              <a:off x="4749" y="668"/>
              <a:ext cx="581" cy="145"/>
              <a:chOff x="614" y="2568"/>
              <a:chExt cx="725" cy="139"/>
            </a:xfrm>
          </p:grpSpPr>
          <p:sp>
            <p:nvSpPr>
              <p:cNvPr id="822" name="AutoShape 88">
                <a:extLst>
                  <a:ext uri="{FF2B5EF4-FFF2-40B4-BE49-F238E27FC236}">
                    <a16:creationId xmlns:a16="http://schemas.microsoft.com/office/drawing/2014/main" id="{755E2639-6DC2-B445-8BA7-4A95A040D34D}"/>
                  </a:ext>
                </a:extLst>
              </p:cNvPr>
              <p:cNvSpPr>
                <a:spLocks noChangeArrowheads="1"/>
              </p:cNvSpPr>
              <p:nvPr/>
            </p:nvSpPr>
            <p:spPr bwMode="auto">
              <a:xfrm>
                <a:off x="613" y="2566"/>
                <a:ext cx="728"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24" name="AutoShape 89">
                <a:extLst>
                  <a:ext uri="{FF2B5EF4-FFF2-40B4-BE49-F238E27FC236}">
                    <a16:creationId xmlns:a16="http://schemas.microsoft.com/office/drawing/2014/main" id="{60B2F854-EFB8-E64E-8D27-5F6F8D396A82}"/>
                  </a:ext>
                </a:extLst>
              </p:cNvPr>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88" name="Rectangle 90">
              <a:extLst>
                <a:ext uri="{FF2B5EF4-FFF2-40B4-BE49-F238E27FC236}">
                  <a16:creationId xmlns:a16="http://schemas.microsoft.com/office/drawing/2014/main" id="{57F9C28A-1132-144B-9916-B507ADCEDDF3}"/>
                </a:ext>
              </a:extLst>
            </p:cNvPr>
            <p:cNvSpPr>
              <a:spLocks noChangeArrowheads="1"/>
            </p:cNvSpPr>
            <p:nvPr/>
          </p:nvSpPr>
          <p:spPr bwMode="auto">
            <a:xfrm>
              <a:off x="4223" y="1021"/>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nvGrpSpPr>
            <p:cNvPr id="789" name="Group 91">
              <a:extLst>
                <a:ext uri="{FF2B5EF4-FFF2-40B4-BE49-F238E27FC236}">
                  <a16:creationId xmlns:a16="http://schemas.microsoft.com/office/drawing/2014/main" id="{5E2EEB51-C433-4146-9A07-B904C9EFB0AE}"/>
                </a:ext>
              </a:extLst>
            </p:cNvPr>
            <p:cNvGrpSpPr>
              <a:grpSpLocks/>
            </p:cNvGrpSpPr>
            <p:nvPr/>
          </p:nvGrpSpPr>
          <p:grpSpPr bwMode="auto">
            <a:xfrm>
              <a:off x="4747" y="994"/>
              <a:ext cx="581" cy="134"/>
              <a:chOff x="614" y="2568"/>
              <a:chExt cx="725" cy="139"/>
            </a:xfrm>
          </p:grpSpPr>
          <p:sp>
            <p:nvSpPr>
              <p:cNvPr id="820" name="AutoShape 92">
                <a:extLst>
                  <a:ext uri="{FF2B5EF4-FFF2-40B4-BE49-F238E27FC236}">
                    <a16:creationId xmlns:a16="http://schemas.microsoft.com/office/drawing/2014/main" id="{3A27EE24-9EA3-5849-AF8B-3DE9ED4D01A9}"/>
                  </a:ext>
                </a:extLst>
              </p:cNvPr>
              <p:cNvSpPr>
                <a:spLocks noChangeArrowheads="1"/>
              </p:cNvSpPr>
              <p:nvPr/>
            </p:nvSpPr>
            <p:spPr bwMode="auto">
              <a:xfrm>
                <a:off x="615" y="2566"/>
                <a:ext cx="722"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21" name="AutoShape 93">
                <a:extLst>
                  <a:ext uri="{FF2B5EF4-FFF2-40B4-BE49-F238E27FC236}">
                    <a16:creationId xmlns:a16="http://schemas.microsoft.com/office/drawing/2014/main" id="{6AFF8567-F6C4-0747-BA7C-1662595446F1}"/>
                  </a:ext>
                </a:extLst>
              </p:cNvPr>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90" name="Rectangle 94">
              <a:extLst>
                <a:ext uri="{FF2B5EF4-FFF2-40B4-BE49-F238E27FC236}">
                  <a16:creationId xmlns:a16="http://schemas.microsoft.com/office/drawing/2014/main" id="{481071F4-7660-1F49-867C-3C721C3F028A}"/>
                </a:ext>
              </a:extLst>
            </p:cNvPr>
            <p:cNvSpPr>
              <a:spLocks noChangeArrowheads="1"/>
            </p:cNvSpPr>
            <p:nvPr/>
          </p:nvSpPr>
          <p:spPr bwMode="auto">
            <a:xfrm>
              <a:off x="4218" y="1357"/>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791" name="Rectangle 95">
              <a:extLst>
                <a:ext uri="{FF2B5EF4-FFF2-40B4-BE49-F238E27FC236}">
                  <a16:creationId xmlns:a16="http://schemas.microsoft.com/office/drawing/2014/main" id="{F9E573B0-F1E0-0244-84F0-5D9DC86D8E1B}"/>
                </a:ext>
              </a:extLst>
            </p:cNvPr>
            <p:cNvSpPr>
              <a:spLocks noChangeArrowheads="1"/>
            </p:cNvSpPr>
            <p:nvPr/>
          </p:nvSpPr>
          <p:spPr bwMode="auto">
            <a:xfrm>
              <a:off x="4228" y="1655"/>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nvGrpSpPr>
            <p:cNvPr id="793" name="Group 96">
              <a:extLst>
                <a:ext uri="{FF2B5EF4-FFF2-40B4-BE49-F238E27FC236}">
                  <a16:creationId xmlns:a16="http://schemas.microsoft.com/office/drawing/2014/main" id="{60F43234-7837-E047-B8D9-B93960C93F0B}"/>
                </a:ext>
              </a:extLst>
            </p:cNvPr>
            <p:cNvGrpSpPr>
              <a:grpSpLocks/>
            </p:cNvGrpSpPr>
            <p:nvPr/>
          </p:nvGrpSpPr>
          <p:grpSpPr bwMode="auto">
            <a:xfrm>
              <a:off x="4735" y="1627"/>
              <a:ext cx="582" cy="151"/>
              <a:chOff x="614" y="2568"/>
              <a:chExt cx="725" cy="139"/>
            </a:xfrm>
          </p:grpSpPr>
          <p:sp>
            <p:nvSpPr>
              <p:cNvPr id="815" name="AutoShape 97">
                <a:extLst>
                  <a:ext uri="{FF2B5EF4-FFF2-40B4-BE49-F238E27FC236}">
                    <a16:creationId xmlns:a16="http://schemas.microsoft.com/office/drawing/2014/main" id="{AA061C9E-39EE-B14D-A8E3-104E2701398E}"/>
                  </a:ext>
                </a:extLst>
              </p:cNvPr>
              <p:cNvSpPr>
                <a:spLocks noChangeArrowheads="1"/>
              </p:cNvSpPr>
              <p:nvPr/>
            </p:nvSpPr>
            <p:spPr bwMode="auto">
              <a:xfrm>
                <a:off x="612" y="2568"/>
                <a:ext cx="727"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17" name="AutoShape 98">
                <a:extLst>
                  <a:ext uri="{FF2B5EF4-FFF2-40B4-BE49-F238E27FC236}">
                    <a16:creationId xmlns:a16="http://schemas.microsoft.com/office/drawing/2014/main" id="{12C304B6-6E69-644F-91BB-9F1C86D1DB78}"/>
                  </a:ext>
                </a:extLst>
              </p:cNvPr>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94" name="Freeform 99">
              <a:extLst>
                <a:ext uri="{FF2B5EF4-FFF2-40B4-BE49-F238E27FC236}">
                  <a16:creationId xmlns:a16="http://schemas.microsoft.com/office/drawing/2014/main" id="{D5358657-0340-9248-AA9C-2F41E4340AA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nvGrpSpPr>
            <p:cNvPr id="796" name="Group 100">
              <a:extLst>
                <a:ext uri="{FF2B5EF4-FFF2-40B4-BE49-F238E27FC236}">
                  <a16:creationId xmlns:a16="http://schemas.microsoft.com/office/drawing/2014/main" id="{87CDCAD0-C1B4-8646-B58D-6CD9FF243261}"/>
                </a:ext>
              </a:extLst>
            </p:cNvPr>
            <p:cNvGrpSpPr>
              <a:grpSpLocks/>
            </p:cNvGrpSpPr>
            <p:nvPr/>
          </p:nvGrpSpPr>
          <p:grpSpPr bwMode="auto">
            <a:xfrm>
              <a:off x="4739" y="1327"/>
              <a:ext cx="582" cy="139"/>
              <a:chOff x="614" y="2568"/>
              <a:chExt cx="725" cy="139"/>
            </a:xfrm>
          </p:grpSpPr>
          <p:sp>
            <p:nvSpPr>
              <p:cNvPr id="812" name="AutoShape 101">
                <a:extLst>
                  <a:ext uri="{FF2B5EF4-FFF2-40B4-BE49-F238E27FC236}">
                    <a16:creationId xmlns:a16="http://schemas.microsoft.com/office/drawing/2014/main" id="{53F473DF-D46D-0345-9F7F-49F5BE50C97A}"/>
                  </a:ext>
                </a:extLst>
              </p:cNvPr>
              <p:cNvSpPr>
                <a:spLocks noChangeArrowheads="1"/>
              </p:cNvSpPr>
              <p:nvPr/>
            </p:nvSpPr>
            <p:spPr bwMode="auto">
              <a:xfrm>
                <a:off x="613" y="2570"/>
                <a:ext cx="727"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14" name="AutoShape 102">
                <a:extLst>
                  <a:ext uri="{FF2B5EF4-FFF2-40B4-BE49-F238E27FC236}">
                    <a16:creationId xmlns:a16="http://schemas.microsoft.com/office/drawing/2014/main" id="{EF047A49-61C2-3A41-8A53-6F24E9E5C014}"/>
                  </a:ext>
                </a:extLst>
              </p:cNvPr>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797" name="Rectangle 103">
              <a:extLst>
                <a:ext uri="{FF2B5EF4-FFF2-40B4-BE49-F238E27FC236}">
                  <a16:creationId xmlns:a16="http://schemas.microsoft.com/office/drawing/2014/main" id="{0DC41427-3FCF-3949-97B5-7D608D26FCB5}"/>
                </a:ext>
              </a:extLst>
            </p:cNvPr>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798" name="Freeform 104">
              <a:extLst>
                <a:ext uri="{FF2B5EF4-FFF2-40B4-BE49-F238E27FC236}">
                  <a16:creationId xmlns:a16="http://schemas.microsoft.com/office/drawing/2014/main" id="{8F8A38B2-57F8-E945-BFD5-DF65BDBFA8B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799" name="Freeform 105">
              <a:extLst>
                <a:ext uri="{FF2B5EF4-FFF2-40B4-BE49-F238E27FC236}">
                  <a16:creationId xmlns:a16="http://schemas.microsoft.com/office/drawing/2014/main" id="{0F08B7AC-3180-754D-94CE-9FA5F6748B0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801" name="Oval 106">
              <a:extLst>
                <a:ext uri="{FF2B5EF4-FFF2-40B4-BE49-F238E27FC236}">
                  <a16:creationId xmlns:a16="http://schemas.microsoft.com/office/drawing/2014/main" id="{C5F7D344-4D6F-D646-8C93-A97BAB8C49A2}"/>
                </a:ext>
              </a:extLst>
            </p:cNvPr>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2" name="Freeform 107">
              <a:extLst>
                <a:ext uri="{FF2B5EF4-FFF2-40B4-BE49-F238E27FC236}">
                  <a16:creationId xmlns:a16="http://schemas.microsoft.com/office/drawing/2014/main" id="{BE829AA4-D020-7348-B510-9FB2A8536A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sp>
          <p:nvSpPr>
            <p:cNvPr id="804" name="AutoShape 108">
              <a:extLst>
                <a:ext uri="{FF2B5EF4-FFF2-40B4-BE49-F238E27FC236}">
                  <a16:creationId xmlns:a16="http://schemas.microsoft.com/office/drawing/2014/main" id="{35AAD988-1211-1E40-91C0-3937CD2ECC6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5" name="AutoShape 109">
              <a:extLst>
                <a:ext uri="{FF2B5EF4-FFF2-40B4-BE49-F238E27FC236}">
                  <a16:creationId xmlns:a16="http://schemas.microsoft.com/office/drawing/2014/main" id="{4305931D-5D5C-9D4F-AAD7-AB64D64AD994}"/>
                </a:ext>
              </a:extLst>
            </p:cNvPr>
            <p:cNvSpPr>
              <a:spLocks noChangeArrowheads="1"/>
            </p:cNvSpPr>
            <p:nvPr/>
          </p:nvSpPr>
          <p:spPr bwMode="auto">
            <a:xfrm>
              <a:off x="4208" y="2711"/>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6" name="Oval 110">
              <a:extLst>
                <a:ext uri="{FF2B5EF4-FFF2-40B4-BE49-F238E27FC236}">
                  <a16:creationId xmlns:a16="http://schemas.microsoft.com/office/drawing/2014/main" id="{83363F10-1097-A54D-ADAB-24C8B3E21A0B}"/>
                </a:ext>
              </a:extLst>
            </p:cNvPr>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07" name="Oval 111">
              <a:extLst>
                <a:ext uri="{FF2B5EF4-FFF2-40B4-BE49-F238E27FC236}">
                  <a16:creationId xmlns:a16="http://schemas.microsoft.com/office/drawing/2014/main" id="{B44F4B51-7681-9C40-9F0A-A4B645261271}"/>
                </a:ext>
              </a:extLst>
            </p:cNvPr>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cs typeface="Arial" panose="020B0604020202020204" pitchFamily="34" charset="0"/>
              </a:endParaRPr>
            </a:p>
          </p:txBody>
        </p:sp>
        <p:sp>
          <p:nvSpPr>
            <p:cNvPr id="809" name="Oval 112">
              <a:extLst>
                <a:ext uri="{FF2B5EF4-FFF2-40B4-BE49-F238E27FC236}">
                  <a16:creationId xmlns:a16="http://schemas.microsoft.com/office/drawing/2014/main" id="{5582586B-92B3-3A4A-8CAC-5102119501E2}"/>
                </a:ext>
              </a:extLst>
            </p:cNvPr>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810" name="Rectangle 113">
              <a:extLst>
                <a:ext uri="{FF2B5EF4-FFF2-40B4-BE49-F238E27FC236}">
                  <a16:creationId xmlns:a16="http://schemas.microsoft.com/office/drawing/2014/main" id="{5238CEC3-5101-4E45-98C3-C884DC6204FE}"/>
                </a:ext>
              </a:extLst>
            </p:cNvPr>
            <p:cNvSpPr>
              <a:spLocks noChangeArrowheads="1"/>
            </p:cNvSpPr>
            <p:nvPr/>
          </p:nvSpPr>
          <p:spPr bwMode="auto">
            <a:xfrm>
              <a:off x="5064" y="1835"/>
              <a:ext cx="83"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grpSp>
        <p:nvGrpSpPr>
          <p:cNvPr id="826" name="Group 114">
            <a:extLst>
              <a:ext uri="{FF2B5EF4-FFF2-40B4-BE49-F238E27FC236}">
                <a16:creationId xmlns:a16="http://schemas.microsoft.com/office/drawing/2014/main" id="{CE9E5FE1-98E9-5B4B-A4A4-DFCEF9DD2F2A}"/>
              </a:ext>
            </a:extLst>
          </p:cNvPr>
          <p:cNvGrpSpPr>
            <a:grpSpLocks/>
          </p:cNvGrpSpPr>
          <p:nvPr/>
        </p:nvGrpSpPr>
        <p:grpSpPr bwMode="auto">
          <a:xfrm>
            <a:off x="1776412" y="4327324"/>
            <a:ext cx="694135" cy="596504"/>
            <a:chOff x="-44" y="1473"/>
            <a:chExt cx="981" cy="1105"/>
          </a:xfrm>
        </p:grpSpPr>
        <p:pic>
          <p:nvPicPr>
            <p:cNvPr id="828" name="Picture 115" descr="desktop_computer_stylized_medium">
              <a:extLst>
                <a:ext uri="{FF2B5EF4-FFF2-40B4-BE49-F238E27FC236}">
                  <a16:creationId xmlns:a16="http://schemas.microsoft.com/office/drawing/2014/main" id="{EA6E5654-65B1-E143-93FC-22FF8A007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 name="Freeform 116">
              <a:extLst>
                <a:ext uri="{FF2B5EF4-FFF2-40B4-BE49-F238E27FC236}">
                  <a16:creationId xmlns:a16="http://schemas.microsoft.com/office/drawing/2014/main" id="{2A3D29B4-8BC4-A546-9C7A-F25B946004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grpSp>
        <p:nvGrpSpPr>
          <p:cNvPr id="831" name="Group 117">
            <a:extLst>
              <a:ext uri="{FF2B5EF4-FFF2-40B4-BE49-F238E27FC236}">
                <a16:creationId xmlns:a16="http://schemas.microsoft.com/office/drawing/2014/main" id="{9E284045-6147-7B47-BC5C-5CC7FF81FE0A}"/>
              </a:ext>
            </a:extLst>
          </p:cNvPr>
          <p:cNvGrpSpPr>
            <a:grpSpLocks/>
          </p:cNvGrpSpPr>
          <p:nvPr/>
        </p:nvGrpSpPr>
        <p:grpSpPr bwMode="auto">
          <a:xfrm>
            <a:off x="4192190" y="2962868"/>
            <a:ext cx="694134" cy="596504"/>
            <a:chOff x="-44" y="1473"/>
            <a:chExt cx="981" cy="1105"/>
          </a:xfrm>
        </p:grpSpPr>
        <p:pic>
          <p:nvPicPr>
            <p:cNvPr id="832" name="Picture 118" descr="desktop_computer_stylized_medium">
              <a:extLst>
                <a:ext uri="{FF2B5EF4-FFF2-40B4-BE49-F238E27FC236}">
                  <a16:creationId xmlns:a16="http://schemas.microsoft.com/office/drawing/2014/main" id="{ED57643D-213A-0D48-ACB2-47375B1F6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 name="Freeform 119">
              <a:extLst>
                <a:ext uri="{FF2B5EF4-FFF2-40B4-BE49-F238E27FC236}">
                  <a16:creationId xmlns:a16="http://schemas.microsoft.com/office/drawing/2014/main" id="{C945A6F0-C64A-034A-808B-026CA37D34A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grpSp>
        <p:nvGrpSpPr>
          <p:cNvPr id="834" name="Group 120">
            <a:extLst>
              <a:ext uri="{FF2B5EF4-FFF2-40B4-BE49-F238E27FC236}">
                <a16:creationId xmlns:a16="http://schemas.microsoft.com/office/drawing/2014/main" id="{DC1F1924-84C9-2D4F-BED7-1D7A99AAAF5D}"/>
              </a:ext>
            </a:extLst>
          </p:cNvPr>
          <p:cNvGrpSpPr>
            <a:grpSpLocks/>
          </p:cNvGrpSpPr>
          <p:nvPr/>
        </p:nvGrpSpPr>
        <p:grpSpPr bwMode="auto">
          <a:xfrm>
            <a:off x="4975622" y="3068835"/>
            <a:ext cx="694134" cy="596503"/>
            <a:chOff x="-44" y="1473"/>
            <a:chExt cx="981" cy="1105"/>
          </a:xfrm>
        </p:grpSpPr>
        <p:pic>
          <p:nvPicPr>
            <p:cNvPr id="835" name="Picture 121" descr="desktop_computer_stylized_medium">
              <a:extLst>
                <a:ext uri="{FF2B5EF4-FFF2-40B4-BE49-F238E27FC236}">
                  <a16:creationId xmlns:a16="http://schemas.microsoft.com/office/drawing/2014/main" id="{5CB3D6E4-1267-BA47-946E-11A72D2BB2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 name="Freeform 122">
              <a:extLst>
                <a:ext uri="{FF2B5EF4-FFF2-40B4-BE49-F238E27FC236}">
                  <a16:creationId xmlns:a16="http://schemas.microsoft.com/office/drawing/2014/main" id="{0260D56A-2D23-4B40-82DB-9E620FF6E88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grpSp>
        <p:nvGrpSpPr>
          <p:cNvPr id="837" name="Group 123">
            <a:extLst>
              <a:ext uri="{FF2B5EF4-FFF2-40B4-BE49-F238E27FC236}">
                <a16:creationId xmlns:a16="http://schemas.microsoft.com/office/drawing/2014/main" id="{7F9A075B-9EA6-8048-A759-51935B47F745}"/>
              </a:ext>
            </a:extLst>
          </p:cNvPr>
          <p:cNvGrpSpPr>
            <a:grpSpLocks/>
          </p:cNvGrpSpPr>
          <p:nvPr/>
        </p:nvGrpSpPr>
        <p:grpSpPr bwMode="auto">
          <a:xfrm flipH="1">
            <a:off x="6828234" y="4154685"/>
            <a:ext cx="694134" cy="596503"/>
            <a:chOff x="-44" y="1473"/>
            <a:chExt cx="981" cy="1105"/>
          </a:xfrm>
        </p:grpSpPr>
        <p:pic>
          <p:nvPicPr>
            <p:cNvPr id="838" name="Picture 124" descr="desktop_computer_stylized_medium">
              <a:extLst>
                <a:ext uri="{FF2B5EF4-FFF2-40B4-BE49-F238E27FC236}">
                  <a16:creationId xmlns:a16="http://schemas.microsoft.com/office/drawing/2014/main" id="{BECC09C1-57D5-7847-8F83-B0BFE5CF6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125">
              <a:extLst>
                <a:ext uri="{FF2B5EF4-FFF2-40B4-BE49-F238E27FC236}">
                  <a16:creationId xmlns:a16="http://schemas.microsoft.com/office/drawing/2014/main" id="{7D172349-8EB7-C043-850F-2ACA8BB1C8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333181797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157</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File distribution time: client-server</a:t>
            </a:r>
            <a:endParaRPr lang="en-US" sz="33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408843" y="1839347"/>
            <a:ext cx="4573766" cy="1510903"/>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sz="2100" i="1" dirty="0">
                <a:solidFill>
                  <a:srgbClr val="CC0000"/>
                </a:solidFill>
                <a:ea typeface="ＭＳ Ｐゴシック" panose="020B0600070205080204" pitchFamily="34" charset="-128"/>
              </a:rPr>
              <a:t>server transmission: </a:t>
            </a:r>
            <a:r>
              <a:rPr lang="en-US" altLang="en-US" sz="2100" dirty="0">
                <a:ea typeface="ＭＳ Ｐゴシック" panose="020B0600070205080204" pitchFamily="34" charset="-128"/>
              </a:rPr>
              <a:t>must</a:t>
            </a:r>
            <a:r>
              <a:rPr lang="en-US" altLang="en-US" sz="2100" i="1" dirty="0">
                <a:solidFill>
                  <a:srgbClr val="CC0000"/>
                </a:solidFill>
                <a:ea typeface="ＭＳ Ｐゴシック" panose="020B0600070205080204" pitchFamily="34" charset="-128"/>
              </a:rPr>
              <a:t> </a:t>
            </a:r>
            <a:r>
              <a:rPr lang="en-US" altLang="en-US" sz="2100" dirty="0">
                <a:ea typeface="ＭＳ Ｐゴシック" panose="020B0600070205080204" pitchFamily="34" charset="-128"/>
              </a:rPr>
              <a:t>sequentially send (upload) </a:t>
            </a:r>
            <a:r>
              <a:rPr lang="en-US" altLang="en-US" sz="2100" i="1" dirty="0">
                <a:ea typeface="ＭＳ Ｐゴシック" panose="020B0600070205080204" pitchFamily="34" charset="-128"/>
              </a:rPr>
              <a:t>N </a:t>
            </a:r>
            <a:r>
              <a:rPr lang="en-US" altLang="en-US" sz="2100" dirty="0">
                <a:ea typeface="ＭＳ Ｐゴシック" panose="020B0600070205080204" pitchFamily="34" charset="-128"/>
              </a:rPr>
              <a:t>file</a:t>
            </a:r>
            <a:r>
              <a:rPr lang="en-US" altLang="en-US" sz="2100" i="1" dirty="0">
                <a:ea typeface="ＭＳ Ｐゴシック" panose="020B0600070205080204" pitchFamily="34" charset="-128"/>
              </a:rPr>
              <a:t> </a:t>
            </a:r>
            <a:r>
              <a:rPr lang="en-US" altLang="en-US" sz="2100" dirty="0">
                <a:ea typeface="ＭＳ Ｐゴシック" panose="020B0600070205080204" pitchFamily="34" charset="-128"/>
              </a:rPr>
              <a:t>copies:</a:t>
            </a:r>
          </a:p>
          <a:p>
            <a:pPr lvl="1">
              <a:lnSpc>
                <a:spcPct val="100000"/>
              </a:lnSpc>
            </a:pPr>
            <a:r>
              <a:rPr lang="en-US" altLang="en-US" sz="1800" dirty="0">
                <a:ea typeface="ＭＳ Ｐゴシック" panose="020B0600070205080204" pitchFamily="34" charset="-128"/>
              </a:rPr>
              <a:t>time to send one copy: </a:t>
            </a:r>
            <a:r>
              <a:rPr lang="en-US" altLang="en-US" sz="1800" i="1" dirty="0">
                <a:ea typeface="ＭＳ Ｐゴシック" panose="020B0600070205080204" pitchFamily="34" charset="-128"/>
              </a:rPr>
              <a:t>F/u</a:t>
            </a:r>
            <a:r>
              <a:rPr lang="en-US" altLang="en-US" sz="1800" i="1" baseline="-25000" dirty="0">
                <a:ea typeface="ＭＳ Ｐゴシック" panose="020B0600070205080204" pitchFamily="34" charset="-128"/>
              </a:rPr>
              <a:t>s </a:t>
            </a:r>
            <a:endParaRPr lang="en-US" altLang="en-US" sz="1800" dirty="0">
              <a:ea typeface="ＭＳ Ｐゴシック" panose="020B0600070205080204" pitchFamily="34" charset="-128"/>
            </a:endParaRPr>
          </a:p>
          <a:p>
            <a:pPr lvl="1">
              <a:lnSpc>
                <a:spcPct val="100000"/>
              </a:lnSpc>
            </a:pPr>
            <a:r>
              <a:rPr lang="en-US" altLang="en-US" sz="1800" dirty="0">
                <a:ea typeface="ＭＳ Ｐゴシック" panose="020B0600070205080204" pitchFamily="34" charset="-128"/>
              </a:rPr>
              <a:t>time to send </a:t>
            </a:r>
            <a:r>
              <a:rPr lang="en-US" altLang="en-US" sz="1800" i="1" dirty="0">
                <a:ea typeface="ＭＳ Ｐゴシック" panose="020B0600070205080204" pitchFamily="34" charset="-128"/>
              </a:rPr>
              <a:t>N</a:t>
            </a:r>
            <a:r>
              <a:rPr lang="en-US" altLang="en-US" sz="1800" dirty="0">
                <a:ea typeface="ＭＳ Ｐゴシック" panose="020B0600070205080204" pitchFamily="34" charset="-128"/>
              </a:rPr>
              <a:t> copies: </a:t>
            </a:r>
            <a:r>
              <a:rPr lang="en-US" altLang="en-US" sz="1800" i="1" dirty="0">
                <a:ea typeface="ＭＳ Ｐゴシック" panose="020B0600070205080204" pitchFamily="34" charset="-128"/>
              </a:rPr>
              <a:t>NF/u</a:t>
            </a:r>
            <a:r>
              <a:rPr lang="en-US" altLang="en-US" sz="1800" i="1" baseline="-25000" dirty="0">
                <a:ea typeface="ＭＳ Ｐゴシック" panose="020B0600070205080204" pitchFamily="34" charset="-128"/>
              </a:rPr>
              <a:t>s</a:t>
            </a:r>
            <a:endParaRPr lang="en-US" altLang="en-US" sz="1800"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487424" y="3272136"/>
            <a:ext cx="4330302" cy="1510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100" i="1" dirty="0">
                <a:solidFill>
                  <a:srgbClr val="CC0000"/>
                </a:solidFill>
                <a:latin typeface="+mn-lt"/>
              </a:rPr>
              <a:t>client: </a:t>
            </a:r>
            <a:r>
              <a:rPr lang="en-US" altLang="en-US" sz="21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1800" i="1" dirty="0" err="1">
                <a:latin typeface="+mn-lt"/>
              </a:rPr>
              <a:t>d</a:t>
            </a:r>
            <a:r>
              <a:rPr lang="en-US" altLang="en-US" sz="1800" i="1" baseline="-25000" dirty="0" err="1">
                <a:latin typeface="+mn-lt"/>
              </a:rPr>
              <a:t>mi</a:t>
            </a:r>
            <a:r>
              <a:rPr lang="en-US" altLang="en-US" sz="1800" baseline="-25000" dirty="0" err="1">
                <a:latin typeface="+mn-lt"/>
              </a:rPr>
              <a:t>n</a:t>
            </a:r>
            <a:r>
              <a:rPr lang="en-US" altLang="en-US" sz="1800" dirty="0">
                <a:latin typeface="+mn-lt"/>
              </a:rPr>
              <a:t> = min client download rate</a:t>
            </a:r>
          </a:p>
          <a:p>
            <a:pPr lvl="1">
              <a:lnSpc>
                <a:spcPct val="99000"/>
              </a:lnSpc>
              <a:buClr>
                <a:srgbClr val="000099"/>
              </a:buClr>
              <a:buSzTx/>
              <a:buFont typeface="Arial" panose="020B0604020202020204" pitchFamily="34" charset="0"/>
              <a:buChar char="•"/>
            </a:pPr>
            <a:r>
              <a:rPr lang="en-US" altLang="en-US" sz="1800" dirty="0">
                <a:latin typeface="+mn-lt"/>
              </a:rPr>
              <a:t>min client download time: </a:t>
            </a:r>
            <a:r>
              <a:rPr lang="en-US" altLang="en-US" sz="1800" i="1" dirty="0">
                <a:latin typeface="+mn-lt"/>
              </a:rPr>
              <a:t>F/</a:t>
            </a:r>
            <a:r>
              <a:rPr lang="en-US" altLang="en-US" sz="1800" i="1" dirty="0" err="1">
                <a:latin typeface="+mn-lt"/>
              </a:rPr>
              <a:t>d</a:t>
            </a:r>
            <a:r>
              <a:rPr lang="en-US" altLang="en-US" sz="1800" i="1" baseline="-25000" dirty="0" err="1">
                <a:latin typeface="+mn-lt"/>
              </a:rPr>
              <a:t>min</a:t>
            </a:r>
            <a:r>
              <a:rPr lang="en-US" altLang="en-US" sz="1800" i="1" dirty="0">
                <a:solidFill>
                  <a:srgbClr val="CC0000"/>
                </a:solidFill>
                <a:latin typeface="+mn-lt"/>
              </a:rPr>
              <a:t> </a:t>
            </a:r>
            <a:endParaRPr lang="en-US" altLang="en-US" sz="18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5097200" y="2153077"/>
            <a:ext cx="3388519" cy="152757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15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425757"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072672" y="2460625"/>
              <a:ext cx="111663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500" dirty="0">
                  <a:solidFill>
                    <a:schemeClr val="bg1"/>
                  </a:solidFill>
                  <a:latin typeface="+mn-lt"/>
                </a:rPr>
                <a:t>network</a:t>
              </a:r>
              <a:endParaRPr lang="en-US" altLang="en-US" sz="135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675">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4" y="2146300"/>
              <a:ext cx="450851"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d</a:t>
              </a:r>
              <a:r>
                <a:rPr lang="en-US" altLang="en-US" sz="135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200" i="1">
                  <a:latin typeface="+mn-lt"/>
                </a:rPr>
                <a:t>F</a:t>
              </a:r>
              <a:endParaRPr lang="en-US" altLang="en-US" sz="12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50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sp>
        <p:nvSpPr>
          <p:cNvPr id="145" name="Line 53">
            <a:extLst>
              <a:ext uri="{FF2B5EF4-FFF2-40B4-BE49-F238E27FC236}">
                <a16:creationId xmlns:a16="http://schemas.microsoft.com/office/drawing/2014/main" id="{5B4F3401-24CB-7648-BD89-1A7CFF53418C}"/>
              </a:ext>
            </a:extLst>
          </p:cNvPr>
          <p:cNvSpPr>
            <a:spLocks noChangeShapeType="1"/>
          </p:cNvSpPr>
          <p:nvPr/>
        </p:nvSpPr>
        <p:spPr bwMode="auto">
          <a:xfrm flipV="1">
            <a:off x="5510163" y="5164373"/>
            <a:ext cx="322660" cy="5191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146" name="Text Box 54">
            <a:extLst>
              <a:ext uri="{FF2B5EF4-FFF2-40B4-BE49-F238E27FC236}">
                <a16:creationId xmlns:a16="http://schemas.microsoft.com/office/drawing/2014/main" id="{5BD0C7E9-770D-0B41-BE6E-3ADF84797818}"/>
              </a:ext>
            </a:extLst>
          </p:cNvPr>
          <p:cNvSpPr txBox="1">
            <a:spLocks noChangeArrowheads="1"/>
          </p:cNvSpPr>
          <p:nvPr/>
        </p:nvSpPr>
        <p:spPr bwMode="auto">
          <a:xfrm>
            <a:off x="3370339" y="5560852"/>
            <a:ext cx="2228687" cy="31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1800" dirty="0">
                <a:latin typeface="+mn-lt"/>
              </a:rPr>
              <a:t>increases linearly in N</a:t>
            </a:r>
          </a:p>
        </p:txBody>
      </p:sp>
      <p:sp>
        <p:nvSpPr>
          <p:cNvPr id="147" name="Text Box 51">
            <a:extLst>
              <a:ext uri="{FF2B5EF4-FFF2-40B4-BE49-F238E27FC236}">
                <a16:creationId xmlns:a16="http://schemas.microsoft.com/office/drawing/2014/main" id="{49B83A0D-0FBE-7E43-85D0-C80B2E74DD2A}"/>
              </a:ext>
            </a:extLst>
          </p:cNvPr>
          <p:cNvSpPr txBox="1">
            <a:spLocks noChangeArrowheads="1"/>
          </p:cNvSpPr>
          <p:nvPr/>
        </p:nvSpPr>
        <p:spPr bwMode="auto">
          <a:xfrm>
            <a:off x="2012048" y="4634546"/>
            <a:ext cx="2327047" cy="800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1800" i="1">
                <a:latin typeface="+mn-lt"/>
              </a:rPr>
              <a:t>time to  distribute F </a:t>
            </a:r>
          </a:p>
          <a:p>
            <a:pPr algn="r">
              <a:lnSpc>
                <a:spcPct val="80000"/>
              </a:lnSpc>
            </a:pPr>
            <a:r>
              <a:rPr lang="en-US" altLang="en-US" sz="1800" i="1">
                <a:latin typeface="+mn-lt"/>
              </a:rPr>
              <a:t>to N clients using </a:t>
            </a:r>
          </a:p>
          <a:p>
            <a:pPr algn="r">
              <a:lnSpc>
                <a:spcPct val="80000"/>
              </a:lnSpc>
            </a:pPr>
            <a:r>
              <a:rPr lang="en-US" altLang="en-US" sz="1800" i="1">
                <a:latin typeface="+mn-lt"/>
              </a:rPr>
              <a:t>client-server approach</a:t>
            </a:r>
            <a:r>
              <a:rPr lang="en-US" altLang="en-US" sz="2100">
                <a:latin typeface="+mn-lt"/>
              </a:rPr>
              <a:t> </a:t>
            </a:r>
            <a:endParaRPr lang="en-US" altLang="en-US" sz="2400">
              <a:latin typeface="+mn-lt"/>
            </a:endParaRPr>
          </a:p>
        </p:txBody>
      </p:sp>
      <p:sp>
        <p:nvSpPr>
          <p:cNvPr id="148" name="Rectangle 55">
            <a:extLst>
              <a:ext uri="{FF2B5EF4-FFF2-40B4-BE49-F238E27FC236}">
                <a16:creationId xmlns:a16="http://schemas.microsoft.com/office/drawing/2014/main" id="{01D3C4E1-DA80-A24C-A094-D590BCC34655}"/>
              </a:ext>
            </a:extLst>
          </p:cNvPr>
          <p:cNvSpPr>
            <a:spLocks noChangeArrowheads="1"/>
          </p:cNvSpPr>
          <p:nvPr/>
        </p:nvSpPr>
        <p:spPr bwMode="auto">
          <a:xfrm>
            <a:off x="1888762" y="4580968"/>
            <a:ext cx="5566199" cy="926306"/>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100">
              <a:latin typeface="+mn-lt"/>
            </a:endParaRPr>
          </a:p>
        </p:txBody>
      </p:sp>
      <p:sp>
        <p:nvSpPr>
          <p:cNvPr id="149" name="Text Box 96">
            <a:extLst>
              <a:ext uri="{FF2B5EF4-FFF2-40B4-BE49-F238E27FC236}">
                <a16:creationId xmlns:a16="http://schemas.microsoft.com/office/drawing/2014/main" id="{11EFB657-3D70-CB41-8FB4-5E358070DDC4}"/>
              </a:ext>
            </a:extLst>
          </p:cNvPr>
          <p:cNvSpPr txBox="1">
            <a:spLocks noChangeArrowheads="1"/>
          </p:cNvSpPr>
          <p:nvPr/>
        </p:nvSpPr>
        <p:spPr bwMode="auto">
          <a:xfrm>
            <a:off x="4272419" y="4816711"/>
            <a:ext cx="32947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latin typeface="+mn-lt"/>
              </a:rPr>
              <a:t> D</a:t>
            </a:r>
            <a:r>
              <a:rPr lang="en-US" altLang="en-US" sz="2400" i="1" baseline="-25000">
                <a:latin typeface="+mn-lt"/>
              </a:rPr>
              <a:t>c-s</a:t>
            </a:r>
            <a:r>
              <a:rPr lang="en-US" altLang="en-US" sz="2400" i="1">
                <a:latin typeface="+mn-lt"/>
              </a:rPr>
              <a:t> &gt; max{NF/u</a:t>
            </a:r>
            <a:r>
              <a:rPr lang="en-US" altLang="en-US" sz="2400" i="1" baseline="-25000">
                <a:latin typeface="+mn-lt"/>
              </a:rPr>
              <a:t>s,</a:t>
            </a:r>
            <a:r>
              <a:rPr lang="en-US" altLang="en-US" sz="2400" i="1">
                <a:latin typeface="+mn-lt"/>
              </a:rPr>
              <a:t>,F/d</a:t>
            </a:r>
            <a:r>
              <a:rPr lang="en-US" altLang="en-US" sz="2400" i="1" baseline="-25000">
                <a:latin typeface="+mn-lt"/>
              </a:rPr>
              <a:t>min</a:t>
            </a:r>
            <a:r>
              <a:rPr lang="en-US" altLang="en-US" sz="2400" i="1">
                <a:latin typeface="+mn-lt"/>
              </a:rPr>
              <a:t>}</a:t>
            </a:r>
            <a:r>
              <a:rPr lang="en-US" altLang="en-US" sz="2400" i="1">
                <a:solidFill>
                  <a:srgbClr val="CC0000"/>
                </a:solidFill>
                <a:latin typeface="+mn-lt"/>
              </a:rPr>
              <a:t> </a:t>
            </a:r>
          </a:p>
        </p:txBody>
      </p:sp>
      <p:sp>
        <p:nvSpPr>
          <p:cNvPr id="150" name="Line 120">
            <a:extLst>
              <a:ext uri="{FF2B5EF4-FFF2-40B4-BE49-F238E27FC236}">
                <a16:creationId xmlns:a16="http://schemas.microsoft.com/office/drawing/2014/main" id="{804EF034-3125-A746-B994-CD76FEE71CF1}"/>
              </a:ext>
            </a:extLst>
          </p:cNvPr>
          <p:cNvSpPr>
            <a:spLocks noChangeShapeType="1"/>
          </p:cNvSpPr>
          <p:nvPr/>
        </p:nvSpPr>
        <p:spPr bwMode="auto">
          <a:xfrm>
            <a:off x="4945123" y="5138180"/>
            <a:ext cx="13096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500"/>
          </a:p>
        </p:txBody>
      </p:sp>
    </p:spTree>
    <p:extLst>
      <p:ext uri="{BB962C8B-B14F-4D97-AF65-F5344CB8AC3E}">
        <p14:creationId xmlns:p14="http://schemas.microsoft.com/office/powerpoint/2010/main" val="83199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File distribution time: P2P</a:t>
            </a:r>
            <a:endParaRPr lang="en-US" sz="33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566722" y="1850026"/>
            <a:ext cx="4573766" cy="1510903"/>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sz="2100" i="1" dirty="0">
                <a:solidFill>
                  <a:srgbClr val="CC0000"/>
                </a:solidFill>
                <a:ea typeface="ＭＳ Ｐゴシック" panose="020B0600070205080204" pitchFamily="34" charset="-128"/>
              </a:rPr>
              <a:t>server transmission: </a:t>
            </a:r>
            <a:r>
              <a:rPr lang="en-US" altLang="en-US" sz="2100" dirty="0">
                <a:ea typeface="ＭＳ Ｐゴシック" panose="020B0600070205080204" pitchFamily="34" charset="-128"/>
              </a:rPr>
              <a:t>must</a:t>
            </a:r>
            <a:r>
              <a:rPr lang="en-US" altLang="en-US" sz="2100" i="1" dirty="0">
                <a:solidFill>
                  <a:srgbClr val="CC0000"/>
                </a:solidFill>
                <a:ea typeface="ＭＳ Ｐゴシック" panose="020B0600070205080204" pitchFamily="34" charset="-128"/>
              </a:rPr>
              <a:t> </a:t>
            </a:r>
            <a:r>
              <a:rPr lang="en-US" altLang="en-US" sz="2100" dirty="0">
                <a:ea typeface="ＭＳ Ｐゴシック" panose="020B0600070205080204" pitchFamily="34" charset="-128"/>
              </a:rPr>
              <a:t>upload at least one copy:</a:t>
            </a:r>
          </a:p>
          <a:p>
            <a:pPr lvl="1">
              <a:lnSpc>
                <a:spcPct val="100000"/>
              </a:lnSpc>
            </a:pPr>
            <a:r>
              <a:rPr lang="en-US" altLang="en-US" sz="1800" dirty="0">
                <a:ea typeface="ＭＳ Ｐゴシック" panose="020B0600070205080204" pitchFamily="34" charset="-128"/>
              </a:rPr>
              <a:t>time to send one copy: </a:t>
            </a:r>
            <a:r>
              <a:rPr lang="en-US" altLang="en-US" sz="1800" i="1" dirty="0">
                <a:ea typeface="ＭＳ Ｐゴシック" panose="020B0600070205080204" pitchFamily="34" charset="-128"/>
              </a:rPr>
              <a:t>F/u</a:t>
            </a:r>
            <a:r>
              <a:rPr lang="en-US" altLang="en-US" sz="1800" i="1" baseline="-25000" dirty="0">
                <a:ea typeface="ＭＳ Ｐゴシック" panose="020B0600070205080204" pitchFamily="34" charset="-128"/>
              </a:rPr>
              <a:t>s </a:t>
            </a:r>
            <a:endParaRPr lang="en-US" altLang="en-US" sz="1800"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658400" y="2888062"/>
            <a:ext cx="4330302" cy="907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100" i="1" dirty="0">
                <a:solidFill>
                  <a:srgbClr val="CC0000"/>
                </a:solidFill>
                <a:latin typeface="+mn-lt"/>
              </a:rPr>
              <a:t>client: </a:t>
            </a:r>
            <a:r>
              <a:rPr lang="en-US" altLang="en-US" sz="21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1800" dirty="0">
                <a:latin typeface="+mn-lt"/>
              </a:rPr>
              <a:t>min client download time: </a:t>
            </a:r>
            <a:r>
              <a:rPr lang="en-US" altLang="en-US" sz="1800" i="1" dirty="0">
                <a:latin typeface="+mn-lt"/>
              </a:rPr>
              <a:t>F/</a:t>
            </a:r>
            <a:r>
              <a:rPr lang="en-US" altLang="en-US" sz="1800" i="1" dirty="0" err="1">
                <a:latin typeface="+mn-lt"/>
              </a:rPr>
              <a:t>d</a:t>
            </a:r>
            <a:r>
              <a:rPr lang="en-US" altLang="en-US" sz="1800" i="1" baseline="-25000" dirty="0" err="1">
                <a:latin typeface="+mn-lt"/>
              </a:rPr>
              <a:t>min</a:t>
            </a:r>
            <a:r>
              <a:rPr lang="en-US" altLang="en-US" sz="1800" i="1" dirty="0">
                <a:solidFill>
                  <a:srgbClr val="CC0000"/>
                </a:solidFill>
                <a:latin typeface="+mn-lt"/>
              </a:rPr>
              <a:t> </a:t>
            </a:r>
            <a:endParaRPr lang="en-US" altLang="en-US" sz="18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5255079" y="2200496"/>
            <a:ext cx="3388519" cy="152757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15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425757"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072672" y="2460625"/>
              <a:ext cx="111663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500" dirty="0">
                  <a:solidFill>
                    <a:schemeClr val="bg1"/>
                  </a:solidFill>
                  <a:latin typeface="+mn-lt"/>
                </a:rPr>
                <a:t>network</a:t>
              </a:r>
              <a:endParaRPr lang="en-US" altLang="en-US" sz="135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675">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5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5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4" y="2146300"/>
              <a:ext cx="450851"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d</a:t>
              </a:r>
              <a:r>
                <a:rPr lang="en-US" altLang="en-US" sz="135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i="1">
                  <a:latin typeface="+mn-lt"/>
                </a:rPr>
                <a:t>u</a:t>
              </a:r>
              <a:r>
                <a:rPr lang="en-US" altLang="en-US" sz="135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200" i="1">
                  <a:latin typeface="+mn-lt"/>
                </a:rPr>
                <a:t>F</a:t>
              </a:r>
              <a:endParaRPr lang="en-US" altLang="en-US" sz="12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5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50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sp>
        <p:nvSpPr>
          <p:cNvPr id="74" name="Rectangle 47">
            <a:extLst>
              <a:ext uri="{FF2B5EF4-FFF2-40B4-BE49-F238E27FC236}">
                <a16:creationId xmlns:a16="http://schemas.microsoft.com/office/drawing/2014/main" id="{26E15167-D083-564B-BF0B-913CAA6175CE}"/>
              </a:ext>
            </a:extLst>
          </p:cNvPr>
          <p:cNvSpPr>
            <a:spLocks noChangeArrowheads="1"/>
          </p:cNvSpPr>
          <p:nvPr/>
        </p:nvSpPr>
        <p:spPr bwMode="auto">
          <a:xfrm>
            <a:off x="649488" y="3764872"/>
            <a:ext cx="6393120" cy="939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100" i="1" dirty="0">
                <a:solidFill>
                  <a:srgbClr val="CC0000"/>
                </a:solidFill>
                <a:latin typeface="+mn-lt"/>
              </a:rPr>
              <a:t>clients: </a:t>
            </a:r>
            <a:r>
              <a:rPr lang="en-US" altLang="en-US" sz="2100" dirty="0">
                <a:latin typeface="+mn-lt"/>
              </a:rPr>
              <a:t>as aggregate must download </a:t>
            </a:r>
            <a:r>
              <a:rPr lang="en-US" altLang="en-US" sz="2100" i="1" dirty="0">
                <a:latin typeface="+mn-lt"/>
              </a:rPr>
              <a:t>NF</a:t>
            </a:r>
            <a:r>
              <a:rPr lang="en-US" altLang="en-US" sz="2100" dirty="0">
                <a:latin typeface="+mn-lt"/>
              </a:rPr>
              <a:t> bits</a:t>
            </a:r>
          </a:p>
          <a:p>
            <a:pPr lvl="1">
              <a:lnSpc>
                <a:spcPct val="85000"/>
              </a:lnSpc>
              <a:buClr>
                <a:srgbClr val="000099"/>
              </a:buClr>
              <a:buSzTx/>
              <a:buFont typeface="Arial" panose="020B0604020202020204" pitchFamily="34" charset="0"/>
              <a:buChar char="•"/>
            </a:pPr>
            <a:r>
              <a:rPr lang="en-US" altLang="en-US" sz="1800" dirty="0">
                <a:latin typeface="+mn-lt"/>
              </a:rPr>
              <a:t>max upload rate (limiting max download rate) is </a:t>
            </a:r>
            <a:r>
              <a:rPr lang="en-US" altLang="en-US" sz="1800" i="1" dirty="0">
                <a:latin typeface="+mn-lt"/>
              </a:rPr>
              <a:t>u</a:t>
            </a:r>
            <a:r>
              <a:rPr lang="en-US" altLang="en-US" sz="1800" i="1" baseline="-25000" dirty="0">
                <a:latin typeface="+mn-lt"/>
              </a:rPr>
              <a:t>s</a:t>
            </a:r>
            <a:r>
              <a:rPr lang="en-US" altLang="en-US" sz="1800" i="1" dirty="0">
                <a:latin typeface="+mn-lt"/>
              </a:rPr>
              <a:t> + </a:t>
            </a:r>
            <a:r>
              <a:rPr lang="en-US" altLang="en-US" sz="2100" i="1" dirty="0">
                <a:latin typeface="Symbol" pitchFamily="2" charset="2"/>
              </a:rPr>
              <a:t>S</a:t>
            </a:r>
            <a:r>
              <a:rPr lang="en-US" altLang="en-US" sz="1800" i="1" dirty="0">
                <a:latin typeface="+mn-lt"/>
              </a:rPr>
              <a:t>u</a:t>
            </a:r>
            <a:r>
              <a:rPr lang="en-US" altLang="en-US" sz="1800" i="1" baseline="-25000" dirty="0">
                <a:latin typeface="+mn-lt"/>
              </a:rPr>
              <a:t>i</a:t>
            </a:r>
          </a:p>
        </p:txBody>
      </p:sp>
      <p:sp>
        <p:nvSpPr>
          <p:cNvPr id="75" name="Text Box 51">
            <a:extLst>
              <a:ext uri="{FF2B5EF4-FFF2-40B4-BE49-F238E27FC236}">
                <a16:creationId xmlns:a16="http://schemas.microsoft.com/office/drawing/2014/main" id="{6898F8CA-12DA-BE4E-B99B-FD50E8479F39}"/>
              </a:ext>
            </a:extLst>
          </p:cNvPr>
          <p:cNvSpPr txBox="1">
            <a:spLocks noChangeArrowheads="1"/>
          </p:cNvSpPr>
          <p:nvPr/>
        </p:nvSpPr>
        <p:spPr bwMode="auto">
          <a:xfrm>
            <a:off x="1076150" y="4673624"/>
            <a:ext cx="1747401" cy="688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1500" i="1" dirty="0">
                <a:latin typeface="+mn-lt"/>
              </a:rPr>
              <a:t>time to  distribute F </a:t>
            </a:r>
          </a:p>
          <a:p>
            <a:pPr algn="r">
              <a:lnSpc>
                <a:spcPct val="80000"/>
              </a:lnSpc>
            </a:pPr>
            <a:r>
              <a:rPr lang="en-US" altLang="en-US" sz="1500" i="1" dirty="0">
                <a:latin typeface="+mn-lt"/>
              </a:rPr>
              <a:t>to N clients using </a:t>
            </a:r>
          </a:p>
          <a:p>
            <a:pPr algn="r">
              <a:lnSpc>
                <a:spcPct val="80000"/>
              </a:lnSpc>
            </a:pPr>
            <a:r>
              <a:rPr lang="en-US" altLang="en-US" sz="1500" i="1" dirty="0">
                <a:latin typeface="+mn-lt"/>
              </a:rPr>
              <a:t>P2P approach</a:t>
            </a:r>
            <a:r>
              <a:rPr lang="en-US" altLang="en-US" sz="1800" dirty="0">
                <a:latin typeface="+mn-lt"/>
              </a:rPr>
              <a:t> </a:t>
            </a:r>
            <a:endParaRPr lang="en-US" altLang="en-US" sz="2100" dirty="0">
              <a:latin typeface="+mn-lt"/>
            </a:endParaRPr>
          </a:p>
        </p:txBody>
      </p:sp>
      <p:sp>
        <p:nvSpPr>
          <p:cNvPr id="76" name="Rectangle 55">
            <a:extLst>
              <a:ext uri="{FF2B5EF4-FFF2-40B4-BE49-F238E27FC236}">
                <a16:creationId xmlns:a16="http://schemas.microsoft.com/office/drawing/2014/main" id="{07D73A35-ECF9-A74A-AC62-7DA2D51708AB}"/>
              </a:ext>
            </a:extLst>
          </p:cNvPr>
          <p:cNvSpPr>
            <a:spLocks noChangeArrowheads="1"/>
          </p:cNvSpPr>
          <p:nvPr/>
        </p:nvSpPr>
        <p:spPr bwMode="auto">
          <a:xfrm>
            <a:off x="1002465" y="4601076"/>
            <a:ext cx="6866324" cy="754942"/>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100">
              <a:latin typeface="+mn-lt"/>
            </a:endParaRPr>
          </a:p>
        </p:txBody>
      </p:sp>
      <p:sp>
        <p:nvSpPr>
          <p:cNvPr id="77" name="Text Box 31">
            <a:extLst>
              <a:ext uri="{FF2B5EF4-FFF2-40B4-BE49-F238E27FC236}">
                <a16:creationId xmlns:a16="http://schemas.microsoft.com/office/drawing/2014/main" id="{1DD5EA55-8934-0448-A71E-1044D6D26535}"/>
              </a:ext>
            </a:extLst>
          </p:cNvPr>
          <p:cNvSpPr txBox="1">
            <a:spLocks noChangeArrowheads="1"/>
          </p:cNvSpPr>
          <p:nvPr/>
        </p:nvSpPr>
        <p:spPr bwMode="auto">
          <a:xfrm>
            <a:off x="3160514" y="4759378"/>
            <a:ext cx="47728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latin typeface="+mn-lt"/>
              </a:rPr>
              <a:t> D</a:t>
            </a:r>
            <a:r>
              <a:rPr lang="en-US" altLang="en-US" sz="2400" i="1" baseline="-25000" dirty="0">
                <a:latin typeface="+mn-lt"/>
              </a:rPr>
              <a:t>P2P</a:t>
            </a:r>
            <a:r>
              <a:rPr lang="en-US" altLang="en-US" sz="2400" i="1" dirty="0">
                <a:latin typeface="+mn-lt"/>
              </a:rPr>
              <a:t> &gt; max{F/</a:t>
            </a:r>
            <a:r>
              <a:rPr lang="en-US" altLang="en-US" sz="2400" i="1" dirty="0" err="1">
                <a:latin typeface="+mn-lt"/>
              </a:rPr>
              <a:t>u</a:t>
            </a:r>
            <a:r>
              <a:rPr lang="en-US" altLang="en-US" sz="2400" i="1" baseline="-25000" dirty="0" err="1">
                <a:latin typeface="+mn-lt"/>
              </a:rPr>
              <a:t>s,</a:t>
            </a:r>
            <a:r>
              <a:rPr lang="en-US" altLang="en-US" sz="2400" i="1" dirty="0" err="1">
                <a:latin typeface="+mn-lt"/>
              </a:rPr>
              <a:t>,F</a:t>
            </a:r>
            <a:r>
              <a:rPr lang="en-US" altLang="en-US" sz="2400" i="1" dirty="0">
                <a:latin typeface="+mn-lt"/>
              </a:rPr>
              <a:t>/</a:t>
            </a:r>
            <a:r>
              <a:rPr lang="en-US" altLang="en-US" sz="2400" i="1" dirty="0" err="1">
                <a:latin typeface="+mn-lt"/>
              </a:rPr>
              <a:t>d</a:t>
            </a:r>
            <a:r>
              <a:rPr lang="en-US" altLang="en-US" sz="2400" i="1" baseline="-25000" dirty="0" err="1">
                <a:latin typeface="+mn-lt"/>
              </a:rPr>
              <a:t>min</a:t>
            </a:r>
            <a:r>
              <a:rPr lang="en-US" altLang="en-US" sz="2400" i="1" baseline="-25000" dirty="0">
                <a:latin typeface="+mn-lt"/>
              </a:rPr>
              <a:t>,</a:t>
            </a:r>
            <a:r>
              <a:rPr lang="en-US" altLang="en-US" sz="2400" i="1" dirty="0">
                <a:latin typeface="+mn-lt"/>
              </a:rPr>
              <a:t>,NF/(</a:t>
            </a:r>
            <a:r>
              <a:rPr lang="en-US" altLang="en-US" sz="2100" i="1" dirty="0">
                <a:latin typeface="+mn-lt"/>
              </a:rPr>
              <a:t>u</a:t>
            </a:r>
            <a:r>
              <a:rPr lang="en-US" altLang="en-US" sz="2100" i="1" baseline="-25000" dirty="0">
                <a:latin typeface="+mn-lt"/>
              </a:rPr>
              <a:t>s</a:t>
            </a:r>
            <a:r>
              <a:rPr lang="en-US" altLang="en-US" sz="2100" i="1" dirty="0">
                <a:latin typeface="+mn-lt"/>
              </a:rPr>
              <a:t> + </a:t>
            </a:r>
            <a:r>
              <a:rPr lang="en-US" altLang="en-US" sz="2400" i="1" dirty="0">
                <a:latin typeface="Symbol" pitchFamily="2" charset="2"/>
              </a:rPr>
              <a:t>S</a:t>
            </a:r>
            <a:r>
              <a:rPr lang="en-US" altLang="en-US" sz="2100" i="1" dirty="0">
                <a:latin typeface="+mn-lt"/>
              </a:rPr>
              <a:t>u</a:t>
            </a:r>
            <a:r>
              <a:rPr lang="en-US" altLang="en-US" sz="2100" i="1" baseline="-25000" dirty="0">
                <a:latin typeface="+mn-lt"/>
              </a:rPr>
              <a:t>i</a:t>
            </a:r>
            <a:r>
              <a:rPr lang="en-US" altLang="en-US" sz="2400" dirty="0">
                <a:latin typeface="+mn-lt"/>
              </a:rPr>
              <a:t>)</a:t>
            </a:r>
            <a:r>
              <a:rPr lang="en-US" altLang="en-US" sz="2400" i="1" dirty="0">
                <a:latin typeface="+mn-lt"/>
              </a:rPr>
              <a:t>}</a:t>
            </a:r>
            <a:r>
              <a:rPr lang="en-US" altLang="en-US" sz="2400" i="1" dirty="0">
                <a:solidFill>
                  <a:srgbClr val="CC0000"/>
                </a:solidFill>
                <a:latin typeface="+mn-lt"/>
              </a:rPr>
              <a:t> </a:t>
            </a:r>
          </a:p>
        </p:txBody>
      </p:sp>
      <p:grpSp>
        <p:nvGrpSpPr>
          <p:cNvPr id="2" name="Group 1">
            <a:extLst>
              <a:ext uri="{FF2B5EF4-FFF2-40B4-BE49-F238E27FC236}">
                <a16:creationId xmlns:a16="http://schemas.microsoft.com/office/drawing/2014/main" id="{2ECD18A4-3D93-C746-80BB-B1FC987C2D33}"/>
              </a:ext>
            </a:extLst>
          </p:cNvPr>
          <p:cNvGrpSpPr/>
          <p:nvPr/>
        </p:nvGrpSpPr>
        <p:grpSpPr>
          <a:xfrm>
            <a:off x="2270351" y="5085608"/>
            <a:ext cx="5335307" cy="827237"/>
            <a:chOff x="3027135" y="5637812"/>
            <a:chExt cx="7113742" cy="1102983"/>
          </a:xfrm>
        </p:grpSpPr>
        <p:sp>
          <p:nvSpPr>
            <p:cNvPr id="78" name="Line 33">
              <a:extLst>
                <a:ext uri="{FF2B5EF4-FFF2-40B4-BE49-F238E27FC236}">
                  <a16:creationId xmlns:a16="http://schemas.microsoft.com/office/drawing/2014/main" id="{9C4B1B80-0BB4-8F40-8465-4FD53B2DEEF4}"/>
                </a:ext>
              </a:extLst>
            </p:cNvPr>
            <p:cNvSpPr>
              <a:spLocks noChangeShapeType="1"/>
            </p:cNvSpPr>
            <p:nvPr/>
          </p:nvSpPr>
          <p:spPr bwMode="auto">
            <a:xfrm>
              <a:off x="5247481" y="5669562"/>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79" name="Line 53">
              <a:extLst>
                <a:ext uri="{FF2B5EF4-FFF2-40B4-BE49-F238E27FC236}">
                  <a16:creationId xmlns:a16="http://schemas.microsoft.com/office/drawing/2014/main" id="{79E64125-C1DB-B546-9439-BAE60A04A25F}"/>
                </a:ext>
              </a:extLst>
            </p:cNvPr>
            <p:cNvSpPr>
              <a:spLocks noChangeShapeType="1"/>
            </p:cNvSpPr>
            <p:nvPr/>
          </p:nvSpPr>
          <p:spPr bwMode="auto">
            <a:xfrm flipV="1">
              <a:off x="9282594" y="5731183"/>
              <a:ext cx="376235" cy="579911"/>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82" name="Text Box 54">
              <a:extLst>
                <a:ext uri="{FF2B5EF4-FFF2-40B4-BE49-F238E27FC236}">
                  <a16:creationId xmlns:a16="http://schemas.microsoft.com/office/drawing/2014/main" id="{8D508472-5111-9543-8884-ADE493736001}"/>
                </a:ext>
              </a:extLst>
            </p:cNvPr>
            <p:cNvSpPr txBox="1">
              <a:spLocks noChangeArrowheads="1"/>
            </p:cNvSpPr>
            <p:nvPr/>
          </p:nvSpPr>
          <p:spPr bwMode="auto">
            <a:xfrm>
              <a:off x="3027135" y="6314867"/>
              <a:ext cx="7113742" cy="425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1800" dirty="0">
                  <a:latin typeface="+mn-lt"/>
                </a:rPr>
                <a:t>… but so does this, as each peer brings service capacity</a:t>
              </a:r>
            </a:p>
          </p:txBody>
        </p:sp>
        <p:sp>
          <p:nvSpPr>
            <p:cNvPr id="151" name="Line 53">
              <a:extLst>
                <a:ext uri="{FF2B5EF4-FFF2-40B4-BE49-F238E27FC236}">
                  <a16:creationId xmlns:a16="http://schemas.microsoft.com/office/drawing/2014/main" id="{C2E61335-33C5-8040-B976-4A6DABA4E40E}"/>
                </a:ext>
              </a:extLst>
            </p:cNvPr>
            <p:cNvSpPr>
              <a:spLocks noChangeShapeType="1"/>
            </p:cNvSpPr>
            <p:nvPr/>
          </p:nvSpPr>
          <p:spPr bwMode="auto">
            <a:xfrm flipV="1">
              <a:off x="7935121" y="5637812"/>
              <a:ext cx="376235" cy="46253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1500"/>
            </a:p>
          </p:txBody>
        </p:sp>
        <p:sp>
          <p:nvSpPr>
            <p:cNvPr id="152" name="Text Box 54">
              <a:extLst>
                <a:ext uri="{FF2B5EF4-FFF2-40B4-BE49-F238E27FC236}">
                  <a16:creationId xmlns:a16="http://schemas.microsoft.com/office/drawing/2014/main" id="{5FCFA7D9-F5C4-B849-A76B-A54251B68BDC}"/>
                </a:ext>
              </a:extLst>
            </p:cNvPr>
            <p:cNvSpPr txBox="1">
              <a:spLocks noChangeArrowheads="1"/>
            </p:cNvSpPr>
            <p:nvPr/>
          </p:nvSpPr>
          <p:spPr bwMode="auto">
            <a:xfrm>
              <a:off x="5084684" y="6045728"/>
              <a:ext cx="3253710" cy="425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1800" dirty="0">
                  <a:latin typeface="+mn-lt"/>
                </a:rPr>
                <a:t>increases linearly in </a:t>
              </a:r>
              <a:r>
                <a:rPr lang="en-US" altLang="en-US" sz="1800" i="1" dirty="0">
                  <a:latin typeface="+mn-lt"/>
                </a:rPr>
                <a:t>N</a:t>
              </a:r>
              <a:r>
                <a:rPr lang="en-US" altLang="en-US" sz="1800" dirty="0">
                  <a:latin typeface="+mn-lt"/>
                </a:rPr>
                <a:t> …</a:t>
              </a:r>
            </a:p>
          </p:txBody>
        </p:sp>
      </p:grpSp>
      <p:sp>
        <p:nvSpPr>
          <p:cNvPr id="145" name="Slide Number Placeholder 2">
            <a:extLst>
              <a:ext uri="{FF2B5EF4-FFF2-40B4-BE49-F238E27FC236}">
                <a16:creationId xmlns:a16="http://schemas.microsoft.com/office/drawing/2014/main" id="{BC91CBC4-36C0-F74A-BE01-5502315631E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158</a:t>
            </a:fld>
            <a:endParaRPr lang="en-US" dirty="0"/>
          </a:p>
        </p:txBody>
      </p:sp>
    </p:spTree>
    <p:extLst>
      <p:ext uri="{BB962C8B-B14F-4D97-AF65-F5344CB8AC3E}">
        <p14:creationId xmlns:p14="http://schemas.microsoft.com/office/powerpoint/2010/main" val="424119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Client-server vs. P2P: example</a:t>
            </a:r>
          </a:p>
        </p:txBody>
      </p:sp>
      <p:sp>
        <p:nvSpPr>
          <p:cNvPr id="145" name="Text Box 5">
            <a:extLst>
              <a:ext uri="{FF2B5EF4-FFF2-40B4-BE49-F238E27FC236}">
                <a16:creationId xmlns:a16="http://schemas.microsoft.com/office/drawing/2014/main" id="{EEB38FFC-0E85-9543-BFA8-AC6EA14AA840}"/>
              </a:ext>
            </a:extLst>
          </p:cNvPr>
          <p:cNvSpPr txBox="1">
            <a:spLocks noChangeArrowheads="1"/>
          </p:cNvSpPr>
          <p:nvPr/>
        </p:nvSpPr>
        <p:spPr bwMode="auto">
          <a:xfrm>
            <a:off x="2064034" y="1879202"/>
            <a:ext cx="56111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client upload rate =</a:t>
            </a:r>
            <a:r>
              <a:rPr lang="en-US" altLang="en-US" sz="1800" i="1" dirty="0">
                <a:latin typeface="+mn-lt"/>
              </a:rPr>
              <a:t> u</a:t>
            </a:r>
            <a:r>
              <a:rPr lang="en-US" altLang="en-US" sz="1800" dirty="0">
                <a:latin typeface="+mn-lt"/>
              </a:rPr>
              <a:t>,  </a:t>
            </a:r>
            <a:r>
              <a:rPr lang="en-US" altLang="en-US" sz="1800" i="1" dirty="0">
                <a:latin typeface="+mn-lt"/>
              </a:rPr>
              <a:t>F/u </a:t>
            </a:r>
            <a:r>
              <a:rPr lang="en-US" altLang="en-US" sz="1800" dirty="0">
                <a:latin typeface="+mn-lt"/>
              </a:rPr>
              <a:t>= 1 hour,  </a:t>
            </a:r>
            <a:r>
              <a:rPr lang="en-US" altLang="en-US" sz="1800" i="1" dirty="0">
                <a:latin typeface="+mn-lt"/>
              </a:rPr>
              <a:t>u</a:t>
            </a:r>
            <a:r>
              <a:rPr lang="en-US" altLang="en-US" sz="1800" i="1" baseline="-25000" dirty="0">
                <a:latin typeface="+mn-lt"/>
              </a:rPr>
              <a:t>s</a:t>
            </a:r>
            <a:r>
              <a:rPr lang="en-US" altLang="en-US" sz="1800" i="1" dirty="0">
                <a:latin typeface="+mn-lt"/>
              </a:rPr>
              <a:t> = 10u,  </a:t>
            </a:r>
            <a:r>
              <a:rPr lang="en-US" altLang="en-US" sz="1800" i="1" dirty="0" err="1">
                <a:latin typeface="+mn-lt"/>
              </a:rPr>
              <a:t>d</a:t>
            </a:r>
            <a:r>
              <a:rPr lang="en-US" altLang="en-US" sz="1800" i="1" baseline="-25000" dirty="0" err="1">
                <a:latin typeface="+mn-lt"/>
              </a:rPr>
              <a:t>min</a:t>
            </a:r>
            <a:r>
              <a:rPr lang="en-US" altLang="en-US" sz="1800" i="1" dirty="0">
                <a:latin typeface="+mn-lt"/>
              </a:rPr>
              <a:t> ≥ u</a:t>
            </a:r>
            <a:r>
              <a:rPr lang="en-US" altLang="en-US" sz="1800" i="1" baseline="-25000" dirty="0">
                <a:latin typeface="+mn-lt"/>
              </a:rPr>
              <a:t>s</a:t>
            </a:r>
          </a:p>
        </p:txBody>
      </p:sp>
      <p:graphicFrame>
        <p:nvGraphicFramePr>
          <p:cNvPr id="146" name="Object 2">
            <a:extLst>
              <a:ext uri="{FF2B5EF4-FFF2-40B4-BE49-F238E27FC236}">
                <a16:creationId xmlns:a16="http://schemas.microsoft.com/office/drawing/2014/main" id="{DA2A3735-C6EA-E243-957F-9D948479EA07}"/>
              </a:ext>
            </a:extLst>
          </p:cNvPr>
          <p:cNvGraphicFramePr>
            <a:graphicFrameLocks noChangeAspect="1"/>
          </p:cNvGraphicFramePr>
          <p:nvPr/>
        </p:nvGraphicFramePr>
        <p:xfrm>
          <a:off x="2232648" y="2233807"/>
          <a:ext cx="5273873" cy="3592682"/>
        </p:xfrm>
        <a:graphic>
          <a:graphicData uri="http://schemas.openxmlformats.org/presentationml/2006/ole">
            <mc:AlternateContent xmlns:mc="http://schemas.openxmlformats.org/markup-compatibility/2006">
              <mc:Choice xmlns:v="urn:schemas-microsoft-com:vml" Requires="v">
                <p:oleObj name="Chart" r:id="rId3" imgW="7734300" imgH="5295900" progId="Excel.Chart.8">
                  <p:embed/>
                </p:oleObj>
              </mc:Choice>
              <mc:Fallback>
                <p:oleObj name="Chart" r:id="rId3" imgW="7734300" imgH="5295900" progId="Excel.Chart.8">
                  <p:embed/>
                  <p:pic>
                    <p:nvPicPr>
                      <p:cNvPr id="146" name="Object 2">
                        <a:extLst>
                          <a:ext uri="{FF2B5EF4-FFF2-40B4-BE49-F238E27FC236}">
                            <a16:creationId xmlns:a16="http://schemas.microsoft.com/office/drawing/2014/main" id="{DA2A3735-C6EA-E243-957F-9D948479EA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32648" y="2233807"/>
                        <a:ext cx="5273873" cy="3592682"/>
                      </a:xfrm>
                      <a:prstGeom prst="rect">
                        <a:avLst/>
                      </a:prstGeom>
                      <a:noFill/>
                      <a:ln>
                        <a:noFill/>
                      </a:ln>
                      <a:effectLst/>
                    </p:spPr>
                  </p:pic>
                </p:oleObj>
              </mc:Fallback>
            </mc:AlternateContent>
          </a:graphicData>
        </a:graphic>
      </p:graphicFrame>
      <p:sp>
        <p:nvSpPr>
          <p:cNvPr id="7" name="Slide Number Placeholder 2">
            <a:extLst>
              <a:ext uri="{FF2B5EF4-FFF2-40B4-BE49-F238E27FC236}">
                <a16:creationId xmlns:a16="http://schemas.microsoft.com/office/drawing/2014/main" id="{97AAACF9-A4E2-714C-A130-30E3EF5AB88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159</a:t>
            </a:fld>
            <a:endParaRPr lang="en-US" dirty="0"/>
          </a:p>
        </p:txBody>
      </p:sp>
    </p:spTree>
    <p:extLst>
      <p:ext uri="{BB962C8B-B14F-4D97-AF65-F5344CB8AC3E}">
        <p14:creationId xmlns:p14="http://schemas.microsoft.com/office/powerpoint/2010/main" val="180274535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1A65958-511E-D64E-B48B-A035D253EBFE}" type="slidenum">
              <a:rPr lang="en-US" sz="1400" b="0">
                <a:latin typeface="Times New Roman" charset="0"/>
                <a:cs typeface="Calibri"/>
              </a:rPr>
              <a:pPr eaLnBrk="1" hangingPunct="1"/>
              <a:t>16</a:t>
            </a:fld>
            <a:endParaRPr lang="en-US" sz="1400" b="0" dirty="0">
              <a:latin typeface="Times New Roman" charset="0"/>
              <a:cs typeface="Calibri"/>
            </a:endParaRPr>
          </a:p>
        </p:txBody>
      </p:sp>
      <p:sp>
        <p:nvSpPr>
          <p:cNvPr id="80899"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Using DNS</a:t>
            </a:r>
          </a:p>
        </p:txBody>
      </p:sp>
      <p:sp>
        <p:nvSpPr>
          <p:cNvPr id="941059" name="Rectangle 3"/>
          <p:cNvSpPr>
            <a:spLocks noGrp="1" noChangeArrowheads="1"/>
          </p:cNvSpPr>
          <p:nvPr>
            <p:ph type="body" idx="1"/>
          </p:nvPr>
        </p:nvSpPr>
        <p:spPr/>
        <p:txBody>
          <a:bodyPr>
            <a:normAutofit fontScale="77500" lnSpcReduction="20000"/>
          </a:bodyPr>
          <a:lstStyle/>
          <a:p>
            <a:r>
              <a:rPr lang="en-US" dirty="0">
                <a:latin typeface="Calibri"/>
                <a:ea typeface="Calibri"/>
                <a:cs typeface="Calibri"/>
              </a:rPr>
              <a:t>Two components</a:t>
            </a:r>
          </a:p>
          <a:p>
            <a:pPr lvl="1"/>
            <a:r>
              <a:rPr lang="en-US" dirty="0">
                <a:latin typeface="Calibri"/>
                <a:ea typeface="Calibri"/>
                <a:cs typeface="Calibri"/>
              </a:rPr>
              <a:t>DNS servers</a:t>
            </a:r>
          </a:p>
          <a:p>
            <a:pPr lvl="1"/>
            <a:r>
              <a:rPr lang="en-US" dirty="0">
                <a:latin typeface="Calibri"/>
                <a:ea typeface="Calibri"/>
                <a:cs typeface="Calibri"/>
              </a:rPr>
              <a:t>Resolver software on each hosts</a:t>
            </a:r>
          </a:p>
          <a:p>
            <a:pPr lvl="1"/>
            <a:endParaRPr lang="en-US" dirty="0">
              <a:latin typeface="Calibri"/>
              <a:ea typeface="Calibri"/>
              <a:cs typeface="Calibri"/>
            </a:endParaRPr>
          </a:p>
          <a:p>
            <a:r>
              <a:rPr lang="en-US" dirty="0">
                <a:latin typeface="Calibri"/>
                <a:ea typeface="Calibri"/>
                <a:cs typeface="Calibri"/>
              </a:rPr>
              <a:t>Local DNS server (“default name server”)</a:t>
            </a:r>
          </a:p>
          <a:p>
            <a:pPr lvl="1"/>
            <a:r>
              <a:rPr lang="en-US" dirty="0">
                <a:latin typeface="Calibri"/>
                <a:ea typeface="Calibri"/>
                <a:cs typeface="Calibri"/>
              </a:rPr>
              <a:t>Usually near the </a:t>
            </a:r>
            <a:r>
              <a:rPr lang="en-US" dirty="0" err="1">
                <a:latin typeface="Calibri"/>
                <a:ea typeface="Calibri"/>
                <a:cs typeface="Calibri"/>
              </a:rPr>
              <a:t>endhosts</a:t>
            </a:r>
            <a:r>
              <a:rPr lang="en-US" dirty="0">
                <a:latin typeface="Calibri"/>
                <a:ea typeface="Calibri"/>
                <a:cs typeface="Calibri"/>
              </a:rPr>
              <a:t> that use it</a:t>
            </a:r>
          </a:p>
          <a:p>
            <a:pPr lvl="1"/>
            <a:r>
              <a:rPr lang="en-US" dirty="0">
                <a:ea typeface="Calibri"/>
                <a:cs typeface="Calibri"/>
              </a:rPr>
              <a:t>each ISP has local DNS name server; to find yours: </a:t>
            </a:r>
          </a:p>
          <a:p>
            <a:pPr lvl="2"/>
            <a:r>
              <a:rPr lang="en-US" dirty="0">
                <a:ea typeface="Calibri"/>
                <a:cs typeface="Calibri"/>
              </a:rPr>
              <a:t>MacOS: % </a:t>
            </a:r>
            <a:r>
              <a:rPr lang="en-US" dirty="0" err="1">
                <a:ea typeface="Calibri"/>
                <a:cs typeface="Calibri"/>
              </a:rPr>
              <a:t>scutil</a:t>
            </a:r>
            <a:r>
              <a:rPr lang="en-US" dirty="0">
                <a:ea typeface="Calibri"/>
                <a:cs typeface="Calibri"/>
              </a:rPr>
              <a:t> --</a:t>
            </a:r>
            <a:r>
              <a:rPr lang="en-US" dirty="0" err="1">
                <a:ea typeface="Calibri"/>
                <a:cs typeface="Calibri"/>
              </a:rPr>
              <a:t>dns</a:t>
            </a:r>
            <a:endParaRPr lang="en-US" dirty="0">
              <a:ea typeface="Calibri"/>
              <a:cs typeface="Calibri"/>
            </a:endParaRPr>
          </a:p>
          <a:p>
            <a:pPr lvl="2"/>
            <a:r>
              <a:rPr lang="en-US" dirty="0">
                <a:ea typeface="Calibri"/>
                <a:cs typeface="Calibri"/>
              </a:rPr>
              <a:t>Windows: &gt;ipconfig /all</a:t>
            </a:r>
          </a:p>
          <a:p>
            <a:pPr marL="457200" lvl="1" indent="0">
              <a:buNone/>
            </a:pPr>
            <a:endParaRPr lang="en-US" dirty="0">
              <a:latin typeface="Calibri"/>
              <a:ea typeface="Calibri"/>
              <a:cs typeface="Calibri"/>
            </a:endParaRPr>
          </a:p>
          <a:p>
            <a:r>
              <a:rPr lang="en-US" dirty="0">
                <a:latin typeface="Calibri"/>
                <a:ea typeface="Calibri"/>
                <a:cs typeface="Calibri"/>
              </a:rPr>
              <a:t>Client application</a:t>
            </a:r>
          </a:p>
          <a:p>
            <a:pPr lvl="1"/>
            <a:r>
              <a:rPr lang="en-US" dirty="0">
                <a:latin typeface="Calibri"/>
                <a:ea typeface="Calibri"/>
                <a:cs typeface="Calibri"/>
              </a:rPr>
              <a:t>Extract server name (e.g., from the URL)</a:t>
            </a:r>
          </a:p>
          <a:p>
            <a:pPr lvl="1"/>
            <a:r>
              <a:rPr lang="en-US" dirty="0">
                <a:latin typeface="Calibri"/>
                <a:ea typeface="Calibri"/>
                <a:cs typeface="Calibri"/>
              </a:rPr>
              <a:t>Do </a:t>
            </a:r>
            <a:r>
              <a:rPr lang="en-US" dirty="0" err="1">
                <a:latin typeface="Calibri"/>
                <a:ea typeface="Calibri"/>
                <a:cs typeface="Calibri"/>
              </a:rPr>
              <a:t>gethostbyname</a:t>
            </a:r>
            <a:r>
              <a:rPr lang="en-US" dirty="0">
                <a:latin typeface="Calibri"/>
                <a:ea typeface="Calibri"/>
                <a:cs typeface="Calibri"/>
              </a:rPr>
              <a:t>() to trigger resolver code</a:t>
            </a:r>
          </a:p>
          <a:p>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40583286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105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4105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41059">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41059">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41059">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41059">
                                            <p:txEl>
                                              <p:pRg st="10" end="1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41059">
                                            <p:txEl>
                                              <p:pRg st="11" end="11"/>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41059">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build="p"/>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P2P file distribution: BitTorrent </a:t>
            </a:r>
          </a:p>
        </p:txBody>
      </p:sp>
      <p:sp>
        <p:nvSpPr>
          <p:cNvPr id="8" name="Rectangle 43">
            <a:extLst>
              <a:ext uri="{FF2B5EF4-FFF2-40B4-BE49-F238E27FC236}">
                <a16:creationId xmlns:a16="http://schemas.microsoft.com/office/drawing/2014/main" id="{9F70DCCB-36C3-394B-AA08-EB0F698CB2D1}"/>
              </a:ext>
            </a:extLst>
          </p:cNvPr>
          <p:cNvSpPr>
            <a:spLocks noChangeArrowheads="1"/>
          </p:cNvSpPr>
          <p:nvPr/>
        </p:nvSpPr>
        <p:spPr bwMode="auto">
          <a:xfrm>
            <a:off x="559338" y="1802266"/>
            <a:ext cx="5343525"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r>
              <a:rPr lang="en-US" altLang="en-US" sz="2100" dirty="0">
                <a:latin typeface="+mn-lt"/>
              </a:rPr>
              <a:t>file divided into 256Kb chunks</a:t>
            </a:r>
          </a:p>
          <a:p>
            <a:pPr>
              <a:buClr>
                <a:srgbClr val="000099"/>
              </a:buClr>
              <a:buSzPct val="100000"/>
              <a:buFont typeface="Wingdings" pitchFamily="2" charset="2"/>
              <a:buChar char="§"/>
            </a:pPr>
            <a:r>
              <a:rPr lang="en-US" altLang="en-US" sz="2100" dirty="0">
                <a:latin typeface="+mn-lt"/>
              </a:rPr>
              <a:t>peers in torrent send/receive file chunks</a:t>
            </a:r>
            <a:endParaRPr lang="en-US" altLang="en-US" sz="2400" dirty="0">
              <a:latin typeface="+mn-lt"/>
            </a:endParaRPr>
          </a:p>
        </p:txBody>
      </p:sp>
      <p:sp>
        <p:nvSpPr>
          <p:cNvPr id="9" name="Text Box 37">
            <a:extLst>
              <a:ext uri="{FF2B5EF4-FFF2-40B4-BE49-F238E27FC236}">
                <a16:creationId xmlns:a16="http://schemas.microsoft.com/office/drawing/2014/main" id="{5650BC65-B000-EC4F-B4E6-547C48D655DC}"/>
              </a:ext>
            </a:extLst>
          </p:cNvPr>
          <p:cNvSpPr txBox="1">
            <a:spLocks noChangeArrowheads="1"/>
          </p:cNvSpPr>
          <p:nvPr/>
        </p:nvSpPr>
        <p:spPr bwMode="auto">
          <a:xfrm>
            <a:off x="1359072" y="2636248"/>
            <a:ext cx="2315186" cy="60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spcBef>
                <a:spcPct val="0"/>
              </a:spcBef>
              <a:buClrTx/>
              <a:buSzTx/>
              <a:buFontTx/>
              <a:buNone/>
            </a:pPr>
            <a:r>
              <a:rPr lang="en-US" altLang="en-US" sz="2100" i="1" dirty="0">
                <a:solidFill>
                  <a:srgbClr val="CC0000"/>
                </a:solidFill>
                <a:latin typeface="+mn-lt"/>
              </a:rPr>
              <a:t>tracker:</a:t>
            </a:r>
            <a:r>
              <a:rPr lang="en-US" altLang="en-US" sz="2100" dirty="0">
                <a:latin typeface="+mn-lt"/>
              </a:rPr>
              <a:t> </a:t>
            </a:r>
            <a:r>
              <a:rPr lang="en-US" altLang="en-US" sz="1800" dirty="0">
                <a:latin typeface="+mn-lt"/>
              </a:rPr>
              <a:t>tracks peers </a:t>
            </a:r>
          </a:p>
          <a:p>
            <a:pPr eaLnBrk="1" hangingPunct="1">
              <a:lnSpc>
                <a:spcPct val="85000"/>
              </a:lnSpc>
              <a:spcBef>
                <a:spcPct val="0"/>
              </a:spcBef>
              <a:buClrTx/>
              <a:buSzTx/>
              <a:buFontTx/>
              <a:buNone/>
            </a:pPr>
            <a:r>
              <a:rPr lang="en-US" altLang="en-US" sz="1800" dirty="0">
                <a:latin typeface="+mn-lt"/>
              </a:rPr>
              <a:t>participating in torrent</a:t>
            </a:r>
          </a:p>
        </p:txBody>
      </p:sp>
      <p:sp>
        <p:nvSpPr>
          <p:cNvPr id="10" name="Text Box 41">
            <a:extLst>
              <a:ext uri="{FF2B5EF4-FFF2-40B4-BE49-F238E27FC236}">
                <a16:creationId xmlns:a16="http://schemas.microsoft.com/office/drawing/2014/main" id="{2814A19F-08C5-434B-8DB2-D40537539D75}"/>
              </a:ext>
            </a:extLst>
          </p:cNvPr>
          <p:cNvSpPr txBox="1">
            <a:spLocks noChangeArrowheads="1"/>
          </p:cNvSpPr>
          <p:nvPr/>
        </p:nvSpPr>
        <p:spPr bwMode="auto">
          <a:xfrm>
            <a:off x="5343015" y="2646419"/>
            <a:ext cx="3033542" cy="60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2100" i="1" dirty="0">
                <a:solidFill>
                  <a:srgbClr val="CC0000"/>
                </a:solidFill>
                <a:latin typeface="+mn-lt"/>
              </a:rPr>
              <a:t>torrent:</a:t>
            </a:r>
            <a:r>
              <a:rPr lang="en-US" altLang="en-US" sz="2100" dirty="0">
                <a:latin typeface="+mn-lt"/>
              </a:rPr>
              <a:t> </a:t>
            </a:r>
            <a:r>
              <a:rPr lang="en-US" altLang="en-US" sz="1800" dirty="0">
                <a:latin typeface="+mn-lt"/>
              </a:rPr>
              <a:t>group of peers exchanging  chunks of a file</a:t>
            </a:r>
          </a:p>
        </p:txBody>
      </p:sp>
      <p:sp>
        <p:nvSpPr>
          <p:cNvPr id="11" name="Line 21">
            <a:extLst>
              <a:ext uri="{FF2B5EF4-FFF2-40B4-BE49-F238E27FC236}">
                <a16:creationId xmlns:a16="http://schemas.microsoft.com/office/drawing/2014/main" id="{91218428-BF18-064C-AC6D-09C6F280B6C1}"/>
              </a:ext>
            </a:extLst>
          </p:cNvPr>
          <p:cNvSpPr>
            <a:spLocks noChangeShapeType="1"/>
          </p:cNvSpPr>
          <p:nvPr/>
        </p:nvSpPr>
        <p:spPr bwMode="auto">
          <a:xfrm>
            <a:off x="3111784" y="3681073"/>
            <a:ext cx="1190" cy="402431"/>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2" name="Line 25">
            <a:extLst>
              <a:ext uri="{FF2B5EF4-FFF2-40B4-BE49-F238E27FC236}">
                <a16:creationId xmlns:a16="http://schemas.microsoft.com/office/drawing/2014/main" id="{83D9B80D-0209-4147-9E8B-F917A5CACC46}"/>
              </a:ext>
            </a:extLst>
          </p:cNvPr>
          <p:cNvSpPr>
            <a:spLocks noChangeShapeType="1"/>
          </p:cNvSpPr>
          <p:nvPr/>
        </p:nvSpPr>
        <p:spPr bwMode="auto">
          <a:xfrm>
            <a:off x="4121434" y="3477476"/>
            <a:ext cx="1913334" cy="10572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3" name="Line 26">
            <a:extLst>
              <a:ext uri="{FF2B5EF4-FFF2-40B4-BE49-F238E27FC236}">
                <a16:creationId xmlns:a16="http://schemas.microsoft.com/office/drawing/2014/main" id="{F9471077-2BA5-5449-84C5-497550D1A88E}"/>
              </a:ext>
            </a:extLst>
          </p:cNvPr>
          <p:cNvSpPr>
            <a:spLocks noChangeShapeType="1"/>
          </p:cNvSpPr>
          <p:nvPr/>
        </p:nvSpPr>
        <p:spPr bwMode="auto">
          <a:xfrm>
            <a:off x="3969034" y="3590585"/>
            <a:ext cx="185738" cy="13620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4" name="Line 27">
            <a:extLst>
              <a:ext uri="{FF2B5EF4-FFF2-40B4-BE49-F238E27FC236}">
                <a16:creationId xmlns:a16="http://schemas.microsoft.com/office/drawing/2014/main" id="{10E079A5-4F27-9043-ABC7-F13963D847DE}"/>
              </a:ext>
            </a:extLst>
          </p:cNvPr>
          <p:cNvSpPr>
            <a:spLocks noChangeShapeType="1"/>
          </p:cNvSpPr>
          <p:nvPr/>
        </p:nvSpPr>
        <p:spPr bwMode="auto">
          <a:xfrm flipH="1" flipV="1">
            <a:off x="5198949" y="3410801"/>
            <a:ext cx="876300" cy="22979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5" name="Line 28">
            <a:extLst>
              <a:ext uri="{FF2B5EF4-FFF2-40B4-BE49-F238E27FC236}">
                <a16:creationId xmlns:a16="http://schemas.microsoft.com/office/drawing/2014/main" id="{5691CE8D-190A-8F4F-81D8-DA20F9A0255C}"/>
              </a:ext>
            </a:extLst>
          </p:cNvPr>
          <p:cNvSpPr>
            <a:spLocks noChangeShapeType="1"/>
          </p:cNvSpPr>
          <p:nvPr/>
        </p:nvSpPr>
        <p:spPr bwMode="auto">
          <a:xfrm flipH="1">
            <a:off x="4586968" y="3813232"/>
            <a:ext cx="1529954" cy="14906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6" name="Line 29">
            <a:extLst>
              <a:ext uri="{FF2B5EF4-FFF2-40B4-BE49-F238E27FC236}">
                <a16:creationId xmlns:a16="http://schemas.microsoft.com/office/drawing/2014/main" id="{0B716A5B-3226-9240-889D-C421A6779BC9}"/>
              </a:ext>
            </a:extLst>
          </p:cNvPr>
          <p:cNvSpPr>
            <a:spLocks noChangeShapeType="1"/>
          </p:cNvSpPr>
          <p:nvPr/>
        </p:nvSpPr>
        <p:spPr bwMode="auto">
          <a:xfrm flipH="1">
            <a:off x="4652453" y="5287226"/>
            <a:ext cx="554831" cy="12263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7" name="Line 30">
            <a:extLst>
              <a:ext uri="{FF2B5EF4-FFF2-40B4-BE49-F238E27FC236}">
                <a16:creationId xmlns:a16="http://schemas.microsoft.com/office/drawing/2014/main" id="{CB541843-3E52-6849-8C3D-ACA1E8B0A9DC}"/>
              </a:ext>
            </a:extLst>
          </p:cNvPr>
          <p:cNvSpPr>
            <a:spLocks noChangeShapeType="1"/>
          </p:cNvSpPr>
          <p:nvPr/>
        </p:nvSpPr>
        <p:spPr bwMode="auto">
          <a:xfrm flipH="1">
            <a:off x="4291693" y="3559628"/>
            <a:ext cx="675085" cy="12573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8" name="Line 31">
            <a:extLst>
              <a:ext uri="{FF2B5EF4-FFF2-40B4-BE49-F238E27FC236}">
                <a16:creationId xmlns:a16="http://schemas.microsoft.com/office/drawing/2014/main" id="{52216A70-C583-4540-BB2D-CF1771FB2AD5}"/>
              </a:ext>
            </a:extLst>
          </p:cNvPr>
          <p:cNvSpPr>
            <a:spLocks noChangeShapeType="1"/>
          </p:cNvSpPr>
          <p:nvPr/>
        </p:nvSpPr>
        <p:spPr bwMode="auto">
          <a:xfrm flipV="1">
            <a:off x="4415518" y="4599044"/>
            <a:ext cx="1590675" cy="3619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19" name="Line 32">
            <a:extLst>
              <a:ext uri="{FF2B5EF4-FFF2-40B4-BE49-F238E27FC236}">
                <a16:creationId xmlns:a16="http://schemas.microsoft.com/office/drawing/2014/main" id="{F807AF1E-A5B9-A540-A172-58D4029FDE3C}"/>
              </a:ext>
            </a:extLst>
          </p:cNvPr>
          <p:cNvSpPr>
            <a:spLocks noChangeShapeType="1"/>
          </p:cNvSpPr>
          <p:nvPr/>
        </p:nvSpPr>
        <p:spPr bwMode="auto">
          <a:xfrm>
            <a:off x="5165612" y="3517957"/>
            <a:ext cx="887016" cy="9572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0" name="Line 33">
            <a:extLst>
              <a:ext uri="{FF2B5EF4-FFF2-40B4-BE49-F238E27FC236}">
                <a16:creationId xmlns:a16="http://schemas.microsoft.com/office/drawing/2014/main" id="{57AE3ACE-B172-774D-A007-D1E10D3347F5}"/>
              </a:ext>
            </a:extLst>
          </p:cNvPr>
          <p:cNvSpPr>
            <a:spLocks noChangeShapeType="1"/>
          </p:cNvSpPr>
          <p:nvPr/>
        </p:nvSpPr>
        <p:spPr bwMode="auto">
          <a:xfrm>
            <a:off x="5497797" y="5303895"/>
            <a:ext cx="282178" cy="16311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1" name="Line 34">
            <a:extLst>
              <a:ext uri="{FF2B5EF4-FFF2-40B4-BE49-F238E27FC236}">
                <a16:creationId xmlns:a16="http://schemas.microsoft.com/office/drawing/2014/main" id="{AD1B36D1-84DC-F74A-AFE8-CA1FD75FB991}"/>
              </a:ext>
            </a:extLst>
          </p:cNvPr>
          <p:cNvSpPr>
            <a:spLocks noChangeShapeType="1"/>
          </p:cNvSpPr>
          <p:nvPr/>
        </p:nvSpPr>
        <p:spPr bwMode="auto">
          <a:xfrm>
            <a:off x="4661977" y="5525351"/>
            <a:ext cx="1117997" cy="119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2" name="Text Box 35">
            <a:extLst>
              <a:ext uri="{FF2B5EF4-FFF2-40B4-BE49-F238E27FC236}">
                <a16:creationId xmlns:a16="http://schemas.microsoft.com/office/drawing/2014/main" id="{4EFE36E1-3543-7248-A7C0-2AC7D4F78F38}"/>
              </a:ext>
            </a:extLst>
          </p:cNvPr>
          <p:cNvSpPr txBox="1">
            <a:spLocks noChangeArrowheads="1"/>
          </p:cNvSpPr>
          <p:nvPr/>
        </p:nvSpPr>
        <p:spPr bwMode="auto">
          <a:xfrm>
            <a:off x="1785428" y="4432357"/>
            <a:ext cx="123617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a:latin typeface="+mn-lt"/>
              </a:rPr>
              <a:t>Alice arrives  …</a:t>
            </a:r>
          </a:p>
        </p:txBody>
      </p:sp>
      <p:sp>
        <p:nvSpPr>
          <p:cNvPr id="23" name="Line 38">
            <a:extLst>
              <a:ext uri="{FF2B5EF4-FFF2-40B4-BE49-F238E27FC236}">
                <a16:creationId xmlns:a16="http://schemas.microsoft.com/office/drawing/2014/main" id="{E123A252-D37E-4649-B66C-7F9C1DB6CC0B}"/>
              </a:ext>
            </a:extLst>
          </p:cNvPr>
          <p:cNvSpPr>
            <a:spLocks noChangeShapeType="1"/>
          </p:cNvSpPr>
          <p:nvPr/>
        </p:nvSpPr>
        <p:spPr bwMode="auto">
          <a:xfrm flipH="1">
            <a:off x="5910943" y="4730013"/>
            <a:ext cx="197644" cy="7048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pic>
        <p:nvPicPr>
          <p:cNvPr id="24" name="Picture 39" descr="Alice">
            <a:extLst>
              <a:ext uri="{FF2B5EF4-FFF2-40B4-BE49-F238E27FC236}">
                <a16:creationId xmlns:a16="http://schemas.microsoft.com/office/drawing/2014/main" id="{6F308F82-9362-FC4F-921E-2715C3D3E7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52202" y="4070407"/>
            <a:ext cx="355997"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ine 42">
            <a:extLst>
              <a:ext uri="{FF2B5EF4-FFF2-40B4-BE49-F238E27FC236}">
                <a16:creationId xmlns:a16="http://schemas.microsoft.com/office/drawing/2014/main" id="{3C11B289-FD57-9D4E-9E24-3A266C61D954}"/>
              </a:ext>
            </a:extLst>
          </p:cNvPr>
          <p:cNvSpPr>
            <a:spLocks noChangeShapeType="1"/>
          </p:cNvSpPr>
          <p:nvPr/>
        </p:nvSpPr>
        <p:spPr bwMode="auto">
          <a:xfrm>
            <a:off x="2523615" y="3198869"/>
            <a:ext cx="357188" cy="19407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350"/>
          </a:p>
        </p:txBody>
      </p:sp>
      <p:sp>
        <p:nvSpPr>
          <p:cNvPr id="26" name="Text Box 35">
            <a:extLst>
              <a:ext uri="{FF2B5EF4-FFF2-40B4-BE49-F238E27FC236}">
                <a16:creationId xmlns:a16="http://schemas.microsoft.com/office/drawing/2014/main" id="{927C2D32-6615-3F4A-95AB-84426525C9F9}"/>
              </a:ext>
            </a:extLst>
          </p:cNvPr>
          <p:cNvSpPr txBox="1">
            <a:spLocks noChangeArrowheads="1"/>
          </p:cNvSpPr>
          <p:nvPr/>
        </p:nvSpPr>
        <p:spPr bwMode="auto">
          <a:xfrm>
            <a:off x="1796143" y="4627620"/>
            <a:ext cx="166699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a:latin typeface="+mn-lt"/>
              </a:rPr>
              <a:t>… obtains list</a:t>
            </a:r>
          </a:p>
          <a:p>
            <a:pPr eaLnBrk="1" hangingPunct="1">
              <a:spcBef>
                <a:spcPct val="0"/>
              </a:spcBef>
              <a:buClrTx/>
              <a:buSzTx/>
              <a:buFontTx/>
              <a:buNone/>
            </a:pPr>
            <a:r>
              <a:rPr lang="en-US" altLang="en-US" sz="1350">
                <a:latin typeface="+mn-lt"/>
              </a:rPr>
              <a:t>of peers from tracker</a:t>
            </a:r>
          </a:p>
        </p:txBody>
      </p:sp>
      <p:grpSp>
        <p:nvGrpSpPr>
          <p:cNvPr id="27" name="Group 68">
            <a:extLst>
              <a:ext uri="{FF2B5EF4-FFF2-40B4-BE49-F238E27FC236}">
                <a16:creationId xmlns:a16="http://schemas.microsoft.com/office/drawing/2014/main" id="{0CB0B1F3-FC8E-0A48-BF34-45F53DE7FC53}"/>
              </a:ext>
            </a:extLst>
          </p:cNvPr>
          <p:cNvGrpSpPr>
            <a:grpSpLocks/>
          </p:cNvGrpSpPr>
          <p:nvPr/>
        </p:nvGrpSpPr>
        <p:grpSpPr bwMode="auto">
          <a:xfrm>
            <a:off x="3396343" y="3535816"/>
            <a:ext cx="2619375" cy="1622822"/>
            <a:chOff x="1752" y="2166"/>
            <a:chExt cx="2200" cy="1363"/>
          </a:xfrm>
        </p:grpSpPr>
        <p:sp>
          <p:nvSpPr>
            <p:cNvPr id="28" name="Line 22">
              <a:extLst>
                <a:ext uri="{FF2B5EF4-FFF2-40B4-BE49-F238E27FC236}">
                  <a16:creationId xmlns:a16="http://schemas.microsoft.com/office/drawing/2014/main" id="{07CCED51-0858-B14F-BA5F-7B3C851D3C7C}"/>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29" name="Line 23">
              <a:extLst>
                <a:ext uri="{FF2B5EF4-FFF2-40B4-BE49-F238E27FC236}">
                  <a16:creationId xmlns:a16="http://schemas.microsoft.com/office/drawing/2014/main" id="{AE1CB49D-CE6D-D143-95DB-E659615A3630}"/>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sp>
          <p:nvSpPr>
            <p:cNvPr id="30" name="Line 24">
              <a:extLst>
                <a:ext uri="{FF2B5EF4-FFF2-40B4-BE49-F238E27FC236}">
                  <a16:creationId xmlns:a16="http://schemas.microsoft.com/office/drawing/2014/main" id="{327E99FD-0AAB-E84D-845A-9A6E34919AAE}"/>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350"/>
            </a:p>
          </p:txBody>
        </p:sp>
      </p:grpSp>
      <p:sp>
        <p:nvSpPr>
          <p:cNvPr id="31" name="Text Box 35">
            <a:extLst>
              <a:ext uri="{FF2B5EF4-FFF2-40B4-BE49-F238E27FC236}">
                <a16:creationId xmlns:a16="http://schemas.microsoft.com/office/drawing/2014/main" id="{41FA99F8-69D2-FB4B-B615-224F5CEB2B2D}"/>
              </a:ext>
            </a:extLst>
          </p:cNvPr>
          <p:cNvSpPr txBox="1">
            <a:spLocks noChangeArrowheads="1"/>
          </p:cNvSpPr>
          <p:nvPr/>
        </p:nvSpPr>
        <p:spPr bwMode="auto">
          <a:xfrm>
            <a:off x="1766378" y="5033623"/>
            <a:ext cx="242354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350">
                <a:latin typeface="+mn-lt"/>
              </a:rPr>
              <a:t>… and begins exchanging </a:t>
            </a:r>
          </a:p>
          <a:p>
            <a:pPr eaLnBrk="1" hangingPunct="1">
              <a:spcBef>
                <a:spcPct val="0"/>
              </a:spcBef>
              <a:buClrTx/>
              <a:buSzTx/>
              <a:buFontTx/>
              <a:buNone/>
            </a:pPr>
            <a:r>
              <a:rPr lang="en-US" altLang="en-US" sz="1350">
                <a:latin typeface="+mn-lt"/>
              </a:rPr>
              <a:t>file chunks with peers in torrent</a:t>
            </a:r>
          </a:p>
        </p:txBody>
      </p:sp>
      <p:grpSp>
        <p:nvGrpSpPr>
          <p:cNvPr id="32" name="Group 71">
            <a:extLst>
              <a:ext uri="{FF2B5EF4-FFF2-40B4-BE49-F238E27FC236}">
                <a16:creationId xmlns:a16="http://schemas.microsoft.com/office/drawing/2014/main" id="{A0FCD1EA-5119-B341-A835-E304CBD33AC4}"/>
              </a:ext>
            </a:extLst>
          </p:cNvPr>
          <p:cNvGrpSpPr>
            <a:grpSpLocks/>
          </p:cNvGrpSpPr>
          <p:nvPr/>
        </p:nvGrpSpPr>
        <p:grpSpPr bwMode="auto">
          <a:xfrm>
            <a:off x="2948668" y="3167913"/>
            <a:ext cx="284560" cy="453628"/>
            <a:chOff x="4140" y="429"/>
            <a:chExt cx="1425" cy="2396"/>
          </a:xfrm>
        </p:grpSpPr>
        <p:sp>
          <p:nvSpPr>
            <p:cNvPr id="33" name="Freeform 72">
              <a:extLst>
                <a:ext uri="{FF2B5EF4-FFF2-40B4-BE49-F238E27FC236}">
                  <a16:creationId xmlns:a16="http://schemas.microsoft.com/office/drawing/2014/main" id="{36B6D999-1302-CA4C-9CFD-B5CDD5323C9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34" name="Rectangle 73">
              <a:extLst>
                <a:ext uri="{FF2B5EF4-FFF2-40B4-BE49-F238E27FC236}">
                  <a16:creationId xmlns:a16="http://schemas.microsoft.com/office/drawing/2014/main" id="{AE763A03-0DD4-834A-B674-79B066627380}"/>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35" name="Freeform 74">
              <a:extLst>
                <a:ext uri="{FF2B5EF4-FFF2-40B4-BE49-F238E27FC236}">
                  <a16:creationId xmlns:a16="http://schemas.microsoft.com/office/drawing/2014/main" id="{1AF22850-A524-C34B-9648-D7E113A5151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36" name="Freeform 75">
              <a:extLst>
                <a:ext uri="{FF2B5EF4-FFF2-40B4-BE49-F238E27FC236}">
                  <a16:creationId xmlns:a16="http://schemas.microsoft.com/office/drawing/2014/main" id="{E1031A0C-C898-9240-84A5-5DF224E406F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37" name="Rectangle 76">
              <a:extLst>
                <a:ext uri="{FF2B5EF4-FFF2-40B4-BE49-F238E27FC236}">
                  <a16:creationId xmlns:a16="http://schemas.microsoft.com/office/drawing/2014/main" id="{FE7D0B4D-AB22-7349-A08A-69B9AFDFEEA0}"/>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nvGrpSpPr>
            <p:cNvPr id="38" name="Group 77">
              <a:extLst>
                <a:ext uri="{FF2B5EF4-FFF2-40B4-BE49-F238E27FC236}">
                  <a16:creationId xmlns:a16="http://schemas.microsoft.com/office/drawing/2014/main" id="{4BEA5B83-9C56-7E41-BD11-39235643453A}"/>
                </a:ext>
              </a:extLst>
            </p:cNvPr>
            <p:cNvGrpSpPr>
              <a:grpSpLocks/>
            </p:cNvGrpSpPr>
            <p:nvPr/>
          </p:nvGrpSpPr>
          <p:grpSpPr bwMode="auto">
            <a:xfrm>
              <a:off x="4749" y="668"/>
              <a:ext cx="581" cy="145"/>
              <a:chOff x="614" y="2568"/>
              <a:chExt cx="725" cy="139"/>
            </a:xfrm>
          </p:grpSpPr>
          <p:sp>
            <p:nvSpPr>
              <p:cNvPr id="63" name="AutoShape 78">
                <a:extLst>
                  <a:ext uri="{FF2B5EF4-FFF2-40B4-BE49-F238E27FC236}">
                    <a16:creationId xmlns:a16="http://schemas.microsoft.com/office/drawing/2014/main" id="{A1F98537-39E1-5140-824E-666C1A8D188B}"/>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64" name="AutoShape 79">
                <a:extLst>
                  <a:ext uri="{FF2B5EF4-FFF2-40B4-BE49-F238E27FC236}">
                    <a16:creationId xmlns:a16="http://schemas.microsoft.com/office/drawing/2014/main" id="{3E630405-7E91-474D-81B7-5BE15C86F4F9}"/>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39" name="Rectangle 80">
              <a:extLst>
                <a:ext uri="{FF2B5EF4-FFF2-40B4-BE49-F238E27FC236}">
                  <a16:creationId xmlns:a16="http://schemas.microsoft.com/office/drawing/2014/main" id="{B81937BA-7B8F-934F-9886-304C1E0FE0D8}"/>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nvGrpSpPr>
            <p:cNvPr id="40" name="Group 81">
              <a:extLst>
                <a:ext uri="{FF2B5EF4-FFF2-40B4-BE49-F238E27FC236}">
                  <a16:creationId xmlns:a16="http://schemas.microsoft.com/office/drawing/2014/main" id="{EB47381C-540F-D44E-B9A6-D96D60900C1B}"/>
                </a:ext>
              </a:extLst>
            </p:cNvPr>
            <p:cNvGrpSpPr>
              <a:grpSpLocks/>
            </p:cNvGrpSpPr>
            <p:nvPr/>
          </p:nvGrpSpPr>
          <p:grpSpPr bwMode="auto">
            <a:xfrm>
              <a:off x="4747" y="994"/>
              <a:ext cx="581" cy="134"/>
              <a:chOff x="614" y="2568"/>
              <a:chExt cx="725" cy="139"/>
            </a:xfrm>
          </p:grpSpPr>
          <p:sp>
            <p:nvSpPr>
              <p:cNvPr id="61" name="AutoShape 82">
                <a:extLst>
                  <a:ext uri="{FF2B5EF4-FFF2-40B4-BE49-F238E27FC236}">
                    <a16:creationId xmlns:a16="http://schemas.microsoft.com/office/drawing/2014/main" id="{CB241153-BE70-A046-A468-0E9F962F2F1A}"/>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62" name="AutoShape 83">
                <a:extLst>
                  <a:ext uri="{FF2B5EF4-FFF2-40B4-BE49-F238E27FC236}">
                    <a16:creationId xmlns:a16="http://schemas.microsoft.com/office/drawing/2014/main" id="{AE4F9DC7-0CE7-224E-AC2E-7172DE8E4525}"/>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41" name="Rectangle 84">
              <a:extLst>
                <a:ext uri="{FF2B5EF4-FFF2-40B4-BE49-F238E27FC236}">
                  <a16:creationId xmlns:a16="http://schemas.microsoft.com/office/drawing/2014/main" id="{8C5EDE9F-7A54-8E4C-9F85-07C13C5C2FA0}"/>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42" name="Rectangle 85">
              <a:extLst>
                <a:ext uri="{FF2B5EF4-FFF2-40B4-BE49-F238E27FC236}">
                  <a16:creationId xmlns:a16="http://schemas.microsoft.com/office/drawing/2014/main" id="{6FEC7A6E-AAC2-3842-B9A4-935F2060DA79}"/>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nvGrpSpPr>
            <p:cNvPr id="43" name="Group 86">
              <a:extLst>
                <a:ext uri="{FF2B5EF4-FFF2-40B4-BE49-F238E27FC236}">
                  <a16:creationId xmlns:a16="http://schemas.microsoft.com/office/drawing/2014/main" id="{CAC1B168-07EE-3C44-9AEE-5914C1B8DC36}"/>
                </a:ext>
              </a:extLst>
            </p:cNvPr>
            <p:cNvGrpSpPr>
              <a:grpSpLocks/>
            </p:cNvGrpSpPr>
            <p:nvPr/>
          </p:nvGrpSpPr>
          <p:grpSpPr bwMode="auto">
            <a:xfrm>
              <a:off x="4735" y="1627"/>
              <a:ext cx="582" cy="151"/>
              <a:chOff x="614" y="2568"/>
              <a:chExt cx="725" cy="139"/>
            </a:xfrm>
          </p:grpSpPr>
          <p:sp>
            <p:nvSpPr>
              <p:cNvPr id="59" name="AutoShape 87">
                <a:extLst>
                  <a:ext uri="{FF2B5EF4-FFF2-40B4-BE49-F238E27FC236}">
                    <a16:creationId xmlns:a16="http://schemas.microsoft.com/office/drawing/2014/main" id="{F49F383C-F941-F64A-8DDE-13A4D8D164EC}"/>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60" name="AutoShape 88">
                <a:extLst>
                  <a:ext uri="{FF2B5EF4-FFF2-40B4-BE49-F238E27FC236}">
                    <a16:creationId xmlns:a16="http://schemas.microsoft.com/office/drawing/2014/main" id="{E3456229-948B-9C4F-B503-DD55D3230823}"/>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44" name="Freeform 89">
              <a:extLst>
                <a:ext uri="{FF2B5EF4-FFF2-40B4-BE49-F238E27FC236}">
                  <a16:creationId xmlns:a16="http://schemas.microsoft.com/office/drawing/2014/main" id="{3234093D-FE87-774F-B1CC-0588229AEC8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nvGrpSpPr>
            <p:cNvPr id="45" name="Group 90">
              <a:extLst>
                <a:ext uri="{FF2B5EF4-FFF2-40B4-BE49-F238E27FC236}">
                  <a16:creationId xmlns:a16="http://schemas.microsoft.com/office/drawing/2014/main" id="{BA746CA5-383B-584C-B3CE-776F388C942C}"/>
                </a:ext>
              </a:extLst>
            </p:cNvPr>
            <p:cNvGrpSpPr>
              <a:grpSpLocks/>
            </p:cNvGrpSpPr>
            <p:nvPr/>
          </p:nvGrpSpPr>
          <p:grpSpPr bwMode="auto">
            <a:xfrm>
              <a:off x="4739" y="1327"/>
              <a:ext cx="582" cy="139"/>
              <a:chOff x="614" y="2568"/>
              <a:chExt cx="725" cy="139"/>
            </a:xfrm>
          </p:grpSpPr>
          <p:sp>
            <p:nvSpPr>
              <p:cNvPr id="57" name="AutoShape 91">
                <a:extLst>
                  <a:ext uri="{FF2B5EF4-FFF2-40B4-BE49-F238E27FC236}">
                    <a16:creationId xmlns:a16="http://schemas.microsoft.com/office/drawing/2014/main" id="{68AEEFFF-F3C4-BE40-8529-27EE2B357488}"/>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8" name="AutoShape 92">
                <a:extLst>
                  <a:ext uri="{FF2B5EF4-FFF2-40B4-BE49-F238E27FC236}">
                    <a16:creationId xmlns:a16="http://schemas.microsoft.com/office/drawing/2014/main" id="{A5A04A8A-7369-354C-9B2B-CE0C0C5721C2}"/>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sp>
          <p:nvSpPr>
            <p:cNvPr id="46" name="Rectangle 93">
              <a:extLst>
                <a:ext uri="{FF2B5EF4-FFF2-40B4-BE49-F238E27FC236}">
                  <a16:creationId xmlns:a16="http://schemas.microsoft.com/office/drawing/2014/main" id="{618A0788-435C-8042-AA0E-E94601F03015}"/>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47" name="Freeform 94">
              <a:extLst>
                <a:ext uri="{FF2B5EF4-FFF2-40B4-BE49-F238E27FC236}">
                  <a16:creationId xmlns:a16="http://schemas.microsoft.com/office/drawing/2014/main" id="{25054F67-2153-544C-AC14-FB9950D7202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48" name="Freeform 95">
              <a:extLst>
                <a:ext uri="{FF2B5EF4-FFF2-40B4-BE49-F238E27FC236}">
                  <a16:creationId xmlns:a16="http://schemas.microsoft.com/office/drawing/2014/main" id="{F3155E84-B2BA-A749-84BE-14633D97E89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49" name="Oval 96">
              <a:extLst>
                <a:ext uri="{FF2B5EF4-FFF2-40B4-BE49-F238E27FC236}">
                  <a16:creationId xmlns:a16="http://schemas.microsoft.com/office/drawing/2014/main" id="{CA182219-7AC0-E240-972C-91BD56BAF1EB}"/>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0" name="Freeform 97">
              <a:extLst>
                <a:ext uri="{FF2B5EF4-FFF2-40B4-BE49-F238E27FC236}">
                  <a16:creationId xmlns:a16="http://schemas.microsoft.com/office/drawing/2014/main" id="{85F80E33-0DDA-284C-9587-26BBD9164AE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51" name="AutoShape 98">
              <a:extLst>
                <a:ext uri="{FF2B5EF4-FFF2-40B4-BE49-F238E27FC236}">
                  <a16:creationId xmlns:a16="http://schemas.microsoft.com/office/drawing/2014/main" id="{882E6AD3-0779-D044-AD1D-25D362270922}"/>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2" name="AutoShape 99">
              <a:extLst>
                <a:ext uri="{FF2B5EF4-FFF2-40B4-BE49-F238E27FC236}">
                  <a16:creationId xmlns:a16="http://schemas.microsoft.com/office/drawing/2014/main" id="{7B40A6F7-0BA7-7E46-8BEC-61560B69323D}"/>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3" name="Oval 100">
              <a:extLst>
                <a:ext uri="{FF2B5EF4-FFF2-40B4-BE49-F238E27FC236}">
                  <a16:creationId xmlns:a16="http://schemas.microsoft.com/office/drawing/2014/main" id="{F7339661-C71C-C74D-AC1D-5ED32FE9B9D4}"/>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4" name="Oval 101">
              <a:extLst>
                <a:ext uri="{FF2B5EF4-FFF2-40B4-BE49-F238E27FC236}">
                  <a16:creationId xmlns:a16="http://schemas.microsoft.com/office/drawing/2014/main" id="{B23B5791-AF12-DF45-86A6-EECA1ABBE598}"/>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350">
                <a:solidFill>
                  <a:srgbClr val="FF0000"/>
                </a:solidFill>
                <a:latin typeface="+mn-lt"/>
                <a:cs typeface="Arial" panose="020B0604020202020204" pitchFamily="34" charset="0"/>
              </a:endParaRPr>
            </a:p>
          </p:txBody>
        </p:sp>
        <p:sp>
          <p:nvSpPr>
            <p:cNvPr id="55" name="Oval 102">
              <a:extLst>
                <a:ext uri="{FF2B5EF4-FFF2-40B4-BE49-F238E27FC236}">
                  <a16:creationId xmlns:a16="http://schemas.microsoft.com/office/drawing/2014/main" id="{276ECC61-535B-904F-A386-35EBB8EC4328}"/>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sp>
          <p:nvSpPr>
            <p:cNvPr id="56" name="Rectangle 103">
              <a:extLst>
                <a:ext uri="{FF2B5EF4-FFF2-40B4-BE49-F238E27FC236}">
                  <a16:creationId xmlns:a16="http://schemas.microsoft.com/office/drawing/2014/main" id="{EA9915CD-687B-DC45-B384-ED68394FB0E3}"/>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500">
                <a:latin typeface="+mn-lt"/>
              </a:endParaRPr>
            </a:p>
          </p:txBody>
        </p:sp>
      </p:grpSp>
      <p:grpSp>
        <p:nvGrpSpPr>
          <p:cNvPr id="65" name="Group 104">
            <a:extLst>
              <a:ext uri="{FF2B5EF4-FFF2-40B4-BE49-F238E27FC236}">
                <a16:creationId xmlns:a16="http://schemas.microsoft.com/office/drawing/2014/main" id="{A1CC28AD-9104-D040-9B79-0D23AB0DAD5C}"/>
              </a:ext>
            </a:extLst>
          </p:cNvPr>
          <p:cNvGrpSpPr>
            <a:grpSpLocks/>
          </p:cNvGrpSpPr>
          <p:nvPr/>
        </p:nvGrpSpPr>
        <p:grpSpPr bwMode="auto">
          <a:xfrm>
            <a:off x="2868896" y="4097791"/>
            <a:ext cx="514350" cy="441722"/>
            <a:chOff x="-44" y="1473"/>
            <a:chExt cx="981" cy="1105"/>
          </a:xfrm>
        </p:grpSpPr>
        <p:pic>
          <p:nvPicPr>
            <p:cNvPr id="66" name="Picture 105" descr="desktop_computer_stylized_medium">
              <a:extLst>
                <a:ext uri="{FF2B5EF4-FFF2-40B4-BE49-F238E27FC236}">
                  <a16:creationId xmlns:a16="http://schemas.microsoft.com/office/drawing/2014/main" id="{AAA9C191-A724-DE4E-A0DA-AF600AE1B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106">
              <a:extLst>
                <a:ext uri="{FF2B5EF4-FFF2-40B4-BE49-F238E27FC236}">
                  <a16:creationId xmlns:a16="http://schemas.microsoft.com/office/drawing/2014/main" id="{E6FC85B1-48F0-1149-9E86-28C220903AB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68" name="Group 107">
            <a:extLst>
              <a:ext uri="{FF2B5EF4-FFF2-40B4-BE49-F238E27FC236}">
                <a16:creationId xmlns:a16="http://schemas.microsoft.com/office/drawing/2014/main" id="{291F0955-3988-7649-881A-FC89468189F9}"/>
              </a:ext>
            </a:extLst>
          </p:cNvPr>
          <p:cNvGrpSpPr>
            <a:grpSpLocks/>
          </p:cNvGrpSpPr>
          <p:nvPr/>
        </p:nvGrpSpPr>
        <p:grpSpPr bwMode="auto">
          <a:xfrm>
            <a:off x="3896406" y="4857410"/>
            <a:ext cx="546497" cy="465535"/>
            <a:chOff x="-44" y="1473"/>
            <a:chExt cx="981" cy="1105"/>
          </a:xfrm>
        </p:grpSpPr>
        <p:pic>
          <p:nvPicPr>
            <p:cNvPr id="69" name="Picture 108" descr="desktop_computer_stylized_medium">
              <a:extLst>
                <a:ext uri="{FF2B5EF4-FFF2-40B4-BE49-F238E27FC236}">
                  <a16:creationId xmlns:a16="http://schemas.microsoft.com/office/drawing/2014/main" id="{A5B37F88-7E58-784C-A670-1879282E52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109">
              <a:extLst>
                <a:ext uri="{FF2B5EF4-FFF2-40B4-BE49-F238E27FC236}">
                  <a16:creationId xmlns:a16="http://schemas.microsoft.com/office/drawing/2014/main" id="{36940F9B-2451-784C-B12A-984CF4F8731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71" name="Group 110">
            <a:extLst>
              <a:ext uri="{FF2B5EF4-FFF2-40B4-BE49-F238E27FC236}">
                <a16:creationId xmlns:a16="http://schemas.microsoft.com/office/drawing/2014/main" id="{7F424135-822E-074D-8C17-2A6D6E4ECAFC}"/>
              </a:ext>
            </a:extLst>
          </p:cNvPr>
          <p:cNvGrpSpPr>
            <a:grpSpLocks/>
          </p:cNvGrpSpPr>
          <p:nvPr/>
        </p:nvGrpSpPr>
        <p:grpSpPr bwMode="auto">
          <a:xfrm>
            <a:off x="4108337" y="5290797"/>
            <a:ext cx="546497" cy="465535"/>
            <a:chOff x="-44" y="1473"/>
            <a:chExt cx="981" cy="1105"/>
          </a:xfrm>
        </p:grpSpPr>
        <p:pic>
          <p:nvPicPr>
            <p:cNvPr id="72" name="Picture 111" descr="desktop_computer_stylized_medium">
              <a:extLst>
                <a:ext uri="{FF2B5EF4-FFF2-40B4-BE49-F238E27FC236}">
                  <a16:creationId xmlns:a16="http://schemas.microsoft.com/office/drawing/2014/main" id="{34FC5600-17A3-934E-9068-3B83CAC0C3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Freeform 112">
              <a:extLst>
                <a:ext uri="{FF2B5EF4-FFF2-40B4-BE49-F238E27FC236}">
                  <a16:creationId xmlns:a16="http://schemas.microsoft.com/office/drawing/2014/main" id="{1F97F168-3D00-8E46-92E2-721EC7E48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74" name="Group 113">
            <a:extLst>
              <a:ext uri="{FF2B5EF4-FFF2-40B4-BE49-F238E27FC236}">
                <a16:creationId xmlns:a16="http://schemas.microsoft.com/office/drawing/2014/main" id="{C0B69BA7-0A27-7147-8AE9-1235C7C2A05B}"/>
              </a:ext>
            </a:extLst>
          </p:cNvPr>
          <p:cNvGrpSpPr>
            <a:grpSpLocks/>
          </p:cNvGrpSpPr>
          <p:nvPr/>
        </p:nvGrpSpPr>
        <p:grpSpPr bwMode="auto">
          <a:xfrm flipH="1">
            <a:off x="6083584" y="4425213"/>
            <a:ext cx="546497" cy="465534"/>
            <a:chOff x="-44" y="1473"/>
            <a:chExt cx="981" cy="1105"/>
          </a:xfrm>
        </p:grpSpPr>
        <p:pic>
          <p:nvPicPr>
            <p:cNvPr id="75" name="Picture 114" descr="desktop_computer_stylized_medium">
              <a:extLst>
                <a:ext uri="{FF2B5EF4-FFF2-40B4-BE49-F238E27FC236}">
                  <a16:creationId xmlns:a16="http://schemas.microsoft.com/office/drawing/2014/main" id="{F68E7B52-0A00-E34D-9DA2-D7620DF995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15">
              <a:extLst>
                <a:ext uri="{FF2B5EF4-FFF2-40B4-BE49-F238E27FC236}">
                  <a16:creationId xmlns:a16="http://schemas.microsoft.com/office/drawing/2014/main" id="{CE23A1DF-EAD7-2749-B795-7C811DC2D39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77" name="Group 116">
            <a:extLst>
              <a:ext uri="{FF2B5EF4-FFF2-40B4-BE49-F238E27FC236}">
                <a16:creationId xmlns:a16="http://schemas.microsoft.com/office/drawing/2014/main" id="{C526BB6F-CCDA-0147-8FD0-0F99323F14AB}"/>
              </a:ext>
            </a:extLst>
          </p:cNvPr>
          <p:cNvGrpSpPr>
            <a:grpSpLocks/>
          </p:cNvGrpSpPr>
          <p:nvPr/>
        </p:nvGrpSpPr>
        <p:grpSpPr bwMode="auto">
          <a:xfrm flipH="1">
            <a:off x="5822837" y="5428910"/>
            <a:ext cx="546497" cy="465535"/>
            <a:chOff x="-44" y="1473"/>
            <a:chExt cx="981" cy="1105"/>
          </a:xfrm>
        </p:grpSpPr>
        <p:pic>
          <p:nvPicPr>
            <p:cNvPr id="78" name="Picture 117" descr="desktop_computer_stylized_medium">
              <a:extLst>
                <a:ext uri="{FF2B5EF4-FFF2-40B4-BE49-F238E27FC236}">
                  <a16:creationId xmlns:a16="http://schemas.microsoft.com/office/drawing/2014/main" id="{CDFEDAF9-00CE-D646-8AE3-A7056CD30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Freeform 118">
              <a:extLst>
                <a:ext uri="{FF2B5EF4-FFF2-40B4-BE49-F238E27FC236}">
                  <a16:creationId xmlns:a16="http://schemas.microsoft.com/office/drawing/2014/main" id="{3D90A292-9B8F-C447-9D79-AE8C9EFF482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0" name="Group 119">
            <a:extLst>
              <a:ext uri="{FF2B5EF4-FFF2-40B4-BE49-F238E27FC236}">
                <a16:creationId xmlns:a16="http://schemas.microsoft.com/office/drawing/2014/main" id="{EBC84D0D-5129-DF4C-A746-CE2C76A20F2E}"/>
              </a:ext>
            </a:extLst>
          </p:cNvPr>
          <p:cNvGrpSpPr>
            <a:grpSpLocks/>
          </p:cNvGrpSpPr>
          <p:nvPr/>
        </p:nvGrpSpPr>
        <p:grpSpPr bwMode="auto">
          <a:xfrm flipH="1">
            <a:off x="6124065" y="3534626"/>
            <a:ext cx="546497" cy="465534"/>
            <a:chOff x="-44" y="1473"/>
            <a:chExt cx="981" cy="1105"/>
          </a:xfrm>
        </p:grpSpPr>
        <p:pic>
          <p:nvPicPr>
            <p:cNvPr id="81" name="Picture 120" descr="desktop_computer_stylized_medium">
              <a:extLst>
                <a:ext uri="{FF2B5EF4-FFF2-40B4-BE49-F238E27FC236}">
                  <a16:creationId xmlns:a16="http://schemas.microsoft.com/office/drawing/2014/main" id="{2B752977-E9AF-8448-A2A8-48B1A471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Freeform 121">
              <a:extLst>
                <a:ext uri="{FF2B5EF4-FFF2-40B4-BE49-F238E27FC236}">
                  <a16:creationId xmlns:a16="http://schemas.microsoft.com/office/drawing/2014/main" id="{2274D970-5334-1C44-8D20-95FD2587ECE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3" name="Group 122">
            <a:extLst>
              <a:ext uri="{FF2B5EF4-FFF2-40B4-BE49-F238E27FC236}">
                <a16:creationId xmlns:a16="http://schemas.microsoft.com/office/drawing/2014/main" id="{62B3C8B1-8466-CB42-A6EE-7A22909BC2AD}"/>
              </a:ext>
            </a:extLst>
          </p:cNvPr>
          <p:cNvGrpSpPr>
            <a:grpSpLocks/>
          </p:cNvGrpSpPr>
          <p:nvPr/>
        </p:nvGrpSpPr>
        <p:grpSpPr bwMode="auto">
          <a:xfrm flipH="1">
            <a:off x="4776277" y="3134576"/>
            <a:ext cx="481013" cy="465534"/>
            <a:chOff x="-44" y="1473"/>
            <a:chExt cx="981" cy="1105"/>
          </a:xfrm>
        </p:grpSpPr>
        <p:pic>
          <p:nvPicPr>
            <p:cNvPr id="84" name="Picture 123" descr="desktop_computer_stylized_medium">
              <a:extLst>
                <a:ext uri="{FF2B5EF4-FFF2-40B4-BE49-F238E27FC236}">
                  <a16:creationId xmlns:a16="http://schemas.microsoft.com/office/drawing/2014/main" id="{AD943130-CC29-0E45-BFE5-3AE7F2348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124">
              <a:extLst>
                <a:ext uri="{FF2B5EF4-FFF2-40B4-BE49-F238E27FC236}">
                  <a16:creationId xmlns:a16="http://schemas.microsoft.com/office/drawing/2014/main" id="{D17179B0-F425-1A49-8872-7CDBB0C5274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6" name="Group 125">
            <a:extLst>
              <a:ext uri="{FF2B5EF4-FFF2-40B4-BE49-F238E27FC236}">
                <a16:creationId xmlns:a16="http://schemas.microsoft.com/office/drawing/2014/main" id="{E26E3FBF-E723-C040-AEE6-20EB441E8176}"/>
              </a:ext>
            </a:extLst>
          </p:cNvPr>
          <p:cNvGrpSpPr>
            <a:grpSpLocks/>
          </p:cNvGrpSpPr>
          <p:nvPr/>
        </p:nvGrpSpPr>
        <p:grpSpPr bwMode="auto">
          <a:xfrm>
            <a:off x="3568984" y="3127432"/>
            <a:ext cx="546497" cy="465534"/>
            <a:chOff x="-44" y="1473"/>
            <a:chExt cx="981" cy="1105"/>
          </a:xfrm>
        </p:grpSpPr>
        <p:pic>
          <p:nvPicPr>
            <p:cNvPr id="87" name="Picture 126" descr="desktop_computer_stylized_medium">
              <a:extLst>
                <a:ext uri="{FF2B5EF4-FFF2-40B4-BE49-F238E27FC236}">
                  <a16:creationId xmlns:a16="http://schemas.microsoft.com/office/drawing/2014/main" id="{CF1B6F22-9E2D-1944-A52E-E77715BBD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27">
              <a:extLst>
                <a:ext uri="{FF2B5EF4-FFF2-40B4-BE49-F238E27FC236}">
                  <a16:creationId xmlns:a16="http://schemas.microsoft.com/office/drawing/2014/main" id="{22CD730C-689A-E44A-91FA-E8E769CE6D9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grpSp>
        <p:nvGrpSpPr>
          <p:cNvPr id="89" name="Group 129">
            <a:extLst>
              <a:ext uri="{FF2B5EF4-FFF2-40B4-BE49-F238E27FC236}">
                <a16:creationId xmlns:a16="http://schemas.microsoft.com/office/drawing/2014/main" id="{A7C3F63D-74FF-7040-B1D2-88A6E501954B}"/>
              </a:ext>
            </a:extLst>
          </p:cNvPr>
          <p:cNvGrpSpPr>
            <a:grpSpLocks/>
          </p:cNvGrpSpPr>
          <p:nvPr/>
        </p:nvGrpSpPr>
        <p:grpSpPr bwMode="auto">
          <a:xfrm>
            <a:off x="5144180" y="5087200"/>
            <a:ext cx="367904" cy="309563"/>
            <a:chOff x="-44" y="1473"/>
            <a:chExt cx="981" cy="1105"/>
          </a:xfrm>
        </p:grpSpPr>
        <p:pic>
          <p:nvPicPr>
            <p:cNvPr id="90" name="Picture 130" descr="desktop_computer_stylized_medium">
              <a:extLst>
                <a:ext uri="{FF2B5EF4-FFF2-40B4-BE49-F238E27FC236}">
                  <a16:creationId xmlns:a16="http://schemas.microsoft.com/office/drawing/2014/main" id="{45B574F8-532C-7A46-A7F4-34C6C8EBE1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131">
              <a:extLst>
                <a:ext uri="{FF2B5EF4-FFF2-40B4-BE49-F238E27FC236}">
                  <a16:creationId xmlns:a16="http://schemas.microsoft.com/office/drawing/2014/main" id="{AA7D8503-5853-054D-99AB-15405424F7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350"/>
            </a:p>
          </p:txBody>
        </p:sp>
      </p:grpSp>
      <p:sp>
        <p:nvSpPr>
          <p:cNvPr id="92" name="Slide Number Placeholder 2">
            <a:extLst>
              <a:ext uri="{FF2B5EF4-FFF2-40B4-BE49-F238E27FC236}">
                <a16:creationId xmlns:a16="http://schemas.microsoft.com/office/drawing/2014/main" id="{D180C486-5822-2A45-9DAC-775AB430BAD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160</a:t>
            </a:fld>
            <a:endParaRPr lang="en-US" dirty="0"/>
          </a:p>
        </p:txBody>
      </p:sp>
    </p:spTree>
    <p:extLst>
      <p:ext uri="{BB962C8B-B14F-4D97-AF65-F5344CB8AC3E}">
        <p14:creationId xmlns:p14="http://schemas.microsoft.com/office/powerpoint/2010/main" val="11728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1000"/>
                                        <p:tgtEl>
                                          <p:spTgt spid="22"/>
                                        </p:tgtEl>
                                      </p:cBhvr>
                                    </p:animEffect>
                                  </p:childTnLst>
                                </p:cTn>
                              </p:par>
                              <p:par>
                                <p:cTn id="8" presetID="9"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dissolve">
                                      <p:cBhvr>
                                        <p:cTn id="10" dur="500"/>
                                        <p:tgtEl>
                                          <p:spTgt spid="24"/>
                                        </p:tgtEl>
                                      </p:cBhvr>
                                    </p:animEffect>
                                  </p:childTnLst>
                                </p:cTn>
                              </p:par>
                              <p:par>
                                <p:cTn id="11" presetID="9"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dissolve">
                                      <p:cBhvr>
                                        <p:cTn id="13" dur="500"/>
                                        <p:tgtEl>
                                          <p:spTgt spid="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1000"/>
                                        <p:tgtEl>
                                          <p:spTgt spid="26"/>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dissolve">
                                      <p:cBhvr>
                                        <p:cTn id="26" dur="1000"/>
                                        <p:tgtEl>
                                          <p:spTgt spid="2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dissolve">
                                      <p:cBhvr>
                                        <p:cTn id="29" dur="1000"/>
                                        <p:tgtEl>
                                          <p:spTgt spid="31"/>
                                        </p:tgtEl>
                                      </p:cBhvr>
                                    </p:animEffect>
                                  </p:childTnLst>
                                </p:cTn>
                              </p:par>
                              <p:par>
                                <p:cTn id="30" presetID="9" presetClass="exit" presetSubtype="0" fill="hold" nodeType="with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31"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P2P file distribution: BitTorrent </a:t>
            </a:r>
          </a:p>
        </p:txBody>
      </p:sp>
      <p:sp>
        <p:nvSpPr>
          <p:cNvPr id="170" name="Rectangle 3">
            <a:extLst>
              <a:ext uri="{FF2B5EF4-FFF2-40B4-BE49-F238E27FC236}">
                <a16:creationId xmlns:a16="http://schemas.microsoft.com/office/drawing/2014/main" id="{BE01B437-A61A-9B44-A8C0-5BAD0C5014B4}"/>
              </a:ext>
            </a:extLst>
          </p:cNvPr>
          <p:cNvSpPr txBox="1">
            <a:spLocks noChangeArrowheads="1"/>
          </p:cNvSpPr>
          <p:nvPr/>
        </p:nvSpPr>
        <p:spPr bwMode="auto">
          <a:xfrm>
            <a:off x="504545" y="2018915"/>
            <a:ext cx="4491207" cy="184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15504" indent="-215504"/>
            <a:r>
              <a:rPr lang="en-US" altLang="en-US" sz="2100" kern="0" dirty="0">
                <a:latin typeface="+mn-lt"/>
                <a:ea typeface="ＭＳ Ｐゴシック" panose="020B0600070205080204" pitchFamily="34" charset="-128"/>
              </a:rPr>
              <a:t>peer joining torrent: </a:t>
            </a:r>
          </a:p>
          <a:p>
            <a:pPr marL="510779" lvl="1" indent="-167879"/>
            <a:r>
              <a:rPr lang="en-US" altLang="en-US" sz="1800" kern="0" dirty="0">
                <a:latin typeface="+mn-lt"/>
                <a:ea typeface="ＭＳ Ｐゴシック" panose="020B0600070205080204" pitchFamily="34" charset="-128"/>
              </a:rPr>
              <a:t>has no chunks, but will accumulate them over time from other peers</a:t>
            </a:r>
          </a:p>
          <a:p>
            <a:pPr marL="510779" lvl="1" indent="-167879"/>
            <a:r>
              <a:rPr lang="en-US" altLang="en-US" sz="1800" kern="0" dirty="0">
                <a:latin typeface="+mn-lt"/>
                <a:ea typeface="ＭＳ Ｐゴシック" panose="020B0600070205080204" pitchFamily="34" charset="-128"/>
              </a:rPr>
              <a:t>registers with tracker to get list of peers, connects to subset of peers (</a:t>
            </a:r>
            <a:r>
              <a:rPr lang="ja-JP" altLang="en-US" sz="1800" kern="0">
                <a:latin typeface="+mn-lt"/>
                <a:ea typeface="ＭＳ Ｐゴシック" panose="020B0600070205080204" pitchFamily="34" charset="-128"/>
              </a:rPr>
              <a:t>“</a:t>
            </a:r>
            <a:r>
              <a:rPr lang="en-US" altLang="ja-JP" sz="1800" kern="0" dirty="0">
                <a:latin typeface="+mn-lt"/>
                <a:ea typeface="ＭＳ Ｐゴシック" panose="020B0600070205080204" pitchFamily="34" charset="-128"/>
              </a:rPr>
              <a:t>neighbors</a:t>
            </a:r>
            <a:r>
              <a:rPr lang="ja-JP" altLang="en-US" sz="1800" kern="0">
                <a:latin typeface="+mn-lt"/>
                <a:ea typeface="ＭＳ Ｐゴシック" panose="020B0600070205080204" pitchFamily="34" charset="-128"/>
              </a:rPr>
              <a:t>”</a:t>
            </a:r>
            <a:r>
              <a:rPr lang="en-US" altLang="ja-JP" sz="1800" kern="0" dirty="0">
                <a:latin typeface="+mn-lt"/>
                <a:ea typeface="ＭＳ Ｐゴシック" panose="020B0600070205080204" pitchFamily="34" charset="-128"/>
              </a:rPr>
              <a:t>)</a:t>
            </a:r>
            <a:endParaRPr lang="en-US" altLang="en-US" sz="1800" kern="0" dirty="0">
              <a:latin typeface="+mn-lt"/>
              <a:ea typeface="ＭＳ Ｐゴシック" panose="020B0600070205080204" pitchFamily="34" charset="-128"/>
            </a:endParaRPr>
          </a:p>
        </p:txBody>
      </p:sp>
      <p:sp>
        <p:nvSpPr>
          <p:cNvPr id="171" name="Rectangle 3">
            <a:extLst>
              <a:ext uri="{FF2B5EF4-FFF2-40B4-BE49-F238E27FC236}">
                <a16:creationId xmlns:a16="http://schemas.microsoft.com/office/drawing/2014/main" id="{5C2EB95A-93B0-5840-9C4D-A1762DAEA759}"/>
              </a:ext>
            </a:extLst>
          </p:cNvPr>
          <p:cNvSpPr>
            <a:spLocks noChangeArrowheads="1"/>
          </p:cNvSpPr>
          <p:nvPr/>
        </p:nvSpPr>
        <p:spPr bwMode="auto">
          <a:xfrm>
            <a:off x="516793" y="3653790"/>
            <a:ext cx="8240315" cy="1753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while downloading, peer uploads chunks to other peers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peer may change peers with whom it exchanges chunks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peer exchanges prioritize rarer blocks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i="1" dirty="0">
                <a:solidFill>
                  <a:srgbClr val="CC0000"/>
                </a:solidFill>
                <a:latin typeface="+mn-lt"/>
              </a:rPr>
              <a:t>churn:</a:t>
            </a:r>
            <a:r>
              <a:rPr lang="en-US" altLang="en-US" sz="2100" dirty="0">
                <a:solidFill>
                  <a:srgbClr val="000000"/>
                </a:solidFill>
                <a:latin typeface="+mn-lt"/>
              </a:rPr>
              <a:t> peers may come and go</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100" dirty="0">
                <a:solidFill>
                  <a:srgbClr val="000000"/>
                </a:solidFill>
                <a:latin typeface="+mn-lt"/>
              </a:rPr>
              <a:t>once peer has entire file, it may (selfishly) leave or (altruistically) remain in torrent</a:t>
            </a:r>
          </a:p>
        </p:txBody>
      </p:sp>
      <p:grpSp>
        <p:nvGrpSpPr>
          <p:cNvPr id="2" name="Group 1">
            <a:extLst>
              <a:ext uri="{FF2B5EF4-FFF2-40B4-BE49-F238E27FC236}">
                <a16:creationId xmlns:a16="http://schemas.microsoft.com/office/drawing/2014/main" id="{8DCC6C24-30FA-4B4E-A269-8C92EE25BC46}"/>
              </a:ext>
            </a:extLst>
          </p:cNvPr>
          <p:cNvGrpSpPr/>
          <p:nvPr/>
        </p:nvGrpSpPr>
        <p:grpSpPr>
          <a:xfrm>
            <a:off x="5716701" y="1837586"/>
            <a:ext cx="2675335" cy="1675210"/>
            <a:chOff x="4911725" y="1368425"/>
            <a:chExt cx="3567113" cy="2233613"/>
          </a:xfrm>
        </p:grpSpPr>
        <p:sp>
          <p:nvSpPr>
            <p:cNvPr id="172" name="Line 25">
              <a:extLst>
                <a:ext uri="{FF2B5EF4-FFF2-40B4-BE49-F238E27FC236}">
                  <a16:creationId xmlns:a16="http://schemas.microsoft.com/office/drawing/2014/main" id="{14C1BFA3-2422-AC40-9443-EBE4B0BA4E51}"/>
                </a:ext>
              </a:extLst>
            </p:cNvPr>
            <p:cNvSpPr>
              <a:spLocks noChangeShapeType="1"/>
            </p:cNvSpPr>
            <p:nvPr/>
          </p:nvSpPr>
          <p:spPr bwMode="auto">
            <a:xfrm>
              <a:off x="6245225" y="1646238"/>
              <a:ext cx="1736725" cy="879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3" name="Line 26">
              <a:extLst>
                <a:ext uri="{FF2B5EF4-FFF2-40B4-BE49-F238E27FC236}">
                  <a16:creationId xmlns:a16="http://schemas.microsoft.com/office/drawing/2014/main" id="{858C722B-AFD5-3E4D-9F07-FC6900AAFE1D}"/>
                </a:ext>
              </a:extLst>
            </p:cNvPr>
            <p:cNvSpPr>
              <a:spLocks noChangeShapeType="1"/>
            </p:cNvSpPr>
            <p:nvPr/>
          </p:nvSpPr>
          <p:spPr bwMode="auto">
            <a:xfrm>
              <a:off x="6107113" y="1739900"/>
              <a:ext cx="168275" cy="1133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4" name="Line 27">
              <a:extLst>
                <a:ext uri="{FF2B5EF4-FFF2-40B4-BE49-F238E27FC236}">
                  <a16:creationId xmlns:a16="http://schemas.microsoft.com/office/drawing/2014/main" id="{BE071C26-5E10-4944-8BF4-10C7EC327E51}"/>
                </a:ext>
              </a:extLst>
            </p:cNvPr>
            <p:cNvSpPr>
              <a:spLocks noChangeShapeType="1"/>
            </p:cNvSpPr>
            <p:nvPr/>
          </p:nvSpPr>
          <p:spPr bwMode="auto">
            <a:xfrm flipH="1" flipV="1">
              <a:off x="7223125" y="1590675"/>
              <a:ext cx="795338" cy="1905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5" name="Line 28">
              <a:extLst>
                <a:ext uri="{FF2B5EF4-FFF2-40B4-BE49-F238E27FC236}">
                  <a16:creationId xmlns:a16="http://schemas.microsoft.com/office/drawing/2014/main" id="{75CAFCCB-E9E5-7E49-A3F5-4958D9F89A19}"/>
                </a:ext>
              </a:extLst>
            </p:cNvPr>
            <p:cNvSpPr>
              <a:spLocks noChangeShapeType="1"/>
            </p:cNvSpPr>
            <p:nvPr/>
          </p:nvSpPr>
          <p:spPr bwMode="auto">
            <a:xfrm flipH="1">
              <a:off x="6667500" y="1925638"/>
              <a:ext cx="1389063" cy="12398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6" name="Line 29">
              <a:extLst>
                <a:ext uri="{FF2B5EF4-FFF2-40B4-BE49-F238E27FC236}">
                  <a16:creationId xmlns:a16="http://schemas.microsoft.com/office/drawing/2014/main" id="{1D50DE5F-310E-1E44-85DE-D65DD48DF2AF}"/>
                </a:ext>
              </a:extLst>
            </p:cNvPr>
            <p:cNvSpPr>
              <a:spLocks noChangeShapeType="1"/>
            </p:cNvSpPr>
            <p:nvPr/>
          </p:nvSpPr>
          <p:spPr bwMode="auto">
            <a:xfrm flipH="1">
              <a:off x="6726238" y="3152775"/>
              <a:ext cx="504825" cy="1016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7" name="Line 30">
              <a:extLst>
                <a:ext uri="{FF2B5EF4-FFF2-40B4-BE49-F238E27FC236}">
                  <a16:creationId xmlns:a16="http://schemas.microsoft.com/office/drawing/2014/main" id="{FCC71024-B200-2142-949F-7D4A1B58CB77}"/>
                </a:ext>
              </a:extLst>
            </p:cNvPr>
            <p:cNvSpPr>
              <a:spLocks noChangeShapeType="1"/>
            </p:cNvSpPr>
            <p:nvPr/>
          </p:nvSpPr>
          <p:spPr bwMode="auto">
            <a:xfrm flipH="1">
              <a:off x="6399213" y="1714500"/>
              <a:ext cx="612775" cy="104616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8" name="Line 31">
              <a:extLst>
                <a:ext uri="{FF2B5EF4-FFF2-40B4-BE49-F238E27FC236}">
                  <a16:creationId xmlns:a16="http://schemas.microsoft.com/office/drawing/2014/main" id="{1790AC52-1931-A649-B99C-E0E7A089EC28}"/>
                </a:ext>
              </a:extLst>
            </p:cNvPr>
            <p:cNvSpPr>
              <a:spLocks noChangeShapeType="1"/>
            </p:cNvSpPr>
            <p:nvPr/>
          </p:nvSpPr>
          <p:spPr bwMode="auto">
            <a:xfrm flipV="1">
              <a:off x="6511925" y="2579688"/>
              <a:ext cx="1443038" cy="3016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79" name="Line 32">
              <a:extLst>
                <a:ext uri="{FF2B5EF4-FFF2-40B4-BE49-F238E27FC236}">
                  <a16:creationId xmlns:a16="http://schemas.microsoft.com/office/drawing/2014/main" id="{89975C97-C827-D24A-B1B2-BA5EA5D13E31}"/>
                </a:ext>
              </a:extLst>
            </p:cNvPr>
            <p:cNvSpPr>
              <a:spLocks noChangeShapeType="1"/>
            </p:cNvSpPr>
            <p:nvPr/>
          </p:nvSpPr>
          <p:spPr bwMode="auto">
            <a:xfrm>
              <a:off x="7192963" y="1679575"/>
              <a:ext cx="804862" cy="7969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0" name="Line 33">
              <a:extLst>
                <a:ext uri="{FF2B5EF4-FFF2-40B4-BE49-F238E27FC236}">
                  <a16:creationId xmlns:a16="http://schemas.microsoft.com/office/drawing/2014/main" id="{955D94CA-F543-6C42-A481-B95EE01861CD}"/>
                </a:ext>
              </a:extLst>
            </p:cNvPr>
            <p:cNvSpPr>
              <a:spLocks noChangeShapeType="1"/>
            </p:cNvSpPr>
            <p:nvPr/>
          </p:nvSpPr>
          <p:spPr bwMode="auto">
            <a:xfrm>
              <a:off x="7494588" y="3165475"/>
              <a:ext cx="255587" cy="1365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1" name="Line 34">
              <a:extLst>
                <a:ext uri="{FF2B5EF4-FFF2-40B4-BE49-F238E27FC236}">
                  <a16:creationId xmlns:a16="http://schemas.microsoft.com/office/drawing/2014/main" id="{951F72DA-656A-D04D-A6C4-F256EFF9FBBB}"/>
                </a:ext>
              </a:extLst>
            </p:cNvPr>
            <p:cNvSpPr>
              <a:spLocks noChangeShapeType="1"/>
            </p:cNvSpPr>
            <p:nvPr/>
          </p:nvSpPr>
          <p:spPr bwMode="auto">
            <a:xfrm>
              <a:off x="6735763" y="3351213"/>
              <a:ext cx="101441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2" name="Line 38">
              <a:extLst>
                <a:ext uri="{FF2B5EF4-FFF2-40B4-BE49-F238E27FC236}">
                  <a16:creationId xmlns:a16="http://schemas.microsoft.com/office/drawing/2014/main" id="{ADF91B87-973E-B548-B697-7A4079F1C792}"/>
                </a:ext>
              </a:extLst>
            </p:cNvPr>
            <p:cNvSpPr>
              <a:spLocks noChangeShapeType="1"/>
            </p:cNvSpPr>
            <p:nvPr/>
          </p:nvSpPr>
          <p:spPr bwMode="auto">
            <a:xfrm flipH="1">
              <a:off x="7869238" y="2689225"/>
              <a:ext cx="179387" cy="585788"/>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pic>
          <p:nvPicPr>
            <p:cNvPr id="183" name="Picture 39" descr="Alice">
              <a:extLst>
                <a:ext uri="{FF2B5EF4-FFF2-40B4-BE49-F238E27FC236}">
                  <a16:creationId xmlns:a16="http://schemas.microsoft.com/office/drawing/2014/main" id="{6B053B54-9371-384F-AA52-C17465B4D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 name="Group 70">
              <a:extLst>
                <a:ext uri="{FF2B5EF4-FFF2-40B4-BE49-F238E27FC236}">
                  <a16:creationId xmlns:a16="http://schemas.microsoft.com/office/drawing/2014/main" id="{C2114C23-66BC-A94F-90FC-3D02C545B220}"/>
                </a:ext>
              </a:extLst>
            </p:cNvPr>
            <p:cNvGrpSpPr>
              <a:grpSpLocks/>
            </p:cNvGrpSpPr>
            <p:nvPr/>
          </p:nvGrpSpPr>
          <p:grpSpPr bwMode="auto">
            <a:xfrm>
              <a:off x="5586413" y="1693863"/>
              <a:ext cx="2378075" cy="1350962"/>
              <a:chOff x="1752" y="2166"/>
              <a:chExt cx="2200" cy="1363"/>
            </a:xfrm>
          </p:grpSpPr>
          <p:sp>
            <p:nvSpPr>
              <p:cNvPr id="185" name="Line 22">
                <a:extLst>
                  <a:ext uri="{FF2B5EF4-FFF2-40B4-BE49-F238E27FC236}">
                    <a16:creationId xmlns:a16="http://schemas.microsoft.com/office/drawing/2014/main" id="{1EE108AC-8EA8-9E4A-8B60-F03F959667AE}"/>
                  </a:ext>
                </a:extLst>
              </p:cNvPr>
              <p:cNvSpPr>
                <a:spLocks noChangeShapeType="1"/>
              </p:cNvSpPr>
              <p:nvPr/>
            </p:nvSpPr>
            <p:spPr bwMode="auto">
              <a:xfrm flipV="1">
                <a:off x="1752" y="2166"/>
                <a:ext cx="361" cy="53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6" name="Line 23">
                <a:extLst>
                  <a:ext uri="{FF2B5EF4-FFF2-40B4-BE49-F238E27FC236}">
                    <a16:creationId xmlns:a16="http://schemas.microsoft.com/office/drawing/2014/main" id="{94D6AFB9-0FA7-C54C-9273-1A9C925AB8F0}"/>
                  </a:ext>
                </a:extLst>
              </p:cNvPr>
              <p:cNvSpPr>
                <a:spLocks noChangeShapeType="1"/>
              </p:cNvSpPr>
              <p:nvPr/>
            </p:nvSpPr>
            <p:spPr bwMode="auto">
              <a:xfrm flipV="1">
                <a:off x="1770" y="2352"/>
                <a:ext cx="2182" cy="4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87" name="Line 24">
                <a:extLst>
                  <a:ext uri="{FF2B5EF4-FFF2-40B4-BE49-F238E27FC236}">
                    <a16:creationId xmlns:a16="http://schemas.microsoft.com/office/drawing/2014/main" id="{5EF4CD56-8EA9-104D-8536-971136B66A3E}"/>
                  </a:ext>
                </a:extLst>
              </p:cNvPr>
              <p:cNvSpPr>
                <a:spLocks noChangeShapeType="1"/>
              </p:cNvSpPr>
              <p:nvPr/>
            </p:nvSpPr>
            <p:spPr bwMode="auto">
              <a:xfrm>
                <a:off x="1786" y="2820"/>
                <a:ext cx="1550" cy="70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188" name="Group 74">
              <a:extLst>
                <a:ext uri="{FF2B5EF4-FFF2-40B4-BE49-F238E27FC236}">
                  <a16:creationId xmlns:a16="http://schemas.microsoft.com/office/drawing/2014/main" id="{6DD06914-3CEB-5944-8E89-2281584DCD9B}"/>
                </a:ext>
              </a:extLst>
            </p:cNvPr>
            <p:cNvGrpSpPr>
              <a:grpSpLocks/>
            </p:cNvGrpSpPr>
            <p:nvPr/>
          </p:nvGrpSpPr>
          <p:grpSpPr bwMode="auto">
            <a:xfrm>
              <a:off x="5245100" y="1374775"/>
              <a:ext cx="292100" cy="517525"/>
              <a:chOff x="4140" y="429"/>
              <a:chExt cx="1425" cy="2396"/>
            </a:xfrm>
          </p:grpSpPr>
          <p:sp>
            <p:nvSpPr>
              <p:cNvPr id="189" name="Freeform 75">
                <a:extLst>
                  <a:ext uri="{FF2B5EF4-FFF2-40B4-BE49-F238E27FC236}">
                    <a16:creationId xmlns:a16="http://schemas.microsoft.com/office/drawing/2014/main" id="{F5672D96-1DC0-8542-9E0B-AF784B6A0C4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90" name="Rectangle 76">
                <a:extLst>
                  <a:ext uri="{FF2B5EF4-FFF2-40B4-BE49-F238E27FC236}">
                    <a16:creationId xmlns:a16="http://schemas.microsoft.com/office/drawing/2014/main" id="{C336E614-D216-1B4B-9137-3DC6CF7E4949}"/>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91" name="Freeform 77">
                <a:extLst>
                  <a:ext uri="{FF2B5EF4-FFF2-40B4-BE49-F238E27FC236}">
                    <a16:creationId xmlns:a16="http://schemas.microsoft.com/office/drawing/2014/main" id="{CF30086E-5442-B544-9BE6-2A8083677BA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92" name="Freeform 78">
                <a:extLst>
                  <a:ext uri="{FF2B5EF4-FFF2-40B4-BE49-F238E27FC236}">
                    <a16:creationId xmlns:a16="http://schemas.microsoft.com/office/drawing/2014/main" id="{6218844C-628C-9547-A930-560D56E3C7B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93" name="Rectangle 79">
                <a:extLst>
                  <a:ext uri="{FF2B5EF4-FFF2-40B4-BE49-F238E27FC236}">
                    <a16:creationId xmlns:a16="http://schemas.microsoft.com/office/drawing/2014/main" id="{78F96A30-FAB7-9144-8F42-1A1B06A335B9}"/>
                  </a:ext>
                </a:extLst>
              </p:cNvPr>
              <p:cNvSpPr>
                <a:spLocks noChangeArrowheads="1"/>
              </p:cNvSpPr>
              <p:nvPr/>
            </p:nvSpPr>
            <p:spPr bwMode="auto">
              <a:xfrm>
                <a:off x="4210" y="694"/>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94" name="Group 80">
                <a:extLst>
                  <a:ext uri="{FF2B5EF4-FFF2-40B4-BE49-F238E27FC236}">
                    <a16:creationId xmlns:a16="http://schemas.microsoft.com/office/drawing/2014/main" id="{CECE58F7-7C4A-6F4D-B141-662B63F4AA86}"/>
                  </a:ext>
                </a:extLst>
              </p:cNvPr>
              <p:cNvGrpSpPr>
                <a:grpSpLocks/>
              </p:cNvGrpSpPr>
              <p:nvPr/>
            </p:nvGrpSpPr>
            <p:grpSpPr bwMode="auto">
              <a:xfrm>
                <a:off x="4749" y="668"/>
                <a:ext cx="581" cy="145"/>
                <a:chOff x="614" y="2568"/>
                <a:chExt cx="725" cy="139"/>
              </a:xfrm>
            </p:grpSpPr>
            <p:sp>
              <p:nvSpPr>
                <p:cNvPr id="219" name="AutoShape 81">
                  <a:extLst>
                    <a:ext uri="{FF2B5EF4-FFF2-40B4-BE49-F238E27FC236}">
                      <a16:creationId xmlns:a16="http://schemas.microsoft.com/office/drawing/2014/main" id="{D6885AAA-38B2-874F-868F-D00AB0AE0D26}"/>
                    </a:ext>
                  </a:extLst>
                </p:cNvPr>
                <p:cNvSpPr>
                  <a:spLocks noChangeArrowheads="1"/>
                </p:cNvSpPr>
                <p:nvPr/>
              </p:nvSpPr>
              <p:spPr bwMode="auto">
                <a:xfrm>
                  <a:off x="618" y="2571"/>
                  <a:ext cx="725"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0" name="AutoShape 82">
                  <a:extLst>
                    <a:ext uri="{FF2B5EF4-FFF2-40B4-BE49-F238E27FC236}">
                      <a16:creationId xmlns:a16="http://schemas.microsoft.com/office/drawing/2014/main" id="{D61DCFC9-1720-7344-ADE6-5BD09A2BF12B}"/>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95" name="Rectangle 83">
                <a:extLst>
                  <a:ext uri="{FF2B5EF4-FFF2-40B4-BE49-F238E27FC236}">
                    <a16:creationId xmlns:a16="http://schemas.microsoft.com/office/drawing/2014/main" id="{00D3BEA9-BA94-4044-B1D5-60A03C5C5821}"/>
                  </a:ext>
                </a:extLst>
              </p:cNvPr>
              <p:cNvSpPr>
                <a:spLocks noChangeArrowheads="1"/>
              </p:cNvSpPr>
              <p:nvPr/>
            </p:nvSpPr>
            <p:spPr bwMode="auto">
              <a:xfrm>
                <a:off x="4225" y="1017"/>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96" name="Group 84">
                <a:extLst>
                  <a:ext uri="{FF2B5EF4-FFF2-40B4-BE49-F238E27FC236}">
                    <a16:creationId xmlns:a16="http://schemas.microsoft.com/office/drawing/2014/main" id="{641C2446-7A8F-504B-A8D3-FFEE0A9F637A}"/>
                  </a:ext>
                </a:extLst>
              </p:cNvPr>
              <p:cNvGrpSpPr>
                <a:grpSpLocks/>
              </p:cNvGrpSpPr>
              <p:nvPr/>
            </p:nvGrpSpPr>
            <p:grpSpPr bwMode="auto">
              <a:xfrm>
                <a:off x="4747" y="994"/>
                <a:ext cx="581" cy="134"/>
                <a:chOff x="614" y="2568"/>
                <a:chExt cx="725" cy="139"/>
              </a:xfrm>
            </p:grpSpPr>
            <p:sp>
              <p:nvSpPr>
                <p:cNvPr id="217" name="AutoShape 85">
                  <a:extLst>
                    <a:ext uri="{FF2B5EF4-FFF2-40B4-BE49-F238E27FC236}">
                      <a16:creationId xmlns:a16="http://schemas.microsoft.com/office/drawing/2014/main" id="{C1F8A523-4462-AA4E-A2CA-29700E5DA9B6}"/>
                    </a:ext>
                  </a:extLst>
                </p:cNvPr>
                <p:cNvSpPr>
                  <a:spLocks noChangeArrowheads="1"/>
                </p:cNvSpPr>
                <p:nvPr/>
              </p:nvSpPr>
              <p:spPr bwMode="auto">
                <a:xfrm>
                  <a:off x="610" y="2569"/>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8" name="AutoShape 86">
                  <a:extLst>
                    <a:ext uri="{FF2B5EF4-FFF2-40B4-BE49-F238E27FC236}">
                      <a16:creationId xmlns:a16="http://schemas.microsoft.com/office/drawing/2014/main" id="{A7658F20-DB1E-464F-B607-89092583FB5B}"/>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97" name="Rectangle 87">
                <a:extLst>
                  <a:ext uri="{FF2B5EF4-FFF2-40B4-BE49-F238E27FC236}">
                    <a16:creationId xmlns:a16="http://schemas.microsoft.com/office/drawing/2014/main" id="{FF6AAAAA-212A-7640-8D6B-0B6EBD377D7F}"/>
                  </a:ext>
                </a:extLst>
              </p:cNvPr>
              <p:cNvSpPr>
                <a:spLocks noChangeArrowheads="1"/>
              </p:cNvSpPr>
              <p:nvPr/>
            </p:nvSpPr>
            <p:spPr bwMode="auto">
              <a:xfrm>
                <a:off x="4217" y="1355"/>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98" name="Rectangle 88">
                <a:extLst>
                  <a:ext uri="{FF2B5EF4-FFF2-40B4-BE49-F238E27FC236}">
                    <a16:creationId xmlns:a16="http://schemas.microsoft.com/office/drawing/2014/main" id="{634123E3-AB71-9F41-AD39-43B0691F13F6}"/>
                  </a:ext>
                </a:extLst>
              </p:cNvPr>
              <p:cNvSpPr>
                <a:spLocks noChangeArrowheads="1"/>
              </p:cNvSpPr>
              <p:nvPr/>
            </p:nvSpPr>
            <p:spPr bwMode="auto">
              <a:xfrm>
                <a:off x="4225" y="1656"/>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99" name="Group 89">
                <a:extLst>
                  <a:ext uri="{FF2B5EF4-FFF2-40B4-BE49-F238E27FC236}">
                    <a16:creationId xmlns:a16="http://schemas.microsoft.com/office/drawing/2014/main" id="{DC8E4BD8-4B64-1943-9731-721699A50BDF}"/>
                  </a:ext>
                </a:extLst>
              </p:cNvPr>
              <p:cNvGrpSpPr>
                <a:grpSpLocks/>
              </p:cNvGrpSpPr>
              <p:nvPr/>
            </p:nvGrpSpPr>
            <p:grpSpPr bwMode="auto">
              <a:xfrm>
                <a:off x="4735" y="1627"/>
                <a:ext cx="582" cy="151"/>
                <a:chOff x="614" y="2568"/>
                <a:chExt cx="725" cy="139"/>
              </a:xfrm>
            </p:grpSpPr>
            <p:sp>
              <p:nvSpPr>
                <p:cNvPr id="215" name="AutoShape 90">
                  <a:extLst>
                    <a:ext uri="{FF2B5EF4-FFF2-40B4-BE49-F238E27FC236}">
                      <a16:creationId xmlns:a16="http://schemas.microsoft.com/office/drawing/2014/main" id="{9D762048-3A14-564D-8D32-3584214E9D4D}"/>
                    </a:ext>
                  </a:extLst>
                </p:cNvPr>
                <p:cNvSpPr>
                  <a:spLocks noChangeArrowheads="1"/>
                </p:cNvSpPr>
                <p:nvPr/>
              </p:nvSpPr>
              <p:spPr bwMode="auto">
                <a:xfrm>
                  <a:off x="616" y="2568"/>
                  <a:ext cx="724"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6" name="AutoShape 91">
                  <a:extLst>
                    <a:ext uri="{FF2B5EF4-FFF2-40B4-BE49-F238E27FC236}">
                      <a16:creationId xmlns:a16="http://schemas.microsoft.com/office/drawing/2014/main" id="{70B9E041-38D0-8A42-BB42-D0980C10A86A}"/>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0" name="Freeform 92">
                <a:extLst>
                  <a:ext uri="{FF2B5EF4-FFF2-40B4-BE49-F238E27FC236}">
                    <a16:creationId xmlns:a16="http://schemas.microsoft.com/office/drawing/2014/main" id="{A2F57490-585D-EB4E-AE3D-BCA33E2C5CC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01" name="Group 93">
                <a:extLst>
                  <a:ext uri="{FF2B5EF4-FFF2-40B4-BE49-F238E27FC236}">
                    <a16:creationId xmlns:a16="http://schemas.microsoft.com/office/drawing/2014/main" id="{E23C7B19-F840-FC48-9713-9AD00E8223E6}"/>
                  </a:ext>
                </a:extLst>
              </p:cNvPr>
              <p:cNvGrpSpPr>
                <a:grpSpLocks/>
              </p:cNvGrpSpPr>
              <p:nvPr/>
            </p:nvGrpSpPr>
            <p:grpSpPr bwMode="auto">
              <a:xfrm>
                <a:off x="4739" y="1327"/>
                <a:ext cx="582" cy="139"/>
                <a:chOff x="614" y="2568"/>
                <a:chExt cx="725" cy="139"/>
              </a:xfrm>
            </p:grpSpPr>
            <p:sp>
              <p:nvSpPr>
                <p:cNvPr id="213" name="AutoShape 94">
                  <a:extLst>
                    <a:ext uri="{FF2B5EF4-FFF2-40B4-BE49-F238E27FC236}">
                      <a16:creationId xmlns:a16="http://schemas.microsoft.com/office/drawing/2014/main" id="{BF66CD5C-FF99-7742-A14E-2BF2A67A6C17}"/>
                    </a:ext>
                  </a:extLst>
                </p:cNvPr>
                <p:cNvSpPr>
                  <a:spLocks noChangeArrowheads="1"/>
                </p:cNvSpPr>
                <p:nvPr/>
              </p:nvSpPr>
              <p:spPr bwMode="auto">
                <a:xfrm>
                  <a:off x="611" y="2567"/>
                  <a:ext cx="724"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4" name="AutoShape 95">
                  <a:extLst>
                    <a:ext uri="{FF2B5EF4-FFF2-40B4-BE49-F238E27FC236}">
                      <a16:creationId xmlns:a16="http://schemas.microsoft.com/office/drawing/2014/main" id="{F9BFFD59-AD2B-894C-819C-8D0DB9F2B53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2" name="Rectangle 96">
                <a:extLst>
                  <a:ext uri="{FF2B5EF4-FFF2-40B4-BE49-F238E27FC236}">
                    <a16:creationId xmlns:a16="http://schemas.microsoft.com/office/drawing/2014/main" id="{136171A0-1A0E-8D4C-968B-D17501670E1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3" name="Freeform 97">
                <a:extLst>
                  <a:ext uri="{FF2B5EF4-FFF2-40B4-BE49-F238E27FC236}">
                    <a16:creationId xmlns:a16="http://schemas.microsoft.com/office/drawing/2014/main" id="{C874C361-C380-FC49-8D1C-E30AEEA3FF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4" name="Freeform 98">
                <a:extLst>
                  <a:ext uri="{FF2B5EF4-FFF2-40B4-BE49-F238E27FC236}">
                    <a16:creationId xmlns:a16="http://schemas.microsoft.com/office/drawing/2014/main" id="{69C7F287-7595-D94A-87BF-95ED49C48A2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5" name="Oval 99">
                <a:extLst>
                  <a:ext uri="{FF2B5EF4-FFF2-40B4-BE49-F238E27FC236}">
                    <a16:creationId xmlns:a16="http://schemas.microsoft.com/office/drawing/2014/main" id="{B6E84AB5-17E1-1D48-BB79-04D2F00750E0}"/>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6" name="Freeform 100">
                <a:extLst>
                  <a:ext uri="{FF2B5EF4-FFF2-40B4-BE49-F238E27FC236}">
                    <a16:creationId xmlns:a16="http://schemas.microsoft.com/office/drawing/2014/main" id="{AF0BF05C-4E38-CD4D-AAFA-E3493B15528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7" name="AutoShape 101">
                <a:extLst>
                  <a:ext uri="{FF2B5EF4-FFF2-40B4-BE49-F238E27FC236}">
                    <a16:creationId xmlns:a16="http://schemas.microsoft.com/office/drawing/2014/main" id="{3BB53BC2-8678-8446-A21F-7F33E9E59671}"/>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8" name="AutoShape 102">
                <a:extLst>
                  <a:ext uri="{FF2B5EF4-FFF2-40B4-BE49-F238E27FC236}">
                    <a16:creationId xmlns:a16="http://schemas.microsoft.com/office/drawing/2014/main" id="{FA369464-AABC-BC43-830F-4E4F32FF70D7}"/>
                  </a:ext>
                </a:extLst>
              </p:cNvPr>
              <p:cNvSpPr>
                <a:spLocks noChangeArrowheads="1"/>
              </p:cNvSpPr>
              <p:nvPr/>
            </p:nvSpPr>
            <p:spPr bwMode="auto">
              <a:xfrm>
                <a:off x="4210" y="2707"/>
                <a:ext cx="1069" cy="8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9" name="Oval 103">
                <a:extLst>
                  <a:ext uri="{FF2B5EF4-FFF2-40B4-BE49-F238E27FC236}">
                    <a16:creationId xmlns:a16="http://schemas.microsoft.com/office/drawing/2014/main" id="{0447F744-AF3E-9645-978F-EF1BDF0F8284}"/>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0" name="Oval 104">
                <a:extLst>
                  <a:ext uri="{FF2B5EF4-FFF2-40B4-BE49-F238E27FC236}">
                    <a16:creationId xmlns:a16="http://schemas.microsoft.com/office/drawing/2014/main" id="{F3C8D210-BF7D-C848-B9FD-FC1172BBD07F}"/>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11" name="Oval 105">
                <a:extLst>
                  <a:ext uri="{FF2B5EF4-FFF2-40B4-BE49-F238E27FC236}">
                    <a16:creationId xmlns:a16="http://schemas.microsoft.com/office/drawing/2014/main" id="{1162ED20-6D4D-2B4D-84EF-299FDEE0E91E}"/>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2" name="Rectangle 106">
                <a:extLst>
                  <a:ext uri="{FF2B5EF4-FFF2-40B4-BE49-F238E27FC236}">
                    <a16:creationId xmlns:a16="http://schemas.microsoft.com/office/drawing/2014/main" id="{922CF934-873F-EE4F-8726-E969CD36EACF}"/>
                  </a:ext>
                </a:extLst>
              </p:cNvPr>
              <p:cNvSpPr>
                <a:spLocks noChangeArrowheads="1"/>
              </p:cNvSpPr>
              <p:nvPr/>
            </p:nvSpPr>
            <p:spPr bwMode="auto">
              <a:xfrm>
                <a:off x="5062" y="1833"/>
                <a:ext cx="85"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21" name="Group 107">
              <a:extLst>
                <a:ext uri="{FF2B5EF4-FFF2-40B4-BE49-F238E27FC236}">
                  <a16:creationId xmlns:a16="http://schemas.microsoft.com/office/drawing/2014/main" id="{C09F8334-EB5D-B748-8BA6-989D939E72C2}"/>
                </a:ext>
              </a:extLst>
            </p:cNvPr>
            <p:cNvGrpSpPr>
              <a:grpSpLocks/>
            </p:cNvGrpSpPr>
            <p:nvPr/>
          </p:nvGrpSpPr>
          <p:grpSpPr bwMode="auto">
            <a:xfrm>
              <a:off x="6311900" y="3176588"/>
              <a:ext cx="434975" cy="349250"/>
              <a:chOff x="-44" y="1473"/>
              <a:chExt cx="981" cy="1105"/>
            </a:xfrm>
          </p:grpSpPr>
          <p:pic>
            <p:nvPicPr>
              <p:cNvPr id="222" name="Picture 108" descr="desktop_computer_stylized_medium">
                <a:extLst>
                  <a:ext uri="{FF2B5EF4-FFF2-40B4-BE49-F238E27FC236}">
                    <a16:creationId xmlns:a16="http://schemas.microsoft.com/office/drawing/2014/main" id="{7B90278E-E343-294D-95CB-02DB24F6F5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 name="Freeform 109">
                <a:extLst>
                  <a:ext uri="{FF2B5EF4-FFF2-40B4-BE49-F238E27FC236}">
                    <a16:creationId xmlns:a16="http://schemas.microsoft.com/office/drawing/2014/main" id="{C59628E1-7338-E340-96DD-685A37B0462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24" name="Group 110">
              <a:extLst>
                <a:ext uri="{FF2B5EF4-FFF2-40B4-BE49-F238E27FC236}">
                  <a16:creationId xmlns:a16="http://schemas.microsoft.com/office/drawing/2014/main" id="{698F5DBF-2E9C-2B40-817E-23F3F51AF6C5}"/>
                </a:ext>
              </a:extLst>
            </p:cNvPr>
            <p:cNvGrpSpPr>
              <a:grpSpLocks/>
            </p:cNvGrpSpPr>
            <p:nvPr/>
          </p:nvGrpSpPr>
          <p:grpSpPr bwMode="auto">
            <a:xfrm flipH="1">
              <a:off x="7716838" y="3252788"/>
              <a:ext cx="434975" cy="349250"/>
              <a:chOff x="-44" y="1473"/>
              <a:chExt cx="981" cy="1105"/>
            </a:xfrm>
          </p:grpSpPr>
          <p:pic>
            <p:nvPicPr>
              <p:cNvPr id="225" name="Picture 111" descr="desktop_computer_stylized_medium">
                <a:extLst>
                  <a:ext uri="{FF2B5EF4-FFF2-40B4-BE49-F238E27FC236}">
                    <a16:creationId xmlns:a16="http://schemas.microsoft.com/office/drawing/2014/main" id="{A569F870-B03B-2547-AF54-2C7AB5CBA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Freeform 112">
                <a:extLst>
                  <a:ext uri="{FF2B5EF4-FFF2-40B4-BE49-F238E27FC236}">
                    <a16:creationId xmlns:a16="http://schemas.microsoft.com/office/drawing/2014/main" id="{FE964CAF-BEB0-BB4E-AFC5-27ADA2EB8BD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27" name="Group 113">
              <a:extLst>
                <a:ext uri="{FF2B5EF4-FFF2-40B4-BE49-F238E27FC236}">
                  <a16:creationId xmlns:a16="http://schemas.microsoft.com/office/drawing/2014/main" id="{87763CBB-3A99-594D-9997-C76D56E76D3C}"/>
                </a:ext>
              </a:extLst>
            </p:cNvPr>
            <p:cNvGrpSpPr>
              <a:grpSpLocks/>
            </p:cNvGrpSpPr>
            <p:nvPr/>
          </p:nvGrpSpPr>
          <p:grpSpPr bwMode="auto">
            <a:xfrm flipH="1">
              <a:off x="7988300" y="2457450"/>
              <a:ext cx="434975" cy="349250"/>
              <a:chOff x="-44" y="1473"/>
              <a:chExt cx="981" cy="1105"/>
            </a:xfrm>
          </p:grpSpPr>
          <p:pic>
            <p:nvPicPr>
              <p:cNvPr id="228" name="Picture 114" descr="desktop_computer_stylized_medium">
                <a:extLst>
                  <a:ext uri="{FF2B5EF4-FFF2-40B4-BE49-F238E27FC236}">
                    <a16:creationId xmlns:a16="http://schemas.microsoft.com/office/drawing/2014/main" id="{3267E1E1-F140-B44D-B892-C5FED1C277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115">
                <a:extLst>
                  <a:ext uri="{FF2B5EF4-FFF2-40B4-BE49-F238E27FC236}">
                    <a16:creationId xmlns:a16="http://schemas.microsoft.com/office/drawing/2014/main" id="{4F25EA7B-20CB-6C44-8B62-34CDC77621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0" name="Group 116">
              <a:extLst>
                <a:ext uri="{FF2B5EF4-FFF2-40B4-BE49-F238E27FC236}">
                  <a16:creationId xmlns:a16="http://schemas.microsoft.com/office/drawing/2014/main" id="{169372BE-08CD-7743-8E5E-EC2549832F55}"/>
                </a:ext>
              </a:extLst>
            </p:cNvPr>
            <p:cNvGrpSpPr>
              <a:grpSpLocks/>
            </p:cNvGrpSpPr>
            <p:nvPr/>
          </p:nvGrpSpPr>
          <p:grpSpPr bwMode="auto">
            <a:xfrm flipH="1">
              <a:off x="8043863" y="1706563"/>
              <a:ext cx="434975" cy="349250"/>
              <a:chOff x="-44" y="1473"/>
              <a:chExt cx="981" cy="1105"/>
            </a:xfrm>
          </p:grpSpPr>
          <p:pic>
            <p:nvPicPr>
              <p:cNvPr id="231" name="Picture 117" descr="desktop_computer_stylized_medium">
                <a:extLst>
                  <a:ext uri="{FF2B5EF4-FFF2-40B4-BE49-F238E27FC236}">
                    <a16:creationId xmlns:a16="http://schemas.microsoft.com/office/drawing/2014/main" id="{5232EB59-D06A-CC48-8C1F-E6DAC4976B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18">
                <a:extLst>
                  <a:ext uri="{FF2B5EF4-FFF2-40B4-BE49-F238E27FC236}">
                    <a16:creationId xmlns:a16="http://schemas.microsoft.com/office/drawing/2014/main" id="{7E7C9F9D-CF89-7545-A1F6-153E2A098F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3" name="Group 119">
              <a:extLst>
                <a:ext uri="{FF2B5EF4-FFF2-40B4-BE49-F238E27FC236}">
                  <a16:creationId xmlns:a16="http://schemas.microsoft.com/office/drawing/2014/main" id="{6869CE49-D074-8547-B1D6-1F3B5B649CF4}"/>
                </a:ext>
              </a:extLst>
            </p:cNvPr>
            <p:cNvGrpSpPr>
              <a:grpSpLocks/>
            </p:cNvGrpSpPr>
            <p:nvPr/>
          </p:nvGrpSpPr>
          <p:grpSpPr bwMode="auto">
            <a:xfrm flipH="1">
              <a:off x="6911975" y="1368425"/>
              <a:ext cx="434975" cy="349250"/>
              <a:chOff x="-44" y="1473"/>
              <a:chExt cx="981" cy="1105"/>
            </a:xfrm>
          </p:grpSpPr>
          <p:pic>
            <p:nvPicPr>
              <p:cNvPr id="234" name="Picture 120" descr="desktop_computer_stylized_medium">
                <a:extLst>
                  <a:ext uri="{FF2B5EF4-FFF2-40B4-BE49-F238E27FC236}">
                    <a16:creationId xmlns:a16="http://schemas.microsoft.com/office/drawing/2014/main" id="{CE44033F-D4B7-7D46-9D32-0960EEB7B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21">
                <a:extLst>
                  <a:ext uri="{FF2B5EF4-FFF2-40B4-BE49-F238E27FC236}">
                    <a16:creationId xmlns:a16="http://schemas.microsoft.com/office/drawing/2014/main" id="{45A28D47-C9B3-0346-8D70-361E7A4895B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6" name="Group 123">
              <a:extLst>
                <a:ext uri="{FF2B5EF4-FFF2-40B4-BE49-F238E27FC236}">
                  <a16:creationId xmlns:a16="http://schemas.microsoft.com/office/drawing/2014/main" id="{4E1A9762-2C71-9742-9958-EB2D29E68E6E}"/>
                </a:ext>
              </a:extLst>
            </p:cNvPr>
            <p:cNvGrpSpPr>
              <a:grpSpLocks/>
            </p:cNvGrpSpPr>
            <p:nvPr/>
          </p:nvGrpSpPr>
          <p:grpSpPr bwMode="auto">
            <a:xfrm>
              <a:off x="5824538" y="1411288"/>
              <a:ext cx="434975" cy="349250"/>
              <a:chOff x="-44" y="1473"/>
              <a:chExt cx="981" cy="1105"/>
            </a:xfrm>
          </p:grpSpPr>
          <p:pic>
            <p:nvPicPr>
              <p:cNvPr id="237" name="Picture 124" descr="desktop_computer_stylized_medium">
                <a:extLst>
                  <a:ext uri="{FF2B5EF4-FFF2-40B4-BE49-F238E27FC236}">
                    <a16:creationId xmlns:a16="http://schemas.microsoft.com/office/drawing/2014/main" id="{55B1C28D-66D6-DE4E-ADB5-D53BE1D2A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25">
                <a:extLst>
                  <a:ext uri="{FF2B5EF4-FFF2-40B4-BE49-F238E27FC236}">
                    <a16:creationId xmlns:a16="http://schemas.microsoft.com/office/drawing/2014/main" id="{4765CFB0-3F34-B94A-BC7F-EA339FAACF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39" name="Group 126">
              <a:extLst>
                <a:ext uri="{FF2B5EF4-FFF2-40B4-BE49-F238E27FC236}">
                  <a16:creationId xmlns:a16="http://schemas.microsoft.com/office/drawing/2014/main" id="{BE7F0DCF-B627-C847-8279-68A197C89CAF}"/>
                </a:ext>
              </a:extLst>
            </p:cNvPr>
            <p:cNvGrpSpPr>
              <a:grpSpLocks/>
            </p:cNvGrpSpPr>
            <p:nvPr/>
          </p:nvGrpSpPr>
          <p:grpSpPr bwMode="auto">
            <a:xfrm>
              <a:off x="5159375" y="2162175"/>
              <a:ext cx="434975" cy="349250"/>
              <a:chOff x="-44" y="1473"/>
              <a:chExt cx="981" cy="1105"/>
            </a:xfrm>
          </p:grpSpPr>
          <p:pic>
            <p:nvPicPr>
              <p:cNvPr id="240" name="Picture 127" descr="desktop_computer_stylized_medium">
                <a:extLst>
                  <a:ext uri="{FF2B5EF4-FFF2-40B4-BE49-F238E27FC236}">
                    <a16:creationId xmlns:a16="http://schemas.microsoft.com/office/drawing/2014/main" id="{BA3AF685-5B1F-CC40-BCAF-7158B2390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28">
                <a:extLst>
                  <a:ext uri="{FF2B5EF4-FFF2-40B4-BE49-F238E27FC236}">
                    <a16:creationId xmlns:a16="http://schemas.microsoft.com/office/drawing/2014/main" id="{1A33777F-82DA-EC46-B881-5C25C2D626A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42" name="Group 129">
              <a:extLst>
                <a:ext uri="{FF2B5EF4-FFF2-40B4-BE49-F238E27FC236}">
                  <a16:creationId xmlns:a16="http://schemas.microsoft.com/office/drawing/2014/main" id="{A4323D8E-CD7F-4742-B00D-A10D592D03EA}"/>
                </a:ext>
              </a:extLst>
            </p:cNvPr>
            <p:cNvGrpSpPr>
              <a:grpSpLocks/>
            </p:cNvGrpSpPr>
            <p:nvPr/>
          </p:nvGrpSpPr>
          <p:grpSpPr bwMode="auto">
            <a:xfrm>
              <a:off x="6129338" y="2749550"/>
              <a:ext cx="434975" cy="349250"/>
              <a:chOff x="-44" y="1473"/>
              <a:chExt cx="981" cy="1105"/>
            </a:xfrm>
          </p:grpSpPr>
          <p:pic>
            <p:nvPicPr>
              <p:cNvPr id="243" name="Picture 130" descr="desktop_computer_stylized_medium">
                <a:extLst>
                  <a:ext uri="{FF2B5EF4-FFF2-40B4-BE49-F238E27FC236}">
                    <a16:creationId xmlns:a16="http://schemas.microsoft.com/office/drawing/2014/main" id="{39C6AFB3-E3B3-AA47-9771-00781B94A9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Freeform 131">
                <a:extLst>
                  <a:ext uri="{FF2B5EF4-FFF2-40B4-BE49-F238E27FC236}">
                    <a16:creationId xmlns:a16="http://schemas.microsoft.com/office/drawing/2014/main" id="{4679D4E0-5A0A-B34D-AA7C-D7A6E8AE3F8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45" name="Group 132">
              <a:extLst>
                <a:ext uri="{FF2B5EF4-FFF2-40B4-BE49-F238E27FC236}">
                  <a16:creationId xmlns:a16="http://schemas.microsoft.com/office/drawing/2014/main" id="{73C52904-5489-6E4E-8226-879A262911C4}"/>
                </a:ext>
              </a:extLst>
            </p:cNvPr>
            <p:cNvGrpSpPr>
              <a:grpSpLocks/>
            </p:cNvGrpSpPr>
            <p:nvPr/>
          </p:nvGrpSpPr>
          <p:grpSpPr bwMode="auto">
            <a:xfrm>
              <a:off x="7185025" y="2989263"/>
              <a:ext cx="325438" cy="261937"/>
              <a:chOff x="-44" y="1473"/>
              <a:chExt cx="981" cy="1105"/>
            </a:xfrm>
          </p:grpSpPr>
          <p:pic>
            <p:nvPicPr>
              <p:cNvPr id="246" name="Picture 133" descr="desktop_computer_stylized_medium">
                <a:extLst>
                  <a:ext uri="{FF2B5EF4-FFF2-40B4-BE49-F238E27FC236}">
                    <a16:creationId xmlns:a16="http://schemas.microsoft.com/office/drawing/2014/main" id="{E7C23640-AF67-8245-9B29-88C1A9B166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Freeform 134">
                <a:extLst>
                  <a:ext uri="{FF2B5EF4-FFF2-40B4-BE49-F238E27FC236}">
                    <a16:creationId xmlns:a16="http://schemas.microsoft.com/office/drawing/2014/main" id="{CDD2AFE9-4A15-5147-897C-7BE6039DB5A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sp>
        <p:nvSpPr>
          <p:cNvPr id="83" name="Slide Number Placeholder 2">
            <a:extLst>
              <a:ext uri="{FF2B5EF4-FFF2-40B4-BE49-F238E27FC236}">
                <a16:creationId xmlns:a16="http://schemas.microsoft.com/office/drawing/2014/main" id="{4878E67F-D509-FD42-BE8D-29D25C1A4FC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161</a:t>
            </a:fld>
            <a:endParaRPr lang="en-US" dirty="0"/>
          </a:p>
        </p:txBody>
      </p:sp>
    </p:spTree>
    <p:extLst>
      <p:ext uri="{BB962C8B-B14F-4D97-AF65-F5344CB8AC3E}">
        <p14:creationId xmlns:p14="http://schemas.microsoft.com/office/powerpoint/2010/main" val="150614139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BitTorrent: requesting, sending file chunks</a:t>
            </a:r>
          </a:p>
        </p:txBody>
      </p:sp>
      <p:sp>
        <p:nvSpPr>
          <p:cNvPr id="85" name="Rectangle 4">
            <a:extLst>
              <a:ext uri="{FF2B5EF4-FFF2-40B4-BE49-F238E27FC236}">
                <a16:creationId xmlns:a16="http://schemas.microsoft.com/office/drawing/2014/main" id="{ABE3BA82-1C3D-064A-9166-C67DC2170C39}"/>
              </a:ext>
            </a:extLst>
          </p:cNvPr>
          <p:cNvSpPr txBox="1">
            <a:spLocks noChangeArrowheads="1"/>
          </p:cNvSpPr>
          <p:nvPr/>
        </p:nvSpPr>
        <p:spPr>
          <a:xfrm>
            <a:off x="599018" y="1990215"/>
            <a:ext cx="3390900" cy="3088481"/>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a:buNone/>
              <a:defRPr/>
            </a:pPr>
            <a:r>
              <a:rPr lang="en-US" sz="2400" dirty="0">
                <a:solidFill>
                  <a:srgbClr val="CC0000"/>
                </a:solidFill>
              </a:rPr>
              <a:t>Requesting chunks:</a:t>
            </a:r>
          </a:p>
          <a:p>
            <a:pPr marL="304800" indent="-207169">
              <a:buFont typeface="Wingdings" charset="2"/>
              <a:buChar char="§"/>
              <a:defRPr/>
            </a:pPr>
            <a:r>
              <a:rPr lang="en-US" sz="2100" dirty="0"/>
              <a:t>at any given time, different peers have different subsets of file chunks</a:t>
            </a:r>
          </a:p>
          <a:p>
            <a:pPr marL="304800" indent="-207169">
              <a:buFont typeface="Wingdings" charset="2"/>
              <a:buChar char="§"/>
              <a:defRPr/>
            </a:pPr>
            <a:r>
              <a:rPr lang="en-US" sz="2100" dirty="0"/>
              <a:t>periodically, Alice asks each peer for list of chunks that they have</a:t>
            </a:r>
          </a:p>
          <a:p>
            <a:pPr marL="304800" indent="-207169">
              <a:buFont typeface="Wingdings" charset="2"/>
              <a:buChar char="§"/>
              <a:defRPr/>
            </a:pPr>
            <a:r>
              <a:rPr lang="en-US" sz="2100" dirty="0"/>
              <a:t>Alice requests missing chunks from peers, rarest first</a:t>
            </a:r>
          </a:p>
        </p:txBody>
      </p:sp>
      <p:sp>
        <p:nvSpPr>
          <p:cNvPr id="86" name="Rectangle 6">
            <a:extLst>
              <a:ext uri="{FF2B5EF4-FFF2-40B4-BE49-F238E27FC236}">
                <a16:creationId xmlns:a16="http://schemas.microsoft.com/office/drawing/2014/main" id="{5CFA8E56-2FAA-FC49-B7B7-8A06FD9D16BD}"/>
              </a:ext>
            </a:extLst>
          </p:cNvPr>
          <p:cNvSpPr>
            <a:spLocks noChangeArrowheads="1"/>
          </p:cNvSpPr>
          <p:nvPr/>
        </p:nvSpPr>
        <p:spPr bwMode="auto">
          <a:xfrm>
            <a:off x="4445454" y="1916605"/>
            <a:ext cx="4286249" cy="37792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11906" indent="0"/>
            <a:r>
              <a:rPr lang="en-US" altLang="en-US" sz="2400" dirty="0">
                <a:solidFill>
                  <a:srgbClr val="CC0000"/>
                </a:solidFill>
                <a:latin typeface="+mn-lt"/>
              </a:rPr>
              <a:t>Sending chunks: tit-for-tat</a:t>
            </a:r>
          </a:p>
          <a:p>
            <a:pPr marL="304800" indent="-255985">
              <a:lnSpc>
                <a:spcPct val="90000"/>
              </a:lnSpc>
              <a:spcBef>
                <a:spcPts val="300"/>
              </a:spcBef>
              <a:buClr>
                <a:srgbClr val="000099"/>
              </a:buClr>
              <a:buSzPct val="100000"/>
              <a:buFont typeface="Wingdings" pitchFamily="2" charset="2"/>
              <a:buChar char="§"/>
            </a:pPr>
            <a:r>
              <a:rPr lang="en-US" altLang="en-US" sz="2100" dirty="0">
                <a:latin typeface="+mn-lt"/>
              </a:rPr>
              <a:t>Alice sends chunks to those four peers currently sending her chunks </a:t>
            </a:r>
            <a:r>
              <a:rPr lang="en-US" altLang="en-US" sz="2100" i="1" dirty="0">
                <a:latin typeface="+mn-lt"/>
              </a:rPr>
              <a:t>at highest rate</a:t>
            </a:r>
            <a:r>
              <a:rPr lang="en-US" altLang="en-US" sz="2100" dirty="0">
                <a:latin typeface="+mn-lt"/>
              </a:rPr>
              <a:t> </a:t>
            </a:r>
          </a:p>
          <a:p>
            <a:pPr lvl="1">
              <a:lnSpc>
                <a:spcPct val="90000"/>
              </a:lnSpc>
              <a:spcBef>
                <a:spcPts val="300"/>
              </a:spcBef>
              <a:buClr>
                <a:srgbClr val="000099"/>
              </a:buClr>
              <a:buFont typeface="Arial" panose="020B0604020202020204" pitchFamily="34" charset="0"/>
              <a:buChar char="•"/>
            </a:pPr>
            <a:r>
              <a:rPr lang="en-US" altLang="en-US" sz="1800" dirty="0">
                <a:latin typeface="+mn-lt"/>
              </a:rPr>
              <a:t>other peers are choked by Alice (do not receive chunks from her)</a:t>
            </a:r>
          </a:p>
          <a:p>
            <a:pPr lvl="1">
              <a:lnSpc>
                <a:spcPct val="90000"/>
              </a:lnSpc>
              <a:spcBef>
                <a:spcPts val="300"/>
              </a:spcBef>
              <a:buClr>
                <a:srgbClr val="000099"/>
              </a:buClr>
              <a:buFont typeface="Arial" panose="020B0604020202020204" pitchFamily="34" charset="0"/>
              <a:buChar char="•"/>
            </a:pPr>
            <a:r>
              <a:rPr lang="en-US" altLang="en-US" sz="1800" dirty="0">
                <a:latin typeface="+mn-lt"/>
              </a:rPr>
              <a:t>re-evaluate top 4 every10 secs</a:t>
            </a:r>
          </a:p>
          <a:p>
            <a:pPr marL="353616" indent="-255985">
              <a:lnSpc>
                <a:spcPct val="90000"/>
              </a:lnSpc>
              <a:spcBef>
                <a:spcPts val="300"/>
              </a:spcBef>
              <a:buClr>
                <a:srgbClr val="000099"/>
              </a:buClr>
              <a:buSzPct val="100000"/>
              <a:buFont typeface="Wingdings" pitchFamily="2" charset="2"/>
              <a:buChar char="§"/>
            </a:pPr>
            <a:r>
              <a:rPr lang="en-US" altLang="en-US" sz="2100" dirty="0">
                <a:latin typeface="+mn-lt"/>
              </a:rPr>
              <a:t>every 30 secs: randomly select another peer, starts sending chunks</a:t>
            </a:r>
          </a:p>
          <a:p>
            <a:pPr lvl="1">
              <a:lnSpc>
                <a:spcPct val="90000"/>
              </a:lnSpc>
              <a:spcBef>
                <a:spcPts val="300"/>
              </a:spcBef>
              <a:buClr>
                <a:srgbClr val="000099"/>
              </a:buClr>
              <a:buFont typeface="Arial" panose="020B0604020202020204" pitchFamily="34" charset="0"/>
              <a:buChar char="•"/>
            </a:pPr>
            <a:r>
              <a:rPr lang="en-US" altLang="ja-JP" sz="1800" dirty="0">
                <a:latin typeface="+mn-lt"/>
              </a:rPr>
              <a:t>“optimistically unchoke” this peer</a:t>
            </a:r>
          </a:p>
          <a:p>
            <a:pPr lvl="1">
              <a:lnSpc>
                <a:spcPct val="90000"/>
              </a:lnSpc>
              <a:spcBef>
                <a:spcPts val="300"/>
              </a:spcBef>
              <a:buClr>
                <a:srgbClr val="000099"/>
              </a:buClr>
              <a:buFont typeface="Arial" panose="020B0604020202020204" pitchFamily="34" charset="0"/>
              <a:buChar char="•"/>
            </a:pPr>
            <a:r>
              <a:rPr lang="en-US" altLang="en-US" sz="1800" dirty="0">
                <a:latin typeface="+mn-lt"/>
              </a:rPr>
              <a:t>newly chosen peer may join top 4</a:t>
            </a:r>
          </a:p>
          <a:p>
            <a:pPr>
              <a:buClr>
                <a:srgbClr val="000099"/>
              </a:buClr>
              <a:buSzTx/>
              <a:buFont typeface="Wingdings" pitchFamily="2" charset="2"/>
              <a:buChar char="§"/>
            </a:pPr>
            <a:endParaRPr lang="en-US" altLang="en-US" sz="1500" dirty="0">
              <a:latin typeface="Gill Sans MT" panose="020B0502020104020203" pitchFamily="34" charset="77"/>
            </a:endParaRPr>
          </a:p>
        </p:txBody>
      </p:sp>
      <p:sp>
        <p:nvSpPr>
          <p:cNvPr id="7" name="Slide Number Placeholder 2">
            <a:extLst>
              <a:ext uri="{FF2B5EF4-FFF2-40B4-BE49-F238E27FC236}">
                <a16:creationId xmlns:a16="http://schemas.microsoft.com/office/drawing/2014/main" id="{CEB65444-34EE-4547-8616-7800EB55C6F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162</a:t>
            </a:fld>
            <a:endParaRPr lang="en-US" dirty="0"/>
          </a:p>
        </p:txBody>
      </p:sp>
    </p:spTree>
    <p:extLst>
      <p:ext uri="{BB962C8B-B14F-4D97-AF65-F5344CB8AC3E}">
        <p14:creationId xmlns:p14="http://schemas.microsoft.com/office/powerpoint/2010/main" val="344065891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BitTorrent: tit-for-tat</a:t>
            </a:r>
          </a:p>
        </p:txBody>
      </p:sp>
      <p:pic>
        <p:nvPicPr>
          <p:cNvPr id="7" name="Picture 13" descr="Alice">
            <a:extLst>
              <a:ext uri="{FF2B5EF4-FFF2-40B4-BE49-F238E27FC236}">
                <a16:creationId xmlns:a16="http://schemas.microsoft.com/office/drawing/2014/main" id="{8741BF70-C5D5-9A4F-93C1-15959E9C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771" y="4741069"/>
            <a:ext cx="421481" cy="520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5">
            <a:extLst>
              <a:ext uri="{FF2B5EF4-FFF2-40B4-BE49-F238E27FC236}">
                <a16:creationId xmlns:a16="http://schemas.microsoft.com/office/drawing/2014/main" id="{EC6F316B-7159-F14D-8C61-058945C987B9}"/>
              </a:ext>
            </a:extLst>
          </p:cNvPr>
          <p:cNvSpPr>
            <a:spLocks noChangeShapeType="1"/>
          </p:cNvSpPr>
          <p:nvPr/>
        </p:nvSpPr>
        <p:spPr bwMode="auto">
          <a:xfrm flipH="1" flipV="1">
            <a:off x="1839686" y="3995738"/>
            <a:ext cx="1104900" cy="447675"/>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9" name="Line 16">
            <a:extLst>
              <a:ext uri="{FF2B5EF4-FFF2-40B4-BE49-F238E27FC236}">
                <a16:creationId xmlns:a16="http://schemas.microsoft.com/office/drawing/2014/main" id="{85312597-E60F-8D4C-A9EB-F6893D485124}"/>
              </a:ext>
            </a:extLst>
          </p:cNvPr>
          <p:cNvSpPr>
            <a:spLocks noChangeShapeType="1"/>
          </p:cNvSpPr>
          <p:nvPr/>
        </p:nvSpPr>
        <p:spPr bwMode="auto">
          <a:xfrm flipH="1">
            <a:off x="2200445" y="4614863"/>
            <a:ext cx="723900" cy="28575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0" name="Line 17">
            <a:extLst>
              <a:ext uri="{FF2B5EF4-FFF2-40B4-BE49-F238E27FC236}">
                <a16:creationId xmlns:a16="http://schemas.microsoft.com/office/drawing/2014/main" id="{792D9181-0B03-BC4F-899D-82D2EA8580FC}"/>
              </a:ext>
            </a:extLst>
          </p:cNvPr>
          <p:cNvSpPr>
            <a:spLocks noChangeShapeType="1"/>
          </p:cNvSpPr>
          <p:nvPr/>
        </p:nvSpPr>
        <p:spPr bwMode="auto">
          <a:xfrm flipH="1">
            <a:off x="2706461" y="4700588"/>
            <a:ext cx="447675" cy="78105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1" name="Line 18">
            <a:extLst>
              <a:ext uri="{FF2B5EF4-FFF2-40B4-BE49-F238E27FC236}">
                <a16:creationId xmlns:a16="http://schemas.microsoft.com/office/drawing/2014/main" id="{2D784DE7-BFF3-9C40-B976-5BA78149FDDA}"/>
              </a:ext>
            </a:extLst>
          </p:cNvPr>
          <p:cNvSpPr>
            <a:spLocks noChangeShapeType="1"/>
          </p:cNvSpPr>
          <p:nvPr/>
        </p:nvSpPr>
        <p:spPr bwMode="auto">
          <a:xfrm flipV="1">
            <a:off x="4868636" y="3338513"/>
            <a:ext cx="314325" cy="485775"/>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2" name="Line 20">
            <a:extLst>
              <a:ext uri="{FF2B5EF4-FFF2-40B4-BE49-F238E27FC236}">
                <a16:creationId xmlns:a16="http://schemas.microsoft.com/office/drawing/2014/main" id="{A1C1198D-163B-9148-9612-0787A145D324}"/>
              </a:ext>
            </a:extLst>
          </p:cNvPr>
          <p:cNvSpPr>
            <a:spLocks noChangeShapeType="1"/>
          </p:cNvSpPr>
          <p:nvPr/>
        </p:nvSpPr>
        <p:spPr bwMode="auto">
          <a:xfrm flipV="1">
            <a:off x="4944836" y="3776663"/>
            <a:ext cx="590550" cy="2286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3" name="Line 21">
            <a:extLst>
              <a:ext uri="{FF2B5EF4-FFF2-40B4-BE49-F238E27FC236}">
                <a16:creationId xmlns:a16="http://schemas.microsoft.com/office/drawing/2014/main" id="{C2DCB036-D113-5443-8F3C-DF1496779B07}"/>
              </a:ext>
            </a:extLst>
          </p:cNvPr>
          <p:cNvSpPr>
            <a:spLocks noChangeShapeType="1"/>
          </p:cNvSpPr>
          <p:nvPr/>
        </p:nvSpPr>
        <p:spPr bwMode="auto">
          <a:xfrm>
            <a:off x="4944836" y="4129088"/>
            <a:ext cx="447675" cy="238125"/>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pic>
        <p:nvPicPr>
          <p:cNvPr id="14" name="Picture 22" descr="Bob">
            <a:extLst>
              <a:ext uri="{FF2B5EF4-FFF2-40B4-BE49-F238E27FC236}">
                <a16:creationId xmlns:a16="http://schemas.microsoft.com/office/drawing/2014/main" id="{A84998C7-BF5D-E24D-8A4A-8765DDF4B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9777" y="4312444"/>
            <a:ext cx="507206" cy="51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Line 23">
            <a:extLst>
              <a:ext uri="{FF2B5EF4-FFF2-40B4-BE49-F238E27FC236}">
                <a16:creationId xmlns:a16="http://schemas.microsoft.com/office/drawing/2014/main" id="{26116A51-4E13-DE4D-96FD-9486C5FBFE51}"/>
              </a:ext>
            </a:extLst>
          </p:cNvPr>
          <p:cNvSpPr>
            <a:spLocks noChangeShapeType="1"/>
          </p:cNvSpPr>
          <p:nvPr/>
        </p:nvSpPr>
        <p:spPr bwMode="auto">
          <a:xfrm flipV="1">
            <a:off x="3382736" y="3976688"/>
            <a:ext cx="1076325" cy="36195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1500"/>
          </a:p>
        </p:txBody>
      </p:sp>
      <p:sp>
        <p:nvSpPr>
          <p:cNvPr id="16" name="Line 24">
            <a:extLst>
              <a:ext uri="{FF2B5EF4-FFF2-40B4-BE49-F238E27FC236}">
                <a16:creationId xmlns:a16="http://schemas.microsoft.com/office/drawing/2014/main" id="{5E5EFBCB-9F3E-F141-A779-E04A3C86C956}"/>
              </a:ext>
            </a:extLst>
          </p:cNvPr>
          <p:cNvSpPr>
            <a:spLocks noChangeShapeType="1"/>
          </p:cNvSpPr>
          <p:nvPr/>
        </p:nvSpPr>
        <p:spPr bwMode="auto">
          <a:xfrm flipH="1">
            <a:off x="3392261" y="4043363"/>
            <a:ext cx="1047750" cy="352425"/>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1500"/>
          </a:p>
        </p:txBody>
      </p:sp>
      <p:sp>
        <p:nvSpPr>
          <p:cNvPr id="17" name="Line 25">
            <a:extLst>
              <a:ext uri="{FF2B5EF4-FFF2-40B4-BE49-F238E27FC236}">
                <a16:creationId xmlns:a16="http://schemas.microsoft.com/office/drawing/2014/main" id="{FD13D6CC-D7F1-884F-8F51-9C41948304DD}"/>
              </a:ext>
            </a:extLst>
          </p:cNvPr>
          <p:cNvSpPr>
            <a:spLocks noChangeShapeType="1"/>
          </p:cNvSpPr>
          <p:nvPr/>
        </p:nvSpPr>
        <p:spPr bwMode="auto">
          <a:xfrm flipV="1">
            <a:off x="3420836" y="4119563"/>
            <a:ext cx="1028700" cy="3619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1500"/>
          </a:p>
        </p:txBody>
      </p:sp>
      <p:sp>
        <p:nvSpPr>
          <p:cNvPr id="18" name="Text Box 26">
            <a:extLst>
              <a:ext uri="{FF2B5EF4-FFF2-40B4-BE49-F238E27FC236}">
                <a16:creationId xmlns:a16="http://schemas.microsoft.com/office/drawing/2014/main" id="{DACC5EA5-F1C3-BD42-A042-51775E5F6684}"/>
              </a:ext>
            </a:extLst>
          </p:cNvPr>
          <p:cNvSpPr txBox="1">
            <a:spLocks noChangeArrowheads="1"/>
          </p:cNvSpPr>
          <p:nvPr/>
        </p:nvSpPr>
        <p:spPr bwMode="auto">
          <a:xfrm>
            <a:off x="618784" y="1823357"/>
            <a:ext cx="36051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(1) Alice “</a:t>
            </a:r>
            <a:r>
              <a:rPr lang="en-US" altLang="ja-JP" sz="1800" dirty="0">
                <a:latin typeface="+mn-lt"/>
              </a:rPr>
              <a:t>optimistically unchokes” Bob</a:t>
            </a:r>
            <a:endParaRPr lang="en-US" altLang="en-US" sz="1800" dirty="0">
              <a:latin typeface="+mn-lt"/>
            </a:endParaRPr>
          </a:p>
        </p:txBody>
      </p:sp>
      <p:sp>
        <p:nvSpPr>
          <p:cNvPr id="19" name="Text Box 27">
            <a:extLst>
              <a:ext uri="{FF2B5EF4-FFF2-40B4-BE49-F238E27FC236}">
                <a16:creationId xmlns:a16="http://schemas.microsoft.com/office/drawing/2014/main" id="{DE11FF06-2EB6-DE4E-9955-89EC60B6108D}"/>
              </a:ext>
            </a:extLst>
          </p:cNvPr>
          <p:cNvSpPr txBox="1">
            <a:spLocks noChangeArrowheads="1"/>
          </p:cNvSpPr>
          <p:nvPr/>
        </p:nvSpPr>
        <p:spPr bwMode="auto">
          <a:xfrm>
            <a:off x="616746" y="2140748"/>
            <a:ext cx="63183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(2) Alice becomes one of Bob’</a:t>
            </a:r>
            <a:r>
              <a:rPr lang="en-US" altLang="ja-JP" sz="1800" dirty="0">
                <a:latin typeface="+mn-lt"/>
              </a:rPr>
              <a:t>s top-four providers; Bob reciprocates</a:t>
            </a:r>
            <a:endParaRPr lang="en-US" altLang="en-US" sz="1800" dirty="0">
              <a:latin typeface="+mn-lt"/>
            </a:endParaRPr>
          </a:p>
        </p:txBody>
      </p:sp>
      <p:sp>
        <p:nvSpPr>
          <p:cNvPr id="20" name="Text Box 28">
            <a:extLst>
              <a:ext uri="{FF2B5EF4-FFF2-40B4-BE49-F238E27FC236}">
                <a16:creationId xmlns:a16="http://schemas.microsoft.com/office/drawing/2014/main" id="{16606440-1C32-3D4E-A1E4-E55876C8B16A}"/>
              </a:ext>
            </a:extLst>
          </p:cNvPr>
          <p:cNvSpPr txBox="1">
            <a:spLocks noChangeArrowheads="1"/>
          </p:cNvSpPr>
          <p:nvPr/>
        </p:nvSpPr>
        <p:spPr bwMode="auto">
          <a:xfrm>
            <a:off x="610792" y="2450315"/>
            <a:ext cx="46340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(3) Bob becomes one of Alice’</a:t>
            </a:r>
            <a:r>
              <a:rPr lang="en-US" altLang="ja-JP" sz="1800" dirty="0">
                <a:latin typeface="+mn-lt"/>
              </a:rPr>
              <a:t>s top-four providers</a:t>
            </a:r>
            <a:endParaRPr lang="en-US" altLang="en-US" sz="1800" dirty="0">
              <a:latin typeface="+mn-lt"/>
            </a:endParaRPr>
          </a:p>
        </p:txBody>
      </p:sp>
      <p:sp>
        <p:nvSpPr>
          <p:cNvPr id="21" name="Text Box 29">
            <a:extLst>
              <a:ext uri="{FF2B5EF4-FFF2-40B4-BE49-F238E27FC236}">
                <a16:creationId xmlns:a16="http://schemas.microsoft.com/office/drawing/2014/main" id="{F65951EA-D399-4948-A91F-C888B7CDFD68}"/>
              </a:ext>
            </a:extLst>
          </p:cNvPr>
          <p:cNvSpPr txBox="1">
            <a:spLocks noChangeArrowheads="1"/>
          </p:cNvSpPr>
          <p:nvPr/>
        </p:nvSpPr>
        <p:spPr bwMode="auto">
          <a:xfrm>
            <a:off x="4812677" y="4861153"/>
            <a:ext cx="3673042" cy="646331"/>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higher upload rate:</a:t>
            </a:r>
            <a:r>
              <a:rPr lang="en-US" altLang="en-US" sz="1800" dirty="0">
                <a:latin typeface="+mn-lt"/>
              </a:rPr>
              <a:t> find better trading partners, get file faster !</a:t>
            </a:r>
          </a:p>
        </p:txBody>
      </p:sp>
      <p:grpSp>
        <p:nvGrpSpPr>
          <p:cNvPr id="22" name="Group 52">
            <a:extLst>
              <a:ext uri="{FF2B5EF4-FFF2-40B4-BE49-F238E27FC236}">
                <a16:creationId xmlns:a16="http://schemas.microsoft.com/office/drawing/2014/main" id="{65490274-4BA6-774A-B416-07955688B60F}"/>
              </a:ext>
            </a:extLst>
          </p:cNvPr>
          <p:cNvGrpSpPr>
            <a:grpSpLocks/>
          </p:cNvGrpSpPr>
          <p:nvPr/>
        </p:nvGrpSpPr>
        <p:grpSpPr bwMode="auto">
          <a:xfrm>
            <a:off x="1645614" y="4618435"/>
            <a:ext cx="571500" cy="564356"/>
            <a:chOff x="-44" y="1473"/>
            <a:chExt cx="981" cy="1105"/>
          </a:xfrm>
        </p:grpSpPr>
        <p:pic>
          <p:nvPicPr>
            <p:cNvPr id="23" name="Picture 53" descr="desktop_computer_stylized_medium">
              <a:extLst>
                <a:ext uri="{FF2B5EF4-FFF2-40B4-BE49-F238E27FC236}">
                  <a16:creationId xmlns:a16="http://schemas.microsoft.com/office/drawing/2014/main" id="{72C8D70E-1AE3-CB40-AFD6-460B761828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4">
              <a:extLst>
                <a:ext uri="{FF2B5EF4-FFF2-40B4-BE49-F238E27FC236}">
                  <a16:creationId xmlns:a16="http://schemas.microsoft.com/office/drawing/2014/main" id="{E4AA1D2E-1517-8A4B-AB9B-C7191BBEA3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25" name="Group 55">
            <a:extLst>
              <a:ext uri="{FF2B5EF4-FFF2-40B4-BE49-F238E27FC236}">
                <a16:creationId xmlns:a16="http://schemas.microsoft.com/office/drawing/2014/main" id="{B5877426-113E-4645-9901-821F444D3C78}"/>
              </a:ext>
            </a:extLst>
          </p:cNvPr>
          <p:cNvGrpSpPr>
            <a:grpSpLocks/>
          </p:cNvGrpSpPr>
          <p:nvPr/>
        </p:nvGrpSpPr>
        <p:grpSpPr bwMode="auto">
          <a:xfrm>
            <a:off x="2167108" y="5189935"/>
            <a:ext cx="571500" cy="564356"/>
            <a:chOff x="-44" y="1473"/>
            <a:chExt cx="981" cy="1105"/>
          </a:xfrm>
        </p:grpSpPr>
        <p:pic>
          <p:nvPicPr>
            <p:cNvPr id="26" name="Picture 56" descr="desktop_computer_stylized_medium">
              <a:extLst>
                <a:ext uri="{FF2B5EF4-FFF2-40B4-BE49-F238E27FC236}">
                  <a16:creationId xmlns:a16="http://schemas.microsoft.com/office/drawing/2014/main" id="{ED1A5E6B-965E-454E-9989-4DEC33639D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Freeform 57">
              <a:extLst>
                <a:ext uri="{FF2B5EF4-FFF2-40B4-BE49-F238E27FC236}">
                  <a16:creationId xmlns:a16="http://schemas.microsoft.com/office/drawing/2014/main" id="{DD6D3C44-22E2-B449-9FDA-221947FA5E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28" name="Group 58">
            <a:extLst>
              <a:ext uri="{FF2B5EF4-FFF2-40B4-BE49-F238E27FC236}">
                <a16:creationId xmlns:a16="http://schemas.microsoft.com/office/drawing/2014/main" id="{0E9167DB-CB01-E04A-946E-D0BD377ECA5A}"/>
              </a:ext>
            </a:extLst>
          </p:cNvPr>
          <p:cNvGrpSpPr>
            <a:grpSpLocks/>
          </p:cNvGrpSpPr>
          <p:nvPr/>
        </p:nvGrpSpPr>
        <p:grpSpPr bwMode="auto">
          <a:xfrm>
            <a:off x="1281283" y="3777854"/>
            <a:ext cx="571500" cy="564356"/>
            <a:chOff x="-44" y="1473"/>
            <a:chExt cx="981" cy="1105"/>
          </a:xfrm>
        </p:grpSpPr>
        <p:pic>
          <p:nvPicPr>
            <p:cNvPr id="29" name="Picture 59" descr="desktop_computer_stylized_medium">
              <a:extLst>
                <a:ext uri="{FF2B5EF4-FFF2-40B4-BE49-F238E27FC236}">
                  <a16:creationId xmlns:a16="http://schemas.microsoft.com/office/drawing/2014/main" id="{3FC86540-2AE3-6C45-A57C-8C7A57DEE8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60">
              <a:extLst>
                <a:ext uri="{FF2B5EF4-FFF2-40B4-BE49-F238E27FC236}">
                  <a16:creationId xmlns:a16="http://schemas.microsoft.com/office/drawing/2014/main" id="{7D582964-4BDA-5043-B12E-8CB52E1A4A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31" name="Group 61">
            <a:extLst>
              <a:ext uri="{FF2B5EF4-FFF2-40B4-BE49-F238E27FC236}">
                <a16:creationId xmlns:a16="http://schemas.microsoft.com/office/drawing/2014/main" id="{AC057CF7-B165-FC49-A311-D35170CD591D}"/>
              </a:ext>
            </a:extLst>
          </p:cNvPr>
          <p:cNvGrpSpPr>
            <a:grpSpLocks/>
          </p:cNvGrpSpPr>
          <p:nvPr/>
        </p:nvGrpSpPr>
        <p:grpSpPr bwMode="auto">
          <a:xfrm>
            <a:off x="2754086" y="4177904"/>
            <a:ext cx="571500" cy="564356"/>
            <a:chOff x="-44" y="1473"/>
            <a:chExt cx="981" cy="1105"/>
          </a:xfrm>
        </p:grpSpPr>
        <p:pic>
          <p:nvPicPr>
            <p:cNvPr id="32" name="Picture 62" descr="desktop_computer_stylized_medium">
              <a:extLst>
                <a:ext uri="{FF2B5EF4-FFF2-40B4-BE49-F238E27FC236}">
                  <a16:creationId xmlns:a16="http://schemas.microsoft.com/office/drawing/2014/main" id="{18C1044E-BABC-1349-9269-834754B68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63">
              <a:extLst>
                <a:ext uri="{FF2B5EF4-FFF2-40B4-BE49-F238E27FC236}">
                  <a16:creationId xmlns:a16="http://schemas.microsoft.com/office/drawing/2014/main" id="{78C58B97-061E-EA4D-AA38-0150EABAF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34" name="Group 64">
            <a:extLst>
              <a:ext uri="{FF2B5EF4-FFF2-40B4-BE49-F238E27FC236}">
                <a16:creationId xmlns:a16="http://schemas.microsoft.com/office/drawing/2014/main" id="{8374CADC-5475-174C-A033-E425F815732C}"/>
              </a:ext>
            </a:extLst>
          </p:cNvPr>
          <p:cNvGrpSpPr>
            <a:grpSpLocks/>
          </p:cNvGrpSpPr>
          <p:nvPr/>
        </p:nvGrpSpPr>
        <p:grpSpPr bwMode="auto">
          <a:xfrm flipH="1">
            <a:off x="5399654" y="4120754"/>
            <a:ext cx="571500" cy="564356"/>
            <a:chOff x="-44" y="1473"/>
            <a:chExt cx="981" cy="1105"/>
          </a:xfrm>
        </p:grpSpPr>
        <p:pic>
          <p:nvPicPr>
            <p:cNvPr id="35" name="Picture 65" descr="desktop_computer_stylized_medium">
              <a:extLst>
                <a:ext uri="{FF2B5EF4-FFF2-40B4-BE49-F238E27FC236}">
                  <a16:creationId xmlns:a16="http://schemas.microsoft.com/office/drawing/2014/main" id="{E829CC9A-8A66-4B4E-9FF3-CEAE73497D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66">
              <a:extLst>
                <a:ext uri="{FF2B5EF4-FFF2-40B4-BE49-F238E27FC236}">
                  <a16:creationId xmlns:a16="http://schemas.microsoft.com/office/drawing/2014/main" id="{BE509D07-5156-594C-9BF4-2A36E639DB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37" name="Group 67">
            <a:extLst>
              <a:ext uri="{FF2B5EF4-FFF2-40B4-BE49-F238E27FC236}">
                <a16:creationId xmlns:a16="http://schemas.microsoft.com/office/drawing/2014/main" id="{BFB32E89-5273-0E4F-AB0A-3A5BD8870626}"/>
              </a:ext>
            </a:extLst>
          </p:cNvPr>
          <p:cNvGrpSpPr>
            <a:grpSpLocks/>
          </p:cNvGrpSpPr>
          <p:nvPr/>
        </p:nvGrpSpPr>
        <p:grpSpPr bwMode="auto">
          <a:xfrm flipH="1">
            <a:off x="5512764" y="3492104"/>
            <a:ext cx="571500" cy="564356"/>
            <a:chOff x="-44" y="1473"/>
            <a:chExt cx="981" cy="1105"/>
          </a:xfrm>
        </p:grpSpPr>
        <p:pic>
          <p:nvPicPr>
            <p:cNvPr id="38" name="Picture 68" descr="desktop_computer_stylized_medium">
              <a:extLst>
                <a:ext uri="{FF2B5EF4-FFF2-40B4-BE49-F238E27FC236}">
                  <a16:creationId xmlns:a16="http://schemas.microsoft.com/office/drawing/2014/main" id="{7E65096A-F8A7-654C-9729-36316DFF5B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69">
              <a:extLst>
                <a:ext uri="{FF2B5EF4-FFF2-40B4-BE49-F238E27FC236}">
                  <a16:creationId xmlns:a16="http://schemas.microsoft.com/office/drawing/2014/main" id="{FE95B6B4-20A8-EF43-BAAF-C599F2F3BC1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40" name="Group 70">
            <a:extLst>
              <a:ext uri="{FF2B5EF4-FFF2-40B4-BE49-F238E27FC236}">
                <a16:creationId xmlns:a16="http://schemas.microsoft.com/office/drawing/2014/main" id="{C47D9ABE-3F3C-2147-9673-332BCE8C2E7A}"/>
              </a:ext>
            </a:extLst>
          </p:cNvPr>
          <p:cNvGrpSpPr>
            <a:grpSpLocks/>
          </p:cNvGrpSpPr>
          <p:nvPr/>
        </p:nvGrpSpPr>
        <p:grpSpPr bwMode="auto">
          <a:xfrm flipH="1">
            <a:off x="5218679" y="3026569"/>
            <a:ext cx="571500" cy="564356"/>
            <a:chOff x="-44" y="1473"/>
            <a:chExt cx="981" cy="1105"/>
          </a:xfrm>
        </p:grpSpPr>
        <p:pic>
          <p:nvPicPr>
            <p:cNvPr id="41" name="Picture 71" descr="desktop_computer_stylized_medium">
              <a:extLst>
                <a:ext uri="{FF2B5EF4-FFF2-40B4-BE49-F238E27FC236}">
                  <a16:creationId xmlns:a16="http://schemas.microsoft.com/office/drawing/2014/main" id="{E0B0EA6D-DC65-F345-866C-FF8D43D27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72">
              <a:extLst>
                <a:ext uri="{FF2B5EF4-FFF2-40B4-BE49-F238E27FC236}">
                  <a16:creationId xmlns:a16="http://schemas.microsoft.com/office/drawing/2014/main" id="{4B8179CA-F544-1947-AB02-D4AFC3D0110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43" name="Group 74">
            <a:extLst>
              <a:ext uri="{FF2B5EF4-FFF2-40B4-BE49-F238E27FC236}">
                <a16:creationId xmlns:a16="http://schemas.microsoft.com/office/drawing/2014/main" id="{3AAB7190-C86B-6B40-A2D8-F0FAFE0A2599}"/>
              </a:ext>
            </a:extLst>
          </p:cNvPr>
          <p:cNvGrpSpPr>
            <a:grpSpLocks/>
          </p:cNvGrpSpPr>
          <p:nvPr/>
        </p:nvGrpSpPr>
        <p:grpSpPr bwMode="auto">
          <a:xfrm flipH="1">
            <a:off x="4526927" y="3769519"/>
            <a:ext cx="571500" cy="564356"/>
            <a:chOff x="-44" y="1473"/>
            <a:chExt cx="981" cy="1105"/>
          </a:xfrm>
        </p:grpSpPr>
        <p:pic>
          <p:nvPicPr>
            <p:cNvPr id="44" name="Picture 75" descr="desktop_computer_stylized_medium">
              <a:extLst>
                <a:ext uri="{FF2B5EF4-FFF2-40B4-BE49-F238E27FC236}">
                  <a16:creationId xmlns:a16="http://schemas.microsoft.com/office/drawing/2014/main" id="{E10FCAF4-5DCA-C147-944D-68091F53F3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76">
              <a:extLst>
                <a:ext uri="{FF2B5EF4-FFF2-40B4-BE49-F238E27FC236}">
                  <a16:creationId xmlns:a16="http://schemas.microsoft.com/office/drawing/2014/main" id="{ED9B8D15-5F2D-AE4E-95C9-E1F0A26E1BF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nvGrpSpPr>
          <p:cNvPr id="46" name="Group 80">
            <a:extLst>
              <a:ext uri="{FF2B5EF4-FFF2-40B4-BE49-F238E27FC236}">
                <a16:creationId xmlns:a16="http://schemas.microsoft.com/office/drawing/2014/main" id="{76F60E48-C369-D742-9AC3-453C2EB2296B}"/>
              </a:ext>
            </a:extLst>
          </p:cNvPr>
          <p:cNvGrpSpPr>
            <a:grpSpLocks/>
          </p:cNvGrpSpPr>
          <p:nvPr/>
        </p:nvGrpSpPr>
        <p:grpSpPr bwMode="auto">
          <a:xfrm>
            <a:off x="4361429" y="2895600"/>
            <a:ext cx="571500" cy="883444"/>
            <a:chOff x="4746" y="1528"/>
            <a:chExt cx="480" cy="742"/>
          </a:xfrm>
        </p:grpSpPr>
        <p:sp>
          <p:nvSpPr>
            <p:cNvPr id="47" name="Line 50">
              <a:extLst>
                <a:ext uri="{FF2B5EF4-FFF2-40B4-BE49-F238E27FC236}">
                  <a16:creationId xmlns:a16="http://schemas.microsoft.com/office/drawing/2014/main" id="{713595DD-629E-964F-90C7-0E04B74B20F3}"/>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500"/>
            </a:p>
          </p:txBody>
        </p:sp>
        <p:grpSp>
          <p:nvGrpSpPr>
            <p:cNvPr id="48" name="Group 77">
              <a:extLst>
                <a:ext uri="{FF2B5EF4-FFF2-40B4-BE49-F238E27FC236}">
                  <a16:creationId xmlns:a16="http://schemas.microsoft.com/office/drawing/2014/main" id="{AD97E688-C674-9D46-B533-DA6C65ECA57D}"/>
                </a:ext>
              </a:extLst>
            </p:cNvPr>
            <p:cNvGrpSpPr>
              <a:grpSpLocks/>
            </p:cNvGrpSpPr>
            <p:nvPr/>
          </p:nvGrpSpPr>
          <p:grpSpPr bwMode="auto">
            <a:xfrm flipH="1">
              <a:off x="4746" y="1528"/>
              <a:ext cx="480" cy="474"/>
              <a:chOff x="-44" y="1473"/>
              <a:chExt cx="981" cy="1105"/>
            </a:xfrm>
          </p:grpSpPr>
          <p:pic>
            <p:nvPicPr>
              <p:cNvPr id="49" name="Picture 78" descr="desktop_computer_stylized_medium">
                <a:extLst>
                  <a:ext uri="{FF2B5EF4-FFF2-40B4-BE49-F238E27FC236}">
                    <a16:creationId xmlns:a16="http://schemas.microsoft.com/office/drawing/2014/main" id="{A710A2EC-D64C-6A4F-A921-3C453CCA3D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79">
                <a:extLst>
                  <a:ext uri="{FF2B5EF4-FFF2-40B4-BE49-F238E27FC236}">
                    <a16:creationId xmlns:a16="http://schemas.microsoft.com/office/drawing/2014/main" id="{AEBDADBC-EFC3-B643-B7C3-E2DB8819FDC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grpSp>
        <p:nvGrpSpPr>
          <p:cNvPr id="51" name="Group 87">
            <a:extLst>
              <a:ext uri="{FF2B5EF4-FFF2-40B4-BE49-F238E27FC236}">
                <a16:creationId xmlns:a16="http://schemas.microsoft.com/office/drawing/2014/main" id="{C55F25CE-5FFF-CB47-A09A-CEBC929646BA}"/>
              </a:ext>
            </a:extLst>
          </p:cNvPr>
          <p:cNvGrpSpPr>
            <a:grpSpLocks/>
          </p:cNvGrpSpPr>
          <p:nvPr/>
        </p:nvGrpSpPr>
        <p:grpSpPr bwMode="auto">
          <a:xfrm>
            <a:off x="2179014" y="3262313"/>
            <a:ext cx="834628" cy="914400"/>
            <a:chOff x="4779" y="2386"/>
            <a:chExt cx="701" cy="768"/>
          </a:xfrm>
        </p:grpSpPr>
        <p:sp>
          <p:nvSpPr>
            <p:cNvPr id="52" name="Line 46">
              <a:extLst>
                <a:ext uri="{FF2B5EF4-FFF2-40B4-BE49-F238E27FC236}">
                  <a16:creationId xmlns:a16="http://schemas.microsoft.com/office/drawing/2014/main" id="{8CEC77D4-CDB3-A04E-93BD-09A60C76B09A}"/>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1500"/>
            </a:p>
          </p:txBody>
        </p:sp>
        <p:grpSp>
          <p:nvGrpSpPr>
            <p:cNvPr id="53" name="Group 84">
              <a:extLst>
                <a:ext uri="{FF2B5EF4-FFF2-40B4-BE49-F238E27FC236}">
                  <a16:creationId xmlns:a16="http://schemas.microsoft.com/office/drawing/2014/main" id="{39CD941B-F7CC-0249-91C8-8CDBC2238570}"/>
                </a:ext>
              </a:extLst>
            </p:cNvPr>
            <p:cNvGrpSpPr>
              <a:grpSpLocks/>
            </p:cNvGrpSpPr>
            <p:nvPr/>
          </p:nvGrpSpPr>
          <p:grpSpPr bwMode="auto">
            <a:xfrm>
              <a:off x="4779" y="2386"/>
              <a:ext cx="480" cy="474"/>
              <a:chOff x="-44" y="1473"/>
              <a:chExt cx="981" cy="1105"/>
            </a:xfrm>
          </p:grpSpPr>
          <p:pic>
            <p:nvPicPr>
              <p:cNvPr id="54" name="Picture 85" descr="desktop_computer_stylized_medium">
                <a:extLst>
                  <a:ext uri="{FF2B5EF4-FFF2-40B4-BE49-F238E27FC236}">
                    <a16:creationId xmlns:a16="http://schemas.microsoft.com/office/drawing/2014/main" id="{0384D9E6-2AF2-1444-833F-1ACDCE8105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Freeform 86">
                <a:extLst>
                  <a:ext uri="{FF2B5EF4-FFF2-40B4-BE49-F238E27FC236}">
                    <a16:creationId xmlns:a16="http://schemas.microsoft.com/office/drawing/2014/main" id="{140BEEB3-51A1-3146-AD4E-D014FC9826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1500"/>
              </a:p>
            </p:txBody>
          </p:sp>
        </p:grpSp>
      </p:grpSp>
      <p:sp>
        <p:nvSpPr>
          <p:cNvPr id="56" name="Slide Number Placeholder 2">
            <a:extLst>
              <a:ext uri="{FF2B5EF4-FFF2-40B4-BE49-F238E27FC236}">
                <a16:creationId xmlns:a16="http://schemas.microsoft.com/office/drawing/2014/main" id="{E1ED86EA-C149-2945-9786-9D3CB50C6D1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163</a:t>
            </a:fld>
            <a:endParaRPr lang="en-US" dirty="0"/>
          </a:p>
        </p:txBody>
      </p:sp>
      <p:sp>
        <p:nvSpPr>
          <p:cNvPr id="2" name="Text Box 29">
            <a:extLst>
              <a:ext uri="{FF2B5EF4-FFF2-40B4-BE49-F238E27FC236}">
                <a16:creationId xmlns:a16="http://schemas.microsoft.com/office/drawing/2014/main" id="{05AA3388-8154-7D89-909E-A477811A328D}"/>
              </a:ext>
            </a:extLst>
          </p:cNvPr>
          <p:cNvSpPr txBox="1">
            <a:spLocks noChangeArrowheads="1"/>
          </p:cNvSpPr>
          <p:nvPr/>
        </p:nvSpPr>
        <p:spPr bwMode="auto">
          <a:xfrm>
            <a:off x="6255951" y="3795010"/>
            <a:ext cx="2484871" cy="923330"/>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Rare blocks have priority</a:t>
            </a:r>
          </a:p>
          <a:p>
            <a:pPr eaLnBrk="1" hangingPunct="1">
              <a:spcBef>
                <a:spcPct val="0"/>
              </a:spcBef>
              <a:buClrTx/>
              <a:buSzTx/>
              <a:buFontTx/>
              <a:buNone/>
            </a:pPr>
            <a:r>
              <a:rPr lang="en-US" altLang="en-US" sz="1800" i="1" dirty="0">
                <a:latin typeface="+mn-lt"/>
              </a:rPr>
              <a:t>Making each host a better network partner</a:t>
            </a:r>
          </a:p>
        </p:txBody>
      </p:sp>
    </p:spTree>
    <p:extLst>
      <p:ext uri="{BB962C8B-B14F-4D97-AF65-F5344CB8AC3E}">
        <p14:creationId xmlns:p14="http://schemas.microsoft.com/office/powerpoint/2010/main" val="23550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dissolve">
                                      <p:cBhvr>
                                        <p:cTn id="15" dur="500"/>
                                        <p:tgtEl>
                                          <p:spTgt spid="19"/>
                                        </p:tgtEl>
                                      </p:cBhvr>
                                    </p:animEffect>
                                  </p:childTnLst>
                                </p:cTn>
                              </p:par>
                              <p:par>
                                <p:cTn id="16" presetID="9" presetClass="exit" presetSubtype="0" fill="hold" nodeType="withEffect">
                                  <p:stCondLst>
                                    <p:cond delay="0"/>
                                  </p:stCondLst>
                                  <p:childTnLst>
                                    <p:animEffect transition="out" filter="dissolve">
                                      <p:cBhvr>
                                        <p:cTn id="17" dur="500"/>
                                        <p:tgtEl>
                                          <p:spTgt spid="46"/>
                                        </p:tgtEl>
                                      </p:cBhvr>
                                    </p:animEffect>
                                    <p:set>
                                      <p:cBhvr>
                                        <p:cTn id="18" dur="1" fill="hold">
                                          <p:stCondLst>
                                            <p:cond delay="499"/>
                                          </p:stCondLst>
                                        </p:cTn>
                                        <p:tgtEl>
                                          <p:spTgt spid="46"/>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dissolv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par>
                                <p:cTn id="27" presetID="9" presetClass="exit" presetSubtype="0" fill="hold" nodeType="withEffect">
                                  <p:stCondLst>
                                    <p:cond delay="0"/>
                                  </p:stCondLst>
                                  <p:childTnLst>
                                    <p:animEffect transition="out" filter="dissolve">
                                      <p:cBhvr>
                                        <p:cTn id="28" dur="500"/>
                                        <p:tgtEl>
                                          <p:spTgt spid="51"/>
                                        </p:tgtEl>
                                      </p:cBhvr>
                                    </p:animEffect>
                                    <p:set>
                                      <p:cBhvr>
                                        <p:cTn id="29" dur="1" fill="hold">
                                          <p:stCondLst>
                                            <p:cond delay="499"/>
                                          </p:stCondLst>
                                        </p:cTn>
                                        <p:tgtEl>
                                          <p:spTgt spid="51"/>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par>
                                <p:cTn id="33" presetID="3" presetClass="exit" presetSubtype="10" fill="hold" nodeType="withEffect">
                                  <p:stCondLst>
                                    <p:cond delay="0"/>
                                  </p:stCondLst>
                                  <p:childTnLst>
                                    <p:animEffect transition="out" filter="blinds(horizontal)">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dissolve">
                                      <p:cBhvr>
                                        <p:cTn id="4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animBg="1"/>
      <p:bldP spid="2" grpId="0" animBg="1"/>
    </p:bldLst>
  </p:timing>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9344" name="Slide Number Placeholder 6"/>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62EC8C19-3D5A-DD48-9150-2A914F9D437A}" type="slidenum">
              <a:rPr lang="en-US" sz="1400">
                <a:latin typeface="Times New Roman" charset="0"/>
              </a:rPr>
              <a:pPr/>
              <a:t>164</a:t>
            </a:fld>
            <a:endParaRPr lang="en-US" sz="1400">
              <a:latin typeface="Times New Roman" charset="0"/>
            </a:endParaRPr>
          </a:p>
        </p:txBody>
      </p:sp>
      <p:sp>
        <p:nvSpPr>
          <p:cNvPr id="99345" name="Rectangle 2"/>
          <p:cNvSpPr>
            <a:spLocks noGrp="1" noChangeArrowheads="1"/>
          </p:cNvSpPr>
          <p:nvPr>
            <p:ph type="title"/>
          </p:nvPr>
        </p:nvSpPr>
        <p:spPr/>
        <p:txBody>
          <a:bodyPr/>
          <a:lstStyle/>
          <a:p>
            <a:r>
              <a:rPr lang="en-US" dirty="0">
                <a:ea typeface="ＭＳ Ｐゴシック" charset="0"/>
                <a:cs typeface="ＭＳ Ｐゴシック" charset="0"/>
              </a:rPr>
              <a:t>Pure P2P architecture</a:t>
            </a:r>
          </a:p>
        </p:txBody>
      </p:sp>
      <p:sp>
        <p:nvSpPr>
          <p:cNvPr id="99346" name="Rectangle 3"/>
          <p:cNvSpPr>
            <a:spLocks noGrp="1" noChangeArrowheads="1"/>
          </p:cNvSpPr>
          <p:nvPr>
            <p:ph type="body" sz="half" idx="1"/>
          </p:nvPr>
        </p:nvSpPr>
        <p:spPr>
          <a:xfrm>
            <a:off x="533400" y="1600200"/>
            <a:ext cx="4049713" cy="4648200"/>
          </a:xfrm>
        </p:spPr>
        <p:txBody>
          <a:bodyPr/>
          <a:lstStyle/>
          <a:p>
            <a:r>
              <a:rPr lang="en-US" sz="2400" i="1" dirty="0">
                <a:ea typeface="ＭＳ Ｐゴシック" charset="0"/>
                <a:cs typeface="ＭＳ Ｐゴシック" charset="0"/>
              </a:rPr>
              <a:t>no</a:t>
            </a:r>
            <a:r>
              <a:rPr lang="en-US" sz="2400" dirty="0">
                <a:ea typeface="ＭＳ Ｐゴシック" charset="0"/>
                <a:cs typeface="ＭＳ Ｐゴシック" charset="0"/>
              </a:rPr>
              <a:t> always-on server</a:t>
            </a:r>
          </a:p>
          <a:p>
            <a:r>
              <a:rPr lang="en-US" sz="2400" dirty="0">
                <a:ea typeface="ＭＳ Ｐゴシック" charset="0"/>
                <a:cs typeface="ＭＳ Ｐゴシック" charset="0"/>
              </a:rPr>
              <a:t>arbitrary end systems directly communicate</a:t>
            </a:r>
          </a:p>
          <a:p>
            <a:r>
              <a:rPr lang="en-US" sz="2400" dirty="0">
                <a:ea typeface="ＭＳ Ｐゴシック" charset="0"/>
                <a:cs typeface="ＭＳ Ｐゴシック" charset="0"/>
              </a:rPr>
              <a:t>peers are intermittently connected and change IP addresses</a:t>
            </a:r>
          </a:p>
          <a:p>
            <a:endParaRPr lang="en-US" sz="2400" dirty="0">
              <a:ea typeface="ＭＳ Ｐゴシック" charset="0"/>
              <a:cs typeface="ＭＳ Ｐゴシック" charset="0"/>
            </a:endParaRPr>
          </a:p>
          <a:p>
            <a:r>
              <a:rPr lang="en-US" sz="2400" u="sng" dirty="0">
                <a:solidFill>
                  <a:srgbClr val="FF0000"/>
                </a:solidFill>
                <a:ea typeface="ＭＳ Ｐゴシック" charset="0"/>
                <a:cs typeface="ＭＳ Ｐゴシック" charset="0"/>
              </a:rPr>
              <a:t>Three topics:</a:t>
            </a:r>
          </a:p>
          <a:p>
            <a:pPr lvl="1"/>
            <a:r>
              <a:rPr lang="en-US" sz="2000" dirty="0">
                <a:ea typeface="ＭＳ Ｐゴシック" charset="0"/>
              </a:rPr>
              <a:t>File distribution</a:t>
            </a:r>
          </a:p>
          <a:p>
            <a:pPr lvl="1"/>
            <a:r>
              <a:rPr lang="en-US" sz="2000" dirty="0">
                <a:ea typeface="ＭＳ Ｐゴシック" charset="0"/>
              </a:rPr>
              <a:t>Searching for information</a:t>
            </a:r>
          </a:p>
          <a:p>
            <a:pPr lvl="1"/>
            <a:r>
              <a:rPr lang="en-US" sz="2000" dirty="0">
                <a:ea typeface="ＭＳ Ｐゴシック" charset="0"/>
              </a:rPr>
              <a:t>Case Study: Skype</a:t>
            </a:r>
          </a:p>
          <a:p>
            <a:pPr>
              <a:buFont typeface="ZapfDingbats" charset="0"/>
              <a:buNone/>
            </a:pPr>
            <a:endParaRPr lang="en-US" sz="2400" dirty="0">
              <a:ea typeface="ＭＳ Ｐゴシック" charset="0"/>
              <a:cs typeface="ＭＳ Ｐゴシック" charset="0"/>
            </a:endParaRPr>
          </a:p>
          <a:p>
            <a:endParaRPr lang="en-US" sz="2400" dirty="0">
              <a:ea typeface="ＭＳ Ｐゴシック" charset="0"/>
              <a:cs typeface="ＭＳ Ｐゴシック" charset="0"/>
            </a:endParaRPr>
          </a:p>
        </p:txBody>
      </p:sp>
      <p:sp>
        <p:nvSpPr>
          <p:cNvPr id="99347" name="Freeform 4"/>
          <p:cNvSpPr>
            <a:spLocks/>
          </p:cNvSpPr>
          <p:nvPr/>
        </p:nvSpPr>
        <p:spPr bwMode="auto">
          <a:xfrm>
            <a:off x="6710363" y="3457575"/>
            <a:ext cx="1314450" cy="674688"/>
          </a:xfrm>
          <a:custGeom>
            <a:avLst/>
            <a:gdLst>
              <a:gd name="T0" fmla="*/ 2147483647 w 828"/>
              <a:gd name="T1" fmla="*/ 2147483647 h 425"/>
              <a:gd name="T2" fmla="*/ 2147483647 w 828"/>
              <a:gd name="T3" fmla="*/ 2147483647 h 425"/>
              <a:gd name="T4" fmla="*/ 2147483647 w 828"/>
              <a:gd name="T5" fmla="*/ 2147483647 h 425"/>
              <a:gd name="T6" fmla="*/ 2147483647 w 828"/>
              <a:gd name="T7" fmla="*/ 2147483647 h 425"/>
              <a:gd name="T8" fmla="*/ 2147483647 w 828"/>
              <a:gd name="T9" fmla="*/ 2147483647 h 425"/>
              <a:gd name="T10" fmla="*/ 2147483647 w 828"/>
              <a:gd name="T11" fmla="*/ 2147483647 h 425"/>
              <a:gd name="T12" fmla="*/ 2147483647 w 828"/>
              <a:gd name="T13" fmla="*/ 2147483647 h 425"/>
              <a:gd name="T14" fmla="*/ 2147483647 w 828"/>
              <a:gd name="T15" fmla="*/ 2147483647 h 425"/>
              <a:gd name="T16" fmla="*/ 2147483647 w 828"/>
              <a:gd name="T17" fmla="*/ 2147483647 h 425"/>
              <a:gd name="T18" fmla="*/ 2147483647 w 828"/>
              <a:gd name="T19" fmla="*/ 2147483647 h 425"/>
              <a:gd name="T20" fmla="*/ 2147483647 w 828"/>
              <a:gd name="T21" fmla="*/ 2147483647 h 425"/>
              <a:gd name="T22" fmla="*/ 2147483647 w 828"/>
              <a:gd name="T23" fmla="*/ 2147483647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348" name="Freeform 5"/>
          <p:cNvSpPr>
            <a:spLocks/>
          </p:cNvSpPr>
          <p:nvPr/>
        </p:nvSpPr>
        <p:spPr bwMode="auto">
          <a:xfrm>
            <a:off x="6729413" y="1931988"/>
            <a:ext cx="1730375" cy="1044575"/>
          </a:xfrm>
          <a:custGeom>
            <a:avLst/>
            <a:gdLst>
              <a:gd name="T0" fmla="*/ 2147483647 w 765"/>
              <a:gd name="T1" fmla="*/ 2147483647 h 459"/>
              <a:gd name="T2" fmla="*/ 2147483647 w 765"/>
              <a:gd name="T3" fmla="*/ 2147483647 h 459"/>
              <a:gd name="T4" fmla="*/ 2147483647 w 765"/>
              <a:gd name="T5" fmla="*/ 2147483647 h 459"/>
              <a:gd name="T6" fmla="*/ 2147483647 w 765"/>
              <a:gd name="T7" fmla="*/ 2147483647 h 459"/>
              <a:gd name="T8" fmla="*/ 2147483647 w 765"/>
              <a:gd name="T9" fmla="*/ 2147483647 h 459"/>
              <a:gd name="T10" fmla="*/ 2147483647 w 765"/>
              <a:gd name="T11" fmla="*/ 2147483647 h 459"/>
              <a:gd name="T12" fmla="*/ 2147483647 w 765"/>
              <a:gd name="T13" fmla="*/ 2147483647 h 459"/>
              <a:gd name="T14" fmla="*/ 2147483647 w 765"/>
              <a:gd name="T15" fmla="*/ 2147483647 h 459"/>
              <a:gd name="T16" fmla="*/ 2147483647 w 765"/>
              <a:gd name="T17" fmla="*/ 2147483647 h 459"/>
              <a:gd name="T18" fmla="*/ 2147483647 w 765"/>
              <a:gd name="T19" fmla="*/ 2147483647 h 459"/>
              <a:gd name="T20" fmla="*/ 2147483647 w 765"/>
              <a:gd name="T21" fmla="*/ 2147483647 h 459"/>
              <a:gd name="T22" fmla="*/ 2147483647 w 765"/>
              <a:gd name="T23" fmla="*/ 2147483647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rgbClr val="DDDDDD"/>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349" name="Freeform 6"/>
          <p:cNvSpPr>
            <a:spLocks/>
          </p:cNvSpPr>
          <p:nvPr/>
        </p:nvSpPr>
        <p:spPr bwMode="auto">
          <a:xfrm>
            <a:off x="4989513" y="1639888"/>
            <a:ext cx="1644650" cy="1071562"/>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grpSp>
        <p:nvGrpSpPr>
          <p:cNvPr id="99350" name="Group 7"/>
          <p:cNvGrpSpPr>
            <a:grpSpLocks/>
          </p:cNvGrpSpPr>
          <p:nvPr/>
        </p:nvGrpSpPr>
        <p:grpSpPr bwMode="auto">
          <a:xfrm>
            <a:off x="5076825" y="2974975"/>
            <a:ext cx="1458913" cy="933450"/>
            <a:chOff x="2889" y="1631"/>
            <a:chExt cx="980" cy="743"/>
          </a:xfrm>
        </p:grpSpPr>
        <p:sp>
          <p:nvSpPr>
            <p:cNvPr id="99674" name="Rectangle 8"/>
            <p:cNvSpPr>
              <a:spLocks noChangeArrowheads="1"/>
            </p:cNvSpPr>
            <p:nvPr/>
          </p:nvSpPr>
          <p:spPr bwMode="auto">
            <a:xfrm>
              <a:off x="3046" y="1841"/>
              <a:ext cx="663" cy="533"/>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675" name="AutoShape 9"/>
            <p:cNvSpPr>
              <a:spLocks noChangeArrowheads="1"/>
            </p:cNvSpPr>
            <p:nvPr/>
          </p:nvSpPr>
          <p:spPr bwMode="auto">
            <a:xfrm>
              <a:off x="2889" y="1631"/>
              <a:ext cx="980" cy="253"/>
            </a:xfrm>
            <a:prstGeom prst="triangle">
              <a:avLst>
                <a:gd name="adj" fmla="val 50000"/>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0"/>
                </a:spcBef>
                <a:buClrTx/>
                <a:buSzTx/>
                <a:buFontTx/>
                <a:buNone/>
              </a:pPr>
              <a:endParaRPr lang="en-US">
                <a:solidFill>
                  <a:srgbClr val="00CCFF"/>
                </a:solidFill>
                <a:latin typeface="Times New Roman" charset="0"/>
              </a:endParaRPr>
            </a:p>
          </p:txBody>
        </p:sp>
      </p:grpSp>
      <p:grpSp>
        <p:nvGrpSpPr>
          <p:cNvPr id="99351" name="Group 10"/>
          <p:cNvGrpSpPr>
            <a:grpSpLocks/>
          </p:cNvGrpSpPr>
          <p:nvPr/>
        </p:nvGrpSpPr>
        <p:grpSpPr bwMode="auto">
          <a:xfrm>
            <a:off x="5778500" y="1831975"/>
            <a:ext cx="336550" cy="531813"/>
            <a:chOff x="3796" y="1043"/>
            <a:chExt cx="865" cy="1237"/>
          </a:xfrm>
        </p:grpSpPr>
        <p:sp>
          <p:nvSpPr>
            <p:cNvPr id="99644" name="Line 11"/>
            <p:cNvSpPr>
              <a:spLocks noChangeShapeType="1"/>
            </p:cNvSpPr>
            <p:nvPr/>
          </p:nvSpPr>
          <p:spPr bwMode="auto">
            <a:xfrm flipH="1">
              <a:off x="3992" y="1481"/>
              <a:ext cx="235" cy="724"/>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5" name="Line 12"/>
            <p:cNvSpPr>
              <a:spLocks noChangeShapeType="1"/>
            </p:cNvSpPr>
            <p:nvPr/>
          </p:nvSpPr>
          <p:spPr bwMode="auto">
            <a:xfrm>
              <a:off x="4227" y="1481"/>
              <a:ext cx="236" cy="72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6" name="Line 13"/>
            <p:cNvSpPr>
              <a:spLocks noChangeShapeType="1"/>
            </p:cNvSpPr>
            <p:nvPr/>
          </p:nvSpPr>
          <p:spPr bwMode="auto">
            <a:xfrm>
              <a:off x="3992" y="2201"/>
              <a:ext cx="235" cy="7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7" name="Line 14"/>
            <p:cNvSpPr>
              <a:spLocks noChangeShapeType="1"/>
            </p:cNvSpPr>
            <p:nvPr/>
          </p:nvSpPr>
          <p:spPr bwMode="auto">
            <a:xfrm flipH="1">
              <a:off x="4227" y="2201"/>
              <a:ext cx="236" cy="7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8" name="Line 15"/>
            <p:cNvSpPr>
              <a:spLocks noChangeShapeType="1"/>
            </p:cNvSpPr>
            <p:nvPr/>
          </p:nvSpPr>
          <p:spPr bwMode="auto">
            <a:xfrm>
              <a:off x="4227" y="1497"/>
              <a:ext cx="0" cy="783"/>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49" name="Line 16"/>
            <p:cNvSpPr>
              <a:spLocks noChangeShapeType="1"/>
            </p:cNvSpPr>
            <p:nvPr/>
          </p:nvSpPr>
          <p:spPr bwMode="auto">
            <a:xfrm flipV="1">
              <a:off x="3992" y="2127"/>
              <a:ext cx="235" cy="78"/>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0" name="Line 17"/>
            <p:cNvSpPr>
              <a:spLocks noChangeShapeType="1"/>
            </p:cNvSpPr>
            <p:nvPr/>
          </p:nvSpPr>
          <p:spPr bwMode="auto">
            <a:xfrm flipH="1" flipV="1">
              <a:off x="4227" y="2127"/>
              <a:ext cx="236" cy="74"/>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1" name="Line 18"/>
            <p:cNvSpPr>
              <a:spLocks noChangeShapeType="1"/>
            </p:cNvSpPr>
            <p:nvPr/>
          </p:nvSpPr>
          <p:spPr bwMode="auto">
            <a:xfrm>
              <a:off x="4092" y="1890"/>
              <a:ext cx="135" cy="6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2" name="Line 19"/>
            <p:cNvSpPr>
              <a:spLocks noChangeShapeType="1"/>
            </p:cNvSpPr>
            <p:nvPr/>
          </p:nvSpPr>
          <p:spPr bwMode="auto">
            <a:xfrm flipV="1">
              <a:off x="4227" y="1890"/>
              <a:ext cx="143" cy="6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3" name="Line 20"/>
            <p:cNvSpPr>
              <a:spLocks noChangeShapeType="1"/>
            </p:cNvSpPr>
            <p:nvPr/>
          </p:nvSpPr>
          <p:spPr bwMode="auto">
            <a:xfrm>
              <a:off x="4047" y="1996"/>
              <a:ext cx="175" cy="81"/>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4" name="Line 21"/>
            <p:cNvSpPr>
              <a:spLocks noChangeShapeType="1"/>
            </p:cNvSpPr>
            <p:nvPr/>
          </p:nvSpPr>
          <p:spPr bwMode="auto">
            <a:xfrm flipV="1">
              <a:off x="4227" y="2012"/>
              <a:ext cx="176" cy="71"/>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5" name="Line 22"/>
            <p:cNvSpPr>
              <a:spLocks noChangeShapeType="1"/>
            </p:cNvSpPr>
            <p:nvPr/>
          </p:nvSpPr>
          <p:spPr bwMode="auto">
            <a:xfrm flipV="1">
              <a:off x="4227" y="1782"/>
              <a:ext cx="90" cy="2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6" name="Line 23"/>
            <p:cNvSpPr>
              <a:spLocks noChangeShapeType="1"/>
            </p:cNvSpPr>
            <p:nvPr/>
          </p:nvSpPr>
          <p:spPr bwMode="auto">
            <a:xfrm flipV="1">
              <a:off x="4227" y="1632"/>
              <a:ext cx="57" cy="22"/>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7" name="Line 24"/>
            <p:cNvSpPr>
              <a:spLocks noChangeShapeType="1"/>
            </p:cNvSpPr>
            <p:nvPr/>
          </p:nvSpPr>
          <p:spPr bwMode="auto">
            <a:xfrm>
              <a:off x="4126" y="1772"/>
              <a:ext cx="109" cy="3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58" name="Line 25"/>
            <p:cNvSpPr>
              <a:spLocks noChangeShapeType="1"/>
            </p:cNvSpPr>
            <p:nvPr/>
          </p:nvSpPr>
          <p:spPr bwMode="auto">
            <a:xfrm>
              <a:off x="4175" y="1625"/>
              <a:ext cx="63" cy="3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grpSp>
          <p:nvGrpSpPr>
            <p:cNvPr id="99659" name="Group 26"/>
            <p:cNvGrpSpPr>
              <a:grpSpLocks/>
            </p:cNvGrpSpPr>
            <p:nvPr/>
          </p:nvGrpSpPr>
          <p:grpSpPr bwMode="auto">
            <a:xfrm>
              <a:off x="4269" y="1415"/>
              <a:ext cx="392" cy="137"/>
              <a:chOff x="4227" y="1360"/>
              <a:chExt cx="863" cy="270"/>
            </a:xfrm>
          </p:grpSpPr>
          <p:sp>
            <p:nvSpPr>
              <p:cNvPr id="99670" name="Line 27"/>
              <p:cNvSpPr>
                <a:spLocks noChangeShapeType="1"/>
              </p:cNvSpPr>
              <p:nvPr/>
            </p:nvSpPr>
            <p:spPr bwMode="auto">
              <a:xfrm>
                <a:off x="4227" y="1604"/>
                <a:ext cx="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71" name="Line 28"/>
              <p:cNvSpPr>
                <a:spLocks noChangeShapeType="1"/>
              </p:cNvSpPr>
              <p:nvPr/>
            </p:nvSpPr>
            <p:spPr bwMode="auto">
              <a:xfrm rot="6361956" flipH="1" flipV="1">
                <a:off x="4464" y="1205"/>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72" name="Line 29"/>
              <p:cNvSpPr>
                <a:spLocks noChangeShapeType="1"/>
              </p:cNvSpPr>
              <p:nvPr/>
            </p:nvSpPr>
            <p:spPr bwMode="auto">
              <a:xfrm rot="6361956">
                <a:off x="4602" y="1393"/>
                <a:ext cx="189" cy="203"/>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73" name="Line 30"/>
              <p:cNvSpPr>
                <a:spLocks noChangeShapeType="1"/>
              </p:cNvSpPr>
              <p:nvPr/>
            </p:nvSpPr>
            <p:spPr bwMode="auto">
              <a:xfrm rot="6361956" flipH="1" flipV="1">
                <a:off x="4745" y="1286"/>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grpSp>
        <p:grpSp>
          <p:nvGrpSpPr>
            <p:cNvPr id="99660" name="Group 31"/>
            <p:cNvGrpSpPr>
              <a:grpSpLocks/>
            </p:cNvGrpSpPr>
            <p:nvPr/>
          </p:nvGrpSpPr>
          <p:grpSpPr bwMode="auto">
            <a:xfrm rot="5700496">
              <a:off x="4053" y="1170"/>
              <a:ext cx="392" cy="137"/>
              <a:chOff x="4227" y="1360"/>
              <a:chExt cx="863" cy="270"/>
            </a:xfrm>
          </p:grpSpPr>
          <p:sp>
            <p:nvSpPr>
              <p:cNvPr id="99666" name="Line 32"/>
              <p:cNvSpPr>
                <a:spLocks noChangeShapeType="1"/>
              </p:cNvSpPr>
              <p:nvPr/>
            </p:nvSpPr>
            <p:spPr bwMode="auto">
              <a:xfrm>
                <a:off x="4227" y="1604"/>
                <a:ext cx="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7" name="Line 33"/>
              <p:cNvSpPr>
                <a:spLocks noChangeShapeType="1"/>
              </p:cNvSpPr>
              <p:nvPr/>
            </p:nvSpPr>
            <p:spPr bwMode="auto">
              <a:xfrm rot="6361956" flipH="1" flipV="1">
                <a:off x="4464" y="1205"/>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8" name="Line 34"/>
              <p:cNvSpPr>
                <a:spLocks noChangeShapeType="1"/>
              </p:cNvSpPr>
              <p:nvPr/>
            </p:nvSpPr>
            <p:spPr bwMode="auto">
              <a:xfrm rot="6361956">
                <a:off x="4602" y="1393"/>
                <a:ext cx="189" cy="203"/>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9" name="Line 35"/>
              <p:cNvSpPr>
                <a:spLocks noChangeShapeType="1"/>
              </p:cNvSpPr>
              <p:nvPr/>
            </p:nvSpPr>
            <p:spPr bwMode="auto">
              <a:xfrm rot="6361956" flipH="1" flipV="1">
                <a:off x="4745" y="1286"/>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grpSp>
        <p:grpSp>
          <p:nvGrpSpPr>
            <p:cNvPr id="99661" name="Group 36"/>
            <p:cNvGrpSpPr>
              <a:grpSpLocks/>
            </p:cNvGrpSpPr>
            <p:nvPr/>
          </p:nvGrpSpPr>
          <p:grpSpPr bwMode="auto">
            <a:xfrm rot="10800000">
              <a:off x="3796" y="1402"/>
              <a:ext cx="392" cy="137"/>
              <a:chOff x="4227" y="1360"/>
              <a:chExt cx="863" cy="270"/>
            </a:xfrm>
          </p:grpSpPr>
          <p:sp>
            <p:nvSpPr>
              <p:cNvPr id="99662" name="Line 37"/>
              <p:cNvSpPr>
                <a:spLocks noChangeShapeType="1"/>
              </p:cNvSpPr>
              <p:nvPr/>
            </p:nvSpPr>
            <p:spPr bwMode="auto">
              <a:xfrm>
                <a:off x="4227" y="1604"/>
                <a:ext cx="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3" name="Line 38"/>
              <p:cNvSpPr>
                <a:spLocks noChangeShapeType="1"/>
              </p:cNvSpPr>
              <p:nvPr/>
            </p:nvSpPr>
            <p:spPr bwMode="auto">
              <a:xfrm rot="6361956" flipH="1" flipV="1">
                <a:off x="4464" y="1205"/>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4" name="Line 39"/>
              <p:cNvSpPr>
                <a:spLocks noChangeShapeType="1"/>
              </p:cNvSpPr>
              <p:nvPr/>
            </p:nvSpPr>
            <p:spPr bwMode="auto">
              <a:xfrm rot="6361956">
                <a:off x="4602" y="1393"/>
                <a:ext cx="189" cy="203"/>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sp>
            <p:nvSpPr>
              <p:cNvPr id="99665" name="Line 40"/>
              <p:cNvSpPr>
                <a:spLocks noChangeShapeType="1"/>
              </p:cNvSpPr>
              <p:nvPr/>
            </p:nvSpPr>
            <p:spPr bwMode="auto">
              <a:xfrm rot="6361956" flipH="1" flipV="1">
                <a:off x="4745" y="1286"/>
                <a:ext cx="189" cy="500"/>
              </a:xfrm>
              <a:prstGeom prst="line">
                <a:avLst/>
              </a:prstGeom>
              <a:noFill/>
              <a:ln w="31750">
                <a:solidFill>
                  <a:schemeClr val="bg2"/>
                </a:solidFill>
                <a:round/>
                <a:headEnd/>
                <a:tailEnd/>
              </a:ln>
              <a:extLst>
                <a:ext uri="{909E8E84-426E-40dd-AFC4-6F175D3DCCD1}">
                  <a14:hiddenFill xmlns="" xmlns:a14="http://schemas.microsoft.com/office/drawing/2010/main">
                    <a:noFill/>
                  </a14:hiddenFill>
                </a:ext>
              </a:extLst>
            </p:spPr>
            <p:txBody>
              <a:bodyPr wrap="none"/>
              <a:lstStyle/>
              <a:p>
                <a:endParaRPr lang="en-US" dirty="0">
                  <a:latin typeface="Calibri"/>
                </a:endParaRPr>
              </a:p>
            </p:txBody>
          </p:sp>
        </p:grpSp>
      </p:grpSp>
      <p:sp>
        <p:nvSpPr>
          <p:cNvPr id="99352" name="Oval 41"/>
          <p:cNvSpPr>
            <a:spLocks noChangeArrowheads="1"/>
          </p:cNvSpPr>
          <p:nvPr/>
        </p:nvSpPr>
        <p:spPr bwMode="auto">
          <a:xfrm>
            <a:off x="6835775" y="36528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53" name="Line 42"/>
          <p:cNvSpPr>
            <a:spLocks noChangeShapeType="1"/>
          </p:cNvSpPr>
          <p:nvPr/>
        </p:nvSpPr>
        <p:spPr bwMode="auto">
          <a:xfrm>
            <a:off x="6835775" y="3644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54" name="Line 43"/>
          <p:cNvSpPr>
            <a:spLocks noChangeShapeType="1"/>
          </p:cNvSpPr>
          <p:nvPr/>
        </p:nvSpPr>
        <p:spPr bwMode="auto">
          <a:xfrm>
            <a:off x="7194550" y="3644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55" name="Rectangle 44"/>
          <p:cNvSpPr>
            <a:spLocks noChangeArrowheads="1"/>
          </p:cNvSpPr>
          <p:nvPr/>
        </p:nvSpPr>
        <p:spPr bwMode="auto">
          <a:xfrm>
            <a:off x="6835775" y="36449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56" name="Oval 45"/>
          <p:cNvSpPr>
            <a:spLocks noChangeArrowheads="1"/>
          </p:cNvSpPr>
          <p:nvPr/>
        </p:nvSpPr>
        <p:spPr bwMode="auto">
          <a:xfrm>
            <a:off x="6832600" y="35766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57" name="Group 46"/>
          <p:cNvGrpSpPr>
            <a:grpSpLocks/>
          </p:cNvGrpSpPr>
          <p:nvPr/>
        </p:nvGrpSpPr>
        <p:grpSpPr bwMode="auto">
          <a:xfrm>
            <a:off x="6918325" y="3600450"/>
            <a:ext cx="179388" cy="65088"/>
            <a:chOff x="2848" y="848"/>
            <a:chExt cx="140" cy="98"/>
          </a:xfrm>
        </p:grpSpPr>
        <p:sp>
          <p:nvSpPr>
            <p:cNvPr id="99641" name="Line 47"/>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42" name="Line 48"/>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43" name="Line 49"/>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58" name="Group 50"/>
          <p:cNvGrpSpPr>
            <a:grpSpLocks/>
          </p:cNvGrpSpPr>
          <p:nvPr/>
        </p:nvGrpSpPr>
        <p:grpSpPr bwMode="auto">
          <a:xfrm flipV="1">
            <a:off x="6918325" y="3600450"/>
            <a:ext cx="179388" cy="65088"/>
            <a:chOff x="2848" y="848"/>
            <a:chExt cx="140" cy="98"/>
          </a:xfrm>
        </p:grpSpPr>
        <p:sp>
          <p:nvSpPr>
            <p:cNvPr id="99638" name="Line 51"/>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9" name="Line 52"/>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40" name="Line 53"/>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59" name="Oval 54"/>
          <p:cNvSpPr>
            <a:spLocks noChangeArrowheads="1"/>
          </p:cNvSpPr>
          <p:nvPr/>
        </p:nvSpPr>
        <p:spPr bwMode="auto">
          <a:xfrm>
            <a:off x="7191375" y="39322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60" name="Line 55"/>
          <p:cNvSpPr>
            <a:spLocks noChangeShapeType="1"/>
          </p:cNvSpPr>
          <p:nvPr/>
        </p:nvSpPr>
        <p:spPr bwMode="auto">
          <a:xfrm>
            <a:off x="7191375" y="39243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61" name="Line 56"/>
          <p:cNvSpPr>
            <a:spLocks noChangeShapeType="1"/>
          </p:cNvSpPr>
          <p:nvPr/>
        </p:nvSpPr>
        <p:spPr bwMode="auto">
          <a:xfrm>
            <a:off x="7550150" y="39243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62" name="Rectangle 57"/>
          <p:cNvSpPr>
            <a:spLocks noChangeArrowheads="1"/>
          </p:cNvSpPr>
          <p:nvPr/>
        </p:nvSpPr>
        <p:spPr bwMode="auto">
          <a:xfrm>
            <a:off x="7191375" y="39243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63" name="Oval 58"/>
          <p:cNvSpPr>
            <a:spLocks noChangeArrowheads="1"/>
          </p:cNvSpPr>
          <p:nvPr/>
        </p:nvSpPr>
        <p:spPr bwMode="auto">
          <a:xfrm>
            <a:off x="7188200" y="38560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64" name="Group 59"/>
          <p:cNvGrpSpPr>
            <a:grpSpLocks/>
          </p:cNvGrpSpPr>
          <p:nvPr/>
        </p:nvGrpSpPr>
        <p:grpSpPr bwMode="auto">
          <a:xfrm>
            <a:off x="7273925" y="3879850"/>
            <a:ext cx="179388" cy="65088"/>
            <a:chOff x="2848" y="848"/>
            <a:chExt cx="140" cy="98"/>
          </a:xfrm>
        </p:grpSpPr>
        <p:sp>
          <p:nvSpPr>
            <p:cNvPr id="99635" name="Line 60"/>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6" name="Line 61"/>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7" name="Line 62"/>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65" name="Group 63"/>
          <p:cNvGrpSpPr>
            <a:grpSpLocks/>
          </p:cNvGrpSpPr>
          <p:nvPr/>
        </p:nvGrpSpPr>
        <p:grpSpPr bwMode="auto">
          <a:xfrm flipV="1">
            <a:off x="7273925" y="3879850"/>
            <a:ext cx="179388" cy="65088"/>
            <a:chOff x="2848" y="848"/>
            <a:chExt cx="140" cy="98"/>
          </a:xfrm>
        </p:grpSpPr>
        <p:sp>
          <p:nvSpPr>
            <p:cNvPr id="99632" name="Line 64"/>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3" name="Line 65"/>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4" name="Line 66"/>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66" name="Oval 67"/>
          <p:cNvSpPr>
            <a:spLocks noChangeArrowheads="1"/>
          </p:cNvSpPr>
          <p:nvPr/>
        </p:nvSpPr>
        <p:spPr bwMode="auto">
          <a:xfrm>
            <a:off x="7470775" y="36655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67" name="Line 68"/>
          <p:cNvSpPr>
            <a:spLocks noChangeShapeType="1"/>
          </p:cNvSpPr>
          <p:nvPr/>
        </p:nvSpPr>
        <p:spPr bwMode="auto">
          <a:xfrm>
            <a:off x="7470775" y="36576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68" name="Line 69"/>
          <p:cNvSpPr>
            <a:spLocks noChangeShapeType="1"/>
          </p:cNvSpPr>
          <p:nvPr/>
        </p:nvSpPr>
        <p:spPr bwMode="auto">
          <a:xfrm>
            <a:off x="7829550" y="36576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69" name="Rectangle 70"/>
          <p:cNvSpPr>
            <a:spLocks noChangeArrowheads="1"/>
          </p:cNvSpPr>
          <p:nvPr/>
        </p:nvSpPr>
        <p:spPr bwMode="auto">
          <a:xfrm>
            <a:off x="7470775" y="36576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70" name="Oval 71"/>
          <p:cNvSpPr>
            <a:spLocks noChangeArrowheads="1"/>
          </p:cNvSpPr>
          <p:nvPr/>
        </p:nvSpPr>
        <p:spPr bwMode="auto">
          <a:xfrm>
            <a:off x="7467600" y="35893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71" name="Group 72"/>
          <p:cNvGrpSpPr>
            <a:grpSpLocks/>
          </p:cNvGrpSpPr>
          <p:nvPr/>
        </p:nvGrpSpPr>
        <p:grpSpPr bwMode="auto">
          <a:xfrm>
            <a:off x="7553325" y="3613150"/>
            <a:ext cx="179388" cy="65088"/>
            <a:chOff x="2848" y="848"/>
            <a:chExt cx="140" cy="98"/>
          </a:xfrm>
        </p:grpSpPr>
        <p:sp>
          <p:nvSpPr>
            <p:cNvPr id="99629" name="Line 73"/>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0" name="Line 74"/>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31" name="Line 75"/>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72" name="Group 76"/>
          <p:cNvGrpSpPr>
            <a:grpSpLocks/>
          </p:cNvGrpSpPr>
          <p:nvPr/>
        </p:nvGrpSpPr>
        <p:grpSpPr bwMode="auto">
          <a:xfrm flipV="1">
            <a:off x="7553325" y="3613150"/>
            <a:ext cx="179388" cy="65088"/>
            <a:chOff x="2848" y="848"/>
            <a:chExt cx="140" cy="98"/>
          </a:xfrm>
        </p:grpSpPr>
        <p:sp>
          <p:nvSpPr>
            <p:cNvPr id="99626" name="Line 77"/>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7" name="Line 78"/>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8" name="Line 79"/>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73" name="Oval 80"/>
          <p:cNvSpPr>
            <a:spLocks noChangeArrowheads="1"/>
          </p:cNvSpPr>
          <p:nvPr/>
        </p:nvSpPr>
        <p:spPr bwMode="auto">
          <a:xfrm>
            <a:off x="6935788" y="2503488"/>
            <a:ext cx="347662" cy="8890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74" name="Line 81"/>
          <p:cNvSpPr>
            <a:spLocks noChangeShapeType="1"/>
          </p:cNvSpPr>
          <p:nvPr/>
        </p:nvSpPr>
        <p:spPr bwMode="auto">
          <a:xfrm>
            <a:off x="6935788" y="2495550"/>
            <a:ext cx="0" cy="55563"/>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75" name="Line 82"/>
          <p:cNvSpPr>
            <a:spLocks noChangeShapeType="1"/>
          </p:cNvSpPr>
          <p:nvPr/>
        </p:nvSpPr>
        <p:spPr bwMode="auto">
          <a:xfrm>
            <a:off x="7283450" y="2495550"/>
            <a:ext cx="0" cy="55563"/>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76" name="Rectangle 83"/>
          <p:cNvSpPr>
            <a:spLocks noChangeArrowheads="1"/>
          </p:cNvSpPr>
          <p:nvPr/>
        </p:nvSpPr>
        <p:spPr bwMode="auto">
          <a:xfrm>
            <a:off x="6935788" y="2495550"/>
            <a:ext cx="344487" cy="53975"/>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77" name="Oval 84"/>
          <p:cNvSpPr>
            <a:spLocks noChangeArrowheads="1"/>
          </p:cNvSpPr>
          <p:nvPr/>
        </p:nvSpPr>
        <p:spPr bwMode="auto">
          <a:xfrm>
            <a:off x="6932613" y="2432050"/>
            <a:ext cx="347662" cy="103188"/>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78" name="Group 85"/>
          <p:cNvGrpSpPr>
            <a:grpSpLocks/>
          </p:cNvGrpSpPr>
          <p:nvPr/>
        </p:nvGrpSpPr>
        <p:grpSpPr bwMode="auto">
          <a:xfrm>
            <a:off x="7016750" y="2454275"/>
            <a:ext cx="171450" cy="61913"/>
            <a:chOff x="2848" y="848"/>
            <a:chExt cx="140" cy="98"/>
          </a:xfrm>
        </p:grpSpPr>
        <p:sp>
          <p:nvSpPr>
            <p:cNvPr id="99623" name="Line 8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4" name="Line 8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5" name="Line 8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79" name="Group 89"/>
          <p:cNvGrpSpPr>
            <a:grpSpLocks/>
          </p:cNvGrpSpPr>
          <p:nvPr/>
        </p:nvGrpSpPr>
        <p:grpSpPr bwMode="auto">
          <a:xfrm flipV="1">
            <a:off x="7016750" y="2454275"/>
            <a:ext cx="171450" cy="60325"/>
            <a:chOff x="2848" y="848"/>
            <a:chExt cx="140" cy="98"/>
          </a:xfrm>
        </p:grpSpPr>
        <p:sp>
          <p:nvSpPr>
            <p:cNvPr id="99620" name="Line 90"/>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1" name="Line 91"/>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22" name="Line 92"/>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80" name="Oval 93"/>
          <p:cNvSpPr>
            <a:spLocks noChangeArrowheads="1"/>
          </p:cNvSpPr>
          <p:nvPr/>
        </p:nvSpPr>
        <p:spPr bwMode="auto">
          <a:xfrm>
            <a:off x="6934200" y="27638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81" name="Line 94"/>
          <p:cNvSpPr>
            <a:spLocks noChangeShapeType="1"/>
          </p:cNvSpPr>
          <p:nvPr/>
        </p:nvSpPr>
        <p:spPr bwMode="auto">
          <a:xfrm>
            <a:off x="6934200" y="2755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82" name="Line 95"/>
          <p:cNvSpPr>
            <a:spLocks noChangeShapeType="1"/>
          </p:cNvSpPr>
          <p:nvPr/>
        </p:nvSpPr>
        <p:spPr bwMode="auto">
          <a:xfrm>
            <a:off x="7292975" y="2755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83" name="Rectangle 96"/>
          <p:cNvSpPr>
            <a:spLocks noChangeArrowheads="1"/>
          </p:cNvSpPr>
          <p:nvPr/>
        </p:nvSpPr>
        <p:spPr bwMode="auto">
          <a:xfrm>
            <a:off x="6934200" y="27559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84" name="Oval 97"/>
          <p:cNvSpPr>
            <a:spLocks noChangeArrowheads="1"/>
          </p:cNvSpPr>
          <p:nvPr/>
        </p:nvSpPr>
        <p:spPr bwMode="auto">
          <a:xfrm>
            <a:off x="6931025" y="26876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85" name="Group 98"/>
          <p:cNvGrpSpPr>
            <a:grpSpLocks/>
          </p:cNvGrpSpPr>
          <p:nvPr/>
        </p:nvGrpSpPr>
        <p:grpSpPr bwMode="auto">
          <a:xfrm>
            <a:off x="7016750" y="2711450"/>
            <a:ext cx="179388" cy="65088"/>
            <a:chOff x="2848" y="848"/>
            <a:chExt cx="140" cy="98"/>
          </a:xfrm>
        </p:grpSpPr>
        <p:sp>
          <p:nvSpPr>
            <p:cNvPr id="99617" name="Line 99"/>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8" name="Line 100"/>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9" name="Line 101"/>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86" name="Group 102"/>
          <p:cNvGrpSpPr>
            <a:grpSpLocks/>
          </p:cNvGrpSpPr>
          <p:nvPr/>
        </p:nvGrpSpPr>
        <p:grpSpPr bwMode="auto">
          <a:xfrm flipV="1">
            <a:off x="7016750" y="2711450"/>
            <a:ext cx="179388" cy="65088"/>
            <a:chOff x="2848" y="848"/>
            <a:chExt cx="140" cy="98"/>
          </a:xfrm>
        </p:grpSpPr>
        <p:sp>
          <p:nvSpPr>
            <p:cNvPr id="99614" name="Line 103"/>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5" name="Line 104"/>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6" name="Line 105"/>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87" name="Oval 106"/>
          <p:cNvSpPr>
            <a:spLocks noChangeArrowheads="1"/>
          </p:cNvSpPr>
          <p:nvPr/>
        </p:nvSpPr>
        <p:spPr bwMode="auto">
          <a:xfrm>
            <a:off x="7410450" y="2405063"/>
            <a:ext cx="330200" cy="857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88" name="Line 107"/>
          <p:cNvSpPr>
            <a:spLocks noChangeShapeType="1"/>
          </p:cNvSpPr>
          <p:nvPr/>
        </p:nvSpPr>
        <p:spPr bwMode="auto">
          <a:xfrm>
            <a:off x="7410450" y="2398713"/>
            <a:ext cx="0" cy="52387"/>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89" name="Line 108"/>
          <p:cNvSpPr>
            <a:spLocks noChangeShapeType="1"/>
          </p:cNvSpPr>
          <p:nvPr/>
        </p:nvSpPr>
        <p:spPr bwMode="auto">
          <a:xfrm>
            <a:off x="7740650" y="2398713"/>
            <a:ext cx="0" cy="52387"/>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90" name="Rectangle 109"/>
          <p:cNvSpPr>
            <a:spLocks noChangeArrowheads="1"/>
          </p:cNvSpPr>
          <p:nvPr/>
        </p:nvSpPr>
        <p:spPr bwMode="auto">
          <a:xfrm>
            <a:off x="7410450" y="2398713"/>
            <a:ext cx="327025" cy="52387"/>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solidFill>
                <a:schemeClr val="bg2"/>
              </a:solidFill>
              <a:latin typeface="Times New Roman" charset="0"/>
            </a:endParaRPr>
          </a:p>
        </p:txBody>
      </p:sp>
      <p:sp>
        <p:nvSpPr>
          <p:cNvPr id="99391" name="Oval 110"/>
          <p:cNvSpPr>
            <a:spLocks noChangeArrowheads="1"/>
          </p:cNvSpPr>
          <p:nvPr/>
        </p:nvSpPr>
        <p:spPr bwMode="auto">
          <a:xfrm>
            <a:off x="7407275" y="2336800"/>
            <a:ext cx="330200" cy="100013"/>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92" name="Group 111"/>
          <p:cNvGrpSpPr>
            <a:grpSpLocks/>
          </p:cNvGrpSpPr>
          <p:nvPr/>
        </p:nvGrpSpPr>
        <p:grpSpPr bwMode="auto">
          <a:xfrm>
            <a:off x="7486650" y="2359025"/>
            <a:ext cx="163513" cy="57150"/>
            <a:chOff x="2848" y="848"/>
            <a:chExt cx="140" cy="98"/>
          </a:xfrm>
        </p:grpSpPr>
        <p:sp>
          <p:nvSpPr>
            <p:cNvPr id="99611" name="Line 112"/>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2" name="Line 113"/>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3" name="Line 114"/>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393" name="Group 115"/>
          <p:cNvGrpSpPr>
            <a:grpSpLocks/>
          </p:cNvGrpSpPr>
          <p:nvPr/>
        </p:nvGrpSpPr>
        <p:grpSpPr bwMode="auto">
          <a:xfrm flipV="1">
            <a:off x="7486650" y="2357438"/>
            <a:ext cx="163513" cy="58737"/>
            <a:chOff x="2848" y="848"/>
            <a:chExt cx="140" cy="98"/>
          </a:xfrm>
        </p:grpSpPr>
        <p:sp>
          <p:nvSpPr>
            <p:cNvPr id="99608" name="Line 11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9" name="Line 11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10" name="Line 11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394" name="Oval 119"/>
          <p:cNvSpPr>
            <a:spLocks noChangeArrowheads="1"/>
          </p:cNvSpPr>
          <p:nvPr/>
        </p:nvSpPr>
        <p:spPr bwMode="auto">
          <a:xfrm>
            <a:off x="7496175" y="2763838"/>
            <a:ext cx="358775" cy="95250"/>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395" name="Line 120"/>
          <p:cNvSpPr>
            <a:spLocks noChangeShapeType="1"/>
          </p:cNvSpPr>
          <p:nvPr/>
        </p:nvSpPr>
        <p:spPr bwMode="auto">
          <a:xfrm>
            <a:off x="7496175" y="2755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96" name="Line 121"/>
          <p:cNvSpPr>
            <a:spLocks noChangeShapeType="1"/>
          </p:cNvSpPr>
          <p:nvPr/>
        </p:nvSpPr>
        <p:spPr bwMode="auto">
          <a:xfrm>
            <a:off x="7854950" y="2755900"/>
            <a:ext cx="0" cy="58738"/>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397" name="Rectangle 122"/>
          <p:cNvSpPr>
            <a:spLocks noChangeArrowheads="1"/>
          </p:cNvSpPr>
          <p:nvPr/>
        </p:nvSpPr>
        <p:spPr bwMode="auto">
          <a:xfrm>
            <a:off x="7496175" y="2755900"/>
            <a:ext cx="355600" cy="58738"/>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398" name="Oval 123"/>
          <p:cNvSpPr>
            <a:spLocks noChangeArrowheads="1"/>
          </p:cNvSpPr>
          <p:nvPr/>
        </p:nvSpPr>
        <p:spPr bwMode="auto">
          <a:xfrm>
            <a:off x="7493000" y="2687638"/>
            <a:ext cx="358775" cy="111125"/>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399" name="Group 124"/>
          <p:cNvGrpSpPr>
            <a:grpSpLocks/>
          </p:cNvGrpSpPr>
          <p:nvPr/>
        </p:nvGrpSpPr>
        <p:grpSpPr bwMode="auto">
          <a:xfrm>
            <a:off x="7578725" y="2711450"/>
            <a:ext cx="179388" cy="65088"/>
            <a:chOff x="2848" y="848"/>
            <a:chExt cx="140" cy="98"/>
          </a:xfrm>
        </p:grpSpPr>
        <p:sp>
          <p:nvSpPr>
            <p:cNvPr id="99605" name="Line 125"/>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6" name="Line 126"/>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7" name="Line 127"/>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400" name="Group 128"/>
          <p:cNvGrpSpPr>
            <a:grpSpLocks/>
          </p:cNvGrpSpPr>
          <p:nvPr/>
        </p:nvGrpSpPr>
        <p:grpSpPr bwMode="auto">
          <a:xfrm flipV="1">
            <a:off x="7578725" y="2711450"/>
            <a:ext cx="179388" cy="65088"/>
            <a:chOff x="2848" y="848"/>
            <a:chExt cx="140" cy="98"/>
          </a:xfrm>
        </p:grpSpPr>
        <p:sp>
          <p:nvSpPr>
            <p:cNvPr id="99602" name="Line 129"/>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3" name="Line 130"/>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4" name="Line 131"/>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401" name="Oval 132"/>
          <p:cNvSpPr>
            <a:spLocks noChangeArrowheads="1"/>
          </p:cNvSpPr>
          <p:nvPr/>
        </p:nvSpPr>
        <p:spPr bwMode="auto">
          <a:xfrm>
            <a:off x="6086475" y="2498725"/>
            <a:ext cx="346075" cy="87313"/>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402" name="Line 133"/>
          <p:cNvSpPr>
            <a:spLocks noChangeShapeType="1"/>
          </p:cNvSpPr>
          <p:nvPr/>
        </p:nvSpPr>
        <p:spPr bwMode="auto">
          <a:xfrm>
            <a:off x="6086475" y="2490788"/>
            <a:ext cx="0" cy="53975"/>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03" name="Line 134"/>
          <p:cNvSpPr>
            <a:spLocks noChangeShapeType="1"/>
          </p:cNvSpPr>
          <p:nvPr/>
        </p:nvSpPr>
        <p:spPr bwMode="auto">
          <a:xfrm>
            <a:off x="6432550" y="2490788"/>
            <a:ext cx="0" cy="53975"/>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04" name="Rectangle 135"/>
          <p:cNvSpPr>
            <a:spLocks noChangeArrowheads="1"/>
          </p:cNvSpPr>
          <p:nvPr/>
        </p:nvSpPr>
        <p:spPr bwMode="auto">
          <a:xfrm>
            <a:off x="6086475" y="2490788"/>
            <a:ext cx="342900" cy="53975"/>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405" name="Oval 136"/>
          <p:cNvSpPr>
            <a:spLocks noChangeArrowheads="1"/>
          </p:cNvSpPr>
          <p:nvPr/>
        </p:nvSpPr>
        <p:spPr bwMode="auto">
          <a:xfrm>
            <a:off x="6083300" y="2427288"/>
            <a:ext cx="346075" cy="103187"/>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406" name="Group 137"/>
          <p:cNvGrpSpPr>
            <a:grpSpLocks/>
          </p:cNvGrpSpPr>
          <p:nvPr/>
        </p:nvGrpSpPr>
        <p:grpSpPr bwMode="auto">
          <a:xfrm>
            <a:off x="6167438" y="2449513"/>
            <a:ext cx="171450" cy="60325"/>
            <a:chOff x="2848" y="848"/>
            <a:chExt cx="140" cy="98"/>
          </a:xfrm>
        </p:grpSpPr>
        <p:sp>
          <p:nvSpPr>
            <p:cNvPr id="99599" name="Line 138"/>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0" name="Line 139"/>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601" name="Line 140"/>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407" name="Group 141"/>
          <p:cNvGrpSpPr>
            <a:grpSpLocks/>
          </p:cNvGrpSpPr>
          <p:nvPr/>
        </p:nvGrpSpPr>
        <p:grpSpPr bwMode="auto">
          <a:xfrm flipV="1">
            <a:off x="6167438" y="2449513"/>
            <a:ext cx="171450" cy="58737"/>
            <a:chOff x="2848" y="848"/>
            <a:chExt cx="140" cy="98"/>
          </a:xfrm>
        </p:grpSpPr>
        <p:sp>
          <p:nvSpPr>
            <p:cNvPr id="99596" name="Line 142"/>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7" name="Line 143"/>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8" name="Line 144"/>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408" name="Oval 145"/>
          <p:cNvSpPr>
            <a:spLocks noChangeArrowheads="1"/>
          </p:cNvSpPr>
          <p:nvPr/>
        </p:nvSpPr>
        <p:spPr bwMode="auto">
          <a:xfrm>
            <a:off x="5780088" y="3648075"/>
            <a:ext cx="346075" cy="87313"/>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409" name="Line 146"/>
          <p:cNvSpPr>
            <a:spLocks noChangeShapeType="1"/>
          </p:cNvSpPr>
          <p:nvPr/>
        </p:nvSpPr>
        <p:spPr bwMode="auto">
          <a:xfrm>
            <a:off x="5780088" y="3640138"/>
            <a:ext cx="0" cy="53975"/>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10" name="Line 147"/>
          <p:cNvSpPr>
            <a:spLocks noChangeShapeType="1"/>
          </p:cNvSpPr>
          <p:nvPr/>
        </p:nvSpPr>
        <p:spPr bwMode="auto">
          <a:xfrm>
            <a:off x="6126163" y="3640138"/>
            <a:ext cx="0" cy="53975"/>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11" name="Rectangle 148"/>
          <p:cNvSpPr>
            <a:spLocks noChangeArrowheads="1"/>
          </p:cNvSpPr>
          <p:nvPr/>
        </p:nvSpPr>
        <p:spPr bwMode="auto">
          <a:xfrm>
            <a:off x="5780088" y="3640138"/>
            <a:ext cx="342900" cy="53975"/>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412" name="Oval 149"/>
          <p:cNvSpPr>
            <a:spLocks noChangeArrowheads="1"/>
          </p:cNvSpPr>
          <p:nvPr/>
        </p:nvSpPr>
        <p:spPr bwMode="auto">
          <a:xfrm>
            <a:off x="5776913" y="3576638"/>
            <a:ext cx="346075" cy="103187"/>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413" name="Group 150"/>
          <p:cNvGrpSpPr>
            <a:grpSpLocks/>
          </p:cNvGrpSpPr>
          <p:nvPr/>
        </p:nvGrpSpPr>
        <p:grpSpPr bwMode="auto">
          <a:xfrm>
            <a:off x="5861050" y="3598863"/>
            <a:ext cx="171450" cy="60325"/>
            <a:chOff x="2848" y="848"/>
            <a:chExt cx="140" cy="98"/>
          </a:xfrm>
        </p:grpSpPr>
        <p:sp>
          <p:nvSpPr>
            <p:cNvPr id="99593" name="Line 151"/>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4" name="Line 152"/>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5" name="Line 153"/>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414" name="Group 154"/>
          <p:cNvGrpSpPr>
            <a:grpSpLocks/>
          </p:cNvGrpSpPr>
          <p:nvPr/>
        </p:nvGrpSpPr>
        <p:grpSpPr bwMode="auto">
          <a:xfrm flipV="1">
            <a:off x="5861050" y="3598863"/>
            <a:ext cx="171450" cy="58737"/>
            <a:chOff x="2848" y="848"/>
            <a:chExt cx="140" cy="98"/>
          </a:xfrm>
        </p:grpSpPr>
        <p:sp>
          <p:nvSpPr>
            <p:cNvPr id="99590" name="Line 155"/>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1" name="Line 156"/>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92" name="Line 157"/>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sp>
        <p:nvSpPr>
          <p:cNvPr id="99415" name="Line 158"/>
          <p:cNvSpPr>
            <a:spLocks noChangeShapeType="1"/>
          </p:cNvSpPr>
          <p:nvPr/>
        </p:nvSpPr>
        <p:spPr bwMode="auto">
          <a:xfrm flipV="1">
            <a:off x="6978650" y="4005263"/>
            <a:ext cx="227013" cy="436562"/>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16" name="Line 159"/>
          <p:cNvSpPr>
            <a:spLocks noChangeShapeType="1"/>
          </p:cNvSpPr>
          <p:nvPr/>
        </p:nvSpPr>
        <p:spPr bwMode="auto">
          <a:xfrm>
            <a:off x="7102475" y="3743325"/>
            <a:ext cx="163513" cy="1206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17" name="Line 160"/>
          <p:cNvSpPr>
            <a:spLocks noChangeShapeType="1"/>
          </p:cNvSpPr>
          <p:nvPr/>
        </p:nvSpPr>
        <p:spPr bwMode="auto">
          <a:xfrm>
            <a:off x="7199313" y="3663950"/>
            <a:ext cx="27940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18" name="Line 161"/>
          <p:cNvSpPr>
            <a:spLocks noChangeShapeType="1"/>
          </p:cNvSpPr>
          <p:nvPr/>
        </p:nvSpPr>
        <p:spPr bwMode="auto">
          <a:xfrm flipV="1">
            <a:off x="7435850" y="3749675"/>
            <a:ext cx="134938" cy="1047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19" name="Line 162"/>
          <p:cNvSpPr>
            <a:spLocks noChangeShapeType="1"/>
          </p:cNvSpPr>
          <p:nvPr/>
        </p:nvSpPr>
        <p:spPr bwMode="auto">
          <a:xfrm>
            <a:off x="6134100" y="3670300"/>
            <a:ext cx="67945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20" name="Line 163"/>
          <p:cNvSpPr>
            <a:spLocks noChangeShapeType="1"/>
          </p:cNvSpPr>
          <p:nvPr/>
        </p:nvSpPr>
        <p:spPr bwMode="auto">
          <a:xfrm>
            <a:off x="6429375" y="2517775"/>
            <a:ext cx="509588" cy="31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21" name="Line 164"/>
          <p:cNvSpPr>
            <a:spLocks noChangeShapeType="1"/>
          </p:cNvSpPr>
          <p:nvPr/>
        </p:nvSpPr>
        <p:spPr bwMode="auto">
          <a:xfrm>
            <a:off x="5995988" y="2346325"/>
            <a:ext cx="152400" cy="825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22" name="Freeform 165"/>
          <p:cNvSpPr>
            <a:spLocks/>
          </p:cNvSpPr>
          <p:nvPr/>
        </p:nvSpPr>
        <p:spPr bwMode="auto">
          <a:xfrm>
            <a:off x="5316538" y="4352925"/>
            <a:ext cx="2979737" cy="1455738"/>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23" name="Line 166"/>
          <p:cNvSpPr>
            <a:spLocks noChangeShapeType="1"/>
          </p:cNvSpPr>
          <p:nvPr/>
        </p:nvSpPr>
        <p:spPr bwMode="auto">
          <a:xfrm rot="-5400000">
            <a:off x="7551737" y="5089526"/>
            <a:ext cx="523875" cy="139700"/>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24" name="Line 167"/>
          <p:cNvSpPr>
            <a:spLocks noChangeShapeType="1"/>
          </p:cNvSpPr>
          <p:nvPr/>
        </p:nvSpPr>
        <p:spPr bwMode="auto">
          <a:xfrm rot="5400000" flipV="1">
            <a:off x="7697788" y="5370513"/>
            <a:ext cx="3175" cy="85725"/>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425" name="Line 168"/>
          <p:cNvSpPr>
            <a:spLocks noChangeShapeType="1"/>
          </p:cNvSpPr>
          <p:nvPr/>
        </p:nvSpPr>
        <p:spPr bwMode="auto">
          <a:xfrm rot="-5400000">
            <a:off x="7883525" y="5046663"/>
            <a:ext cx="0" cy="114300"/>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nvGrpSpPr>
          <p:cNvPr id="99426" name="Group 169"/>
          <p:cNvGrpSpPr>
            <a:grpSpLocks/>
          </p:cNvGrpSpPr>
          <p:nvPr/>
        </p:nvGrpSpPr>
        <p:grpSpPr bwMode="auto">
          <a:xfrm>
            <a:off x="7462838" y="4756150"/>
            <a:ext cx="501650" cy="234950"/>
            <a:chOff x="4701" y="2996"/>
            <a:chExt cx="316" cy="148"/>
          </a:xfrm>
        </p:grpSpPr>
        <p:sp>
          <p:nvSpPr>
            <p:cNvPr id="99577" name="Oval 170"/>
            <p:cNvSpPr>
              <a:spLocks noChangeArrowheads="1"/>
            </p:cNvSpPr>
            <p:nvPr/>
          </p:nvSpPr>
          <p:spPr bwMode="auto">
            <a:xfrm>
              <a:off x="4704" y="3062"/>
              <a:ext cx="313" cy="82"/>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578" name="Line 171"/>
            <p:cNvSpPr>
              <a:spLocks noChangeShapeType="1"/>
            </p:cNvSpPr>
            <p:nvPr/>
          </p:nvSpPr>
          <p:spPr bwMode="auto">
            <a:xfrm>
              <a:off x="4704"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9" name="Line 172"/>
            <p:cNvSpPr>
              <a:spLocks noChangeShapeType="1"/>
            </p:cNvSpPr>
            <p:nvPr/>
          </p:nvSpPr>
          <p:spPr bwMode="auto">
            <a:xfrm>
              <a:off x="5017"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0" name="Rectangle 173"/>
            <p:cNvSpPr>
              <a:spLocks noChangeArrowheads="1"/>
            </p:cNvSpPr>
            <p:nvPr/>
          </p:nvSpPr>
          <p:spPr bwMode="auto">
            <a:xfrm>
              <a:off x="4704" y="3055"/>
              <a:ext cx="310" cy="50"/>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81" name="Oval 174"/>
            <p:cNvSpPr>
              <a:spLocks noChangeArrowheads="1"/>
            </p:cNvSpPr>
            <p:nvPr/>
          </p:nvSpPr>
          <p:spPr bwMode="auto">
            <a:xfrm>
              <a:off x="4701" y="2996"/>
              <a:ext cx="313" cy="96"/>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582" name="Group 175"/>
            <p:cNvGrpSpPr>
              <a:grpSpLocks/>
            </p:cNvGrpSpPr>
            <p:nvPr/>
          </p:nvGrpSpPr>
          <p:grpSpPr bwMode="auto">
            <a:xfrm>
              <a:off x="4776" y="3017"/>
              <a:ext cx="156" cy="56"/>
              <a:chOff x="2848" y="848"/>
              <a:chExt cx="140" cy="98"/>
            </a:xfrm>
          </p:grpSpPr>
          <p:sp>
            <p:nvSpPr>
              <p:cNvPr id="99587" name="Line 17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8" name="Line 17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9" name="Line 17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83" name="Group 179"/>
            <p:cNvGrpSpPr>
              <a:grpSpLocks/>
            </p:cNvGrpSpPr>
            <p:nvPr/>
          </p:nvGrpSpPr>
          <p:grpSpPr bwMode="auto">
            <a:xfrm flipV="1">
              <a:off x="4776" y="3016"/>
              <a:ext cx="156" cy="56"/>
              <a:chOff x="2848" y="848"/>
              <a:chExt cx="140" cy="98"/>
            </a:xfrm>
          </p:grpSpPr>
          <p:sp>
            <p:nvSpPr>
              <p:cNvPr id="99584" name="Line 180"/>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5" name="Line 181"/>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86" name="Line 182"/>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grpSp>
        <p:nvGrpSpPr>
          <p:cNvPr id="99427" name="Group 183"/>
          <p:cNvGrpSpPr>
            <a:grpSpLocks/>
          </p:cNvGrpSpPr>
          <p:nvPr/>
        </p:nvGrpSpPr>
        <p:grpSpPr bwMode="auto">
          <a:xfrm>
            <a:off x="6646863" y="4479925"/>
            <a:ext cx="501650" cy="234950"/>
            <a:chOff x="3600" y="219"/>
            <a:chExt cx="360" cy="175"/>
          </a:xfrm>
        </p:grpSpPr>
        <p:sp>
          <p:nvSpPr>
            <p:cNvPr id="99564" name="Oval 184"/>
            <p:cNvSpPr>
              <a:spLocks noChangeArrowheads="1"/>
            </p:cNvSpPr>
            <p:nvPr/>
          </p:nvSpPr>
          <p:spPr bwMode="auto">
            <a:xfrm>
              <a:off x="3603" y="297"/>
              <a:ext cx="357" cy="97"/>
            </a:xfrm>
            <a:prstGeom prst="ellipse">
              <a:avLst/>
            </a:prstGeom>
            <a:solidFill>
              <a:srgbClr val="DDDDDD"/>
            </a:solidFill>
            <a:ln w="12700">
              <a:solidFill>
                <a:schemeClr val="tx1"/>
              </a:solidFill>
              <a:round/>
              <a:headEnd/>
              <a:tailEnd/>
            </a:ln>
          </p:spPr>
          <p:txBody>
            <a:bodyPr wrap="none" anchor="ctr"/>
            <a:lstStyle/>
            <a:p>
              <a:endParaRPr lang="en-US" dirty="0">
                <a:latin typeface="Calibri"/>
              </a:endParaRPr>
            </a:p>
          </p:txBody>
        </p:sp>
        <p:sp>
          <p:nvSpPr>
            <p:cNvPr id="99565" name="Line 185"/>
            <p:cNvSpPr>
              <a:spLocks noChangeShapeType="1"/>
            </p:cNvSpPr>
            <p:nvPr/>
          </p:nvSpPr>
          <p:spPr bwMode="auto">
            <a:xfrm>
              <a:off x="3603" y="289"/>
              <a:ext cx="0" cy="6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6" name="Line 186"/>
            <p:cNvSpPr>
              <a:spLocks noChangeShapeType="1"/>
            </p:cNvSpPr>
            <p:nvPr/>
          </p:nvSpPr>
          <p:spPr bwMode="auto">
            <a:xfrm>
              <a:off x="3960" y="289"/>
              <a:ext cx="0" cy="6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7" name="Rectangle 187"/>
            <p:cNvSpPr>
              <a:spLocks noChangeArrowheads="1"/>
            </p:cNvSpPr>
            <p:nvPr/>
          </p:nvSpPr>
          <p:spPr bwMode="auto">
            <a:xfrm>
              <a:off x="3603" y="289"/>
              <a:ext cx="354" cy="59"/>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68" name="Oval 188"/>
            <p:cNvSpPr>
              <a:spLocks noChangeArrowheads="1"/>
            </p:cNvSpPr>
            <p:nvPr/>
          </p:nvSpPr>
          <p:spPr bwMode="auto">
            <a:xfrm>
              <a:off x="3600" y="219"/>
              <a:ext cx="357" cy="113"/>
            </a:xfrm>
            <a:prstGeom prst="ellipse">
              <a:avLst/>
            </a:prstGeom>
            <a:solidFill>
              <a:srgbClr val="DDDDDD"/>
            </a:solidFill>
            <a:ln w="12700">
              <a:solidFill>
                <a:schemeClr val="tx1"/>
              </a:solidFill>
              <a:round/>
              <a:headEnd/>
              <a:tailEnd/>
            </a:ln>
          </p:spPr>
          <p:txBody>
            <a:bodyPr wrap="none" anchor="ctr"/>
            <a:lstStyle/>
            <a:p>
              <a:endParaRPr lang="en-US" dirty="0">
                <a:latin typeface="Calibri"/>
              </a:endParaRPr>
            </a:p>
          </p:txBody>
        </p:sp>
        <p:grpSp>
          <p:nvGrpSpPr>
            <p:cNvPr id="99569" name="Group 189"/>
            <p:cNvGrpSpPr>
              <a:grpSpLocks/>
            </p:cNvGrpSpPr>
            <p:nvPr/>
          </p:nvGrpSpPr>
          <p:grpSpPr bwMode="auto">
            <a:xfrm>
              <a:off x="3686" y="244"/>
              <a:ext cx="177" cy="66"/>
              <a:chOff x="2848" y="848"/>
              <a:chExt cx="140" cy="98"/>
            </a:xfrm>
          </p:grpSpPr>
          <p:sp>
            <p:nvSpPr>
              <p:cNvPr id="99574" name="Line 190"/>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5" name="Line 191"/>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6" name="Line 192"/>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70" name="Group 193"/>
            <p:cNvGrpSpPr>
              <a:grpSpLocks/>
            </p:cNvGrpSpPr>
            <p:nvPr/>
          </p:nvGrpSpPr>
          <p:grpSpPr bwMode="auto">
            <a:xfrm flipV="1">
              <a:off x="3686" y="243"/>
              <a:ext cx="177" cy="66"/>
              <a:chOff x="2848" y="848"/>
              <a:chExt cx="140" cy="98"/>
            </a:xfrm>
          </p:grpSpPr>
          <p:sp>
            <p:nvSpPr>
              <p:cNvPr id="99571" name="Line 194"/>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2" name="Line 195"/>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73" name="Line 196"/>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grpSp>
        <p:nvGrpSpPr>
          <p:cNvPr id="99428" name="Group 197"/>
          <p:cNvGrpSpPr>
            <a:grpSpLocks/>
          </p:cNvGrpSpPr>
          <p:nvPr/>
        </p:nvGrpSpPr>
        <p:grpSpPr bwMode="auto">
          <a:xfrm>
            <a:off x="5981700" y="4784725"/>
            <a:ext cx="501650" cy="234950"/>
            <a:chOff x="3600" y="219"/>
            <a:chExt cx="360" cy="175"/>
          </a:xfrm>
        </p:grpSpPr>
        <p:sp>
          <p:nvSpPr>
            <p:cNvPr id="99551" name="Oval 198"/>
            <p:cNvSpPr>
              <a:spLocks noChangeArrowheads="1"/>
            </p:cNvSpPr>
            <p:nvPr/>
          </p:nvSpPr>
          <p:spPr bwMode="auto">
            <a:xfrm>
              <a:off x="3603" y="297"/>
              <a:ext cx="357" cy="97"/>
            </a:xfrm>
            <a:prstGeom prst="ellipse">
              <a:avLst/>
            </a:prstGeom>
            <a:solidFill>
              <a:srgbClr val="DDDDDD"/>
            </a:solidFill>
            <a:ln w="12700">
              <a:solidFill>
                <a:schemeClr val="tx1"/>
              </a:solidFill>
              <a:round/>
              <a:headEnd/>
              <a:tailEnd/>
            </a:ln>
          </p:spPr>
          <p:txBody>
            <a:bodyPr wrap="none" anchor="ctr"/>
            <a:lstStyle/>
            <a:p>
              <a:endParaRPr lang="en-US" dirty="0">
                <a:latin typeface="Calibri"/>
              </a:endParaRPr>
            </a:p>
          </p:txBody>
        </p:sp>
        <p:sp>
          <p:nvSpPr>
            <p:cNvPr id="99552" name="Line 199"/>
            <p:cNvSpPr>
              <a:spLocks noChangeShapeType="1"/>
            </p:cNvSpPr>
            <p:nvPr/>
          </p:nvSpPr>
          <p:spPr bwMode="auto">
            <a:xfrm>
              <a:off x="3603" y="289"/>
              <a:ext cx="0" cy="6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53" name="Line 200"/>
            <p:cNvSpPr>
              <a:spLocks noChangeShapeType="1"/>
            </p:cNvSpPr>
            <p:nvPr/>
          </p:nvSpPr>
          <p:spPr bwMode="auto">
            <a:xfrm>
              <a:off x="3960" y="289"/>
              <a:ext cx="0" cy="6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54" name="Rectangle 201"/>
            <p:cNvSpPr>
              <a:spLocks noChangeArrowheads="1"/>
            </p:cNvSpPr>
            <p:nvPr/>
          </p:nvSpPr>
          <p:spPr bwMode="auto">
            <a:xfrm>
              <a:off x="3603" y="289"/>
              <a:ext cx="354" cy="59"/>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55" name="Oval 202"/>
            <p:cNvSpPr>
              <a:spLocks noChangeArrowheads="1"/>
            </p:cNvSpPr>
            <p:nvPr/>
          </p:nvSpPr>
          <p:spPr bwMode="auto">
            <a:xfrm>
              <a:off x="3600" y="219"/>
              <a:ext cx="357" cy="113"/>
            </a:xfrm>
            <a:prstGeom prst="ellipse">
              <a:avLst/>
            </a:prstGeom>
            <a:solidFill>
              <a:srgbClr val="DDDDDD"/>
            </a:solidFill>
            <a:ln w="12700">
              <a:solidFill>
                <a:schemeClr val="tx1"/>
              </a:solidFill>
              <a:round/>
              <a:headEnd/>
              <a:tailEnd/>
            </a:ln>
          </p:spPr>
          <p:txBody>
            <a:bodyPr wrap="none" anchor="ctr"/>
            <a:lstStyle/>
            <a:p>
              <a:endParaRPr lang="en-US" dirty="0">
                <a:latin typeface="Calibri"/>
              </a:endParaRPr>
            </a:p>
          </p:txBody>
        </p:sp>
        <p:grpSp>
          <p:nvGrpSpPr>
            <p:cNvPr id="99556" name="Group 203"/>
            <p:cNvGrpSpPr>
              <a:grpSpLocks/>
            </p:cNvGrpSpPr>
            <p:nvPr/>
          </p:nvGrpSpPr>
          <p:grpSpPr bwMode="auto">
            <a:xfrm>
              <a:off x="3686" y="244"/>
              <a:ext cx="177" cy="66"/>
              <a:chOff x="2848" y="848"/>
              <a:chExt cx="140" cy="98"/>
            </a:xfrm>
          </p:grpSpPr>
          <p:sp>
            <p:nvSpPr>
              <p:cNvPr id="99561" name="Line 204"/>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2" name="Line 205"/>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3" name="Line 206"/>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57" name="Group 207"/>
            <p:cNvGrpSpPr>
              <a:grpSpLocks/>
            </p:cNvGrpSpPr>
            <p:nvPr/>
          </p:nvGrpSpPr>
          <p:grpSpPr bwMode="auto">
            <a:xfrm flipV="1">
              <a:off x="3686" y="243"/>
              <a:ext cx="177" cy="66"/>
              <a:chOff x="2848" y="848"/>
              <a:chExt cx="140" cy="98"/>
            </a:xfrm>
          </p:grpSpPr>
          <p:sp>
            <p:nvSpPr>
              <p:cNvPr id="99558" name="Line 208"/>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59" name="Line 209"/>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60" name="Line 210"/>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sp>
        <p:nvSpPr>
          <p:cNvPr id="99429" name="Line 211"/>
          <p:cNvSpPr>
            <a:spLocks noChangeShapeType="1"/>
          </p:cNvSpPr>
          <p:nvPr/>
        </p:nvSpPr>
        <p:spPr bwMode="auto">
          <a:xfrm>
            <a:off x="7096125" y="4691063"/>
            <a:ext cx="358775" cy="1206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0" name="Line 212"/>
          <p:cNvSpPr>
            <a:spLocks noChangeShapeType="1"/>
          </p:cNvSpPr>
          <p:nvPr/>
        </p:nvSpPr>
        <p:spPr bwMode="auto">
          <a:xfrm flipV="1">
            <a:off x="6443663" y="4703763"/>
            <a:ext cx="277812" cy="10953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1" name="Line 213"/>
          <p:cNvSpPr>
            <a:spLocks noChangeShapeType="1"/>
          </p:cNvSpPr>
          <p:nvPr/>
        </p:nvSpPr>
        <p:spPr bwMode="auto">
          <a:xfrm flipV="1">
            <a:off x="6486525" y="4906963"/>
            <a:ext cx="97155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2" name="Line 214"/>
          <p:cNvSpPr>
            <a:spLocks noChangeShapeType="1"/>
          </p:cNvSpPr>
          <p:nvPr/>
        </p:nvSpPr>
        <p:spPr bwMode="auto">
          <a:xfrm flipH="1">
            <a:off x="5781675" y="4652963"/>
            <a:ext cx="254000" cy="46990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3" name="Line 215"/>
          <p:cNvSpPr>
            <a:spLocks noChangeShapeType="1"/>
          </p:cNvSpPr>
          <p:nvPr/>
        </p:nvSpPr>
        <p:spPr bwMode="auto">
          <a:xfrm>
            <a:off x="5807075" y="4703763"/>
            <a:ext cx="19685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4" name="Line 216"/>
          <p:cNvSpPr>
            <a:spLocks noChangeShapeType="1"/>
          </p:cNvSpPr>
          <p:nvPr/>
        </p:nvSpPr>
        <p:spPr bwMode="auto">
          <a:xfrm>
            <a:off x="5667375" y="5040313"/>
            <a:ext cx="153988"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5" name="Line 217"/>
          <p:cNvSpPr>
            <a:spLocks noChangeShapeType="1"/>
          </p:cNvSpPr>
          <p:nvPr/>
        </p:nvSpPr>
        <p:spPr bwMode="auto">
          <a:xfrm>
            <a:off x="5919788" y="5119688"/>
            <a:ext cx="490537"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6" name="Line 218"/>
          <p:cNvSpPr>
            <a:spLocks noChangeShapeType="1"/>
          </p:cNvSpPr>
          <p:nvPr/>
        </p:nvSpPr>
        <p:spPr bwMode="auto">
          <a:xfrm flipH="1">
            <a:off x="6159500" y="5027613"/>
            <a:ext cx="53975" cy="8572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7" name="Line 219"/>
          <p:cNvSpPr>
            <a:spLocks noChangeShapeType="1"/>
          </p:cNvSpPr>
          <p:nvPr/>
        </p:nvSpPr>
        <p:spPr bwMode="auto">
          <a:xfrm>
            <a:off x="5972175" y="5116513"/>
            <a:ext cx="1588" cy="825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8" name="Line 220"/>
          <p:cNvSpPr>
            <a:spLocks noChangeShapeType="1"/>
          </p:cNvSpPr>
          <p:nvPr/>
        </p:nvSpPr>
        <p:spPr bwMode="auto">
          <a:xfrm flipH="1" flipV="1">
            <a:off x="6369050" y="5124450"/>
            <a:ext cx="0" cy="7620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39" name="Line 221"/>
          <p:cNvSpPr>
            <a:spLocks noChangeShapeType="1"/>
          </p:cNvSpPr>
          <p:nvPr/>
        </p:nvSpPr>
        <p:spPr bwMode="auto">
          <a:xfrm>
            <a:off x="6450013" y="4983163"/>
            <a:ext cx="503237" cy="2698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0" name="Line 222"/>
          <p:cNvSpPr>
            <a:spLocks noChangeShapeType="1"/>
          </p:cNvSpPr>
          <p:nvPr/>
        </p:nvSpPr>
        <p:spPr bwMode="auto">
          <a:xfrm>
            <a:off x="5899150" y="4918075"/>
            <a:ext cx="80963"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99441" name="Group 223"/>
          <p:cNvGrpSpPr>
            <a:grpSpLocks/>
          </p:cNvGrpSpPr>
          <p:nvPr/>
        </p:nvGrpSpPr>
        <p:grpSpPr bwMode="auto">
          <a:xfrm>
            <a:off x="5084763" y="1677988"/>
            <a:ext cx="3021012" cy="3981450"/>
            <a:chOff x="-1203" y="1352"/>
            <a:chExt cx="1903" cy="2508"/>
          </a:xfrm>
        </p:grpSpPr>
        <p:grpSp>
          <p:nvGrpSpPr>
            <p:cNvPr id="99524" name="Group 224"/>
            <p:cNvGrpSpPr>
              <a:grpSpLocks/>
            </p:cNvGrpSpPr>
            <p:nvPr/>
          </p:nvGrpSpPr>
          <p:grpSpPr bwMode="auto">
            <a:xfrm>
              <a:off x="-1203" y="1647"/>
              <a:ext cx="436" cy="114"/>
              <a:chOff x="3072" y="739"/>
              <a:chExt cx="652" cy="146"/>
            </a:xfrm>
          </p:grpSpPr>
          <p:pic>
            <p:nvPicPr>
              <p:cNvPr id="99548" name="Picture 225" descr="lgv_fqmg[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237" y="739"/>
                <a:ext cx="487" cy="1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549" name="Line 226"/>
              <p:cNvSpPr>
                <a:spLocks noChangeShapeType="1"/>
              </p:cNvSpPr>
              <p:nvPr/>
            </p:nvSpPr>
            <p:spPr bwMode="auto">
              <a:xfrm flipH="1">
                <a:off x="3104" y="784"/>
                <a:ext cx="88"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550" name="Line 227"/>
              <p:cNvSpPr>
                <a:spLocks noChangeShapeType="1"/>
              </p:cNvSpPr>
              <p:nvPr/>
            </p:nvSpPr>
            <p:spPr bwMode="auto">
              <a:xfrm flipH="1">
                <a:off x="3072" y="760"/>
                <a:ext cx="144"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pic>
          <p:nvPicPr>
            <p:cNvPr id="99525" name="Picture 228" descr="imgyjavg[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27" y="1466"/>
              <a:ext cx="232" cy="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9526" name="Group 229"/>
            <p:cNvGrpSpPr>
              <a:grpSpLocks/>
            </p:cNvGrpSpPr>
            <p:nvPr/>
          </p:nvGrpSpPr>
          <p:grpSpPr bwMode="auto">
            <a:xfrm>
              <a:off x="-546" y="1352"/>
              <a:ext cx="256" cy="269"/>
              <a:chOff x="2870" y="1518"/>
              <a:chExt cx="292" cy="320"/>
            </a:xfrm>
          </p:grpSpPr>
          <p:graphicFrame>
            <p:nvGraphicFramePr>
              <p:cNvPr id="99341" name="Object 230"/>
              <p:cNvGraphicFramePr>
                <a:graphicFrameLocks noChangeAspect="1"/>
              </p:cNvGraphicFramePr>
              <p:nvPr/>
            </p:nvGraphicFramePr>
            <p:xfrm>
              <a:off x="2870" y="1518"/>
              <a:ext cx="272" cy="282"/>
            </p:xfrm>
            <a:graphic>
              <a:graphicData uri="http://schemas.openxmlformats.org/presentationml/2006/ole">
                <mc:AlternateContent xmlns:mc="http://schemas.openxmlformats.org/markup-compatibility/2006">
                  <mc:Choice xmlns:v="urn:schemas-microsoft-com:vml" Requires="v">
                    <p:oleObj name="Clip" r:id="rId5" imgW="819000" imgH="847800" progId="MS_ClipArt_Gallery.2">
                      <p:embed/>
                    </p:oleObj>
                  </mc:Choice>
                  <mc:Fallback>
                    <p:oleObj name="Clip" r:id="rId5" imgW="819000" imgH="847800"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70" y="1518"/>
                            <a:ext cx="272" cy="2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42" name="Object 231"/>
              <p:cNvGraphicFramePr>
                <a:graphicFrameLocks noChangeAspect="1"/>
              </p:cNvGraphicFramePr>
              <p:nvPr/>
            </p:nvGraphicFramePr>
            <p:xfrm>
              <a:off x="2913" y="1602"/>
              <a:ext cx="249" cy="236"/>
            </p:xfrm>
            <a:graphic>
              <a:graphicData uri="http://schemas.openxmlformats.org/presentationml/2006/ole">
                <mc:AlternateContent xmlns:mc="http://schemas.openxmlformats.org/markup-compatibility/2006">
                  <mc:Choice xmlns:v="urn:schemas-microsoft-com:vml" Requires="v">
                    <p:oleObj name="Clip" r:id="rId7" imgW="1266840" imgH="1200240" progId="MS_ClipArt_Gallery.2">
                      <p:embed/>
                    </p:oleObj>
                  </mc:Choice>
                  <mc:Fallback>
                    <p:oleObj name="Clip" r:id="rId7" imgW="1266840" imgH="1200240" progId="MS_ClipArt_Gallery.2">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13" y="1602"/>
                            <a:ext cx="249" cy="2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99527" name="Group 232"/>
            <p:cNvGrpSpPr>
              <a:grpSpLocks/>
            </p:cNvGrpSpPr>
            <p:nvPr/>
          </p:nvGrpSpPr>
          <p:grpSpPr bwMode="auto">
            <a:xfrm>
              <a:off x="-1002" y="2262"/>
              <a:ext cx="209" cy="224"/>
              <a:chOff x="2870" y="1518"/>
              <a:chExt cx="292" cy="320"/>
            </a:xfrm>
          </p:grpSpPr>
          <p:graphicFrame>
            <p:nvGraphicFramePr>
              <p:cNvPr id="99339" name="Object 233"/>
              <p:cNvGraphicFramePr>
                <a:graphicFrameLocks noChangeAspect="1"/>
              </p:cNvGraphicFramePr>
              <p:nvPr/>
            </p:nvGraphicFramePr>
            <p:xfrm>
              <a:off x="2870" y="1518"/>
              <a:ext cx="272" cy="282"/>
            </p:xfrm>
            <a:graphic>
              <a:graphicData uri="http://schemas.openxmlformats.org/presentationml/2006/ole">
                <mc:AlternateContent xmlns:mc="http://schemas.openxmlformats.org/markup-compatibility/2006">
                  <mc:Choice xmlns:v="urn:schemas-microsoft-com:vml" Requires="v">
                    <p:oleObj name="Clip" r:id="rId9" imgW="819000" imgH="847800" progId="MS_ClipArt_Gallery.2">
                      <p:embed/>
                    </p:oleObj>
                  </mc:Choice>
                  <mc:Fallback>
                    <p:oleObj name="Clip" r:id="rId9" imgW="819000" imgH="847800"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70" y="1518"/>
                            <a:ext cx="272" cy="2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40" name="Object 234"/>
              <p:cNvGraphicFramePr>
                <a:graphicFrameLocks noChangeAspect="1"/>
              </p:cNvGraphicFramePr>
              <p:nvPr/>
            </p:nvGraphicFramePr>
            <p:xfrm>
              <a:off x="2913" y="1602"/>
              <a:ext cx="249" cy="236"/>
            </p:xfrm>
            <a:graphic>
              <a:graphicData uri="http://schemas.openxmlformats.org/presentationml/2006/ole">
                <mc:AlternateContent xmlns:mc="http://schemas.openxmlformats.org/markup-compatibility/2006">
                  <mc:Choice xmlns:v="urn:schemas-microsoft-com:vml" Requires="v">
                    <p:oleObj name="Clip" r:id="rId10" imgW="1266840" imgH="1200240" progId="MS_ClipArt_Gallery.2">
                      <p:embed/>
                    </p:oleObj>
                  </mc:Choice>
                  <mc:Fallback>
                    <p:oleObj name="Clip" r:id="rId10" imgW="1266840" imgH="1200240" progId="MS_ClipArt_Gallery.2">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13" y="1602"/>
                            <a:ext cx="249" cy="2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aphicFrame>
          <p:nvGraphicFramePr>
            <p:cNvPr id="99330" name="Object 235"/>
            <p:cNvGraphicFramePr>
              <a:graphicFrameLocks noChangeAspect="1"/>
            </p:cNvGraphicFramePr>
            <p:nvPr/>
          </p:nvGraphicFramePr>
          <p:xfrm>
            <a:off x="-732" y="2289"/>
            <a:ext cx="207" cy="173"/>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32" y="2289"/>
                          <a:ext cx="207"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99528" name="Group 236"/>
            <p:cNvGrpSpPr>
              <a:grpSpLocks/>
            </p:cNvGrpSpPr>
            <p:nvPr/>
          </p:nvGrpSpPr>
          <p:grpSpPr bwMode="auto">
            <a:xfrm>
              <a:off x="310" y="3575"/>
              <a:ext cx="125" cy="230"/>
              <a:chOff x="4180" y="783"/>
              <a:chExt cx="150" cy="307"/>
            </a:xfrm>
          </p:grpSpPr>
          <p:sp>
            <p:nvSpPr>
              <p:cNvPr id="99540" name="AutoShape 23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541" name="Rectangle 23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542" name="Rectangle 23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99543" name="AutoShape 24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99544" name="Line 24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45" name="Line 24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46" name="Rectangle 24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99547" name="Rectangle 24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graphicFrame>
          <p:nvGraphicFramePr>
            <p:cNvPr id="99331" name="Object 245"/>
            <p:cNvGraphicFramePr>
              <a:graphicFrameLocks noChangeAspect="1"/>
            </p:cNvGraphicFramePr>
            <p:nvPr/>
          </p:nvGraphicFramePr>
          <p:xfrm>
            <a:off x="-975" y="3384"/>
            <a:ext cx="216" cy="180"/>
          </p:xfrm>
          <a:graphic>
            <a:graphicData uri="http://schemas.openxmlformats.org/presentationml/2006/ole">
              <mc:AlternateContent xmlns:mc="http://schemas.openxmlformats.org/markup-compatibility/2006">
                <mc:Choice xmlns:v="urn:schemas-microsoft-com:vml" Requires="v">
                  <p:oleObj name="Clip" r:id="rId13" imgW="1305000" imgH="1085760" progId="MS_ClipArt_Gallery.2">
                    <p:embed/>
                  </p:oleObj>
                </mc:Choice>
                <mc:Fallback>
                  <p:oleObj name="Clip" r:id="rId13"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75" y="3384"/>
                          <a:ext cx="216" cy="18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2" name="Object 246"/>
            <p:cNvGraphicFramePr>
              <a:graphicFrameLocks noChangeAspect="1"/>
            </p:cNvGraphicFramePr>
            <p:nvPr/>
          </p:nvGraphicFramePr>
          <p:xfrm>
            <a:off x="-871" y="3184"/>
            <a:ext cx="216" cy="180"/>
          </p:xfrm>
          <a:graphic>
            <a:graphicData uri="http://schemas.openxmlformats.org/presentationml/2006/ole">
              <mc:AlternateContent xmlns:mc="http://schemas.openxmlformats.org/markup-compatibility/2006">
                <mc:Choice xmlns:v="urn:schemas-microsoft-com:vml" Requires="v">
                  <p:oleObj name="Clip" r:id="rId14" imgW="1305000" imgH="1085760" progId="MS_ClipArt_Gallery.2">
                    <p:embed/>
                  </p:oleObj>
                </mc:Choice>
                <mc:Fallback>
                  <p:oleObj name="Clip" r:id="rId14"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71" y="3184"/>
                          <a:ext cx="216" cy="18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3" name="Object 247"/>
            <p:cNvGraphicFramePr>
              <a:graphicFrameLocks noChangeAspect="1"/>
            </p:cNvGraphicFramePr>
            <p:nvPr/>
          </p:nvGraphicFramePr>
          <p:xfrm>
            <a:off x="-703" y="3544"/>
            <a:ext cx="216" cy="180"/>
          </p:xfrm>
          <a:graphic>
            <a:graphicData uri="http://schemas.openxmlformats.org/presentationml/2006/ole">
              <mc:AlternateContent xmlns:mc="http://schemas.openxmlformats.org/markup-compatibility/2006">
                <mc:Choice xmlns:v="urn:schemas-microsoft-com:vml" Requires="v">
                  <p:oleObj name="Clip" r:id="rId15" imgW="1305000" imgH="1085760" progId="MS_ClipArt_Gallery.2">
                    <p:embed/>
                  </p:oleObj>
                </mc:Choice>
                <mc:Fallback>
                  <p:oleObj name="Clip" r:id="rId15"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03" y="3544"/>
                          <a:ext cx="216" cy="18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4" name="Object 248"/>
            <p:cNvGraphicFramePr>
              <a:graphicFrameLocks noChangeAspect="1"/>
            </p:cNvGraphicFramePr>
            <p:nvPr/>
          </p:nvGraphicFramePr>
          <p:xfrm>
            <a:off x="-489" y="3546"/>
            <a:ext cx="216" cy="180"/>
          </p:xfrm>
          <a:graphic>
            <a:graphicData uri="http://schemas.openxmlformats.org/presentationml/2006/ole">
              <mc:AlternateContent xmlns:mc="http://schemas.openxmlformats.org/markup-compatibility/2006">
                <mc:Choice xmlns:v="urn:schemas-microsoft-com:vml" Requires="v">
                  <p:oleObj name="Clip" r:id="rId16" imgW="1305000" imgH="1085760" progId="MS_ClipArt_Gallery.2">
                    <p:embed/>
                  </p:oleObj>
                </mc:Choice>
                <mc:Fallback>
                  <p:oleObj name="Clip" r:id="rId16" imgW="1305000" imgH="1085760" progId="MS_ClipArt_Gallery.2">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89" y="3546"/>
                          <a:ext cx="216" cy="18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99529" name="Group 249"/>
            <p:cNvGrpSpPr>
              <a:grpSpLocks/>
            </p:cNvGrpSpPr>
            <p:nvPr/>
          </p:nvGrpSpPr>
          <p:grpSpPr bwMode="auto">
            <a:xfrm>
              <a:off x="83" y="3625"/>
              <a:ext cx="172" cy="215"/>
              <a:chOff x="2870" y="1518"/>
              <a:chExt cx="292" cy="320"/>
            </a:xfrm>
          </p:grpSpPr>
          <p:graphicFrame>
            <p:nvGraphicFramePr>
              <p:cNvPr id="99337" name="Object 250"/>
              <p:cNvGraphicFramePr>
                <a:graphicFrameLocks noChangeAspect="1"/>
              </p:cNvGraphicFramePr>
              <p:nvPr/>
            </p:nvGraphicFramePr>
            <p:xfrm>
              <a:off x="2870" y="1518"/>
              <a:ext cx="272" cy="282"/>
            </p:xfrm>
            <a:graphic>
              <a:graphicData uri="http://schemas.openxmlformats.org/presentationml/2006/ole">
                <mc:AlternateContent xmlns:mc="http://schemas.openxmlformats.org/markup-compatibility/2006">
                  <mc:Choice xmlns:v="urn:schemas-microsoft-com:vml" Requires="v">
                    <p:oleObj name="Clip" r:id="rId17" imgW="819000" imgH="847800" progId="MS_ClipArt_Gallery.2">
                      <p:embed/>
                    </p:oleObj>
                  </mc:Choice>
                  <mc:Fallback>
                    <p:oleObj name="Clip" r:id="rId17" imgW="819000" imgH="847800"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70" y="1518"/>
                            <a:ext cx="272" cy="2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8" name="Object 251"/>
              <p:cNvGraphicFramePr>
                <a:graphicFrameLocks noChangeAspect="1"/>
              </p:cNvGraphicFramePr>
              <p:nvPr/>
            </p:nvGraphicFramePr>
            <p:xfrm>
              <a:off x="2913" y="1602"/>
              <a:ext cx="249" cy="236"/>
            </p:xfrm>
            <a:graphic>
              <a:graphicData uri="http://schemas.openxmlformats.org/presentationml/2006/ole">
                <mc:AlternateContent xmlns:mc="http://schemas.openxmlformats.org/markup-compatibility/2006">
                  <mc:Choice xmlns:v="urn:schemas-microsoft-com:vml" Requires="v">
                    <p:oleObj name="Clip" r:id="rId18" imgW="1266840" imgH="1200240" progId="MS_ClipArt_Gallery.2">
                      <p:embed/>
                    </p:oleObj>
                  </mc:Choice>
                  <mc:Fallback>
                    <p:oleObj name="Clip" r:id="rId18" imgW="1266840" imgH="1200240" progId="MS_ClipArt_Gallery.2">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13" y="1602"/>
                            <a:ext cx="249" cy="2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99530" name="Group 252"/>
            <p:cNvGrpSpPr>
              <a:grpSpLocks/>
            </p:cNvGrpSpPr>
            <p:nvPr/>
          </p:nvGrpSpPr>
          <p:grpSpPr bwMode="auto">
            <a:xfrm>
              <a:off x="-201" y="3657"/>
              <a:ext cx="220" cy="203"/>
              <a:chOff x="2870" y="1518"/>
              <a:chExt cx="292" cy="320"/>
            </a:xfrm>
          </p:grpSpPr>
          <p:graphicFrame>
            <p:nvGraphicFramePr>
              <p:cNvPr id="99335" name="Object 253"/>
              <p:cNvGraphicFramePr>
                <a:graphicFrameLocks noChangeAspect="1"/>
              </p:cNvGraphicFramePr>
              <p:nvPr/>
            </p:nvGraphicFramePr>
            <p:xfrm>
              <a:off x="2870" y="1518"/>
              <a:ext cx="272" cy="282"/>
            </p:xfrm>
            <a:graphic>
              <a:graphicData uri="http://schemas.openxmlformats.org/presentationml/2006/ole">
                <mc:AlternateContent xmlns:mc="http://schemas.openxmlformats.org/markup-compatibility/2006">
                  <mc:Choice xmlns:v="urn:schemas-microsoft-com:vml" Requires="v">
                    <p:oleObj name="Clip" r:id="rId19" imgW="819000" imgH="847800" progId="MS_ClipArt_Gallery.2">
                      <p:embed/>
                    </p:oleObj>
                  </mc:Choice>
                  <mc:Fallback>
                    <p:oleObj name="Clip" r:id="rId19" imgW="819000" imgH="847800"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70" y="1518"/>
                            <a:ext cx="272" cy="2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99336" name="Object 254"/>
              <p:cNvGraphicFramePr>
                <a:graphicFrameLocks noChangeAspect="1"/>
              </p:cNvGraphicFramePr>
              <p:nvPr/>
            </p:nvGraphicFramePr>
            <p:xfrm>
              <a:off x="2913" y="1602"/>
              <a:ext cx="249" cy="236"/>
            </p:xfrm>
            <a:graphic>
              <a:graphicData uri="http://schemas.openxmlformats.org/presentationml/2006/ole">
                <mc:AlternateContent xmlns:mc="http://schemas.openxmlformats.org/markup-compatibility/2006">
                  <mc:Choice xmlns:v="urn:schemas-microsoft-com:vml" Requires="v">
                    <p:oleObj name="Clip" r:id="rId20" imgW="1266840" imgH="1200240" progId="MS_ClipArt_Gallery.2">
                      <p:embed/>
                    </p:oleObj>
                  </mc:Choice>
                  <mc:Fallback>
                    <p:oleObj name="Clip" r:id="rId20" imgW="1266840" imgH="1200240" progId="MS_ClipArt_Gallery.2">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13" y="1602"/>
                            <a:ext cx="249" cy="2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99531" name="Group 255"/>
            <p:cNvGrpSpPr>
              <a:grpSpLocks/>
            </p:cNvGrpSpPr>
            <p:nvPr/>
          </p:nvGrpSpPr>
          <p:grpSpPr bwMode="auto">
            <a:xfrm>
              <a:off x="569" y="3419"/>
              <a:ext cx="131" cy="258"/>
              <a:chOff x="4180" y="783"/>
              <a:chExt cx="150" cy="307"/>
            </a:xfrm>
          </p:grpSpPr>
          <p:sp>
            <p:nvSpPr>
              <p:cNvPr id="99532" name="AutoShape 256"/>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533" name="Rectangle 257"/>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99534" name="Rectangle 258"/>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99535" name="AutoShape 259"/>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99536" name="Line 260"/>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37" name="Line 261"/>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38" name="Rectangle 262"/>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99539" name="Rectangle 263"/>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grpSp>
      <p:sp>
        <p:nvSpPr>
          <p:cNvPr id="99442" name="Line 264"/>
          <p:cNvSpPr>
            <a:spLocks noChangeShapeType="1"/>
          </p:cNvSpPr>
          <p:nvPr/>
        </p:nvSpPr>
        <p:spPr bwMode="auto">
          <a:xfrm flipH="1">
            <a:off x="5988050" y="3440113"/>
            <a:ext cx="3175" cy="144462"/>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3" name="Line 265"/>
          <p:cNvSpPr>
            <a:spLocks noChangeShapeType="1"/>
          </p:cNvSpPr>
          <p:nvPr/>
        </p:nvSpPr>
        <p:spPr bwMode="auto">
          <a:xfrm flipV="1">
            <a:off x="7285038" y="2422525"/>
            <a:ext cx="123825" cy="87313"/>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4" name="Line 266"/>
          <p:cNvSpPr>
            <a:spLocks noChangeShapeType="1"/>
          </p:cNvSpPr>
          <p:nvPr/>
        </p:nvSpPr>
        <p:spPr bwMode="auto">
          <a:xfrm>
            <a:off x="7112000" y="2595563"/>
            <a:ext cx="0" cy="825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5" name="Line 267"/>
          <p:cNvSpPr>
            <a:spLocks noChangeShapeType="1"/>
          </p:cNvSpPr>
          <p:nvPr/>
        </p:nvSpPr>
        <p:spPr bwMode="auto">
          <a:xfrm flipV="1">
            <a:off x="7296150" y="2492375"/>
            <a:ext cx="263525" cy="28892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6" name="Line 268"/>
          <p:cNvSpPr>
            <a:spLocks noChangeShapeType="1"/>
          </p:cNvSpPr>
          <p:nvPr/>
        </p:nvSpPr>
        <p:spPr bwMode="auto">
          <a:xfrm>
            <a:off x="7648575" y="2490788"/>
            <a:ext cx="0" cy="1968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7" name="Line 269"/>
          <p:cNvSpPr>
            <a:spLocks noChangeShapeType="1"/>
          </p:cNvSpPr>
          <p:nvPr/>
        </p:nvSpPr>
        <p:spPr bwMode="auto">
          <a:xfrm>
            <a:off x="7302500" y="2797175"/>
            <a:ext cx="188913"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8" name="Line 270"/>
          <p:cNvSpPr>
            <a:spLocks noChangeShapeType="1"/>
          </p:cNvSpPr>
          <p:nvPr/>
        </p:nvSpPr>
        <p:spPr bwMode="auto">
          <a:xfrm flipV="1">
            <a:off x="5597525" y="3663950"/>
            <a:ext cx="168275" cy="31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49" name="Line 271"/>
          <p:cNvSpPr>
            <a:spLocks noChangeShapeType="1"/>
          </p:cNvSpPr>
          <p:nvPr/>
        </p:nvSpPr>
        <p:spPr bwMode="auto">
          <a:xfrm flipV="1">
            <a:off x="7716838" y="2190750"/>
            <a:ext cx="238125" cy="1682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50" name="Line 272"/>
          <p:cNvSpPr>
            <a:spLocks noChangeShapeType="1"/>
          </p:cNvSpPr>
          <p:nvPr/>
        </p:nvSpPr>
        <p:spPr bwMode="auto">
          <a:xfrm>
            <a:off x="7856538" y="2787650"/>
            <a:ext cx="177800"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51" name="Line 273"/>
          <p:cNvSpPr>
            <a:spLocks noChangeShapeType="1"/>
          </p:cNvSpPr>
          <p:nvPr/>
        </p:nvSpPr>
        <p:spPr bwMode="auto">
          <a:xfrm flipH="1">
            <a:off x="7002463" y="2863850"/>
            <a:ext cx="98425" cy="7048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52" name="Line 274"/>
          <p:cNvSpPr>
            <a:spLocks noChangeShapeType="1"/>
          </p:cNvSpPr>
          <p:nvPr/>
        </p:nvSpPr>
        <p:spPr bwMode="auto">
          <a:xfrm flipH="1">
            <a:off x="7593013" y="2863850"/>
            <a:ext cx="111125" cy="7270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99453" name="Group 275"/>
          <p:cNvGrpSpPr>
            <a:grpSpLocks/>
          </p:cNvGrpSpPr>
          <p:nvPr/>
        </p:nvGrpSpPr>
        <p:grpSpPr bwMode="auto">
          <a:xfrm>
            <a:off x="6645275" y="4481513"/>
            <a:ext cx="501650" cy="234950"/>
            <a:chOff x="4701" y="2996"/>
            <a:chExt cx="316" cy="148"/>
          </a:xfrm>
        </p:grpSpPr>
        <p:sp>
          <p:nvSpPr>
            <p:cNvPr id="99511" name="Oval 276"/>
            <p:cNvSpPr>
              <a:spLocks noChangeArrowheads="1"/>
            </p:cNvSpPr>
            <p:nvPr/>
          </p:nvSpPr>
          <p:spPr bwMode="auto">
            <a:xfrm>
              <a:off x="4704" y="3062"/>
              <a:ext cx="313" cy="82"/>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512" name="Line 277"/>
            <p:cNvSpPr>
              <a:spLocks noChangeShapeType="1"/>
            </p:cNvSpPr>
            <p:nvPr/>
          </p:nvSpPr>
          <p:spPr bwMode="auto">
            <a:xfrm>
              <a:off x="4704"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13" name="Line 278"/>
            <p:cNvSpPr>
              <a:spLocks noChangeShapeType="1"/>
            </p:cNvSpPr>
            <p:nvPr/>
          </p:nvSpPr>
          <p:spPr bwMode="auto">
            <a:xfrm>
              <a:off x="5017"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14" name="Rectangle 279"/>
            <p:cNvSpPr>
              <a:spLocks noChangeArrowheads="1"/>
            </p:cNvSpPr>
            <p:nvPr/>
          </p:nvSpPr>
          <p:spPr bwMode="auto">
            <a:xfrm>
              <a:off x="4704" y="3055"/>
              <a:ext cx="310" cy="50"/>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15" name="Oval 280"/>
            <p:cNvSpPr>
              <a:spLocks noChangeArrowheads="1"/>
            </p:cNvSpPr>
            <p:nvPr/>
          </p:nvSpPr>
          <p:spPr bwMode="auto">
            <a:xfrm>
              <a:off x="4701" y="2996"/>
              <a:ext cx="313" cy="96"/>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516" name="Group 281"/>
            <p:cNvGrpSpPr>
              <a:grpSpLocks/>
            </p:cNvGrpSpPr>
            <p:nvPr/>
          </p:nvGrpSpPr>
          <p:grpSpPr bwMode="auto">
            <a:xfrm>
              <a:off x="4776" y="3017"/>
              <a:ext cx="156" cy="56"/>
              <a:chOff x="2848" y="848"/>
              <a:chExt cx="140" cy="98"/>
            </a:xfrm>
          </p:grpSpPr>
          <p:sp>
            <p:nvSpPr>
              <p:cNvPr id="99521" name="Line 282"/>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22" name="Line 283"/>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23" name="Line 284"/>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17" name="Group 285"/>
            <p:cNvGrpSpPr>
              <a:grpSpLocks/>
            </p:cNvGrpSpPr>
            <p:nvPr/>
          </p:nvGrpSpPr>
          <p:grpSpPr bwMode="auto">
            <a:xfrm flipV="1">
              <a:off x="4776" y="3016"/>
              <a:ext cx="156" cy="56"/>
              <a:chOff x="2848" y="848"/>
              <a:chExt cx="140" cy="98"/>
            </a:xfrm>
          </p:grpSpPr>
          <p:sp>
            <p:nvSpPr>
              <p:cNvPr id="99518" name="Line 28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19" name="Line 28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20" name="Line 28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grpSp>
        <p:nvGrpSpPr>
          <p:cNvPr id="99454" name="Group 289"/>
          <p:cNvGrpSpPr>
            <a:grpSpLocks/>
          </p:cNvGrpSpPr>
          <p:nvPr/>
        </p:nvGrpSpPr>
        <p:grpSpPr bwMode="auto">
          <a:xfrm>
            <a:off x="5980113" y="4783138"/>
            <a:ext cx="501650" cy="234950"/>
            <a:chOff x="4701" y="2996"/>
            <a:chExt cx="316" cy="148"/>
          </a:xfrm>
        </p:grpSpPr>
        <p:sp>
          <p:nvSpPr>
            <p:cNvPr id="99498" name="Oval 290"/>
            <p:cNvSpPr>
              <a:spLocks noChangeArrowheads="1"/>
            </p:cNvSpPr>
            <p:nvPr/>
          </p:nvSpPr>
          <p:spPr bwMode="auto">
            <a:xfrm>
              <a:off x="4704" y="3062"/>
              <a:ext cx="313" cy="82"/>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sp>
          <p:nvSpPr>
            <p:cNvPr id="99499" name="Line 291"/>
            <p:cNvSpPr>
              <a:spLocks noChangeShapeType="1"/>
            </p:cNvSpPr>
            <p:nvPr/>
          </p:nvSpPr>
          <p:spPr bwMode="auto">
            <a:xfrm>
              <a:off x="4704"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0" name="Line 292"/>
            <p:cNvSpPr>
              <a:spLocks noChangeShapeType="1"/>
            </p:cNvSpPr>
            <p:nvPr/>
          </p:nvSpPr>
          <p:spPr bwMode="auto">
            <a:xfrm>
              <a:off x="5017" y="3055"/>
              <a:ext cx="0" cy="51"/>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1" name="Rectangle 293"/>
            <p:cNvSpPr>
              <a:spLocks noChangeArrowheads="1"/>
            </p:cNvSpPr>
            <p:nvPr/>
          </p:nvSpPr>
          <p:spPr bwMode="auto">
            <a:xfrm>
              <a:off x="4704" y="3055"/>
              <a:ext cx="310" cy="50"/>
            </a:xfrm>
            <a:prstGeom prst="rect">
              <a:avLst/>
            </a:prstGeom>
            <a:solidFill>
              <a:srgbClr val="DDDDD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a:latin typeface="Times New Roman" charset="0"/>
              </a:endParaRPr>
            </a:p>
          </p:txBody>
        </p:sp>
        <p:sp>
          <p:nvSpPr>
            <p:cNvPr id="99502" name="Oval 294"/>
            <p:cNvSpPr>
              <a:spLocks noChangeArrowheads="1"/>
            </p:cNvSpPr>
            <p:nvPr/>
          </p:nvSpPr>
          <p:spPr bwMode="auto">
            <a:xfrm>
              <a:off x="4701" y="2996"/>
              <a:ext cx="313" cy="96"/>
            </a:xfrm>
            <a:prstGeom prst="ellipse">
              <a:avLst/>
            </a:prstGeom>
            <a:solidFill>
              <a:srgbClr val="DDDDDD"/>
            </a:solidFill>
            <a:ln w="12700">
              <a:solidFill>
                <a:schemeClr val="folHlink"/>
              </a:solidFill>
              <a:round/>
              <a:headEnd/>
              <a:tailEnd/>
            </a:ln>
          </p:spPr>
          <p:txBody>
            <a:bodyPr wrap="none" anchor="ctr"/>
            <a:lstStyle/>
            <a:p>
              <a:endParaRPr lang="en-US" dirty="0">
                <a:latin typeface="Calibri"/>
              </a:endParaRPr>
            </a:p>
          </p:txBody>
        </p:sp>
        <p:grpSp>
          <p:nvGrpSpPr>
            <p:cNvPr id="99503" name="Group 295"/>
            <p:cNvGrpSpPr>
              <a:grpSpLocks/>
            </p:cNvGrpSpPr>
            <p:nvPr/>
          </p:nvGrpSpPr>
          <p:grpSpPr bwMode="auto">
            <a:xfrm>
              <a:off x="4776" y="3017"/>
              <a:ext cx="156" cy="56"/>
              <a:chOff x="2848" y="848"/>
              <a:chExt cx="140" cy="98"/>
            </a:xfrm>
          </p:grpSpPr>
          <p:sp>
            <p:nvSpPr>
              <p:cNvPr id="99508" name="Line 296"/>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9" name="Line 297"/>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10" name="Line 298"/>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nvGrpSpPr>
            <p:cNvPr id="99504" name="Group 299"/>
            <p:cNvGrpSpPr>
              <a:grpSpLocks/>
            </p:cNvGrpSpPr>
            <p:nvPr/>
          </p:nvGrpSpPr>
          <p:grpSpPr bwMode="auto">
            <a:xfrm flipV="1">
              <a:off x="4776" y="3016"/>
              <a:ext cx="156" cy="56"/>
              <a:chOff x="2848" y="848"/>
              <a:chExt cx="140" cy="98"/>
            </a:xfrm>
          </p:grpSpPr>
          <p:sp>
            <p:nvSpPr>
              <p:cNvPr id="99505" name="Line 300"/>
              <p:cNvSpPr>
                <a:spLocks noChangeShapeType="1"/>
              </p:cNvSpPr>
              <p:nvPr/>
            </p:nvSpPr>
            <p:spPr bwMode="auto">
              <a:xfrm flipV="1">
                <a:off x="2848" y="848"/>
                <a:ext cx="50" cy="2"/>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6" name="Line 301"/>
              <p:cNvSpPr>
                <a:spLocks noChangeShapeType="1"/>
              </p:cNvSpPr>
              <p:nvPr/>
            </p:nvSpPr>
            <p:spPr bwMode="auto">
              <a:xfrm>
                <a:off x="2944" y="946"/>
                <a:ext cx="44" cy="0"/>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99507" name="Line 302"/>
              <p:cNvSpPr>
                <a:spLocks noChangeShapeType="1"/>
              </p:cNvSpPr>
              <p:nvPr/>
            </p:nvSpPr>
            <p:spPr bwMode="auto">
              <a:xfrm>
                <a:off x="2894" y="850"/>
                <a:ext cx="52" cy="96"/>
              </a:xfrm>
              <a:prstGeom prst="line">
                <a:avLst/>
              </a:prstGeom>
              <a:noFill/>
              <a:ln w="285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grpSp>
      </p:grpSp>
      <p:grpSp>
        <p:nvGrpSpPr>
          <p:cNvPr id="99455" name="Group 303"/>
          <p:cNvGrpSpPr>
            <a:grpSpLocks/>
          </p:cNvGrpSpPr>
          <p:nvPr/>
        </p:nvGrpSpPr>
        <p:grpSpPr bwMode="auto">
          <a:xfrm>
            <a:off x="6810375" y="4968875"/>
            <a:ext cx="290513" cy="404813"/>
            <a:chOff x="4290" y="3130"/>
            <a:chExt cx="183" cy="255"/>
          </a:xfrm>
        </p:grpSpPr>
        <p:pic>
          <p:nvPicPr>
            <p:cNvPr id="99480" name="Picture 304" descr="31u_bnrz[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343" y="3211"/>
              <a:ext cx="121" cy="174"/>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99481" name="Freeform 305"/>
            <p:cNvSpPr>
              <a:spLocks/>
            </p:cNvSpPr>
            <p:nvPr/>
          </p:nvSpPr>
          <p:spPr bwMode="auto">
            <a:xfrm>
              <a:off x="4339" y="3143"/>
              <a:ext cx="33" cy="39"/>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2" name="Freeform 306"/>
            <p:cNvSpPr>
              <a:spLocks/>
            </p:cNvSpPr>
            <p:nvPr/>
          </p:nvSpPr>
          <p:spPr bwMode="auto">
            <a:xfrm>
              <a:off x="4395" y="3142"/>
              <a:ext cx="22" cy="30"/>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3" name="Freeform 307"/>
            <p:cNvSpPr>
              <a:spLocks/>
            </p:cNvSpPr>
            <p:nvPr/>
          </p:nvSpPr>
          <p:spPr bwMode="auto">
            <a:xfrm>
              <a:off x="4318" y="3135"/>
              <a:ext cx="54" cy="63"/>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4" name="Freeform 308"/>
            <p:cNvSpPr>
              <a:spLocks/>
            </p:cNvSpPr>
            <p:nvPr/>
          </p:nvSpPr>
          <p:spPr bwMode="auto">
            <a:xfrm>
              <a:off x="4394" y="3133"/>
              <a:ext cx="47" cy="42"/>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5" name="Freeform 309"/>
            <p:cNvSpPr>
              <a:spLocks/>
            </p:cNvSpPr>
            <p:nvPr/>
          </p:nvSpPr>
          <p:spPr bwMode="auto">
            <a:xfrm>
              <a:off x="4298" y="3153"/>
              <a:ext cx="19" cy="39"/>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6" name="Freeform 310"/>
            <p:cNvSpPr>
              <a:spLocks/>
            </p:cNvSpPr>
            <p:nvPr/>
          </p:nvSpPr>
          <p:spPr bwMode="auto">
            <a:xfrm>
              <a:off x="4432" y="3130"/>
              <a:ext cx="41" cy="52"/>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7" name="Freeform 311"/>
            <p:cNvSpPr>
              <a:spLocks/>
            </p:cNvSpPr>
            <p:nvPr/>
          </p:nvSpPr>
          <p:spPr bwMode="auto">
            <a:xfrm>
              <a:off x="4387" y="3191"/>
              <a:ext cx="14" cy="31"/>
            </a:xfrm>
            <a:custGeom>
              <a:avLst/>
              <a:gdLst>
                <a:gd name="T0" fmla="*/ 0 w 83"/>
                <a:gd name="T1" fmla="*/ 0 h 187"/>
                <a:gd name="T2" fmla="*/ 0 w 83"/>
                <a:gd name="T3" fmla="*/ 0 h 187"/>
                <a:gd name="T4" fmla="*/ 0 w 83"/>
                <a:gd name="T5" fmla="*/ 0 h 187"/>
                <a:gd name="T6" fmla="*/ 0 w 83"/>
                <a:gd name="T7" fmla="*/ 0 h 187"/>
                <a:gd name="T8" fmla="*/ 0 w 83"/>
                <a:gd name="T9" fmla="*/ 0 h 187"/>
                <a:gd name="T10" fmla="*/ 0 w 83"/>
                <a:gd name="T11" fmla="*/ 0 h 187"/>
                <a:gd name="T12" fmla="*/ 0 w 83"/>
                <a:gd name="T13" fmla="*/ 0 h 187"/>
                <a:gd name="T14" fmla="*/ 0 w 83"/>
                <a:gd name="T15" fmla="*/ 0 h 187"/>
                <a:gd name="T16" fmla="*/ 0 w 83"/>
                <a:gd name="T17" fmla="*/ 0 h 187"/>
                <a:gd name="T18" fmla="*/ 0 w 83"/>
                <a:gd name="T19" fmla="*/ 0 h 187"/>
                <a:gd name="T20" fmla="*/ 0 w 83"/>
                <a:gd name="T21" fmla="*/ 0 h 187"/>
                <a:gd name="T22" fmla="*/ 0 w 83"/>
                <a:gd name="T23" fmla="*/ 0 h 187"/>
                <a:gd name="T24" fmla="*/ 0 w 83"/>
                <a:gd name="T25" fmla="*/ 0 h 187"/>
                <a:gd name="T26" fmla="*/ 0 w 83"/>
                <a:gd name="T27" fmla="*/ 0 h 187"/>
                <a:gd name="T28" fmla="*/ 0 w 83"/>
                <a:gd name="T29" fmla="*/ 0 h 187"/>
                <a:gd name="T30" fmla="*/ 0 w 83"/>
                <a:gd name="T31" fmla="*/ 0 h 187"/>
                <a:gd name="T32" fmla="*/ 0 w 83"/>
                <a:gd name="T33" fmla="*/ 0 h 187"/>
                <a:gd name="T34" fmla="*/ 0 w 83"/>
                <a:gd name="T35" fmla="*/ 0 h 187"/>
                <a:gd name="T36" fmla="*/ 0 w 83"/>
                <a:gd name="T37" fmla="*/ 0 h 187"/>
                <a:gd name="T38" fmla="*/ 0 w 83"/>
                <a:gd name="T39" fmla="*/ 0 h 187"/>
                <a:gd name="T40" fmla="*/ 0 w 83"/>
                <a:gd name="T41" fmla="*/ 0 h 187"/>
                <a:gd name="T42" fmla="*/ 0 w 83"/>
                <a:gd name="T43" fmla="*/ 0 h 187"/>
                <a:gd name="T44" fmla="*/ 0 w 83"/>
                <a:gd name="T45" fmla="*/ 0 h 187"/>
                <a:gd name="T46" fmla="*/ 0 w 83"/>
                <a:gd name="T47" fmla="*/ 0 h 187"/>
                <a:gd name="T48" fmla="*/ 0 w 83"/>
                <a:gd name="T49" fmla="*/ 0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3"/>
                <a:gd name="T76" fmla="*/ 0 h 187"/>
                <a:gd name="T77" fmla="*/ 83 w 83"/>
                <a:gd name="T78" fmla="*/ 187 h 1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3" h="187">
                  <a:moveTo>
                    <a:pt x="31" y="14"/>
                  </a:moveTo>
                  <a:lnTo>
                    <a:pt x="29" y="8"/>
                  </a:lnTo>
                  <a:lnTo>
                    <a:pt x="25" y="3"/>
                  </a:lnTo>
                  <a:lnTo>
                    <a:pt x="19" y="1"/>
                  </a:lnTo>
                  <a:lnTo>
                    <a:pt x="14" y="0"/>
                  </a:lnTo>
                  <a:lnTo>
                    <a:pt x="8" y="2"/>
                  </a:lnTo>
                  <a:lnTo>
                    <a:pt x="3" y="5"/>
                  </a:lnTo>
                  <a:lnTo>
                    <a:pt x="0" y="11"/>
                  </a:lnTo>
                  <a:lnTo>
                    <a:pt x="0" y="17"/>
                  </a:lnTo>
                  <a:lnTo>
                    <a:pt x="5" y="42"/>
                  </a:lnTo>
                  <a:lnTo>
                    <a:pt x="15" y="71"/>
                  </a:lnTo>
                  <a:lnTo>
                    <a:pt x="27" y="100"/>
                  </a:lnTo>
                  <a:lnTo>
                    <a:pt x="41" y="127"/>
                  </a:lnTo>
                  <a:lnTo>
                    <a:pt x="55" y="151"/>
                  </a:lnTo>
                  <a:lnTo>
                    <a:pt x="68" y="171"/>
                  </a:lnTo>
                  <a:lnTo>
                    <a:pt x="77" y="184"/>
                  </a:lnTo>
                  <a:lnTo>
                    <a:pt x="83" y="187"/>
                  </a:lnTo>
                  <a:lnTo>
                    <a:pt x="80" y="174"/>
                  </a:lnTo>
                  <a:lnTo>
                    <a:pt x="75" y="158"/>
                  </a:lnTo>
                  <a:lnTo>
                    <a:pt x="68" y="138"/>
                  </a:lnTo>
                  <a:lnTo>
                    <a:pt x="59" y="113"/>
                  </a:lnTo>
                  <a:lnTo>
                    <a:pt x="51" y="88"/>
                  </a:lnTo>
                  <a:lnTo>
                    <a:pt x="43" y="63"/>
                  </a:lnTo>
                  <a:lnTo>
                    <a:pt x="36" y="38"/>
                  </a:lnTo>
                  <a:lnTo>
                    <a:pt x="31"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8" name="Freeform 312"/>
            <p:cNvSpPr>
              <a:spLocks/>
            </p:cNvSpPr>
            <p:nvPr/>
          </p:nvSpPr>
          <p:spPr bwMode="auto">
            <a:xfrm>
              <a:off x="4381" y="3174"/>
              <a:ext cx="7" cy="16"/>
            </a:xfrm>
            <a:custGeom>
              <a:avLst/>
              <a:gdLst>
                <a:gd name="T0" fmla="*/ 0 w 44"/>
                <a:gd name="T1" fmla="*/ 0 h 94"/>
                <a:gd name="T2" fmla="*/ 0 w 44"/>
                <a:gd name="T3" fmla="*/ 0 h 94"/>
                <a:gd name="T4" fmla="*/ 0 w 44"/>
                <a:gd name="T5" fmla="*/ 0 h 94"/>
                <a:gd name="T6" fmla="*/ 0 w 44"/>
                <a:gd name="T7" fmla="*/ 0 h 94"/>
                <a:gd name="T8" fmla="*/ 0 w 44"/>
                <a:gd name="T9" fmla="*/ 0 h 94"/>
                <a:gd name="T10" fmla="*/ 0 w 44"/>
                <a:gd name="T11" fmla="*/ 0 h 94"/>
                <a:gd name="T12" fmla="*/ 0 w 44"/>
                <a:gd name="T13" fmla="*/ 0 h 94"/>
                <a:gd name="T14" fmla="*/ 0 w 44"/>
                <a:gd name="T15" fmla="*/ 0 h 94"/>
                <a:gd name="T16" fmla="*/ 0 w 44"/>
                <a:gd name="T17" fmla="*/ 0 h 94"/>
                <a:gd name="T18" fmla="*/ 0 w 44"/>
                <a:gd name="T19" fmla="*/ 0 h 94"/>
                <a:gd name="T20" fmla="*/ 0 w 44"/>
                <a:gd name="T21" fmla="*/ 0 h 94"/>
                <a:gd name="T22" fmla="*/ 0 w 44"/>
                <a:gd name="T23" fmla="*/ 0 h 94"/>
                <a:gd name="T24" fmla="*/ 0 w 44"/>
                <a:gd name="T25" fmla="*/ 0 h 94"/>
                <a:gd name="T26" fmla="*/ 0 w 44"/>
                <a:gd name="T27" fmla="*/ 0 h 94"/>
                <a:gd name="T28" fmla="*/ 0 w 44"/>
                <a:gd name="T29" fmla="*/ 0 h 94"/>
                <a:gd name="T30" fmla="*/ 0 w 44"/>
                <a:gd name="T31" fmla="*/ 0 h 94"/>
                <a:gd name="T32" fmla="*/ 0 w 44"/>
                <a:gd name="T33" fmla="*/ 0 h 94"/>
                <a:gd name="T34" fmla="*/ 0 w 44"/>
                <a:gd name="T35" fmla="*/ 0 h 94"/>
                <a:gd name="T36" fmla="*/ 0 w 44"/>
                <a:gd name="T37" fmla="*/ 0 h 94"/>
                <a:gd name="T38" fmla="*/ 0 w 44"/>
                <a:gd name="T39" fmla="*/ 0 h 94"/>
                <a:gd name="T40" fmla="*/ 0 w 44"/>
                <a:gd name="T41" fmla="*/ 0 h 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94"/>
                <a:gd name="T65" fmla="*/ 44 w 44"/>
                <a:gd name="T66" fmla="*/ 94 h 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94">
                  <a:moveTo>
                    <a:pt x="22" y="10"/>
                  </a:moveTo>
                  <a:lnTo>
                    <a:pt x="21" y="6"/>
                  </a:lnTo>
                  <a:lnTo>
                    <a:pt x="18" y="2"/>
                  </a:lnTo>
                  <a:lnTo>
                    <a:pt x="14" y="0"/>
                  </a:lnTo>
                  <a:lnTo>
                    <a:pt x="10" y="0"/>
                  </a:lnTo>
                  <a:lnTo>
                    <a:pt x="6" y="1"/>
                  </a:lnTo>
                  <a:lnTo>
                    <a:pt x="3" y="3"/>
                  </a:lnTo>
                  <a:lnTo>
                    <a:pt x="0" y="7"/>
                  </a:lnTo>
                  <a:lnTo>
                    <a:pt x="0" y="11"/>
                  </a:lnTo>
                  <a:lnTo>
                    <a:pt x="0" y="24"/>
                  </a:lnTo>
                  <a:lnTo>
                    <a:pt x="4" y="38"/>
                  </a:lnTo>
                  <a:lnTo>
                    <a:pt x="8" y="52"/>
                  </a:lnTo>
                  <a:lnTo>
                    <a:pt x="14" y="65"/>
                  </a:lnTo>
                  <a:lnTo>
                    <a:pt x="21" y="78"/>
                  </a:lnTo>
                  <a:lnTo>
                    <a:pt x="28" y="87"/>
                  </a:lnTo>
                  <a:lnTo>
                    <a:pt x="37" y="93"/>
                  </a:lnTo>
                  <a:lnTo>
                    <a:pt x="42" y="94"/>
                  </a:lnTo>
                  <a:lnTo>
                    <a:pt x="44" y="76"/>
                  </a:lnTo>
                  <a:lnTo>
                    <a:pt x="38" y="54"/>
                  </a:lnTo>
                  <a:lnTo>
                    <a:pt x="31" y="32"/>
                  </a:lnTo>
                  <a:lnTo>
                    <a:pt x="22"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89" name="Freeform 313"/>
            <p:cNvSpPr>
              <a:spLocks/>
            </p:cNvSpPr>
            <p:nvPr/>
          </p:nvSpPr>
          <p:spPr bwMode="auto">
            <a:xfrm>
              <a:off x="4375" y="3163"/>
              <a:ext cx="6" cy="9"/>
            </a:xfrm>
            <a:custGeom>
              <a:avLst/>
              <a:gdLst>
                <a:gd name="T0" fmla="*/ 0 w 38"/>
                <a:gd name="T1" fmla="*/ 0 h 54"/>
                <a:gd name="T2" fmla="*/ 0 w 38"/>
                <a:gd name="T3" fmla="*/ 0 h 54"/>
                <a:gd name="T4" fmla="*/ 0 w 38"/>
                <a:gd name="T5" fmla="*/ 0 h 54"/>
                <a:gd name="T6" fmla="*/ 0 w 38"/>
                <a:gd name="T7" fmla="*/ 0 h 54"/>
                <a:gd name="T8" fmla="*/ 0 w 38"/>
                <a:gd name="T9" fmla="*/ 0 h 54"/>
                <a:gd name="T10" fmla="*/ 0 w 38"/>
                <a:gd name="T11" fmla="*/ 0 h 54"/>
                <a:gd name="T12" fmla="*/ 0 w 38"/>
                <a:gd name="T13" fmla="*/ 0 h 54"/>
                <a:gd name="T14" fmla="*/ 0 w 38"/>
                <a:gd name="T15" fmla="*/ 0 h 54"/>
                <a:gd name="T16" fmla="*/ 0 w 38"/>
                <a:gd name="T17" fmla="*/ 0 h 54"/>
                <a:gd name="T18" fmla="*/ 0 w 38"/>
                <a:gd name="T19" fmla="*/ 0 h 54"/>
                <a:gd name="T20" fmla="*/ 0 w 38"/>
                <a:gd name="T21" fmla="*/ 0 h 54"/>
                <a:gd name="T22" fmla="*/ 0 w 38"/>
                <a:gd name="T23" fmla="*/ 0 h 54"/>
                <a:gd name="T24" fmla="*/ 0 w 38"/>
                <a:gd name="T25" fmla="*/ 0 h 54"/>
                <a:gd name="T26" fmla="*/ 0 w 38"/>
                <a:gd name="T27" fmla="*/ 0 h 54"/>
                <a:gd name="T28" fmla="*/ 0 w 38"/>
                <a:gd name="T29" fmla="*/ 0 h 54"/>
                <a:gd name="T30" fmla="*/ 0 w 38"/>
                <a:gd name="T31" fmla="*/ 0 h 54"/>
                <a:gd name="T32" fmla="*/ 0 w 38"/>
                <a:gd name="T33" fmla="*/ 0 h 54"/>
                <a:gd name="T34" fmla="*/ 0 w 38"/>
                <a:gd name="T35" fmla="*/ 0 h 54"/>
                <a:gd name="T36" fmla="*/ 0 w 38"/>
                <a:gd name="T37" fmla="*/ 0 h 54"/>
                <a:gd name="T38" fmla="*/ 0 w 38"/>
                <a:gd name="T39" fmla="*/ 0 h 54"/>
                <a:gd name="T40" fmla="*/ 0 w 38"/>
                <a:gd name="T41" fmla="*/ 0 h 54"/>
                <a:gd name="T42" fmla="*/ 0 w 38"/>
                <a:gd name="T43" fmla="*/ 0 h 54"/>
                <a:gd name="T44" fmla="*/ 0 w 38"/>
                <a:gd name="T45" fmla="*/ 0 h 54"/>
                <a:gd name="T46" fmla="*/ 0 w 38"/>
                <a:gd name="T47" fmla="*/ 0 h 54"/>
                <a:gd name="T48" fmla="*/ 0 w 38"/>
                <a:gd name="T49" fmla="*/ 0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54"/>
                <a:gd name="T77" fmla="*/ 38 w 38"/>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54">
                  <a:moveTo>
                    <a:pt x="20" y="7"/>
                  </a:moveTo>
                  <a:lnTo>
                    <a:pt x="20" y="8"/>
                  </a:lnTo>
                  <a:lnTo>
                    <a:pt x="19" y="4"/>
                  </a:lnTo>
                  <a:lnTo>
                    <a:pt x="15" y="1"/>
                  </a:lnTo>
                  <a:lnTo>
                    <a:pt x="12" y="0"/>
                  </a:lnTo>
                  <a:lnTo>
                    <a:pt x="7" y="0"/>
                  </a:lnTo>
                  <a:lnTo>
                    <a:pt x="4" y="1"/>
                  </a:lnTo>
                  <a:lnTo>
                    <a:pt x="1" y="4"/>
                  </a:lnTo>
                  <a:lnTo>
                    <a:pt x="0" y="8"/>
                  </a:lnTo>
                  <a:lnTo>
                    <a:pt x="0" y="11"/>
                  </a:lnTo>
                  <a:lnTo>
                    <a:pt x="1" y="17"/>
                  </a:lnTo>
                  <a:lnTo>
                    <a:pt x="4" y="24"/>
                  </a:lnTo>
                  <a:lnTo>
                    <a:pt x="8" y="32"/>
                  </a:lnTo>
                  <a:lnTo>
                    <a:pt x="14" y="39"/>
                  </a:lnTo>
                  <a:lnTo>
                    <a:pt x="20" y="46"/>
                  </a:lnTo>
                  <a:lnTo>
                    <a:pt x="27" y="50"/>
                  </a:lnTo>
                  <a:lnTo>
                    <a:pt x="33" y="54"/>
                  </a:lnTo>
                  <a:lnTo>
                    <a:pt x="38" y="54"/>
                  </a:lnTo>
                  <a:lnTo>
                    <a:pt x="36" y="42"/>
                  </a:lnTo>
                  <a:lnTo>
                    <a:pt x="32" y="29"/>
                  </a:lnTo>
                  <a:lnTo>
                    <a:pt x="25" y="16"/>
                  </a:lnTo>
                  <a:lnTo>
                    <a:pt x="2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90" name="Freeform 314"/>
            <p:cNvSpPr>
              <a:spLocks/>
            </p:cNvSpPr>
            <p:nvPr/>
          </p:nvSpPr>
          <p:spPr bwMode="auto">
            <a:xfrm>
              <a:off x="4370" y="3155"/>
              <a:ext cx="8" cy="6"/>
            </a:xfrm>
            <a:custGeom>
              <a:avLst/>
              <a:gdLst>
                <a:gd name="T0" fmla="*/ 0 w 52"/>
                <a:gd name="T1" fmla="*/ 0 h 36"/>
                <a:gd name="T2" fmla="*/ 0 w 52"/>
                <a:gd name="T3" fmla="*/ 0 h 36"/>
                <a:gd name="T4" fmla="*/ 0 w 52"/>
                <a:gd name="T5" fmla="*/ 0 h 36"/>
                <a:gd name="T6" fmla="*/ 0 w 52"/>
                <a:gd name="T7" fmla="*/ 0 h 36"/>
                <a:gd name="T8" fmla="*/ 0 w 52"/>
                <a:gd name="T9" fmla="*/ 0 h 36"/>
                <a:gd name="T10" fmla="*/ 0 w 52"/>
                <a:gd name="T11" fmla="*/ 0 h 36"/>
                <a:gd name="T12" fmla="*/ 0 w 52"/>
                <a:gd name="T13" fmla="*/ 0 h 36"/>
                <a:gd name="T14" fmla="*/ 0 w 52"/>
                <a:gd name="T15" fmla="*/ 0 h 36"/>
                <a:gd name="T16" fmla="*/ 0 w 52"/>
                <a:gd name="T17" fmla="*/ 0 h 36"/>
                <a:gd name="T18" fmla="*/ 0 w 52"/>
                <a:gd name="T19" fmla="*/ 0 h 36"/>
                <a:gd name="T20" fmla="*/ 0 w 52"/>
                <a:gd name="T21" fmla="*/ 0 h 36"/>
                <a:gd name="T22" fmla="*/ 0 w 52"/>
                <a:gd name="T23" fmla="*/ 0 h 36"/>
                <a:gd name="T24" fmla="*/ 0 w 52"/>
                <a:gd name="T25" fmla="*/ 0 h 36"/>
                <a:gd name="T26" fmla="*/ 0 w 52"/>
                <a:gd name="T27" fmla="*/ 0 h 36"/>
                <a:gd name="T28" fmla="*/ 0 w 52"/>
                <a:gd name="T29" fmla="*/ 0 h 36"/>
                <a:gd name="T30" fmla="*/ 0 w 52"/>
                <a:gd name="T31" fmla="*/ 0 h 36"/>
                <a:gd name="T32" fmla="*/ 0 w 52"/>
                <a:gd name="T33" fmla="*/ 0 h 36"/>
                <a:gd name="T34" fmla="*/ 0 w 52"/>
                <a:gd name="T35" fmla="*/ 0 h 36"/>
                <a:gd name="T36" fmla="*/ 0 w 52"/>
                <a:gd name="T37" fmla="*/ 0 h 36"/>
                <a:gd name="T38" fmla="*/ 0 w 52"/>
                <a:gd name="T39" fmla="*/ 0 h 36"/>
                <a:gd name="T40" fmla="*/ 0 w 52"/>
                <a:gd name="T41" fmla="*/ 0 h 36"/>
                <a:gd name="T42" fmla="*/ 0 w 52"/>
                <a:gd name="T43" fmla="*/ 0 h 36"/>
                <a:gd name="T44" fmla="*/ 0 w 52"/>
                <a:gd name="T45" fmla="*/ 0 h 36"/>
                <a:gd name="T46" fmla="*/ 0 w 52"/>
                <a:gd name="T47" fmla="*/ 0 h 36"/>
                <a:gd name="T48" fmla="*/ 0 w 52"/>
                <a:gd name="T49" fmla="*/ 0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
                <a:gd name="T76" fmla="*/ 0 h 36"/>
                <a:gd name="T77" fmla="*/ 52 w 52"/>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 h="36">
                  <a:moveTo>
                    <a:pt x="41" y="27"/>
                  </a:moveTo>
                  <a:lnTo>
                    <a:pt x="46" y="24"/>
                  </a:lnTo>
                  <a:lnTo>
                    <a:pt x="51" y="21"/>
                  </a:lnTo>
                  <a:lnTo>
                    <a:pt x="52" y="16"/>
                  </a:lnTo>
                  <a:lnTo>
                    <a:pt x="52" y="12"/>
                  </a:lnTo>
                  <a:lnTo>
                    <a:pt x="50" y="6"/>
                  </a:lnTo>
                  <a:lnTo>
                    <a:pt x="46" y="2"/>
                  </a:lnTo>
                  <a:lnTo>
                    <a:pt x="41" y="0"/>
                  </a:lnTo>
                  <a:lnTo>
                    <a:pt x="36" y="0"/>
                  </a:lnTo>
                  <a:lnTo>
                    <a:pt x="33" y="0"/>
                  </a:lnTo>
                  <a:lnTo>
                    <a:pt x="29" y="1"/>
                  </a:lnTo>
                  <a:lnTo>
                    <a:pt x="21" y="4"/>
                  </a:lnTo>
                  <a:lnTo>
                    <a:pt x="13" y="8"/>
                  </a:lnTo>
                  <a:lnTo>
                    <a:pt x="6" y="15"/>
                  </a:lnTo>
                  <a:lnTo>
                    <a:pt x="3" y="22"/>
                  </a:lnTo>
                  <a:lnTo>
                    <a:pt x="0" y="29"/>
                  </a:lnTo>
                  <a:lnTo>
                    <a:pt x="0" y="31"/>
                  </a:lnTo>
                  <a:lnTo>
                    <a:pt x="4" y="33"/>
                  </a:lnTo>
                  <a:lnTo>
                    <a:pt x="9" y="36"/>
                  </a:lnTo>
                  <a:lnTo>
                    <a:pt x="13" y="36"/>
                  </a:lnTo>
                  <a:lnTo>
                    <a:pt x="18" y="36"/>
                  </a:lnTo>
                  <a:lnTo>
                    <a:pt x="24" y="33"/>
                  </a:lnTo>
                  <a:lnTo>
                    <a:pt x="30" y="32"/>
                  </a:lnTo>
                  <a:lnTo>
                    <a:pt x="36" y="30"/>
                  </a:lnTo>
                  <a:lnTo>
                    <a:pt x="41" y="2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91" name="Freeform 315"/>
            <p:cNvSpPr>
              <a:spLocks/>
            </p:cNvSpPr>
            <p:nvPr/>
          </p:nvSpPr>
          <p:spPr bwMode="auto">
            <a:xfrm>
              <a:off x="4330" y="3145"/>
              <a:ext cx="33" cy="39"/>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2" name="Freeform 316"/>
            <p:cNvSpPr>
              <a:spLocks/>
            </p:cNvSpPr>
            <p:nvPr/>
          </p:nvSpPr>
          <p:spPr bwMode="auto">
            <a:xfrm>
              <a:off x="4386" y="3145"/>
              <a:ext cx="22" cy="30"/>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3" name="Freeform 317"/>
            <p:cNvSpPr>
              <a:spLocks/>
            </p:cNvSpPr>
            <p:nvPr/>
          </p:nvSpPr>
          <p:spPr bwMode="auto">
            <a:xfrm>
              <a:off x="4309" y="3138"/>
              <a:ext cx="53" cy="63"/>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4" name="Freeform 318"/>
            <p:cNvSpPr>
              <a:spLocks/>
            </p:cNvSpPr>
            <p:nvPr/>
          </p:nvSpPr>
          <p:spPr bwMode="auto">
            <a:xfrm>
              <a:off x="4384" y="3136"/>
              <a:ext cx="47" cy="42"/>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5" name="Freeform 319"/>
            <p:cNvSpPr>
              <a:spLocks/>
            </p:cNvSpPr>
            <p:nvPr/>
          </p:nvSpPr>
          <p:spPr bwMode="auto">
            <a:xfrm>
              <a:off x="4290" y="3159"/>
              <a:ext cx="19" cy="39"/>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6" name="Freeform 320"/>
            <p:cNvSpPr>
              <a:spLocks/>
            </p:cNvSpPr>
            <p:nvPr/>
          </p:nvSpPr>
          <p:spPr bwMode="auto">
            <a:xfrm>
              <a:off x="4423" y="3133"/>
              <a:ext cx="41" cy="52"/>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97" name="Freeform 321"/>
            <p:cNvSpPr>
              <a:spLocks/>
            </p:cNvSpPr>
            <p:nvPr/>
          </p:nvSpPr>
          <p:spPr bwMode="auto">
            <a:xfrm>
              <a:off x="4338" y="3209"/>
              <a:ext cx="125" cy="175"/>
            </a:xfrm>
            <a:custGeom>
              <a:avLst/>
              <a:gdLst>
                <a:gd name="T0" fmla="*/ 0 w 125"/>
                <a:gd name="T1" fmla="*/ 175 h 175"/>
                <a:gd name="T2" fmla="*/ 0 w 125"/>
                <a:gd name="T3" fmla="*/ 144 h 175"/>
                <a:gd name="T4" fmla="*/ 11 w 125"/>
                <a:gd name="T5" fmla="*/ 144 h 175"/>
                <a:gd name="T6" fmla="*/ 11 w 125"/>
                <a:gd name="T7" fmla="*/ 118 h 175"/>
                <a:gd name="T8" fmla="*/ 23 w 125"/>
                <a:gd name="T9" fmla="*/ 114 h 175"/>
                <a:gd name="T10" fmla="*/ 20 w 125"/>
                <a:gd name="T11" fmla="*/ 88 h 175"/>
                <a:gd name="T12" fmla="*/ 30 w 125"/>
                <a:gd name="T13" fmla="*/ 84 h 175"/>
                <a:gd name="T14" fmla="*/ 30 w 125"/>
                <a:gd name="T15" fmla="*/ 58 h 175"/>
                <a:gd name="T16" fmla="*/ 39 w 125"/>
                <a:gd name="T17" fmla="*/ 54 h 175"/>
                <a:gd name="T18" fmla="*/ 39 w 125"/>
                <a:gd name="T19" fmla="*/ 28 h 175"/>
                <a:gd name="T20" fmla="*/ 48 w 125"/>
                <a:gd name="T21" fmla="*/ 28 h 175"/>
                <a:gd name="T22" fmla="*/ 56 w 125"/>
                <a:gd name="T23" fmla="*/ 0 h 175"/>
                <a:gd name="T24" fmla="*/ 80 w 125"/>
                <a:gd name="T25" fmla="*/ 0 h 175"/>
                <a:gd name="T26" fmla="*/ 81 w 125"/>
                <a:gd name="T27" fmla="*/ 25 h 175"/>
                <a:gd name="T28" fmla="*/ 92 w 125"/>
                <a:gd name="T29" fmla="*/ 24 h 175"/>
                <a:gd name="T30" fmla="*/ 93 w 125"/>
                <a:gd name="T31" fmla="*/ 49 h 175"/>
                <a:gd name="T32" fmla="*/ 102 w 125"/>
                <a:gd name="T33" fmla="*/ 54 h 175"/>
                <a:gd name="T34" fmla="*/ 99 w 125"/>
                <a:gd name="T35" fmla="*/ 81 h 175"/>
                <a:gd name="T36" fmla="*/ 114 w 125"/>
                <a:gd name="T37" fmla="*/ 82 h 175"/>
                <a:gd name="T38" fmla="*/ 107 w 125"/>
                <a:gd name="T39" fmla="*/ 81 h 175"/>
                <a:gd name="T40" fmla="*/ 108 w 125"/>
                <a:gd name="T41" fmla="*/ 114 h 175"/>
                <a:gd name="T42" fmla="*/ 117 w 125"/>
                <a:gd name="T43" fmla="*/ 117 h 175"/>
                <a:gd name="T44" fmla="*/ 122 w 125"/>
                <a:gd name="T45" fmla="*/ 142 h 175"/>
                <a:gd name="T46" fmla="*/ 125 w 125"/>
                <a:gd name="T47" fmla="*/ 175 h 175"/>
                <a:gd name="T48" fmla="*/ 0 w 125"/>
                <a:gd name="T49" fmla="*/ 175 h 1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5"/>
                <a:gd name="T76" fmla="*/ 0 h 175"/>
                <a:gd name="T77" fmla="*/ 125 w 125"/>
                <a:gd name="T78" fmla="*/ 175 h 1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5" h="175">
                  <a:moveTo>
                    <a:pt x="0" y="175"/>
                  </a:moveTo>
                  <a:lnTo>
                    <a:pt x="0" y="144"/>
                  </a:lnTo>
                  <a:lnTo>
                    <a:pt x="11" y="144"/>
                  </a:lnTo>
                  <a:lnTo>
                    <a:pt x="11" y="118"/>
                  </a:lnTo>
                  <a:lnTo>
                    <a:pt x="23" y="114"/>
                  </a:lnTo>
                  <a:lnTo>
                    <a:pt x="20" y="88"/>
                  </a:lnTo>
                  <a:lnTo>
                    <a:pt x="30" y="84"/>
                  </a:lnTo>
                  <a:lnTo>
                    <a:pt x="30" y="58"/>
                  </a:lnTo>
                  <a:lnTo>
                    <a:pt x="39" y="54"/>
                  </a:lnTo>
                  <a:lnTo>
                    <a:pt x="39" y="28"/>
                  </a:lnTo>
                  <a:lnTo>
                    <a:pt x="48" y="28"/>
                  </a:lnTo>
                  <a:lnTo>
                    <a:pt x="56" y="0"/>
                  </a:lnTo>
                  <a:lnTo>
                    <a:pt x="80" y="0"/>
                  </a:lnTo>
                  <a:lnTo>
                    <a:pt x="81" y="25"/>
                  </a:lnTo>
                  <a:lnTo>
                    <a:pt x="92" y="24"/>
                  </a:lnTo>
                  <a:lnTo>
                    <a:pt x="93" y="49"/>
                  </a:lnTo>
                  <a:lnTo>
                    <a:pt x="102" y="54"/>
                  </a:lnTo>
                  <a:lnTo>
                    <a:pt x="99" y="81"/>
                  </a:lnTo>
                  <a:lnTo>
                    <a:pt x="114" y="82"/>
                  </a:lnTo>
                  <a:lnTo>
                    <a:pt x="107" y="81"/>
                  </a:lnTo>
                  <a:lnTo>
                    <a:pt x="108" y="114"/>
                  </a:lnTo>
                  <a:lnTo>
                    <a:pt x="117" y="117"/>
                  </a:lnTo>
                  <a:lnTo>
                    <a:pt x="122" y="142"/>
                  </a:lnTo>
                  <a:lnTo>
                    <a:pt x="125" y="175"/>
                  </a:lnTo>
                  <a:lnTo>
                    <a:pt x="0" y="175"/>
                  </a:lnTo>
                  <a:close/>
                </a:path>
              </a:pathLst>
            </a:custGeom>
            <a:solidFill>
              <a:srgbClr val="DDDDDD"/>
            </a:solidFill>
            <a:ln w="9525">
              <a:solidFill>
                <a:schemeClr val="bg2"/>
              </a:solidFill>
              <a:round/>
              <a:headEnd/>
              <a:tailEnd/>
            </a:ln>
          </p:spPr>
          <p:txBody>
            <a:bodyPr/>
            <a:lstStyle/>
            <a:p>
              <a:endParaRPr lang="en-US" dirty="0">
                <a:latin typeface="Calibri"/>
              </a:endParaRPr>
            </a:p>
          </p:txBody>
        </p:sp>
      </p:grpSp>
      <p:grpSp>
        <p:nvGrpSpPr>
          <p:cNvPr id="99456" name="Group 322"/>
          <p:cNvGrpSpPr>
            <a:grpSpLocks/>
          </p:cNvGrpSpPr>
          <p:nvPr/>
        </p:nvGrpSpPr>
        <p:grpSpPr bwMode="auto">
          <a:xfrm>
            <a:off x="5367338" y="3430588"/>
            <a:ext cx="290512" cy="404812"/>
            <a:chOff x="4290" y="3130"/>
            <a:chExt cx="183" cy="255"/>
          </a:xfrm>
        </p:grpSpPr>
        <p:pic>
          <p:nvPicPr>
            <p:cNvPr id="99462" name="Picture 323" descr="31u_bnrz[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343" y="3211"/>
              <a:ext cx="121" cy="174"/>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99463" name="Freeform 324"/>
            <p:cNvSpPr>
              <a:spLocks/>
            </p:cNvSpPr>
            <p:nvPr/>
          </p:nvSpPr>
          <p:spPr bwMode="auto">
            <a:xfrm>
              <a:off x="4339" y="3143"/>
              <a:ext cx="33" cy="39"/>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4" name="Freeform 325"/>
            <p:cNvSpPr>
              <a:spLocks/>
            </p:cNvSpPr>
            <p:nvPr/>
          </p:nvSpPr>
          <p:spPr bwMode="auto">
            <a:xfrm>
              <a:off x="4395" y="3142"/>
              <a:ext cx="22" cy="30"/>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5" name="Freeform 326"/>
            <p:cNvSpPr>
              <a:spLocks/>
            </p:cNvSpPr>
            <p:nvPr/>
          </p:nvSpPr>
          <p:spPr bwMode="auto">
            <a:xfrm>
              <a:off x="4318" y="3135"/>
              <a:ext cx="54" cy="63"/>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6" name="Freeform 327"/>
            <p:cNvSpPr>
              <a:spLocks/>
            </p:cNvSpPr>
            <p:nvPr/>
          </p:nvSpPr>
          <p:spPr bwMode="auto">
            <a:xfrm>
              <a:off x="4394" y="3133"/>
              <a:ext cx="47" cy="42"/>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7" name="Freeform 328"/>
            <p:cNvSpPr>
              <a:spLocks/>
            </p:cNvSpPr>
            <p:nvPr/>
          </p:nvSpPr>
          <p:spPr bwMode="auto">
            <a:xfrm>
              <a:off x="4298" y="3153"/>
              <a:ext cx="19" cy="39"/>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8" name="Freeform 329"/>
            <p:cNvSpPr>
              <a:spLocks/>
            </p:cNvSpPr>
            <p:nvPr/>
          </p:nvSpPr>
          <p:spPr bwMode="auto">
            <a:xfrm>
              <a:off x="4432" y="3130"/>
              <a:ext cx="41" cy="52"/>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69" name="Freeform 330"/>
            <p:cNvSpPr>
              <a:spLocks/>
            </p:cNvSpPr>
            <p:nvPr/>
          </p:nvSpPr>
          <p:spPr bwMode="auto">
            <a:xfrm>
              <a:off x="4387" y="3191"/>
              <a:ext cx="14" cy="31"/>
            </a:xfrm>
            <a:custGeom>
              <a:avLst/>
              <a:gdLst>
                <a:gd name="T0" fmla="*/ 0 w 83"/>
                <a:gd name="T1" fmla="*/ 0 h 187"/>
                <a:gd name="T2" fmla="*/ 0 w 83"/>
                <a:gd name="T3" fmla="*/ 0 h 187"/>
                <a:gd name="T4" fmla="*/ 0 w 83"/>
                <a:gd name="T5" fmla="*/ 0 h 187"/>
                <a:gd name="T6" fmla="*/ 0 w 83"/>
                <a:gd name="T7" fmla="*/ 0 h 187"/>
                <a:gd name="T8" fmla="*/ 0 w 83"/>
                <a:gd name="T9" fmla="*/ 0 h 187"/>
                <a:gd name="T10" fmla="*/ 0 w 83"/>
                <a:gd name="T11" fmla="*/ 0 h 187"/>
                <a:gd name="T12" fmla="*/ 0 w 83"/>
                <a:gd name="T13" fmla="*/ 0 h 187"/>
                <a:gd name="T14" fmla="*/ 0 w 83"/>
                <a:gd name="T15" fmla="*/ 0 h 187"/>
                <a:gd name="T16" fmla="*/ 0 w 83"/>
                <a:gd name="T17" fmla="*/ 0 h 187"/>
                <a:gd name="T18" fmla="*/ 0 w 83"/>
                <a:gd name="T19" fmla="*/ 0 h 187"/>
                <a:gd name="T20" fmla="*/ 0 w 83"/>
                <a:gd name="T21" fmla="*/ 0 h 187"/>
                <a:gd name="T22" fmla="*/ 0 w 83"/>
                <a:gd name="T23" fmla="*/ 0 h 187"/>
                <a:gd name="T24" fmla="*/ 0 w 83"/>
                <a:gd name="T25" fmla="*/ 0 h 187"/>
                <a:gd name="T26" fmla="*/ 0 w 83"/>
                <a:gd name="T27" fmla="*/ 0 h 187"/>
                <a:gd name="T28" fmla="*/ 0 w 83"/>
                <a:gd name="T29" fmla="*/ 0 h 187"/>
                <a:gd name="T30" fmla="*/ 0 w 83"/>
                <a:gd name="T31" fmla="*/ 0 h 187"/>
                <a:gd name="T32" fmla="*/ 0 w 83"/>
                <a:gd name="T33" fmla="*/ 0 h 187"/>
                <a:gd name="T34" fmla="*/ 0 w 83"/>
                <a:gd name="T35" fmla="*/ 0 h 187"/>
                <a:gd name="T36" fmla="*/ 0 w 83"/>
                <a:gd name="T37" fmla="*/ 0 h 187"/>
                <a:gd name="T38" fmla="*/ 0 w 83"/>
                <a:gd name="T39" fmla="*/ 0 h 187"/>
                <a:gd name="T40" fmla="*/ 0 w 83"/>
                <a:gd name="T41" fmla="*/ 0 h 187"/>
                <a:gd name="T42" fmla="*/ 0 w 83"/>
                <a:gd name="T43" fmla="*/ 0 h 187"/>
                <a:gd name="T44" fmla="*/ 0 w 83"/>
                <a:gd name="T45" fmla="*/ 0 h 187"/>
                <a:gd name="T46" fmla="*/ 0 w 83"/>
                <a:gd name="T47" fmla="*/ 0 h 187"/>
                <a:gd name="T48" fmla="*/ 0 w 83"/>
                <a:gd name="T49" fmla="*/ 0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3"/>
                <a:gd name="T76" fmla="*/ 0 h 187"/>
                <a:gd name="T77" fmla="*/ 83 w 83"/>
                <a:gd name="T78" fmla="*/ 187 h 1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3" h="187">
                  <a:moveTo>
                    <a:pt x="31" y="14"/>
                  </a:moveTo>
                  <a:lnTo>
                    <a:pt x="29" y="8"/>
                  </a:lnTo>
                  <a:lnTo>
                    <a:pt x="25" y="3"/>
                  </a:lnTo>
                  <a:lnTo>
                    <a:pt x="19" y="1"/>
                  </a:lnTo>
                  <a:lnTo>
                    <a:pt x="14" y="0"/>
                  </a:lnTo>
                  <a:lnTo>
                    <a:pt x="8" y="2"/>
                  </a:lnTo>
                  <a:lnTo>
                    <a:pt x="3" y="5"/>
                  </a:lnTo>
                  <a:lnTo>
                    <a:pt x="0" y="11"/>
                  </a:lnTo>
                  <a:lnTo>
                    <a:pt x="0" y="17"/>
                  </a:lnTo>
                  <a:lnTo>
                    <a:pt x="5" y="42"/>
                  </a:lnTo>
                  <a:lnTo>
                    <a:pt x="15" y="71"/>
                  </a:lnTo>
                  <a:lnTo>
                    <a:pt x="27" y="100"/>
                  </a:lnTo>
                  <a:lnTo>
                    <a:pt x="41" y="127"/>
                  </a:lnTo>
                  <a:lnTo>
                    <a:pt x="55" y="151"/>
                  </a:lnTo>
                  <a:lnTo>
                    <a:pt x="68" y="171"/>
                  </a:lnTo>
                  <a:lnTo>
                    <a:pt x="77" y="184"/>
                  </a:lnTo>
                  <a:lnTo>
                    <a:pt x="83" y="187"/>
                  </a:lnTo>
                  <a:lnTo>
                    <a:pt x="80" y="174"/>
                  </a:lnTo>
                  <a:lnTo>
                    <a:pt x="75" y="158"/>
                  </a:lnTo>
                  <a:lnTo>
                    <a:pt x="68" y="138"/>
                  </a:lnTo>
                  <a:lnTo>
                    <a:pt x="59" y="113"/>
                  </a:lnTo>
                  <a:lnTo>
                    <a:pt x="51" y="88"/>
                  </a:lnTo>
                  <a:lnTo>
                    <a:pt x="43" y="63"/>
                  </a:lnTo>
                  <a:lnTo>
                    <a:pt x="36" y="38"/>
                  </a:lnTo>
                  <a:lnTo>
                    <a:pt x="31"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70" name="Freeform 331"/>
            <p:cNvSpPr>
              <a:spLocks/>
            </p:cNvSpPr>
            <p:nvPr/>
          </p:nvSpPr>
          <p:spPr bwMode="auto">
            <a:xfrm>
              <a:off x="4381" y="3174"/>
              <a:ext cx="7" cy="16"/>
            </a:xfrm>
            <a:custGeom>
              <a:avLst/>
              <a:gdLst>
                <a:gd name="T0" fmla="*/ 0 w 44"/>
                <a:gd name="T1" fmla="*/ 0 h 94"/>
                <a:gd name="T2" fmla="*/ 0 w 44"/>
                <a:gd name="T3" fmla="*/ 0 h 94"/>
                <a:gd name="T4" fmla="*/ 0 w 44"/>
                <a:gd name="T5" fmla="*/ 0 h 94"/>
                <a:gd name="T6" fmla="*/ 0 w 44"/>
                <a:gd name="T7" fmla="*/ 0 h 94"/>
                <a:gd name="T8" fmla="*/ 0 w 44"/>
                <a:gd name="T9" fmla="*/ 0 h 94"/>
                <a:gd name="T10" fmla="*/ 0 w 44"/>
                <a:gd name="T11" fmla="*/ 0 h 94"/>
                <a:gd name="T12" fmla="*/ 0 w 44"/>
                <a:gd name="T13" fmla="*/ 0 h 94"/>
                <a:gd name="T14" fmla="*/ 0 w 44"/>
                <a:gd name="T15" fmla="*/ 0 h 94"/>
                <a:gd name="T16" fmla="*/ 0 w 44"/>
                <a:gd name="T17" fmla="*/ 0 h 94"/>
                <a:gd name="T18" fmla="*/ 0 w 44"/>
                <a:gd name="T19" fmla="*/ 0 h 94"/>
                <a:gd name="T20" fmla="*/ 0 w 44"/>
                <a:gd name="T21" fmla="*/ 0 h 94"/>
                <a:gd name="T22" fmla="*/ 0 w 44"/>
                <a:gd name="T23" fmla="*/ 0 h 94"/>
                <a:gd name="T24" fmla="*/ 0 w 44"/>
                <a:gd name="T25" fmla="*/ 0 h 94"/>
                <a:gd name="T26" fmla="*/ 0 w 44"/>
                <a:gd name="T27" fmla="*/ 0 h 94"/>
                <a:gd name="T28" fmla="*/ 0 w 44"/>
                <a:gd name="T29" fmla="*/ 0 h 94"/>
                <a:gd name="T30" fmla="*/ 0 w 44"/>
                <a:gd name="T31" fmla="*/ 0 h 94"/>
                <a:gd name="T32" fmla="*/ 0 w 44"/>
                <a:gd name="T33" fmla="*/ 0 h 94"/>
                <a:gd name="T34" fmla="*/ 0 w 44"/>
                <a:gd name="T35" fmla="*/ 0 h 94"/>
                <a:gd name="T36" fmla="*/ 0 w 44"/>
                <a:gd name="T37" fmla="*/ 0 h 94"/>
                <a:gd name="T38" fmla="*/ 0 w 44"/>
                <a:gd name="T39" fmla="*/ 0 h 94"/>
                <a:gd name="T40" fmla="*/ 0 w 44"/>
                <a:gd name="T41" fmla="*/ 0 h 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94"/>
                <a:gd name="T65" fmla="*/ 44 w 44"/>
                <a:gd name="T66" fmla="*/ 94 h 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94">
                  <a:moveTo>
                    <a:pt x="22" y="10"/>
                  </a:moveTo>
                  <a:lnTo>
                    <a:pt x="21" y="6"/>
                  </a:lnTo>
                  <a:lnTo>
                    <a:pt x="18" y="2"/>
                  </a:lnTo>
                  <a:lnTo>
                    <a:pt x="14" y="0"/>
                  </a:lnTo>
                  <a:lnTo>
                    <a:pt x="10" y="0"/>
                  </a:lnTo>
                  <a:lnTo>
                    <a:pt x="6" y="1"/>
                  </a:lnTo>
                  <a:lnTo>
                    <a:pt x="3" y="3"/>
                  </a:lnTo>
                  <a:lnTo>
                    <a:pt x="0" y="7"/>
                  </a:lnTo>
                  <a:lnTo>
                    <a:pt x="0" y="11"/>
                  </a:lnTo>
                  <a:lnTo>
                    <a:pt x="0" y="24"/>
                  </a:lnTo>
                  <a:lnTo>
                    <a:pt x="4" y="38"/>
                  </a:lnTo>
                  <a:lnTo>
                    <a:pt x="8" y="52"/>
                  </a:lnTo>
                  <a:lnTo>
                    <a:pt x="14" y="65"/>
                  </a:lnTo>
                  <a:lnTo>
                    <a:pt x="21" y="78"/>
                  </a:lnTo>
                  <a:lnTo>
                    <a:pt x="28" y="87"/>
                  </a:lnTo>
                  <a:lnTo>
                    <a:pt x="37" y="93"/>
                  </a:lnTo>
                  <a:lnTo>
                    <a:pt x="42" y="94"/>
                  </a:lnTo>
                  <a:lnTo>
                    <a:pt x="44" y="76"/>
                  </a:lnTo>
                  <a:lnTo>
                    <a:pt x="38" y="54"/>
                  </a:lnTo>
                  <a:lnTo>
                    <a:pt x="31" y="32"/>
                  </a:lnTo>
                  <a:lnTo>
                    <a:pt x="22"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71" name="Freeform 332"/>
            <p:cNvSpPr>
              <a:spLocks/>
            </p:cNvSpPr>
            <p:nvPr/>
          </p:nvSpPr>
          <p:spPr bwMode="auto">
            <a:xfrm>
              <a:off x="4375" y="3163"/>
              <a:ext cx="6" cy="9"/>
            </a:xfrm>
            <a:custGeom>
              <a:avLst/>
              <a:gdLst>
                <a:gd name="T0" fmla="*/ 0 w 38"/>
                <a:gd name="T1" fmla="*/ 0 h 54"/>
                <a:gd name="T2" fmla="*/ 0 w 38"/>
                <a:gd name="T3" fmla="*/ 0 h 54"/>
                <a:gd name="T4" fmla="*/ 0 w 38"/>
                <a:gd name="T5" fmla="*/ 0 h 54"/>
                <a:gd name="T6" fmla="*/ 0 w 38"/>
                <a:gd name="T7" fmla="*/ 0 h 54"/>
                <a:gd name="T8" fmla="*/ 0 w 38"/>
                <a:gd name="T9" fmla="*/ 0 h 54"/>
                <a:gd name="T10" fmla="*/ 0 w 38"/>
                <a:gd name="T11" fmla="*/ 0 h 54"/>
                <a:gd name="T12" fmla="*/ 0 w 38"/>
                <a:gd name="T13" fmla="*/ 0 h 54"/>
                <a:gd name="T14" fmla="*/ 0 w 38"/>
                <a:gd name="T15" fmla="*/ 0 h 54"/>
                <a:gd name="T16" fmla="*/ 0 w 38"/>
                <a:gd name="T17" fmla="*/ 0 h 54"/>
                <a:gd name="T18" fmla="*/ 0 w 38"/>
                <a:gd name="T19" fmla="*/ 0 h 54"/>
                <a:gd name="T20" fmla="*/ 0 w 38"/>
                <a:gd name="T21" fmla="*/ 0 h 54"/>
                <a:gd name="T22" fmla="*/ 0 w 38"/>
                <a:gd name="T23" fmla="*/ 0 h 54"/>
                <a:gd name="T24" fmla="*/ 0 w 38"/>
                <a:gd name="T25" fmla="*/ 0 h 54"/>
                <a:gd name="T26" fmla="*/ 0 w 38"/>
                <a:gd name="T27" fmla="*/ 0 h 54"/>
                <a:gd name="T28" fmla="*/ 0 w 38"/>
                <a:gd name="T29" fmla="*/ 0 h 54"/>
                <a:gd name="T30" fmla="*/ 0 w 38"/>
                <a:gd name="T31" fmla="*/ 0 h 54"/>
                <a:gd name="T32" fmla="*/ 0 w 38"/>
                <a:gd name="T33" fmla="*/ 0 h 54"/>
                <a:gd name="T34" fmla="*/ 0 w 38"/>
                <a:gd name="T35" fmla="*/ 0 h 54"/>
                <a:gd name="T36" fmla="*/ 0 w 38"/>
                <a:gd name="T37" fmla="*/ 0 h 54"/>
                <a:gd name="T38" fmla="*/ 0 w 38"/>
                <a:gd name="T39" fmla="*/ 0 h 54"/>
                <a:gd name="T40" fmla="*/ 0 w 38"/>
                <a:gd name="T41" fmla="*/ 0 h 54"/>
                <a:gd name="T42" fmla="*/ 0 w 38"/>
                <a:gd name="T43" fmla="*/ 0 h 54"/>
                <a:gd name="T44" fmla="*/ 0 w 38"/>
                <a:gd name="T45" fmla="*/ 0 h 54"/>
                <a:gd name="T46" fmla="*/ 0 w 38"/>
                <a:gd name="T47" fmla="*/ 0 h 54"/>
                <a:gd name="T48" fmla="*/ 0 w 38"/>
                <a:gd name="T49" fmla="*/ 0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54"/>
                <a:gd name="T77" fmla="*/ 38 w 38"/>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54">
                  <a:moveTo>
                    <a:pt x="20" y="7"/>
                  </a:moveTo>
                  <a:lnTo>
                    <a:pt x="20" y="8"/>
                  </a:lnTo>
                  <a:lnTo>
                    <a:pt x="19" y="4"/>
                  </a:lnTo>
                  <a:lnTo>
                    <a:pt x="15" y="1"/>
                  </a:lnTo>
                  <a:lnTo>
                    <a:pt x="12" y="0"/>
                  </a:lnTo>
                  <a:lnTo>
                    <a:pt x="7" y="0"/>
                  </a:lnTo>
                  <a:lnTo>
                    <a:pt x="4" y="1"/>
                  </a:lnTo>
                  <a:lnTo>
                    <a:pt x="1" y="4"/>
                  </a:lnTo>
                  <a:lnTo>
                    <a:pt x="0" y="8"/>
                  </a:lnTo>
                  <a:lnTo>
                    <a:pt x="0" y="11"/>
                  </a:lnTo>
                  <a:lnTo>
                    <a:pt x="1" y="17"/>
                  </a:lnTo>
                  <a:lnTo>
                    <a:pt x="4" y="24"/>
                  </a:lnTo>
                  <a:lnTo>
                    <a:pt x="8" y="32"/>
                  </a:lnTo>
                  <a:lnTo>
                    <a:pt x="14" y="39"/>
                  </a:lnTo>
                  <a:lnTo>
                    <a:pt x="20" y="46"/>
                  </a:lnTo>
                  <a:lnTo>
                    <a:pt x="27" y="50"/>
                  </a:lnTo>
                  <a:lnTo>
                    <a:pt x="33" y="54"/>
                  </a:lnTo>
                  <a:lnTo>
                    <a:pt x="38" y="54"/>
                  </a:lnTo>
                  <a:lnTo>
                    <a:pt x="36" y="42"/>
                  </a:lnTo>
                  <a:lnTo>
                    <a:pt x="32" y="29"/>
                  </a:lnTo>
                  <a:lnTo>
                    <a:pt x="25" y="16"/>
                  </a:lnTo>
                  <a:lnTo>
                    <a:pt x="2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72" name="Freeform 333"/>
            <p:cNvSpPr>
              <a:spLocks/>
            </p:cNvSpPr>
            <p:nvPr/>
          </p:nvSpPr>
          <p:spPr bwMode="auto">
            <a:xfrm>
              <a:off x="4370" y="3155"/>
              <a:ext cx="8" cy="6"/>
            </a:xfrm>
            <a:custGeom>
              <a:avLst/>
              <a:gdLst>
                <a:gd name="T0" fmla="*/ 0 w 52"/>
                <a:gd name="T1" fmla="*/ 0 h 36"/>
                <a:gd name="T2" fmla="*/ 0 w 52"/>
                <a:gd name="T3" fmla="*/ 0 h 36"/>
                <a:gd name="T4" fmla="*/ 0 w 52"/>
                <a:gd name="T5" fmla="*/ 0 h 36"/>
                <a:gd name="T6" fmla="*/ 0 w 52"/>
                <a:gd name="T7" fmla="*/ 0 h 36"/>
                <a:gd name="T8" fmla="*/ 0 w 52"/>
                <a:gd name="T9" fmla="*/ 0 h 36"/>
                <a:gd name="T10" fmla="*/ 0 w 52"/>
                <a:gd name="T11" fmla="*/ 0 h 36"/>
                <a:gd name="T12" fmla="*/ 0 w 52"/>
                <a:gd name="T13" fmla="*/ 0 h 36"/>
                <a:gd name="T14" fmla="*/ 0 w 52"/>
                <a:gd name="T15" fmla="*/ 0 h 36"/>
                <a:gd name="T16" fmla="*/ 0 w 52"/>
                <a:gd name="T17" fmla="*/ 0 h 36"/>
                <a:gd name="T18" fmla="*/ 0 w 52"/>
                <a:gd name="T19" fmla="*/ 0 h 36"/>
                <a:gd name="T20" fmla="*/ 0 w 52"/>
                <a:gd name="T21" fmla="*/ 0 h 36"/>
                <a:gd name="T22" fmla="*/ 0 w 52"/>
                <a:gd name="T23" fmla="*/ 0 h 36"/>
                <a:gd name="T24" fmla="*/ 0 w 52"/>
                <a:gd name="T25" fmla="*/ 0 h 36"/>
                <a:gd name="T26" fmla="*/ 0 w 52"/>
                <a:gd name="T27" fmla="*/ 0 h 36"/>
                <a:gd name="T28" fmla="*/ 0 w 52"/>
                <a:gd name="T29" fmla="*/ 0 h 36"/>
                <a:gd name="T30" fmla="*/ 0 w 52"/>
                <a:gd name="T31" fmla="*/ 0 h 36"/>
                <a:gd name="T32" fmla="*/ 0 w 52"/>
                <a:gd name="T33" fmla="*/ 0 h 36"/>
                <a:gd name="T34" fmla="*/ 0 w 52"/>
                <a:gd name="T35" fmla="*/ 0 h 36"/>
                <a:gd name="T36" fmla="*/ 0 w 52"/>
                <a:gd name="T37" fmla="*/ 0 h 36"/>
                <a:gd name="T38" fmla="*/ 0 w 52"/>
                <a:gd name="T39" fmla="*/ 0 h 36"/>
                <a:gd name="T40" fmla="*/ 0 w 52"/>
                <a:gd name="T41" fmla="*/ 0 h 36"/>
                <a:gd name="T42" fmla="*/ 0 w 52"/>
                <a:gd name="T43" fmla="*/ 0 h 36"/>
                <a:gd name="T44" fmla="*/ 0 w 52"/>
                <a:gd name="T45" fmla="*/ 0 h 36"/>
                <a:gd name="T46" fmla="*/ 0 w 52"/>
                <a:gd name="T47" fmla="*/ 0 h 36"/>
                <a:gd name="T48" fmla="*/ 0 w 52"/>
                <a:gd name="T49" fmla="*/ 0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
                <a:gd name="T76" fmla="*/ 0 h 36"/>
                <a:gd name="T77" fmla="*/ 52 w 52"/>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 h="36">
                  <a:moveTo>
                    <a:pt x="41" y="27"/>
                  </a:moveTo>
                  <a:lnTo>
                    <a:pt x="46" y="24"/>
                  </a:lnTo>
                  <a:lnTo>
                    <a:pt x="51" y="21"/>
                  </a:lnTo>
                  <a:lnTo>
                    <a:pt x="52" y="16"/>
                  </a:lnTo>
                  <a:lnTo>
                    <a:pt x="52" y="12"/>
                  </a:lnTo>
                  <a:lnTo>
                    <a:pt x="50" y="6"/>
                  </a:lnTo>
                  <a:lnTo>
                    <a:pt x="46" y="2"/>
                  </a:lnTo>
                  <a:lnTo>
                    <a:pt x="41" y="0"/>
                  </a:lnTo>
                  <a:lnTo>
                    <a:pt x="36" y="0"/>
                  </a:lnTo>
                  <a:lnTo>
                    <a:pt x="33" y="0"/>
                  </a:lnTo>
                  <a:lnTo>
                    <a:pt x="29" y="1"/>
                  </a:lnTo>
                  <a:lnTo>
                    <a:pt x="21" y="4"/>
                  </a:lnTo>
                  <a:lnTo>
                    <a:pt x="13" y="8"/>
                  </a:lnTo>
                  <a:lnTo>
                    <a:pt x="6" y="15"/>
                  </a:lnTo>
                  <a:lnTo>
                    <a:pt x="3" y="22"/>
                  </a:lnTo>
                  <a:lnTo>
                    <a:pt x="0" y="29"/>
                  </a:lnTo>
                  <a:lnTo>
                    <a:pt x="0" y="31"/>
                  </a:lnTo>
                  <a:lnTo>
                    <a:pt x="4" y="33"/>
                  </a:lnTo>
                  <a:lnTo>
                    <a:pt x="9" y="36"/>
                  </a:lnTo>
                  <a:lnTo>
                    <a:pt x="13" y="36"/>
                  </a:lnTo>
                  <a:lnTo>
                    <a:pt x="18" y="36"/>
                  </a:lnTo>
                  <a:lnTo>
                    <a:pt x="24" y="33"/>
                  </a:lnTo>
                  <a:lnTo>
                    <a:pt x="30" y="32"/>
                  </a:lnTo>
                  <a:lnTo>
                    <a:pt x="36" y="30"/>
                  </a:lnTo>
                  <a:lnTo>
                    <a:pt x="41" y="2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99473" name="Freeform 334"/>
            <p:cNvSpPr>
              <a:spLocks/>
            </p:cNvSpPr>
            <p:nvPr/>
          </p:nvSpPr>
          <p:spPr bwMode="auto">
            <a:xfrm>
              <a:off x="4330" y="3145"/>
              <a:ext cx="33" cy="39"/>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4" name="Freeform 335"/>
            <p:cNvSpPr>
              <a:spLocks/>
            </p:cNvSpPr>
            <p:nvPr/>
          </p:nvSpPr>
          <p:spPr bwMode="auto">
            <a:xfrm>
              <a:off x="4386" y="3145"/>
              <a:ext cx="22" cy="30"/>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5" name="Freeform 336"/>
            <p:cNvSpPr>
              <a:spLocks/>
            </p:cNvSpPr>
            <p:nvPr/>
          </p:nvSpPr>
          <p:spPr bwMode="auto">
            <a:xfrm>
              <a:off x="4309" y="3138"/>
              <a:ext cx="53" cy="63"/>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6" name="Freeform 337"/>
            <p:cNvSpPr>
              <a:spLocks/>
            </p:cNvSpPr>
            <p:nvPr/>
          </p:nvSpPr>
          <p:spPr bwMode="auto">
            <a:xfrm>
              <a:off x="4384" y="3136"/>
              <a:ext cx="47" cy="42"/>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7" name="Freeform 338"/>
            <p:cNvSpPr>
              <a:spLocks/>
            </p:cNvSpPr>
            <p:nvPr/>
          </p:nvSpPr>
          <p:spPr bwMode="auto">
            <a:xfrm>
              <a:off x="4290" y="3159"/>
              <a:ext cx="19" cy="39"/>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8" name="Freeform 339"/>
            <p:cNvSpPr>
              <a:spLocks/>
            </p:cNvSpPr>
            <p:nvPr/>
          </p:nvSpPr>
          <p:spPr bwMode="auto">
            <a:xfrm>
              <a:off x="4423" y="3133"/>
              <a:ext cx="41" cy="52"/>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dirty="0">
                <a:latin typeface="Calibri"/>
              </a:endParaRPr>
            </a:p>
          </p:txBody>
        </p:sp>
        <p:sp>
          <p:nvSpPr>
            <p:cNvPr id="99479" name="Freeform 340"/>
            <p:cNvSpPr>
              <a:spLocks/>
            </p:cNvSpPr>
            <p:nvPr/>
          </p:nvSpPr>
          <p:spPr bwMode="auto">
            <a:xfrm>
              <a:off x="4338" y="3209"/>
              <a:ext cx="125" cy="175"/>
            </a:xfrm>
            <a:custGeom>
              <a:avLst/>
              <a:gdLst>
                <a:gd name="T0" fmla="*/ 0 w 125"/>
                <a:gd name="T1" fmla="*/ 175 h 175"/>
                <a:gd name="T2" fmla="*/ 0 w 125"/>
                <a:gd name="T3" fmla="*/ 144 h 175"/>
                <a:gd name="T4" fmla="*/ 11 w 125"/>
                <a:gd name="T5" fmla="*/ 144 h 175"/>
                <a:gd name="T6" fmla="*/ 11 w 125"/>
                <a:gd name="T7" fmla="*/ 118 h 175"/>
                <a:gd name="T8" fmla="*/ 23 w 125"/>
                <a:gd name="T9" fmla="*/ 114 h 175"/>
                <a:gd name="T10" fmla="*/ 20 w 125"/>
                <a:gd name="T11" fmla="*/ 88 h 175"/>
                <a:gd name="T12" fmla="*/ 30 w 125"/>
                <a:gd name="T13" fmla="*/ 84 h 175"/>
                <a:gd name="T14" fmla="*/ 30 w 125"/>
                <a:gd name="T15" fmla="*/ 58 h 175"/>
                <a:gd name="T16" fmla="*/ 39 w 125"/>
                <a:gd name="T17" fmla="*/ 54 h 175"/>
                <a:gd name="T18" fmla="*/ 39 w 125"/>
                <a:gd name="T19" fmla="*/ 28 h 175"/>
                <a:gd name="T20" fmla="*/ 48 w 125"/>
                <a:gd name="T21" fmla="*/ 28 h 175"/>
                <a:gd name="T22" fmla="*/ 56 w 125"/>
                <a:gd name="T23" fmla="*/ 0 h 175"/>
                <a:gd name="T24" fmla="*/ 80 w 125"/>
                <a:gd name="T25" fmla="*/ 0 h 175"/>
                <a:gd name="T26" fmla="*/ 81 w 125"/>
                <a:gd name="T27" fmla="*/ 25 h 175"/>
                <a:gd name="T28" fmla="*/ 92 w 125"/>
                <a:gd name="T29" fmla="*/ 24 h 175"/>
                <a:gd name="T30" fmla="*/ 93 w 125"/>
                <a:gd name="T31" fmla="*/ 49 h 175"/>
                <a:gd name="T32" fmla="*/ 102 w 125"/>
                <a:gd name="T33" fmla="*/ 54 h 175"/>
                <a:gd name="T34" fmla="*/ 99 w 125"/>
                <a:gd name="T35" fmla="*/ 81 h 175"/>
                <a:gd name="T36" fmla="*/ 114 w 125"/>
                <a:gd name="T37" fmla="*/ 82 h 175"/>
                <a:gd name="T38" fmla="*/ 107 w 125"/>
                <a:gd name="T39" fmla="*/ 81 h 175"/>
                <a:gd name="T40" fmla="*/ 108 w 125"/>
                <a:gd name="T41" fmla="*/ 114 h 175"/>
                <a:gd name="T42" fmla="*/ 117 w 125"/>
                <a:gd name="T43" fmla="*/ 117 h 175"/>
                <a:gd name="T44" fmla="*/ 122 w 125"/>
                <a:gd name="T45" fmla="*/ 142 h 175"/>
                <a:gd name="T46" fmla="*/ 125 w 125"/>
                <a:gd name="T47" fmla="*/ 175 h 175"/>
                <a:gd name="T48" fmla="*/ 0 w 125"/>
                <a:gd name="T49" fmla="*/ 175 h 1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5"/>
                <a:gd name="T76" fmla="*/ 0 h 175"/>
                <a:gd name="T77" fmla="*/ 125 w 125"/>
                <a:gd name="T78" fmla="*/ 175 h 1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5" h="175">
                  <a:moveTo>
                    <a:pt x="0" y="175"/>
                  </a:moveTo>
                  <a:lnTo>
                    <a:pt x="0" y="144"/>
                  </a:lnTo>
                  <a:lnTo>
                    <a:pt x="11" y="144"/>
                  </a:lnTo>
                  <a:lnTo>
                    <a:pt x="11" y="118"/>
                  </a:lnTo>
                  <a:lnTo>
                    <a:pt x="23" y="114"/>
                  </a:lnTo>
                  <a:lnTo>
                    <a:pt x="20" y="88"/>
                  </a:lnTo>
                  <a:lnTo>
                    <a:pt x="30" y="84"/>
                  </a:lnTo>
                  <a:lnTo>
                    <a:pt x="30" y="58"/>
                  </a:lnTo>
                  <a:lnTo>
                    <a:pt x="39" y="54"/>
                  </a:lnTo>
                  <a:lnTo>
                    <a:pt x="39" y="28"/>
                  </a:lnTo>
                  <a:lnTo>
                    <a:pt x="48" y="28"/>
                  </a:lnTo>
                  <a:lnTo>
                    <a:pt x="56" y="0"/>
                  </a:lnTo>
                  <a:lnTo>
                    <a:pt x="80" y="0"/>
                  </a:lnTo>
                  <a:lnTo>
                    <a:pt x="81" y="25"/>
                  </a:lnTo>
                  <a:lnTo>
                    <a:pt x="92" y="24"/>
                  </a:lnTo>
                  <a:lnTo>
                    <a:pt x="93" y="49"/>
                  </a:lnTo>
                  <a:lnTo>
                    <a:pt x="102" y="54"/>
                  </a:lnTo>
                  <a:lnTo>
                    <a:pt x="99" y="81"/>
                  </a:lnTo>
                  <a:lnTo>
                    <a:pt x="114" y="82"/>
                  </a:lnTo>
                  <a:lnTo>
                    <a:pt x="107" y="81"/>
                  </a:lnTo>
                  <a:lnTo>
                    <a:pt x="108" y="114"/>
                  </a:lnTo>
                  <a:lnTo>
                    <a:pt x="117" y="117"/>
                  </a:lnTo>
                  <a:lnTo>
                    <a:pt x="122" y="142"/>
                  </a:lnTo>
                  <a:lnTo>
                    <a:pt x="125" y="175"/>
                  </a:lnTo>
                  <a:lnTo>
                    <a:pt x="0" y="175"/>
                  </a:lnTo>
                  <a:close/>
                </a:path>
              </a:pathLst>
            </a:custGeom>
            <a:solidFill>
              <a:srgbClr val="DDDDDD"/>
            </a:solidFill>
            <a:ln w="9525">
              <a:solidFill>
                <a:schemeClr val="bg2"/>
              </a:solidFill>
              <a:round/>
              <a:headEnd/>
              <a:tailEnd/>
            </a:ln>
          </p:spPr>
          <p:txBody>
            <a:bodyPr/>
            <a:lstStyle/>
            <a:p>
              <a:endParaRPr lang="en-US" dirty="0">
                <a:latin typeface="Calibri"/>
              </a:endParaRPr>
            </a:p>
          </p:txBody>
        </p:sp>
      </p:grpSp>
      <p:grpSp>
        <p:nvGrpSpPr>
          <p:cNvPr id="2" name="Group 341"/>
          <p:cNvGrpSpPr>
            <a:grpSpLocks/>
          </p:cNvGrpSpPr>
          <p:nvPr/>
        </p:nvGrpSpPr>
        <p:grpSpPr bwMode="auto">
          <a:xfrm>
            <a:off x="4206875" y="2076450"/>
            <a:ext cx="3013075" cy="3355975"/>
            <a:chOff x="2650" y="1308"/>
            <a:chExt cx="1898" cy="2114"/>
          </a:xfrm>
        </p:grpSpPr>
        <p:sp>
          <p:nvSpPr>
            <p:cNvPr id="99458" name="Line 342"/>
            <p:cNvSpPr>
              <a:spLocks noChangeShapeType="1"/>
            </p:cNvSpPr>
            <p:nvPr/>
          </p:nvSpPr>
          <p:spPr bwMode="auto">
            <a:xfrm flipH="1">
              <a:off x="3800" y="1315"/>
              <a:ext cx="188" cy="671"/>
            </a:xfrm>
            <a:prstGeom prst="line">
              <a:avLst/>
            </a:prstGeom>
            <a:noFill/>
            <a:ln w="76200">
              <a:solidFill>
                <a:srgbClr val="FF33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59" name="Line 343"/>
            <p:cNvSpPr>
              <a:spLocks noChangeShapeType="1"/>
            </p:cNvSpPr>
            <p:nvPr/>
          </p:nvSpPr>
          <p:spPr bwMode="auto">
            <a:xfrm flipH="1">
              <a:off x="3501" y="1308"/>
              <a:ext cx="15" cy="1831"/>
            </a:xfrm>
            <a:prstGeom prst="line">
              <a:avLst/>
            </a:prstGeom>
            <a:noFill/>
            <a:ln w="76200">
              <a:solidFill>
                <a:srgbClr val="FF33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60" name="Line 344"/>
            <p:cNvSpPr>
              <a:spLocks noChangeShapeType="1"/>
            </p:cNvSpPr>
            <p:nvPr/>
          </p:nvSpPr>
          <p:spPr bwMode="auto">
            <a:xfrm>
              <a:off x="3740" y="2940"/>
              <a:ext cx="808" cy="482"/>
            </a:xfrm>
            <a:prstGeom prst="line">
              <a:avLst/>
            </a:prstGeom>
            <a:noFill/>
            <a:ln w="76200">
              <a:solidFill>
                <a:srgbClr val="FF33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99461" name="Text Box 345"/>
            <p:cNvSpPr txBox="1">
              <a:spLocks noChangeArrowheads="1"/>
            </p:cNvSpPr>
            <p:nvPr/>
          </p:nvSpPr>
          <p:spPr bwMode="auto">
            <a:xfrm>
              <a:off x="2650" y="1581"/>
              <a:ext cx="771" cy="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spcBef>
                  <a:spcPct val="0"/>
                </a:spcBef>
                <a:buClrTx/>
                <a:buSzTx/>
                <a:buFontTx/>
                <a:buNone/>
              </a:pPr>
              <a:r>
                <a:rPr lang="en-US" sz="2000" dirty="0">
                  <a:solidFill>
                    <a:srgbClr val="FF3300"/>
                  </a:solidFill>
                  <a:latin typeface="Calibri"/>
                </a:rPr>
                <a:t>peer-peer</a:t>
              </a:r>
            </a:p>
          </p:txBody>
        </p:sp>
      </p:grpSp>
    </p:spTree>
    <p:extLst>
      <p:ext uri="{BB962C8B-B14F-4D97-AF65-F5344CB8AC3E}">
        <p14:creationId xmlns:p14="http://schemas.microsoft.com/office/powerpoint/2010/main" val="11381201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1382"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5FA594E5-106F-6B40-8B7D-8BB1CBC01B05}" type="slidenum">
              <a:rPr lang="en-US" sz="1400">
                <a:latin typeface="Times New Roman" charset="0"/>
              </a:rPr>
              <a:pPr/>
              <a:t>165</a:t>
            </a:fld>
            <a:endParaRPr lang="en-US" sz="1400">
              <a:latin typeface="Times New Roman" charset="0"/>
            </a:endParaRPr>
          </a:p>
        </p:txBody>
      </p:sp>
      <p:sp>
        <p:nvSpPr>
          <p:cNvPr id="101383" name="Rectangle 2"/>
          <p:cNvSpPr>
            <a:spLocks noGrp="1" noChangeArrowheads="1"/>
          </p:cNvSpPr>
          <p:nvPr>
            <p:ph type="title"/>
          </p:nvPr>
        </p:nvSpPr>
        <p:spPr>
          <a:xfrm>
            <a:off x="298450" y="228600"/>
            <a:ext cx="8520113" cy="1143000"/>
          </a:xfrm>
        </p:spPr>
        <p:txBody>
          <a:bodyPr/>
          <a:lstStyle/>
          <a:p>
            <a:r>
              <a:rPr lang="en-US" sz="3600" dirty="0">
                <a:ea typeface="ＭＳ Ｐゴシック" charset="0"/>
                <a:cs typeface="ＭＳ Ｐゴシック" charset="0"/>
              </a:rPr>
              <a:t>File Distribution: Server-Client </a:t>
            </a:r>
            <a:r>
              <a:rPr lang="en-US" sz="3600" dirty="0" err="1">
                <a:ea typeface="ＭＳ Ｐゴシック" charset="0"/>
                <a:cs typeface="ＭＳ Ｐゴシック" charset="0"/>
              </a:rPr>
              <a:t>vs</a:t>
            </a:r>
            <a:r>
              <a:rPr lang="en-US" sz="3600" dirty="0">
                <a:ea typeface="ＭＳ Ｐゴシック" charset="0"/>
                <a:cs typeface="ＭＳ Ｐゴシック" charset="0"/>
              </a:rPr>
              <a:t> P2P</a:t>
            </a:r>
          </a:p>
        </p:txBody>
      </p:sp>
      <p:sp>
        <p:nvSpPr>
          <p:cNvPr id="101384" name="Rectangle 3"/>
          <p:cNvSpPr>
            <a:spLocks noGrp="1" noChangeArrowheads="1"/>
          </p:cNvSpPr>
          <p:nvPr>
            <p:ph type="body" idx="1"/>
          </p:nvPr>
        </p:nvSpPr>
        <p:spPr>
          <a:xfrm>
            <a:off x="465138" y="1227138"/>
            <a:ext cx="8258175" cy="1143000"/>
          </a:xfrm>
        </p:spPr>
        <p:txBody>
          <a:bodyPr/>
          <a:lstStyle/>
          <a:p>
            <a:pPr>
              <a:buFont typeface="ZapfDingbats" charset="0"/>
              <a:buNone/>
            </a:pPr>
            <a:r>
              <a:rPr lang="en-US" i="1" u="sng" dirty="0">
                <a:solidFill>
                  <a:srgbClr val="FF3300"/>
                </a:solidFill>
                <a:ea typeface="ＭＳ Ｐゴシック" charset="0"/>
                <a:cs typeface="ＭＳ Ｐゴシック" charset="0"/>
              </a:rPr>
              <a:t>Question</a:t>
            </a:r>
            <a:r>
              <a:rPr lang="en-US" dirty="0">
                <a:ea typeface="ＭＳ Ｐゴシック" charset="0"/>
                <a:cs typeface="ＭＳ Ｐゴシック" charset="0"/>
              </a:rPr>
              <a:t> : How much time to distribute file from one server to </a:t>
            </a:r>
            <a:r>
              <a:rPr lang="en-US" i="1" dirty="0">
                <a:ea typeface="ＭＳ Ｐゴシック" charset="0"/>
                <a:cs typeface="ＭＳ Ｐゴシック" charset="0"/>
              </a:rPr>
              <a:t>N  peers</a:t>
            </a:r>
            <a:r>
              <a:rPr lang="en-US" dirty="0">
                <a:ea typeface="ＭＳ Ｐゴシック" charset="0"/>
                <a:cs typeface="ＭＳ Ｐゴシック" charset="0"/>
              </a:rPr>
              <a:t>?</a:t>
            </a:r>
          </a:p>
        </p:txBody>
      </p:sp>
      <p:sp>
        <p:nvSpPr>
          <p:cNvPr id="101385" name="Freeform 4"/>
          <p:cNvSpPr>
            <a:spLocks/>
          </p:cNvSpPr>
          <p:nvPr/>
        </p:nvSpPr>
        <p:spPr bwMode="auto">
          <a:xfrm>
            <a:off x="2373313" y="4032250"/>
            <a:ext cx="3775075" cy="2146300"/>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latin typeface="Calibri"/>
            </a:endParaRPr>
          </a:p>
        </p:txBody>
      </p:sp>
      <p:grpSp>
        <p:nvGrpSpPr>
          <p:cNvPr id="101386" name="Group 5"/>
          <p:cNvGrpSpPr>
            <a:grpSpLocks/>
          </p:cNvGrpSpPr>
          <p:nvPr/>
        </p:nvGrpSpPr>
        <p:grpSpPr bwMode="auto">
          <a:xfrm>
            <a:off x="1552575" y="3181350"/>
            <a:ext cx="538163" cy="885825"/>
            <a:chOff x="4180" y="783"/>
            <a:chExt cx="150" cy="307"/>
          </a:xfrm>
        </p:grpSpPr>
        <p:sp>
          <p:nvSpPr>
            <p:cNvPr id="101417" name="AutoShape 6"/>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1418" name="Rectangle 7"/>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1419" name="Rectangle 8"/>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1420" name="AutoShape 9"/>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1421" name="Line 10"/>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1422" name="Line 11"/>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1423" name="Rectangle 12"/>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1424" name="Rectangle 13"/>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sp>
        <p:nvSpPr>
          <p:cNvPr id="101387" name="Line 14"/>
          <p:cNvSpPr>
            <a:spLocks noChangeShapeType="1"/>
          </p:cNvSpPr>
          <p:nvPr/>
        </p:nvSpPr>
        <p:spPr bwMode="auto">
          <a:xfrm>
            <a:off x="1819275" y="4051300"/>
            <a:ext cx="803275" cy="31115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88" name="Text Box 15"/>
          <p:cNvSpPr txBox="1">
            <a:spLocks noChangeArrowheads="1"/>
          </p:cNvSpPr>
          <p:nvPr/>
        </p:nvSpPr>
        <p:spPr bwMode="auto">
          <a:xfrm>
            <a:off x="2179638" y="3719513"/>
            <a:ext cx="3661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u</a:t>
            </a:r>
            <a:r>
              <a:rPr lang="en-US" sz="1800" baseline="-25000" dirty="0">
                <a:latin typeface="Calibri"/>
              </a:rPr>
              <a:t>s</a:t>
            </a:r>
          </a:p>
        </p:txBody>
      </p:sp>
      <p:graphicFrame>
        <p:nvGraphicFramePr>
          <p:cNvPr id="101378" name="Object 16"/>
          <p:cNvGraphicFramePr>
            <a:graphicFrameLocks noChangeAspect="1"/>
          </p:cNvGraphicFramePr>
          <p:nvPr/>
        </p:nvGraphicFramePr>
        <p:xfrm>
          <a:off x="3190875" y="2817813"/>
          <a:ext cx="547688" cy="466725"/>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0875" y="2817813"/>
                        <a:ext cx="547688" cy="4667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1389" name="Line 17"/>
          <p:cNvSpPr>
            <a:spLocks noChangeShapeType="1"/>
          </p:cNvSpPr>
          <p:nvPr/>
        </p:nvSpPr>
        <p:spPr bwMode="auto">
          <a:xfrm>
            <a:off x="3551238" y="3214688"/>
            <a:ext cx="228600" cy="914400"/>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90" name="Line 18"/>
          <p:cNvSpPr>
            <a:spLocks noChangeShapeType="1"/>
          </p:cNvSpPr>
          <p:nvPr/>
        </p:nvSpPr>
        <p:spPr bwMode="auto">
          <a:xfrm flipH="1" flipV="1">
            <a:off x="3348038" y="3205163"/>
            <a:ext cx="228600" cy="889000"/>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91" name="Text Box 19"/>
          <p:cNvSpPr txBox="1">
            <a:spLocks noChangeArrowheads="1"/>
          </p:cNvSpPr>
          <p:nvPr/>
        </p:nvSpPr>
        <p:spPr bwMode="auto">
          <a:xfrm>
            <a:off x="4184650" y="34401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2</a:t>
            </a:r>
          </a:p>
        </p:txBody>
      </p:sp>
      <p:sp>
        <p:nvSpPr>
          <p:cNvPr id="101392" name="Text Box 20"/>
          <p:cNvSpPr txBox="1">
            <a:spLocks noChangeArrowheads="1"/>
          </p:cNvSpPr>
          <p:nvPr/>
        </p:nvSpPr>
        <p:spPr bwMode="auto">
          <a:xfrm>
            <a:off x="3592513" y="34750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1</a:t>
            </a:r>
          </a:p>
        </p:txBody>
      </p:sp>
      <p:graphicFrame>
        <p:nvGraphicFramePr>
          <p:cNvPr id="101379" name="Object 21"/>
          <p:cNvGraphicFramePr>
            <a:graphicFrameLocks noChangeAspect="1"/>
          </p:cNvGraphicFramePr>
          <p:nvPr/>
        </p:nvGraphicFramePr>
        <p:xfrm>
          <a:off x="4614863" y="2784475"/>
          <a:ext cx="573087" cy="488950"/>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4863" y="2784475"/>
                        <a:ext cx="573087" cy="4889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1393" name="Line 22"/>
          <p:cNvSpPr>
            <a:spLocks noChangeShapeType="1"/>
          </p:cNvSpPr>
          <p:nvPr/>
        </p:nvSpPr>
        <p:spPr bwMode="auto">
          <a:xfrm flipV="1">
            <a:off x="4397375" y="3243263"/>
            <a:ext cx="317500" cy="1042987"/>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94" name="Line 23"/>
          <p:cNvSpPr>
            <a:spLocks noChangeShapeType="1"/>
          </p:cNvSpPr>
          <p:nvPr/>
        </p:nvSpPr>
        <p:spPr bwMode="auto">
          <a:xfrm flipH="1">
            <a:off x="4587875" y="3322638"/>
            <a:ext cx="330200" cy="1052512"/>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395" name="Text Box 24"/>
          <p:cNvSpPr txBox="1">
            <a:spLocks noChangeArrowheads="1"/>
          </p:cNvSpPr>
          <p:nvPr/>
        </p:nvSpPr>
        <p:spPr bwMode="auto">
          <a:xfrm>
            <a:off x="4722813" y="36258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2</a:t>
            </a:r>
          </a:p>
        </p:txBody>
      </p:sp>
      <p:sp>
        <p:nvSpPr>
          <p:cNvPr id="101396" name="Text Box 25"/>
          <p:cNvSpPr txBox="1">
            <a:spLocks noChangeArrowheads="1"/>
          </p:cNvSpPr>
          <p:nvPr/>
        </p:nvSpPr>
        <p:spPr bwMode="auto">
          <a:xfrm>
            <a:off x="3140075" y="34750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1</a:t>
            </a:r>
          </a:p>
        </p:txBody>
      </p:sp>
      <p:sp>
        <p:nvSpPr>
          <p:cNvPr id="101397" name="Oval 27"/>
          <p:cNvSpPr>
            <a:spLocks noChangeArrowheads="1"/>
          </p:cNvSpPr>
          <p:nvPr/>
        </p:nvSpPr>
        <p:spPr bwMode="auto">
          <a:xfrm>
            <a:off x="2657475" y="5608638"/>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398" name="Oval 28"/>
          <p:cNvSpPr>
            <a:spLocks noChangeArrowheads="1"/>
          </p:cNvSpPr>
          <p:nvPr/>
        </p:nvSpPr>
        <p:spPr bwMode="auto">
          <a:xfrm>
            <a:off x="3360738" y="5922963"/>
            <a:ext cx="112712"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399" name="Oval 29"/>
          <p:cNvSpPr>
            <a:spLocks noChangeArrowheads="1"/>
          </p:cNvSpPr>
          <p:nvPr/>
        </p:nvSpPr>
        <p:spPr bwMode="auto">
          <a:xfrm>
            <a:off x="3833813" y="6130925"/>
            <a:ext cx="112712"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0" name="Oval 30"/>
          <p:cNvSpPr>
            <a:spLocks noChangeArrowheads="1"/>
          </p:cNvSpPr>
          <p:nvPr/>
        </p:nvSpPr>
        <p:spPr bwMode="auto">
          <a:xfrm>
            <a:off x="4552950" y="6248400"/>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1" name="Oval 31"/>
          <p:cNvSpPr>
            <a:spLocks noChangeArrowheads="1"/>
          </p:cNvSpPr>
          <p:nvPr/>
        </p:nvSpPr>
        <p:spPr bwMode="auto">
          <a:xfrm>
            <a:off x="5454650" y="6335713"/>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2" name="Oval 32"/>
          <p:cNvSpPr>
            <a:spLocks noChangeArrowheads="1"/>
          </p:cNvSpPr>
          <p:nvPr/>
        </p:nvSpPr>
        <p:spPr bwMode="auto">
          <a:xfrm>
            <a:off x="6057900" y="6089650"/>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3" name="Oval 33"/>
          <p:cNvSpPr>
            <a:spLocks noChangeArrowheads="1"/>
          </p:cNvSpPr>
          <p:nvPr/>
        </p:nvSpPr>
        <p:spPr bwMode="auto">
          <a:xfrm>
            <a:off x="6272213" y="5416550"/>
            <a:ext cx="112712"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4" name="Oval 34"/>
          <p:cNvSpPr>
            <a:spLocks noChangeArrowheads="1"/>
          </p:cNvSpPr>
          <p:nvPr/>
        </p:nvSpPr>
        <p:spPr bwMode="auto">
          <a:xfrm>
            <a:off x="5448300" y="3986213"/>
            <a:ext cx="112713"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1405" name="Oval 35"/>
          <p:cNvSpPr>
            <a:spLocks noChangeArrowheads="1"/>
          </p:cNvSpPr>
          <p:nvPr/>
        </p:nvSpPr>
        <p:spPr bwMode="auto">
          <a:xfrm>
            <a:off x="6348413" y="4821238"/>
            <a:ext cx="112712" cy="123825"/>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graphicFrame>
        <p:nvGraphicFramePr>
          <p:cNvPr id="101380" name="Object 38"/>
          <p:cNvGraphicFramePr>
            <a:graphicFrameLocks noChangeAspect="1"/>
          </p:cNvGraphicFramePr>
          <p:nvPr/>
        </p:nvGraphicFramePr>
        <p:xfrm>
          <a:off x="846138" y="4733925"/>
          <a:ext cx="566737" cy="482600"/>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6138" y="4733925"/>
                        <a:ext cx="566737" cy="482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1406" name="Line 39"/>
          <p:cNvSpPr>
            <a:spLocks noChangeShapeType="1"/>
          </p:cNvSpPr>
          <p:nvPr/>
        </p:nvSpPr>
        <p:spPr bwMode="auto">
          <a:xfrm>
            <a:off x="1376363" y="4962525"/>
            <a:ext cx="10160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407" name="Line 40"/>
          <p:cNvSpPr>
            <a:spLocks noChangeShapeType="1"/>
          </p:cNvSpPr>
          <p:nvPr/>
        </p:nvSpPr>
        <p:spPr bwMode="auto">
          <a:xfrm flipH="1">
            <a:off x="1431925" y="5110163"/>
            <a:ext cx="10033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1408" name="Text Box 41"/>
          <p:cNvSpPr txBox="1">
            <a:spLocks noChangeArrowheads="1"/>
          </p:cNvSpPr>
          <p:nvPr/>
        </p:nvSpPr>
        <p:spPr bwMode="auto">
          <a:xfrm>
            <a:off x="1565275" y="51085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u</a:t>
            </a:r>
            <a:r>
              <a:rPr lang="en-US" sz="1800" i="1" baseline="-25000" dirty="0" err="1">
                <a:latin typeface="Calibri"/>
              </a:rPr>
              <a:t>N</a:t>
            </a:r>
            <a:endParaRPr lang="en-US" sz="1800" i="1" baseline="-25000" dirty="0">
              <a:latin typeface="Calibri"/>
            </a:endParaRPr>
          </a:p>
        </p:txBody>
      </p:sp>
      <p:sp>
        <p:nvSpPr>
          <p:cNvPr id="101409" name="Text Box 42"/>
          <p:cNvSpPr txBox="1">
            <a:spLocks noChangeArrowheads="1"/>
          </p:cNvSpPr>
          <p:nvPr/>
        </p:nvSpPr>
        <p:spPr bwMode="auto">
          <a:xfrm>
            <a:off x="1568450" y="45116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d</a:t>
            </a:r>
            <a:r>
              <a:rPr lang="en-US" sz="1800" i="1" baseline="-25000" dirty="0" err="1">
                <a:latin typeface="Calibri"/>
              </a:rPr>
              <a:t>N</a:t>
            </a:r>
            <a:endParaRPr lang="en-US" sz="1800" i="1" baseline="-25000" dirty="0">
              <a:latin typeface="Calibri"/>
            </a:endParaRPr>
          </a:p>
        </p:txBody>
      </p:sp>
      <p:sp>
        <p:nvSpPr>
          <p:cNvPr id="101410" name="Text Box 43"/>
          <p:cNvSpPr txBox="1">
            <a:spLocks noChangeArrowheads="1"/>
          </p:cNvSpPr>
          <p:nvPr/>
        </p:nvSpPr>
        <p:spPr bwMode="auto">
          <a:xfrm>
            <a:off x="1443038" y="2797175"/>
            <a:ext cx="11731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dirty="0">
                <a:latin typeface="Calibri"/>
              </a:rPr>
              <a:t>Server</a:t>
            </a:r>
            <a:endParaRPr lang="en-US" sz="1800" baseline="-25000" dirty="0">
              <a:latin typeface="Calibri"/>
            </a:endParaRPr>
          </a:p>
        </p:txBody>
      </p:sp>
      <p:sp>
        <p:nvSpPr>
          <p:cNvPr id="101411" name="Text Box 44"/>
          <p:cNvSpPr txBox="1">
            <a:spLocks noChangeArrowheads="1"/>
          </p:cNvSpPr>
          <p:nvPr/>
        </p:nvSpPr>
        <p:spPr bwMode="auto">
          <a:xfrm>
            <a:off x="3294063" y="4730750"/>
            <a:ext cx="222394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Network (with </a:t>
            </a:r>
          </a:p>
          <a:p>
            <a:pPr eaLnBrk="1" hangingPunct="1">
              <a:spcBef>
                <a:spcPct val="0"/>
              </a:spcBef>
              <a:buClrTx/>
              <a:buSzTx/>
              <a:buFontTx/>
              <a:buNone/>
            </a:pPr>
            <a:r>
              <a:rPr lang="en-US" sz="1800" dirty="0">
                <a:latin typeface="Calibri"/>
              </a:rPr>
              <a:t>abundant bandwidth)</a:t>
            </a:r>
          </a:p>
        </p:txBody>
      </p:sp>
      <p:sp>
        <p:nvSpPr>
          <p:cNvPr id="101412" name="AutoShape 46"/>
          <p:cNvSpPr>
            <a:spLocks noChangeArrowheads="1"/>
          </p:cNvSpPr>
          <p:nvPr/>
        </p:nvSpPr>
        <p:spPr bwMode="auto">
          <a:xfrm>
            <a:off x="900113" y="3176588"/>
            <a:ext cx="527050" cy="825500"/>
          </a:xfrm>
          <a:prstGeom prst="can">
            <a:avLst>
              <a:gd name="adj" fmla="val 39157"/>
            </a:avLst>
          </a:prstGeom>
          <a:solidFill>
            <a:srgbClr val="009900"/>
          </a:solidFill>
          <a:ln w="9525">
            <a:solidFill>
              <a:schemeClr val="tx1"/>
            </a:solidFill>
            <a:round/>
            <a:headEnd/>
            <a:tailEnd/>
          </a:ln>
        </p:spPr>
        <p:txBody>
          <a:bodyPr wrap="none" anchor="ctr"/>
          <a:lstStyle/>
          <a:p>
            <a:endParaRPr lang="en-US" dirty="0">
              <a:latin typeface="Calibri"/>
            </a:endParaRPr>
          </a:p>
        </p:txBody>
      </p:sp>
      <p:sp>
        <p:nvSpPr>
          <p:cNvPr id="101413" name="Text Box 47"/>
          <p:cNvSpPr txBox="1">
            <a:spLocks noChangeArrowheads="1"/>
          </p:cNvSpPr>
          <p:nvPr/>
        </p:nvSpPr>
        <p:spPr bwMode="auto">
          <a:xfrm>
            <a:off x="71438" y="4030663"/>
            <a:ext cx="165893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dirty="0">
                <a:latin typeface="Calibri"/>
              </a:rPr>
              <a:t>File, size </a:t>
            </a:r>
            <a:r>
              <a:rPr lang="en-US" sz="1800" i="1" dirty="0">
                <a:latin typeface="Calibri"/>
              </a:rPr>
              <a:t>F</a:t>
            </a:r>
            <a:endParaRPr lang="en-US" sz="1800" i="1" baseline="-25000" dirty="0">
              <a:latin typeface="Calibri"/>
            </a:endParaRPr>
          </a:p>
        </p:txBody>
      </p:sp>
      <p:sp>
        <p:nvSpPr>
          <p:cNvPr id="101414" name="Text Box 49"/>
          <p:cNvSpPr txBox="1">
            <a:spLocks noChangeArrowheads="1"/>
          </p:cNvSpPr>
          <p:nvPr/>
        </p:nvSpPr>
        <p:spPr bwMode="auto">
          <a:xfrm>
            <a:off x="6151563" y="2300288"/>
            <a:ext cx="25908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i="1" dirty="0">
                <a:solidFill>
                  <a:srgbClr val="FF3300"/>
                </a:solidFill>
                <a:latin typeface="Calibri"/>
              </a:rPr>
              <a:t>u</a:t>
            </a:r>
            <a:r>
              <a:rPr lang="en-US" sz="2000" i="1" baseline="-25000" dirty="0">
                <a:solidFill>
                  <a:srgbClr val="FF3300"/>
                </a:solidFill>
                <a:latin typeface="Calibri"/>
              </a:rPr>
              <a:t>s</a:t>
            </a:r>
            <a:r>
              <a:rPr lang="en-US" sz="2000" i="1" dirty="0">
                <a:solidFill>
                  <a:srgbClr val="FF3300"/>
                </a:solidFill>
                <a:latin typeface="Calibri"/>
              </a:rPr>
              <a:t>:</a:t>
            </a:r>
            <a:r>
              <a:rPr lang="en-US" sz="2000" dirty="0">
                <a:latin typeface="Calibri"/>
              </a:rPr>
              <a:t> server upload bandwidth</a:t>
            </a:r>
          </a:p>
        </p:txBody>
      </p:sp>
      <p:sp>
        <p:nvSpPr>
          <p:cNvPr id="101415" name="Text Box 50"/>
          <p:cNvSpPr txBox="1">
            <a:spLocks noChangeArrowheads="1"/>
          </p:cNvSpPr>
          <p:nvPr/>
        </p:nvSpPr>
        <p:spPr bwMode="auto">
          <a:xfrm>
            <a:off x="6178550" y="3019425"/>
            <a:ext cx="25908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i="1" dirty="0" err="1">
                <a:solidFill>
                  <a:srgbClr val="FF3300"/>
                </a:solidFill>
                <a:latin typeface="Calibri"/>
              </a:rPr>
              <a:t>u</a:t>
            </a:r>
            <a:r>
              <a:rPr lang="en-US" sz="2000" i="1" baseline="-25000" dirty="0" err="1">
                <a:solidFill>
                  <a:srgbClr val="FF3300"/>
                </a:solidFill>
                <a:latin typeface="Calibri"/>
              </a:rPr>
              <a:t>i</a:t>
            </a:r>
            <a:r>
              <a:rPr lang="en-US" sz="2000" i="1" dirty="0">
                <a:solidFill>
                  <a:srgbClr val="FF3300"/>
                </a:solidFill>
                <a:latin typeface="Calibri"/>
              </a:rPr>
              <a:t>:</a:t>
            </a:r>
            <a:r>
              <a:rPr lang="en-US" sz="2000" dirty="0">
                <a:latin typeface="Calibri"/>
              </a:rPr>
              <a:t> peer </a:t>
            </a:r>
            <a:r>
              <a:rPr lang="en-US" sz="2000" dirty="0" err="1">
                <a:latin typeface="Calibri"/>
              </a:rPr>
              <a:t>i</a:t>
            </a:r>
            <a:r>
              <a:rPr lang="en-US" sz="2000" dirty="0">
                <a:latin typeface="Calibri"/>
              </a:rPr>
              <a:t> upload bandwidth</a:t>
            </a:r>
          </a:p>
        </p:txBody>
      </p:sp>
      <p:sp>
        <p:nvSpPr>
          <p:cNvPr id="101416" name="Text Box 51"/>
          <p:cNvSpPr txBox="1">
            <a:spLocks noChangeArrowheads="1"/>
          </p:cNvSpPr>
          <p:nvPr/>
        </p:nvSpPr>
        <p:spPr bwMode="auto">
          <a:xfrm>
            <a:off x="6205538" y="3763963"/>
            <a:ext cx="25908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i="1" dirty="0">
                <a:solidFill>
                  <a:srgbClr val="FF3300"/>
                </a:solidFill>
                <a:latin typeface="Calibri"/>
              </a:rPr>
              <a:t>d</a:t>
            </a:r>
            <a:r>
              <a:rPr lang="en-US" sz="2000" i="1" baseline="-25000" dirty="0">
                <a:solidFill>
                  <a:srgbClr val="FF3300"/>
                </a:solidFill>
                <a:latin typeface="Calibri"/>
              </a:rPr>
              <a:t>i</a:t>
            </a:r>
            <a:r>
              <a:rPr lang="en-US" sz="2000" i="1" dirty="0">
                <a:solidFill>
                  <a:srgbClr val="FF3300"/>
                </a:solidFill>
                <a:latin typeface="Calibri"/>
              </a:rPr>
              <a:t>:</a:t>
            </a:r>
            <a:r>
              <a:rPr lang="en-US" sz="2000" dirty="0">
                <a:latin typeface="Calibri"/>
              </a:rPr>
              <a:t> peer </a:t>
            </a:r>
            <a:r>
              <a:rPr lang="en-US" sz="2000" dirty="0" err="1">
                <a:latin typeface="Calibri"/>
              </a:rPr>
              <a:t>i</a:t>
            </a:r>
            <a:r>
              <a:rPr lang="en-US" sz="2000" dirty="0">
                <a:latin typeface="Calibri"/>
              </a:rPr>
              <a:t> download bandwidth</a:t>
            </a:r>
          </a:p>
        </p:txBody>
      </p:sp>
    </p:spTree>
    <p:extLst>
      <p:ext uri="{BB962C8B-B14F-4D97-AF65-F5344CB8AC3E}">
        <p14:creationId xmlns:p14="http://schemas.microsoft.com/office/powerpoint/2010/main" val="32685923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06"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ED66B9D8-6644-5D4F-8535-55BEA08DB398}" type="slidenum">
              <a:rPr lang="en-US" sz="1400">
                <a:latin typeface="Times New Roman" charset="0"/>
              </a:rPr>
              <a:pPr/>
              <a:t>166</a:t>
            </a:fld>
            <a:endParaRPr lang="en-US" sz="1400">
              <a:latin typeface="Times New Roman" charset="0"/>
            </a:endParaRPr>
          </a:p>
        </p:txBody>
      </p:sp>
      <p:sp>
        <p:nvSpPr>
          <p:cNvPr id="102407" name="Rectangle 2"/>
          <p:cNvSpPr>
            <a:spLocks noGrp="1" noChangeArrowheads="1"/>
          </p:cNvSpPr>
          <p:nvPr>
            <p:ph type="title"/>
          </p:nvPr>
        </p:nvSpPr>
        <p:spPr>
          <a:xfrm>
            <a:off x="298450" y="228600"/>
            <a:ext cx="8520113" cy="1143000"/>
          </a:xfrm>
        </p:spPr>
        <p:txBody>
          <a:bodyPr/>
          <a:lstStyle/>
          <a:p>
            <a:r>
              <a:rPr lang="en-US" sz="3200" dirty="0">
                <a:ea typeface="ＭＳ Ｐゴシック" charset="0"/>
                <a:cs typeface="ＭＳ Ｐゴシック" charset="0"/>
              </a:rPr>
              <a:t>File distribution time: server-client</a:t>
            </a:r>
          </a:p>
        </p:txBody>
      </p:sp>
      <p:sp>
        <p:nvSpPr>
          <p:cNvPr id="102408" name="Freeform 4"/>
          <p:cNvSpPr>
            <a:spLocks/>
          </p:cNvSpPr>
          <p:nvPr/>
        </p:nvSpPr>
        <p:spPr bwMode="auto">
          <a:xfrm>
            <a:off x="5807075" y="2316163"/>
            <a:ext cx="2497138" cy="1677987"/>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latin typeface="Calibri"/>
            </a:endParaRPr>
          </a:p>
        </p:txBody>
      </p:sp>
      <p:grpSp>
        <p:nvGrpSpPr>
          <p:cNvPr id="102409" name="Group 5"/>
          <p:cNvGrpSpPr>
            <a:grpSpLocks/>
          </p:cNvGrpSpPr>
          <p:nvPr/>
        </p:nvGrpSpPr>
        <p:grpSpPr bwMode="auto">
          <a:xfrm>
            <a:off x="5264150" y="1651000"/>
            <a:ext cx="355600" cy="692150"/>
            <a:chOff x="4180" y="783"/>
            <a:chExt cx="150" cy="307"/>
          </a:xfrm>
        </p:grpSpPr>
        <p:sp>
          <p:nvSpPr>
            <p:cNvPr id="102446" name="AutoShape 6"/>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2447" name="Rectangle 7"/>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2448" name="Rectangle 8"/>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2449" name="AutoShape 9"/>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2450" name="Line 10"/>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2451" name="Line 11"/>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2452" name="Rectangle 12"/>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2453" name="Rectangle 13"/>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sp>
        <p:nvSpPr>
          <p:cNvPr id="102410" name="Line 14"/>
          <p:cNvSpPr>
            <a:spLocks noChangeShapeType="1"/>
          </p:cNvSpPr>
          <p:nvPr/>
        </p:nvSpPr>
        <p:spPr bwMode="auto">
          <a:xfrm>
            <a:off x="5440363" y="2332038"/>
            <a:ext cx="531812" cy="242887"/>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1" name="Text Box 15"/>
          <p:cNvSpPr txBox="1">
            <a:spLocks noChangeArrowheads="1"/>
          </p:cNvSpPr>
          <p:nvPr/>
        </p:nvSpPr>
        <p:spPr bwMode="auto">
          <a:xfrm>
            <a:off x="5678488" y="2071688"/>
            <a:ext cx="3661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u</a:t>
            </a:r>
            <a:r>
              <a:rPr lang="en-US" sz="1800" baseline="-25000" dirty="0">
                <a:latin typeface="Calibri"/>
              </a:rPr>
              <a:t>s</a:t>
            </a:r>
          </a:p>
        </p:txBody>
      </p:sp>
      <p:graphicFrame>
        <p:nvGraphicFramePr>
          <p:cNvPr id="102402" name="Object 16"/>
          <p:cNvGraphicFramePr>
            <a:graphicFrameLocks noChangeAspect="1"/>
          </p:cNvGraphicFramePr>
          <p:nvPr/>
        </p:nvGraphicFramePr>
        <p:xfrm>
          <a:off x="6346825" y="1366838"/>
          <a:ext cx="363538" cy="365125"/>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46825" y="1366838"/>
                        <a:ext cx="363538" cy="3651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12" name="Line 17"/>
          <p:cNvSpPr>
            <a:spLocks noChangeShapeType="1"/>
          </p:cNvSpPr>
          <p:nvPr/>
        </p:nvSpPr>
        <p:spPr bwMode="auto">
          <a:xfrm>
            <a:off x="6586538" y="1677988"/>
            <a:ext cx="150812" cy="71437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3" name="Line 18"/>
          <p:cNvSpPr>
            <a:spLocks noChangeShapeType="1"/>
          </p:cNvSpPr>
          <p:nvPr/>
        </p:nvSpPr>
        <p:spPr bwMode="auto">
          <a:xfrm flipH="1" flipV="1">
            <a:off x="6451600" y="1670050"/>
            <a:ext cx="150813" cy="6953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4" name="Text Box 19"/>
          <p:cNvSpPr txBox="1">
            <a:spLocks noChangeArrowheads="1"/>
          </p:cNvSpPr>
          <p:nvPr/>
        </p:nvSpPr>
        <p:spPr bwMode="auto">
          <a:xfrm>
            <a:off x="6938963" y="1797050"/>
            <a:ext cx="55562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2</a:t>
            </a:r>
          </a:p>
        </p:txBody>
      </p:sp>
      <p:sp>
        <p:nvSpPr>
          <p:cNvPr id="102415" name="Text Box 20"/>
          <p:cNvSpPr txBox="1">
            <a:spLocks noChangeArrowheads="1"/>
          </p:cNvSpPr>
          <p:nvPr/>
        </p:nvSpPr>
        <p:spPr bwMode="auto">
          <a:xfrm>
            <a:off x="6613525" y="1881188"/>
            <a:ext cx="403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1</a:t>
            </a:r>
          </a:p>
        </p:txBody>
      </p:sp>
      <p:graphicFrame>
        <p:nvGraphicFramePr>
          <p:cNvPr id="102403" name="Object 21"/>
          <p:cNvGraphicFramePr>
            <a:graphicFrameLocks noChangeAspect="1"/>
          </p:cNvGraphicFramePr>
          <p:nvPr/>
        </p:nvGraphicFramePr>
        <p:xfrm>
          <a:off x="7289800" y="1341438"/>
          <a:ext cx="379413" cy="382587"/>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89800" y="1341438"/>
                        <a:ext cx="379413" cy="3825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16" name="Line 22"/>
          <p:cNvSpPr>
            <a:spLocks noChangeShapeType="1"/>
          </p:cNvSpPr>
          <p:nvPr/>
        </p:nvSpPr>
        <p:spPr bwMode="auto">
          <a:xfrm flipV="1">
            <a:off x="7145338" y="1700213"/>
            <a:ext cx="211137" cy="814387"/>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7" name="Line 23"/>
          <p:cNvSpPr>
            <a:spLocks noChangeShapeType="1"/>
          </p:cNvSpPr>
          <p:nvPr/>
        </p:nvSpPr>
        <p:spPr bwMode="auto">
          <a:xfrm flipH="1">
            <a:off x="7272338" y="1762125"/>
            <a:ext cx="219075" cy="8223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18" name="Text Box 24"/>
          <p:cNvSpPr txBox="1">
            <a:spLocks noChangeArrowheads="1"/>
          </p:cNvSpPr>
          <p:nvPr/>
        </p:nvSpPr>
        <p:spPr bwMode="auto">
          <a:xfrm>
            <a:off x="7361238" y="1998663"/>
            <a:ext cx="403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2</a:t>
            </a:r>
          </a:p>
        </p:txBody>
      </p:sp>
      <p:sp>
        <p:nvSpPr>
          <p:cNvPr id="102419" name="Text Box 25"/>
          <p:cNvSpPr txBox="1">
            <a:spLocks noChangeArrowheads="1"/>
          </p:cNvSpPr>
          <p:nvPr/>
        </p:nvSpPr>
        <p:spPr bwMode="auto">
          <a:xfrm>
            <a:off x="6203950" y="1881188"/>
            <a:ext cx="5127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1</a:t>
            </a:r>
          </a:p>
        </p:txBody>
      </p:sp>
      <p:sp>
        <p:nvSpPr>
          <p:cNvPr id="102420" name="Oval 26"/>
          <p:cNvSpPr>
            <a:spLocks noChangeArrowheads="1"/>
          </p:cNvSpPr>
          <p:nvPr/>
        </p:nvSpPr>
        <p:spPr bwMode="auto">
          <a:xfrm>
            <a:off x="5994400" y="3548063"/>
            <a:ext cx="74613"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1" name="Oval 27"/>
          <p:cNvSpPr>
            <a:spLocks noChangeArrowheads="1"/>
          </p:cNvSpPr>
          <p:nvPr/>
        </p:nvSpPr>
        <p:spPr bwMode="auto">
          <a:xfrm>
            <a:off x="6459538" y="3794125"/>
            <a:ext cx="74612"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2" name="Oval 28"/>
          <p:cNvSpPr>
            <a:spLocks noChangeArrowheads="1"/>
          </p:cNvSpPr>
          <p:nvPr/>
        </p:nvSpPr>
        <p:spPr bwMode="auto">
          <a:xfrm>
            <a:off x="6773863" y="3956050"/>
            <a:ext cx="73025"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3" name="Oval 31"/>
          <p:cNvSpPr>
            <a:spLocks noChangeArrowheads="1"/>
          </p:cNvSpPr>
          <p:nvPr/>
        </p:nvSpPr>
        <p:spPr bwMode="auto">
          <a:xfrm>
            <a:off x="8245475" y="3924300"/>
            <a:ext cx="74613"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4" name="Oval 32"/>
          <p:cNvSpPr>
            <a:spLocks noChangeArrowheads="1"/>
          </p:cNvSpPr>
          <p:nvPr/>
        </p:nvSpPr>
        <p:spPr bwMode="auto">
          <a:xfrm>
            <a:off x="8386763" y="3398838"/>
            <a:ext cx="74612"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5" name="Oval 33"/>
          <p:cNvSpPr>
            <a:spLocks noChangeArrowheads="1"/>
          </p:cNvSpPr>
          <p:nvPr/>
        </p:nvSpPr>
        <p:spPr bwMode="auto">
          <a:xfrm>
            <a:off x="7842250" y="2281238"/>
            <a:ext cx="74613" cy="95250"/>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26" name="Oval 34"/>
          <p:cNvSpPr>
            <a:spLocks noChangeArrowheads="1"/>
          </p:cNvSpPr>
          <p:nvPr/>
        </p:nvSpPr>
        <p:spPr bwMode="auto">
          <a:xfrm>
            <a:off x="8437563" y="2933700"/>
            <a:ext cx="74612"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graphicFrame>
        <p:nvGraphicFramePr>
          <p:cNvPr id="102404" name="Object 35"/>
          <p:cNvGraphicFramePr>
            <a:graphicFrameLocks noChangeAspect="1"/>
          </p:cNvGraphicFramePr>
          <p:nvPr/>
        </p:nvGraphicFramePr>
        <p:xfrm>
          <a:off x="4795838" y="2865438"/>
          <a:ext cx="374650" cy="376237"/>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5838" y="2865438"/>
                        <a:ext cx="374650" cy="3762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27" name="Line 36"/>
          <p:cNvSpPr>
            <a:spLocks noChangeShapeType="1"/>
          </p:cNvSpPr>
          <p:nvPr/>
        </p:nvSpPr>
        <p:spPr bwMode="auto">
          <a:xfrm>
            <a:off x="5146675" y="3043238"/>
            <a:ext cx="6731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28" name="Line 37"/>
          <p:cNvSpPr>
            <a:spLocks noChangeShapeType="1"/>
          </p:cNvSpPr>
          <p:nvPr/>
        </p:nvSpPr>
        <p:spPr bwMode="auto">
          <a:xfrm flipH="1">
            <a:off x="5183188" y="3159125"/>
            <a:ext cx="663575"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2429" name="Text Box 38"/>
          <p:cNvSpPr txBox="1">
            <a:spLocks noChangeArrowheads="1"/>
          </p:cNvSpPr>
          <p:nvPr/>
        </p:nvSpPr>
        <p:spPr bwMode="auto">
          <a:xfrm>
            <a:off x="5272088" y="3157538"/>
            <a:ext cx="514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u</a:t>
            </a:r>
            <a:r>
              <a:rPr lang="en-US" sz="1800" i="1" baseline="-25000" dirty="0" err="1">
                <a:latin typeface="Calibri"/>
              </a:rPr>
              <a:t>N</a:t>
            </a:r>
            <a:endParaRPr lang="en-US" sz="1800" i="1" baseline="-25000" dirty="0">
              <a:latin typeface="Calibri"/>
            </a:endParaRPr>
          </a:p>
        </p:txBody>
      </p:sp>
      <p:sp>
        <p:nvSpPr>
          <p:cNvPr id="102430" name="Text Box 39"/>
          <p:cNvSpPr txBox="1">
            <a:spLocks noChangeArrowheads="1"/>
          </p:cNvSpPr>
          <p:nvPr/>
        </p:nvSpPr>
        <p:spPr bwMode="auto">
          <a:xfrm>
            <a:off x="5273675" y="2690813"/>
            <a:ext cx="5286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d</a:t>
            </a:r>
            <a:r>
              <a:rPr lang="en-US" sz="1800" i="1" baseline="-25000" dirty="0" err="1">
                <a:latin typeface="Calibri"/>
              </a:rPr>
              <a:t>N</a:t>
            </a:r>
            <a:endParaRPr lang="en-US" sz="1800" i="1" baseline="-25000" dirty="0">
              <a:latin typeface="Calibri"/>
            </a:endParaRPr>
          </a:p>
        </p:txBody>
      </p:sp>
      <p:sp>
        <p:nvSpPr>
          <p:cNvPr id="102431" name="Text Box 40"/>
          <p:cNvSpPr txBox="1">
            <a:spLocks noChangeArrowheads="1"/>
          </p:cNvSpPr>
          <p:nvPr/>
        </p:nvSpPr>
        <p:spPr bwMode="auto">
          <a:xfrm>
            <a:off x="5081588" y="1295400"/>
            <a:ext cx="10112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dirty="0">
                <a:latin typeface="Calibri"/>
              </a:rPr>
              <a:t>Server</a:t>
            </a:r>
            <a:endParaRPr lang="en-US" sz="1800" baseline="-25000" dirty="0">
              <a:latin typeface="Calibri"/>
            </a:endParaRPr>
          </a:p>
        </p:txBody>
      </p:sp>
      <p:sp>
        <p:nvSpPr>
          <p:cNvPr id="102432" name="Text Box 41"/>
          <p:cNvSpPr txBox="1">
            <a:spLocks noChangeArrowheads="1"/>
          </p:cNvSpPr>
          <p:nvPr/>
        </p:nvSpPr>
        <p:spPr bwMode="auto">
          <a:xfrm>
            <a:off x="5889625" y="2625725"/>
            <a:ext cx="222394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Network (with </a:t>
            </a:r>
          </a:p>
          <a:p>
            <a:pPr eaLnBrk="1" hangingPunct="1">
              <a:spcBef>
                <a:spcPct val="0"/>
              </a:spcBef>
              <a:buClrTx/>
              <a:buSzTx/>
              <a:buFontTx/>
              <a:buNone/>
            </a:pPr>
            <a:r>
              <a:rPr lang="en-US" sz="1800" dirty="0">
                <a:latin typeface="Calibri"/>
              </a:rPr>
              <a:t>abundant bandwidth)</a:t>
            </a:r>
          </a:p>
        </p:txBody>
      </p:sp>
      <p:sp>
        <p:nvSpPr>
          <p:cNvPr id="102433" name="AutoShape 42"/>
          <p:cNvSpPr>
            <a:spLocks noChangeArrowheads="1"/>
          </p:cNvSpPr>
          <p:nvPr/>
        </p:nvSpPr>
        <p:spPr bwMode="auto">
          <a:xfrm>
            <a:off x="4832350" y="1647825"/>
            <a:ext cx="347663" cy="644525"/>
          </a:xfrm>
          <a:prstGeom prst="can">
            <a:avLst>
              <a:gd name="adj" fmla="val 46347"/>
            </a:avLst>
          </a:prstGeom>
          <a:solidFill>
            <a:srgbClr val="009900"/>
          </a:solidFill>
          <a:ln w="9525">
            <a:solidFill>
              <a:schemeClr val="tx1"/>
            </a:solidFill>
            <a:round/>
            <a:headEnd/>
            <a:tailEnd/>
          </a:ln>
        </p:spPr>
        <p:txBody>
          <a:bodyPr wrap="none" anchor="ctr"/>
          <a:lstStyle/>
          <a:p>
            <a:endParaRPr lang="en-US" dirty="0">
              <a:latin typeface="Calibri"/>
            </a:endParaRPr>
          </a:p>
        </p:txBody>
      </p:sp>
      <p:sp>
        <p:nvSpPr>
          <p:cNvPr id="102434" name="Text Box 43"/>
          <p:cNvSpPr txBox="1">
            <a:spLocks noChangeArrowheads="1"/>
          </p:cNvSpPr>
          <p:nvPr/>
        </p:nvSpPr>
        <p:spPr bwMode="auto">
          <a:xfrm>
            <a:off x="4779963" y="1828800"/>
            <a:ext cx="4111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i="1" dirty="0">
                <a:solidFill>
                  <a:schemeClr val="bg1"/>
                </a:solidFill>
                <a:latin typeface="Calibri"/>
              </a:rPr>
              <a:t>F</a:t>
            </a:r>
            <a:endParaRPr lang="en-US" sz="1800" i="1" baseline="-25000" dirty="0">
              <a:solidFill>
                <a:schemeClr val="bg1"/>
              </a:solidFill>
              <a:latin typeface="Calibri"/>
            </a:endParaRPr>
          </a:p>
        </p:txBody>
      </p:sp>
      <p:sp>
        <p:nvSpPr>
          <p:cNvPr id="102435" name="Rectangle 47"/>
          <p:cNvSpPr>
            <a:spLocks noGrp="1" noChangeArrowheads="1"/>
          </p:cNvSpPr>
          <p:nvPr>
            <p:ph type="body" idx="1"/>
          </p:nvPr>
        </p:nvSpPr>
        <p:spPr>
          <a:xfrm>
            <a:off x="385763" y="1614488"/>
            <a:ext cx="3760787" cy="4648200"/>
          </a:xfrm>
        </p:spPr>
        <p:txBody>
          <a:bodyPr/>
          <a:lstStyle/>
          <a:p>
            <a:r>
              <a:rPr lang="en-US" dirty="0">
                <a:ea typeface="ＭＳ Ｐゴシック" charset="0"/>
                <a:cs typeface="ＭＳ Ｐゴシック" charset="0"/>
              </a:rPr>
              <a:t>server sequentially sends N copies:</a:t>
            </a:r>
          </a:p>
          <a:p>
            <a:pPr lvl="1"/>
            <a:r>
              <a:rPr lang="en-US" i="1" dirty="0">
                <a:ea typeface="ＭＳ Ｐゴシック" charset="0"/>
              </a:rPr>
              <a:t>NF/u</a:t>
            </a:r>
            <a:r>
              <a:rPr lang="en-US" i="1" baseline="-25000" dirty="0">
                <a:ea typeface="ＭＳ Ｐゴシック" charset="0"/>
              </a:rPr>
              <a:t>s</a:t>
            </a:r>
            <a:r>
              <a:rPr lang="en-US" baseline="-25000" dirty="0">
                <a:ea typeface="ＭＳ Ｐゴシック" charset="0"/>
              </a:rPr>
              <a:t> </a:t>
            </a:r>
            <a:r>
              <a:rPr lang="en-US" dirty="0">
                <a:ea typeface="ＭＳ Ｐゴシック" charset="0"/>
              </a:rPr>
              <a:t>time </a:t>
            </a:r>
          </a:p>
          <a:p>
            <a:r>
              <a:rPr lang="en-US" dirty="0">
                <a:ea typeface="ＭＳ Ｐゴシック" charset="0"/>
                <a:cs typeface="ＭＳ Ｐゴシック" charset="0"/>
              </a:rPr>
              <a:t>client </a:t>
            </a:r>
            <a:r>
              <a:rPr lang="en-US" dirty="0" err="1">
                <a:ea typeface="ＭＳ Ｐゴシック" charset="0"/>
                <a:cs typeface="ＭＳ Ｐゴシック" charset="0"/>
              </a:rPr>
              <a:t>i</a:t>
            </a:r>
            <a:r>
              <a:rPr lang="en-US" dirty="0">
                <a:ea typeface="ＭＳ Ｐゴシック" charset="0"/>
                <a:cs typeface="ＭＳ Ｐゴシック" charset="0"/>
              </a:rPr>
              <a:t> takes F/d</a:t>
            </a:r>
            <a:r>
              <a:rPr lang="en-US" baseline="-25000" dirty="0">
                <a:ea typeface="ＭＳ Ｐゴシック" charset="0"/>
                <a:cs typeface="ＭＳ Ｐゴシック" charset="0"/>
              </a:rPr>
              <a:t>i </a:t>
            </a:r>
            <a:r>
              <a:rPr lang="en-US" dirty="0">
                <a:ea typeface="ＭＳ Ｐゴシック" charset="0"/>
                <a:cs typeface="ＭＳ Ｐゴシック" charset="0"/>
              </a:rPr>
              <a:t>time to download</a:t>
            </a:r>
          </a:p>
        </p:txBody>
      </p:sp>
      <p:sp>
        <p:nvSpPr>
          <p:cNvPr id="245813" name="Line 53"/>
          <p:cNvSpPr>
            <a:spLocks noChangeShapeType="1"/>
          </p:cNvSpPr>
          <p:nvPr/>
        </p:nvSpPr>
        <p:spPr bwMode="auto">
          <a:xfrm flipV="1">
            <a:off x="4986338" y="5334000"/>
            <a:ext cx="430212" cy="69215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245814" name="Text Box 54"/>
          <p:cNvSpPr txBox="1">
            <a:spLocks noChangeArrowheads="1"/>
          </p:cNvSpPr>
          <p:nvPr/>
        </p:nvSpPr>
        <p:spPr bwMode="auto">
          <a:xfrm>
            <a:off x="4506913" y="5922963"/>
            <a:ext cx="2909420"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nSpc>
                <a:spcPct val="80000"/>
              </a:lnSpc>
            </a:pPr>
            <a:r>
              <a:rPr lang="en-US" dirty="0">
                <a:latin typeface="Calibri"/>
              </a:rPr>
              <a:t>increases linearly in N</a:t>
            </a:r>
          </a:p>
          <a:p>
            <a:pPr>
              <a:lnSpc>
                <a:spcPct val="80000"/>
              </a:lnSpc>
            </a:pPr>
            <a:r>
              <a:rPr lang="en-US" dirty="0">
                <a:latin typeface="Calibri"/>
              </a:rPr>
              <a:t>(for large N)</a:t>
            </a:r>
          </a:p>
        </p:txBody>
      </p:sp>
      <p:grpSp>
        <p:nvGrpSpPr>
          <p:cNvPr id="3" name="Group 56"/>
          <p:cNvGrpSpPr>
            <a:grpSpLocks/>
          </p:cNvGrpSpPr>
          <p:nvPr/>
        </p:nvGrpSpPr>
        <p:grpSpPr bwMode="auto">
          <a:xfrm>
            <a:off x="-134937" y="4048125"/>
            <a:ext cx="8836026" cy="1798638"/>
            <a:chOff x="-85" y="2550"/>
            <a:chExt cx="5566" cy="1133"/>
          </a:xfrm>
        </p:grpSpPr>
        <p:sp>
          <p:nvSpPr>
            <p:cNvPr id="102439" name="Oval 29"/>
            <p:cNvSpPr>
              <a:spLocks noChangeArrowheads="1"/>
            </p:cNvSpPr>
            <p:nvPr/>
          </p:nvSpPr>
          <p:spPr bwMode="auto">
            <a:xfrm>
              <a:off x="4566" y="2550"/>
              <a:ext cx="47" cy="61"/>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2440" name="Oval 30"/>
            <p:cNvSpPr>
              <a:spLocks noChangeArrowheads="1"/>
            </p:cNvSpPr>
            <p:nvPr/>
          </p:nvSpPr>
          <p:spPr bwMode="auto">
            <a:xfrm>
              <a:off x="4942" y="2593"/>
              <a:ext cx="47" cy="61"/>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grpSp>
          <p:nvGrpSpPr>
            <p:cNvPr id="102441" name="Group 52"/>
            <p:cNvGrpSpPr>
              <a:grpSpLocks/>
            </p:cNvGrpSpPr>
            <p:nvPr/>
          </p:nvGrpSpPr>
          <p:grpSpPr bwMode="auto">
            <a:xfrm>
              <a:off x="2473" y="3048"/>
              <a:ext cx="2548" cy="452"/>
              <a:chOff x="693" y="3074"/>
              <a:chExt cx="2548" cy="452"/>
            </a:xfrm>
          </p:grpSpPr>
          <p:sp>
            <p:nvSpPr>
              <p:cNvPr id="102444" name="Text Box 49"/>
              <p:cNvSpPr txBox="1">
                <a:spLocks noChangeArrowheads="1"/>
              </p:cNvSpPr>
              <p:nvPr/>
            </p:nvSpPr>
            <p:spPr bwMode="auto">
              <a:xfrm>
                <a:off x="693" y="3074"/>
                <a:ext cx="254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dirty="0">
                    <a:latin typeface="Calibri"/>
                  </a:rPr>
                  <a:t>= </a:t>
                </a:r>
                <a:r>
                  <a:rPr lang="en-US" dirty="0" err="1">
                    <a:latin typeface="Calibri"/>
                  </a:rPr>
                  <a:t>d</a:t>
                </a:r>
                <a:r>
                  <a:rPr lang="en-US" baseline="-25000" dirty="0" err="1">
                    <a:latin typeface="Calibri"/>
                  </a:rPr>
                  <a:t>cs</a:t>
                </a:r>
                <a:r>
                  <a:rPr lang="en-US" dirty="0">
                    <a:latin typeface="Calibri"/>
                  </a:rPr>
                  <a:t> = max </a:t>
                </a:r>
                <a:r>
                  <a:rPr lang="en-US" sz="2800" dirty="0">
                    <a:latin typeface="Calibri"/>
                  </a:rPr>
                  <a:t>{</a:t>
                </a:r>
                <a:r>
                  <a:rPr lang="en-US" dirty="0">
                    <a:latin typeface="Calibri"/>
                  </a:rPr>
                  <a:t> </a:t>
                </a:r>
                <a:r>
                  <a:rPr lang="en-US" i="1" dirty="0">
                    <a:latin typeface="Calibri"/>
                  </a:rPr>
                  <a:t>NF/u</a:t>
                </a:r>
                <a:r>
                  <a:rPr lang="en-US" i="1" baseline="-25000" dirty="0">
                    <a:latin typeface="Calibri"/>
                  </a:rPr>
                  <a:t>s</a:t>
                </a:r>
                <a:r>
                  <a:rPr lang="en-US" i="1" dirty="0">
                    <a:latin typeface="Calibri"/>
                  </a:rPr>
                  <a:t>, F/min(d</a:t>
                </a:r>
                <a:r>
                  <a:rPr lang="en-US" i="1" baseline="-25000" dirty="0">
                    <a:latin typeface="Calibri"/>
                  </a:rPr>
                  <a:t>i</a:t>
                </a:r>
                <a:r>
                  <a:rPr lang="en-US" i="1" dirty="0">
                    <a:latin typeface="Calibri"/>
                  </a:rPr>
                  <a:t>)</a:t>
                </a:r>
                <a:r>
                  <a:rPr lang="en-US" dirty="0">
                    <a:latin typeface="Calibri"/>
                  </a:rPr>
                  <a:t> </a:t>
                </a:r>
                <a:r>
                  <a:rPr lang="en-US" sz="2800" dirty="0">
                    <a:latin typeface="Calibri"/>
                  </a:rPr>
                  <a:t>}</a:t>
                </a:r>
              </a:p>
            </p:txBody>
          </p:sp>
          <p:sp>
            <p:nvSpPr>
              <p:cNvPr id="102445" name="Text Box 50"/>
              <p:cNvSpPr txBox="1">
                <a:spLocks noChangeArrowheads="1"/>
              </p:cNvSpPr>
              <p:nvPr/>
            </p:nvSpPr>
            <p:spPr bwMode="auto">
              <a:xfrm>
                <a:off x="2863" y="3274"/>
                <a:ext cx="192" cy="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sz="2000" i="1" dirty="0" err="1">
                    <a:latin typeface="Calibri"/>
                  </a:rPr>
                  <a:t>i</a:t>
                </a:r>
                <a:endParaRPr lang="en-US" sz="2000" i="1" dirty="0">
                  <a:latin typeface="Calibri"/>
                </a:endParaRPr>
              </a:p>
            </p:txBody>
          </p:sp>
        </p:grpSp>
        <p:sp>
          <p:nvSpPr>
            <p:cNvPr id="102442" name="Text Box 51"/>
            <p:cNvSpPr txBox="1">
              <a:spLocks noChangeArrowheads="1"/>
            </p:cNvSpPr>
            <p:nvPr/>
          </p:nvSpPr>
          <p:spPr bwMode="auto">
            <a:xfrm>
              <a:off x="-85" y="2888"/>
              <a:ext cx="2621" cy="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r">
                <a:lnSpc>
                  <a:spcPct val="80000"/>
                </a:lnSpc>
              </a:pPr>
              <a:r>
                <a:rPr lang="en-US" dirty="0">
                  <a:latin typeface="Calibri"/>
                </a:rPr>
                <a:t>Time to  distribute </a:t>
              </a:r>
              <a:r>
                <a:rPr lang="en-US" i="1" dirty="0">
                  <a:latin typeface="Calibri"/>
                </a:rPr>
                <a:t>F</a:t>
              </a:r>
              <a:r>
                <a:rPr lang="en-US" dirty="0">
                  <a:latin typeface="Calibri"/>
                </a:rPr>
                <a:t> </a:t>
              </a:r>
            </a:p>
            <a:p>
              <a:pPr algn="r">
                <a:lnSpc>
                  <a:spcPct val="80000"/>
                </a:lnSpc>
              </a:pPr>
              <a:r>
                <a:rPr lang="en-US" dirty="0">
                  <a:latin typeface="Calibri"/>
                </a:rPr>
                <a:t>to </a:t>
              </a:r>
              <a:r>
                <a:rPr lang="en-US" i="1" dirty="0">
                  <a:latin typeface="Calibri"/>
                </a:rPr>
                <a:t>N</a:t>
              </a:r>
              <a:r>
                <a:rPr lang="en-US" dirty="0">
                  <a:latin typeface="Calibri"/>
                </a:rPr>
                <a:t> clients using </a:t>
              </a:r>
            </a:p>
            <a:p>
              <a:pPr algn="r">
                <a:lnSpc>
                  <a:spcPct val="80000"/>
                </a:lnSpc>
              </a:pPr>
              <a:r>
                <a:rPr lang="en-US" dirty="0">
                  <a:latin typeface="Calibri"/>
                </a:rPr>
                <a:t>client/server approach </a:t>
              </a:r>
              <a:endParaRPr lang="en-US" sz="2800" dirty="0">
                <a:latin typeface="Calibri"/>
              </a:endParaRPr>
            </a:p>
          </p:txBody>
        </p:sp>
        <p:sp>
          <p:nvSpPr>
            <p:cNvPr id="102443" name="Rectangle 55"/>
            <p:cNvSpPr>
              <a:spLocks noChangeArrowheads="1"/>
            </p:cNvSpPr>
            <p:nvPr/>
          </p:nvSpPr>
          <p:spPr bwMode="auto">
            <a:xfrm>
              <a:off x="209" y="2740"/>
              <a:ext cx="5272" cy="943"/>
            </a:xfrm>
            <a:prstGeom prst="rect">
              <a:avLst/>
            </a:prstGeom>
            <a:noFill/>
            <a:ln w="9525">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dirty="0">
                <a:latin typeface="Calibri"/>
              </a:endParaRPr>
            </a:p>
          </p:txBody>
        </p:sp>
      </p:grpSp>
    </p:spTree>
    <p:extLst>
      <p:ext uri="{BB962C8B-B14F-4D97-AF65-F5344CB8AC3E}">
        <p14:creationId xmlns:p14="http://schemas.microsoft.com/office/powerpoint/2010/main" val="3248301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581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58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13" grpId="0" animBg="1"/>
      <p:bldP spid="245814" grpId="0"/>
    </p:bld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3430"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260669AE-E41D-2448-9042-0FF95BDB53C0}" type="slidenum">
              <a:rPr lang="en-US" sz="1400">
                <a:latin typeface="Times New Roman" charset="0"/>
              </a:rPr>
              <a:pPr/>
              <a:t>167</a:t>
            </a:fld>
            <a:endParaRPr lang="en-US" sz="1400">
              <a:latin typeface="Times New Roman" charset="0"/>
            </a:endParaRPr>
          </a:p>
        </p:txBody>
      </p:sp>
      <p:sp>
        <p:nvSpPr>
          <p:cNvPr id="103431" name="Rectangle 2"/>
          <p:cNvSpPr>
            <a:spLocks noGrp="1" noChangeArrowheads="1"/>
          </p:cNvSpPr>
          <p:nvPr>
            <p:ph type="title"/>
          </p:nvPr>
        </p:nvSpPr>
        <p:spPr>
          <a:xfrm>
            <a:off x="298450" y="228600"/>
            <a:ext cx="8520113" cy="1143000"/>
          </a:xfrm>
        </p:spPr>
        <p:txBody>
          <a:bodyPr/>
          <a:lstStyle/>
          <a:p>
            <a:r>
              <a:rPr lang="en-US" sz="3200" dirty="0">
                <a:ea typeface="ＭＳ Ｐゴシック" charset="0"/>
                <a:cs typeface="ＭＳ Ｐゴシック" charset="0"/>
              </a:rPr>
              <a:t>File distribution time: P2P</a:t>
            </a:r>
          </a:p>
        </p:txBody>
      </p:sp>
      <p:sp>
        <p:nvSpPr>
          <p:cNvPr id="103432" name="Freeform 3"/>
          <p:cNvSpPr>
            <a:spLocks/>
          </p:cNvSpPr>
          <p:nvPr/>
        </p:nvSpPr>
        <p:spPr bwMode="auto">
          <a:xfrm>
            <a:off x="5807075" y="2316163"/>
            <a:ext cx="2497138" cy="1677987"/>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latin typeface="Calibri"/>
            </a:endParaRPr>
          </a:p>
        </p:txBody>
      </p:sp>
      <p:grpSp>
        <p:nvGrpSpPr>
          <p:cNvPr id="103433" name="Group 4"/>
          <p:cNvGrpSpPr>
            <a:grpSpLocks/>
          </p:cNvGrpSpPr>
          <p:nvPr/>
        </p:nvGrpSpPr>
        <p:grpSpPr bwMode="auto">
          <a:xfrm>
            <a:off x="5264150" y="1651000"/>
            <a:ext cx="355600" cy="692150"/>
            <a:chOff x="4180" y="783"/>
            <a:chExt cx="150" cy="307"/>
          </a:xfrm>
        </p:grpSpPr>
        <p:sp>
          <p:nvSpPr>
            <p:cNvPr id="103468" name="AutoShape 5"/>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3469" name="Rectangle 6"/>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3470" name="Rectangle 7"/>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3471" name="AutoShape 8"/>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3472" name="Line 9"/>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3473" name="Line 10"/>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3474" name="Rectangle 11"/>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3475" name="Rectangle 12"/>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sp>
        <p:nvSpPr>
          <p:cNvPr id="103434" name="Line 13"/>
          <p:cNvSpPr>
            <a:spLocks noChangeShapeType="1"/>
          </p:cNvSpPr>
          <p:nvPr/>
        </p:nvSpPr>
        <p:spPr bwMode="auto">
          <a:xfrm>
            <a:off x="5440363" y="2332038"/>
            <a:ext cx="531812" cy="242887"/>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35" name="Text Box 14"/>
          <p:cNvSpPr txBox="1">
            <a:spLocks noChangeArrowheads="1"/>
          </p:cNvSpPr>
          <p:nvPr/>
        </p:nvSpPr>
        <p:spPr bwMode="auto">
          <a:xfrm>
            <a:off x="5678488" y="2071688"/>
            <a:ext cx="3661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u</a:t>
            </a:r>
            <a:r>
              <a:rPr lang="en-US" sz="1800" baseline="-25000" dirty="0">
                <a:latin typeface="Calibri"/>
              </a:rPr>
              <a:t>s</a:t>
            </a:r>
          </a:p>
        </p:txBody>
      </p:sp>
      <p:graphicFrame>
        <p:nvGraphicFramePr>
          <p:cNvPr id="103426" name="Object 15"/>
          <p:cNvGraphicFramePr>
            <a:graphicFrameLocks noChangeAspect="1"/>
          </p:cNvGraphicFramePr>
          <p:nvPr/>
        </p:nvGraphicFramePr>
        <p:xfrm>
          <a:off x="6346825" y="1366838"/>
          <a:ext cx="363538" cy="365125"/>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46825" y="1366838"/>
                        <a:ext cx="363538" cy="3651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3436" name="Line 16"/>
          <p:cNvSpPr>
            <a:spLocks noChangeShapeType="1"/>
          </p:cNvSpPr>
          <p:nvPr/>
        </p:nvSpPr>
        <p:spPr bwMode="auto">
          <a:xfrm>
            <a:off x="6586538" y="1677988"/>
            <a:ext cx="150812" cy="71437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37" name="Line 17"/>
          <p:cNvSpPr>
            <a:spLocks noChangeShapeType="1"/>
          </p:cNvSpPr>
          <p:nvPr/>
        </p:nvSpPr>
        <p:spPr bwMode="auto">
          <a:xfrm flipH="1" flipV="1">
            <a:off x="6451600" y="1670050"/>
            <a:ext cx="150813" cy="6953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38" name="Text Box 18"/>
          <p:cNvSpPr txBox="1">
            <a:spLocks noChangeArrowheads="1"/>
          </p:cNvSpPr>
          <p:nvPr/>
        </p:nvSpPr>
        <p:spPr bwMode="auto">
          <a:xfrm>
            <a:off x="6938963" y="1797050"/>
            <a:ext cx="55562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2</a:t>
            </a:r>
          </a:p>
        </p:txBody>
      </p:sp>
      <p:sp>
        <p:nvSpPr>
          <p:cNvPr id="103439" name="Text Box 19"/>
          <p:cNvSpPr txBox="1">
            <a:spLocks noChangeArrowheads="1"/>
          </p:cNvSpPr>
          <p:nvPr/>
        </p:nvSpPr>
        <p:spPr bwMode="auto">
          <a:xfrm>
            <a:off x="6613525" y="1881188"/>
            <a:ext cx="403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1</a:t>
            </a:r>
          </a:p>
        </p:txBody>
      </p:sp>
      <p:graphicFrame>
        <p:nvGraphicFramePr>
          <p:cNvPr id="103427" name="Object 20"/>
          <p:cNvGraphicFramePr>
            <a:graphicFrameLocks noChangeAspect="1"/>
          </p:cNvGraphicFramePr>
          <p:nvPr/>
        </p:nvGraphicFramePr>
        <p:xfrm>
          <a:off x="7289800" y="1341438"/>
          <a:ext cx="379413" cy="382587"/>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89800" y="1341438"/>
                        <a:ext cx="379413" cy="3825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3440" name="Line 21"/>
          <p:cNvSpPr>
            <a:spLocks noChangeShapeType="1"/>
          </p:cNvSpPr>
          <p:nvPr/>
        </p:nvSpPr>
        <p:spPr bwMode="auto">
          <a:xfrm flipV="1">
            <a:off x="7145338" y="1700213"/>
            <a:ext cx="211137" cy="814387"/>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41" name="Line 22"/>
          <p:cNvSpPr>
            <a:spLocks noChangeShapeType="1"/>
          </p:cNvSpPr>
          <p:nvPr/>
        </p:nvSpPr>
        <p:spPr bwMode="auto">
          <a:xfrm flipH="1">
            <a:off x="7272338" y="1762125"/>
            <a:ext cx="219075" cy="8223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42" name="Text Box 23"/>
          <p:cNvSpPr txBox="1">
            <a:spLocks noChangeArrowheads="1"/>
          </p:cNvSpPr>
          <p:nvPr/>
        </p:nvSpPr>
        <p:spPr bwMode="auto">
          <a:xfrm>
            <a:off x="7361238" y="1998663"/>
            <a:ext cx="403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d</a:t>
            </a:r>
            <a:r>
              <a:rPr lang="en-US" sz="1800" i="1" baseline="-25000" dirty="0">
                <a:latin typeface="Calibri"/>
              </a:rPr>
              <a:t>2</a:t>
            </a:r>
          </a:p>
        </p:txBody>
      </p:sp>
      <p:sp>
        <p:nvSpPr>
          <p:cNvPr id="103443" name="Text Box 24"/>
          <p:cNvSpPr txBox="1">
            <a:spLocks noChangeArrowheads="1"/>
          </p:cNvSpPr>
          <p:nvPr/>
        </p:nvSpPr>
        <p:spPr bwMode="auto">
          <a:xfrm>
            <a:off x="6203950" y="1881188"/>
            <a:ext cx="5127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a:latin typeface="Calibri"/>
              </a:rPr>
              <a:t>u</a:t>
            </a:r>
            <a:r>
              <a:rPr lang="en-US" sz="1800" i="1" baseline="-25000" dirty="0">
                <a:latin typeface="Calibri"/>
              </a:rPr>
              <a:t>1</a:t>
            </a:r>
          </a:p>
        </p:txBody>
      </p:sp>
      <p:sp>
        <p:nvSpPr>
          <p:cNvPr id="103444" name="Oval 25"/>
          <p:cNvSpPr>
            <a:spLocks noChangeArrowheads="1"/>
          </p:cNvSpPr>
          <p:nvPr/>
        </p:nvSpPr>
        <p:spPr bwMode="auto">
          <a:xfrm>
            <a:off x="5994400" y="3548063"/>
            <a:ext cx="74613"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5" name="Oval 26"/>
          <p:cNvSpPr>
            <a:spLocks noChangeArrowheads="1"/>
          </p:cNvSpPr>
          <p:nvPr/>
        </p:nvSpPr>
        <p:spPr bwMode="auto">
          <a:xfrm>
            <a:off x="6459538" y="3794125"/>
            <a:ext cx="74612"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6" name="Oval 27"/>
          <p:cNvSpPr>
            <a:spLocks noChangeArrowheads="1"/>
          </p:cNvSpPr>
          <p:nvPr/>
        </p:nvSpPr>
        <p:spPr bwMode="auto">
          <a:xfrm>
            <a:off x="6773863" y="3956050"/>
            <a:ext cx="73025"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7" name="Oval 28"/>
          <p:cNvSpPr>
            <a:spLocks noChangeArrowheads="1"/>
          </p:cNvSpPr>
          <p:nvPr/>
        </p:nvSpPr>
        <p:spPr bwMode="auto">
          <a:xfrm>
            <a:off x="7248525" y="4048125"/>
            <a:ext cx="74613"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8" name="Oval 29"/>
          <p:cNvSpPr>
            <a:spLocks noChangeArrowheads="1"/>
          </p:cNvSpPr>
          <p:nvPr/>
        </p:nvSpPr>
        <p:spPr bwMode="auto">
          <a:xfrm>
            <a:off x="7845425" y="4116388"/>
            <a:ext cx="74613"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49" name="Oval 30"/>
          <p:cNvSpPr>
            <a:spLocks noChangeArrowheads="1"/>
          </p:cNvSpPr>
          <p:nvPr/>
        </p:nvSpPr>
        <p:spPr bwMode="auto">
          <a:xfrm>
            <a:off x="8245475" y="3924300"/>
            <a:ext cx="74613"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50" name="Oval 31"/>
          <p:cNvSpPr>
            <a:spLocks noChangeArrowheads="1"/>
          </p:cNvSpPr>
          <p:nvPr/>
        </p:nvSpPr>
        <p:spPr bwMode="auto">
          <a:xfrm>
            <a:off x="8386763" y="3398838"/>
            <a:ext cx="74612" cy="96837"/>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51" name="Oval 32"/>
          <p:cNvSpPr>
            <a:spLocks noChangeArrowheads="1"/>
          </p:cNvSpPr>
          <p:nvPr/>
        </p:nvSpPr>
        <p:spPr bwMode="auto">
          <a:xfrm>
            <a:off x="7842250" y="2281238"/>
            <a:ext cx="74613" cy="95250"/>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sp>
        <p:nvSpPr>
          <p:cNvPr id="103452" name="Oval 33"/>
          <p:cNvSpPr>
            <a:spLocks noChangeArrowheads="1"/>
          </p:cNvSpPr>
          <p:nvPr/>
        </p:nvSpPr>
        <p:spPr bwMode="auto">
          <a:xfrm>
            <a:off x="8437563" y="2933700"/>
            <a:ext cx="74612" cy="96838"/>
          </a:xfrm>
          <a:prstGeom prst="ellipse">
            <a:avLst/>
          </a:prstGeom>
          <a:solidFill>
            <a:schemeClr val="tx1"/>
          </a:solidFill>
          <a:ln w="9525">
            <a:solidFill>
              <a:schemeClr val="tx1"/>
            </a:solidFill>
            <a:round/>
            <a:headEnd/>
            <a:tailEnd/>
          </a:ln>
        </p:spPr>
        <p:txBody>
          <a:bodyPr wrap="none" anchor="ctr"/>
          <a:lstStyle/>
          <a:p>
            <a:endParaRPr lang="en-US" dirty="0">
              <a:latin typeface="Calibri"/>
            </a:endParaRPr>
          </a:p>
        </p:txBody>
      </p:sp>
      <p:graphicFrame>
        <p:nvGraphicFramePr>
          <p:cNvPr id="103428" name="Object 34"/>
          <p:cNvGraphicFramePr>
            <a:graphicFrameLocks noChangeAspect="1"/>
          </p:cNvGraphicFramePr>
          <p:nvPr/>
        </p:nvGraphicFramePr>
        <p:xfrm>
          <a:off x="4795838" y="2865438"/>
          <a:ext cx="374650" cy="376237"/>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5838" y="2865438"/>
                        <a:ext cx="374650" cy="3762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3453" name="Line 35"/>
          <p:cNvSpPr>
            <a:spLocks noChangeShapeType="1"/>
          </p:cNvSpPr>
          <p:nvPr/>
        </p:nvSpPr>
        <p:spPr bwMode="auto">
          <a:xfrm>
            <a:off x="5146675" y="3043238"/>
            <a:ext cx="6731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54" name="Line 36"/>
          <p:cNvSpPr>
            <a:spLocks noChangeShapeType="1"/>
          </p:cNvSpPr>
          <p:nvPr/>
        </p:nvSpPr>
        <p:spPr bwMode="auto">
          <a:xfrm flipH="1">
            <a:off x="5183188" y="3159125"/>
            <a:ext cx="663575"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03455" name="Text Box 37"/>
          <p:cNvSpPr txBox="1">
            <a:spLocks noChangeArrowheads="1"/>
          </p:cNvSpPr>
          <p:nvPr/>
        </p:nvSpPr>
        <p:spPr bwMode="auto">
          <a:xfrm>
            <a:off x="5272088" y="3157538"/>
            <a:ext cx="514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u</a:t>
            </a:r>
            <a:r>
              <a:rPr lang="en-US" sz="1800" i="1" baseline="-25000" dirty="0" err="1">
                <a:latin typeface="Calibri"/>
              </a:rPr>
              <a:t>N</a:t>
            </a:r>
            <a:endParaRPr lang="en-US" sz="1800" i="1" baseline="-25000" dirty="0">
              <a:latin typeface="Calibri"/>
            </a:endParaRPr>
          </a:p>
        </p:txBody>
      </p:sp>
      <p:sp>
        <p:nvSpPr>
          <p:cNvPr id="103456" name="Text Box 38"/>
          <p:cNvSpPr txBox="1">
            <a:spLocks noChangeArrowheads="1"/>
          </p:cNvSpPr>
          <p:nvPr/>
        </p:nvSpPr>
        <p:spPr bwMode="auto">
          <a:xfrm>
            <a:off x="5273675" y="2690813"/>
            <a:ext cx="5286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i="1" dirty="0" err="1">
                <a:latin typeface="Calibri"/>
              </a:rPr>
              <a:t>d</a:t>
            </a:r>
            <a:r>
              <a:rPr lang="en-US" sz="1800" i="1" baseline="-25000" dirty="0" err="1">
                <a:latin typeface="Calibri"/>
              </a:rPr>
              <a:t>N</a:t>
            </a:r>
            <a:endParaRPr lang="en-US" sz="1800" i="1" baseline="-25000" dirty="0">
              <a:latin typeface="Calibri"/>
            </a:endParaRPr>
          </a:p>
        </p:txBody>
      </p:sp>
      <p:sp>
        <p:nvSpPr>
          <p:cNvPr id="103457" name="Text Box 39"/>
          <p:cNvSpPr txBox="1">
            <a:spLocks noChangeArrowheads="1"/>
          </p:cNvSpPr>
          <p:nvPr/>
        </p:nvSpPr>
        <p:spPr bwMode="auto">
          <a:xfrm>
            <a:off x="5081588" y="1295400"/>
            <a:ext cx="10112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dirty="0">
                <a:latin typeface="Calibri"/>
              </a:rPr>
              <a:t>Server</a:t>
            </a:r>
            <a:endParaRPr lang="en-US" sz="1800" baseline="-25000" dirty="0">
              <a:latin typeface="Calibri"/>
            </a:endParaRPr>
          </a:p>
        </p:txBody>
      </p:sp>
      <p:sp>
        <p:nvSpPr>
          <p:cNvPr id="103458" name="Text Box 40"/>
          <p:cNvSpPr txBox="1">
            <a:spLocks noChangeArrowheads="1"/>
          </p:cNvSpPr>
          <p:nvPr/>
        </p:nvSpPr>
        <p:spPr bwMode="auto">
          <a:xfrm>
            <a:off x="5889625" y="2625725"/>
            <a:ext cx="222394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800" dirty="0">
                <a:latin typeface="Calibri"/>
              </a:rPr>
              <a:t>Network (with </a:t>
            </a:r>
          </a:p>
          <a:p>
            <a:pPr eaLnBrk="1" hangingPunct="1">
              <a:spcBef>
                <a:spcPct val="0"/>
              </a:spcBef>
              <a:buClrTx/>
              <a:buSzTx/>
              <a:buFontTx/>
              <a:buNone/>
            </a:pPr>
            <a:r>
              <a:rPr lang="en-US" sz="1800" dirty="0">
                <a:latin typeface="Calibri"/>
              </a:rPr>
              <a:t>abundant bandwidth)</a:t>
            </a:r>
          </a:p>
        </p:txBody>
      </p:sp>
      <p:sp>
        <p:nvSpPr>
          <p:cNvPr id="103459" name="AutoShape 41"/>
          <p:cNvSpPr>
            <a:spLocks noChangeArrowheads="1"/>
          </p:cNvSpPr>
          <p:nvPr/>
        </p:nvSpPr>
        <p:spPr bwMode="auto">
          <a:xfrm>
            <a:off x="4832350" y="1647825"/>
            <a:ext cx="347663" cy="644525"/>
          </a:xfrm>
          <a:prstGeom prst="can">
            <a:avLst>
              <a:gd name="adj" fmla="val 46347"/>
            </a:avLst>
          </a:prstGeom>
          <a:solidFill>
            <a:srgbClr val="009900"/>
          </a:solidFill>
          <a:ln w="9525">
            <a:solidFill>
              <a:schemeClr val="tx1"/>
            </a:solidFill>
            <a:round/>
            <a:headEnd/>
            <a:tailEnd/>
          </a:ln>
        </p:spPr>
        <p:txBody>
          <a:bodyPr wrap="none" anchor="ctr"/>
          <a:lstStyle/>
          <a:p>
            <a:endParaRPr lang="en-US" dirty="0">
              <a:latin typeface="Calibri"/>
            </a:endParaRPr>
          </a:p>
        </p:txBody>
      </p:sp>
      <p:sp>
        <p:nvSpPr>
          <p:cNvPr id="103460" name="Text Box 42"/>
          <p:cNvSpPr txBox="1">
            <a:spLocks noChangeArrowheads="1"/>
          </p:cNvSpPr>
          <p:nvPr/>
        </p:nvSpPr>
        <p:spPr bwMode="auto">
          <a:xfrm>
            <a:off x="4779963" y="1828800"/>
            <a:ext cx="4111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eaLnBrk="1" hangingPunct="1">
              <a:spcBef>
                <a:spcPct val="0"/>
              </a:spcBef>
              <a:buClrTx/>
              <a:buSzTx/>
              <a:buFontTx/>
              <a:buNone/>
            </a:pPr>
            <a:r>
              <a:rPr lang="en-US" sz="1800" i="1" dirty="0">
                <a:solidFill>
                  <a:schemeClr val="bg1"/>
                </a:solidFill>
                <a:latin typeface="Calibri"/>
              </a:rPr>
              <a:t>F</a:t>
            </a:r>
            <a:endParaRPr lang="en-US" sz="1800" i="1" baseline="-25000" dirty="0">
              <a:solidFill>
                <a:schemeClr val="bg1"/>
              </a:solidFill>
              <a:latin typeface="Calibri"/>
            </a:endParaRPr>
          </a:p>
        </p:txBody>
      </p:sp>
      <p:sp>
        <p:nvSpPr>
          <p:cNvPr id="103461" name="Rectangle 43"/>
          <p:cNvSpPr>
            <a:spLocks noGrp="1" noChangeArrowheads="1"/>
          </p:cNvSpPr>
          <p:nvPr>
            <p:ph type="body" idx="1"/>
          </p:nvPr>
        </p:nvSpPr>
        <p:spPr>
          <a:xfrm>
            <a:off x="385763" y="1614488"/>
            <a:ext cx="3968750" cy="2832100"/>
          </a:xfrm>
        </p:spPr>
        <p:txBody>
          <a:bodyPr/>
          <a:lstStyle/>
          <a:p>
            <a:r>
              <a:rPr lang="en-US" sz="2400" dirty="0">
                <a:ea typeface="ＭＳ Ｐゴシック" charset="0"/>
                <a:cs typeface="ＭＳ Ｐゴシック" charset="0"/>
              </a:rPr>
              <a:t>server must send one copy: F</a:t>
            </a:r>
            <a:r>
              <a:rPr lang="en-US" sz="2400" i="1" dirty="0">
                <a:ea typeface="ＭＳ Ｐゴシック" charset="0"/>
                <a:cs typeface="ＭＳ Ｐゴシック" charset="0"/>
              </a:rPr>
              <a:t>/u</a:t>
            </a:r>
            <a:r>
              <a:rPr lang="en-US" sz="2400" i="1" baseline="-25000" dirty="0">
                <a:ea typeface="ＭＳ Ｐゴシック" charset="0"/>
                <a:cs typeface="ＭＳ Ｐゴシック" charset="0"/>
              </a:rPr>
              <a:t>s</a:t>
            </a:r>
            <a:r>
              <a:rPr lang="en-US" sz="2400" baseline="-25000" dirty="0">
                <a:ea typeface="ＭＳ Ｐゴシック" charset="0"/>
                <a:cs typeface="ＭＳ Ｐゴシック" charset="0"/>
              </a:rPr>
              <a:t> </a:t>
            </a:r>
            <a:r>
              <a:rPr lang="en-US" sz="2400" dirty="0">
                <a:ea typeface="ＭＳ Ｐゴシック" charset="0"/>
                <a:cs typeface="ＭＳ Ｐゴシック" charset="0"/>
              </a:rPr>
              <a:t>time </a:t>
            </a:r>
          </a:p>
          <a:p>
            <a:r>
              <a:rPr lang="en-US" sz="2400" dirty="0">
                <a:ea typeface="ＭＳ Ｐゴシック" charset="0"/>
                <a:cs typeface="ＭＳ Ｐゴシック" charset="0"/>
              </a:rPr>
              <a:t>client </a:t>
            </a:r>
            <a:r>
              <a:rPr lang="en-US" sz="2400" dirty="0" err="1">
                <a:ea typeface="ＭＳ Ｐゴシック" charset="0"/>
                <a:cs typeface="ＭＳ Ｐゴシック" charset="0"/>
              </a:rPr>
              <a:t>i</a:t>
            </a:r>
            <a:r>
              <a:rPr lang="en-US" sz="2400" dirty="0">
                <a:ea typeface="ＭＳ Ｐゴシック" charset="0"/>
                <a:cs typeface="ＭＳ Ｐゴシック" charset="0"/>
              </a:rPr>
              <a:t> takes F/d</a:t>
            </a:r>
            <a:r>
              <a:rPr lang="en-US" sz="2400" baseline="-25000" dirty="0">
                <a:ea typeface="ＭＳ Ｐゴシック" charset="0"/>
                <a:cs typeface="ＭＳ Ｐゴシック" charset="0"/>
              </a:rPr>
              <a:t>i </a:t>
            </a:r>
            <a:r>
              <a:rPr lang="en-US" sz="2400" dirty="0">
                <a:ea typeface="ＭＳ Ｐゴシック" charset="0"/>
                <a:cs typeface="ＭＳ Ｐゴシック" charset="0"/>
              </a:rPr>
              <a:t>time to download</a:t>
            </a:r>
          </a:p>
          <a:p>
            <a:r>
              <a:rPr lang="en-US" sz="2400" dirty="0">
                <a:ea typeface="ＭＳ Ｐゴシック" charset="0"/>
                <a:cs typeface="ＭＳ Ｐゴシック" charset="0"/>
              </a:rPr>
              <a:t>NF bits must be downloaded (aggregate)</a:t>
            </a:r>
          </a:p>
        </p:txBody>
      </p:sp>
      <p:sp>
        <p:nvSpPr>
          <p:cNvPr id="103462" name="Rectangle 50"/>
          <p:cNvSpPr>
            <a:spLocks noChangeArrowheads="1"/>
          </p:cNvSpPr>
          <p:nvPr/>
        </p:nvSpPr>
        <p:spPr bwMode="auto">
          <a:xfrm>
            <a:off x="801688" y="3973513"/>
            <a:ext cx="6338887" cy="1100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75000"/>
              </a:lnSpc>
              <a:buFont typeface="ZapfDingbats" charset="0"/>
              <a:buChar char="r"/>
            </a:pPr>
            <a:r>
              <a:rPr lang="en-US" dirty="0">
                <a:latin typeface="Calibri"/>
              </a:rPr>
              <a:t>fastest possible upload rate: u</a:t>
            </a:r>
            <a:r>
              <a:rPr lang="en-US" baseline="-25000" dirty="0">
                <a:latin typeface="Calibri"/>
              </a:rPr>
              <a:t>s</a:t>
            </a:r>
            <a:r>
              <a:rPr lang="en-US" dirty="0">
                <a:latin typeface="Calibri"/>
              </a:rPr>
              <a:t> + </a:t>
            </a:r>
            <a:r>
              <a:rPr lang="en-US" sz="3200" dirty="0">
                <a:latin typeface="Symbol" charset="0"/>
              </a:rPr>
              <a:t>S</a:t>
            </a:r>
            <a:r>
              <a:rPr lang="en-US" dirty="0">
                <a:latin typeface="Calibri"/>
              </a:rPr>
              <a:t>u</a:t>
            </a:r>
            <a:r>
              <a:rPr lang="en-US" baseline="-25000" dirty="0">
                <a:latin typeface="Calibri"/>
              </a:rPr>
              <a:t>i</a:t>
            </a:r>
          </a:p>
        </p:txBody>
      </p:sp>
      <p:grpSp>
        <p:nvGrpSpPr>
          <p:cNvPr id="3" name="Group 54"/>
          <p:cNvGrpSpPr>
            <a:grpSpLocks/>
          </p:cNvGrpSpPr>
          <p:nvPr/>
        </p:nvGrpSpPr>
        <p:grpSpPr bwMode="auto">
          <a:xfrm>
            <a:off x="1150938" y="5318125"/>
            <a:ext cx="7423150" cy="1095375"/>
            <a:chOff x="454" y="3185"/>
            <a:chExt cx="4676" cy="690"/>
          </a:xfrm>
        </p:grpSpPr>
        <p:sp>
          <p:nvSpPr>
            <p:cNvPr id="103464" name="Text Box 45"/>
            <p:cNvSpPr txBox="1">
              <a:spLocks noChangeArrowheads="1"/>
            </p:cNvSpPr>
            <p:nvPr/>
          </p:nvSpPr>
          <p:spPr bwMode="auto">
            <a:xfrm>
              <a:off x="619" y="3303"/>
              <a:ext cx="4511"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dirty="0">
                  <a:latin typeface="Calibri"/>
                </a:rPr>
                <a:t>d</a:t>
              </a:r>
              <a:r>
                <a:rPr lang="en-US" baseline="-25000" dirty="0">
                  <a:latin typeface="Calibri"/>
                </a:rPr>
                <a:t>P2P</a:t>
              </a:r>
              <a:r>
                <a:rPr lang="en-US" dirty="0">
                  <a:latin typeface="Calibri"/>
                </a:rPr>
                <a:t> = max </a:t>
              </a:r>
              <a:r>
                <a:rPr lang="en-US" sz="2800" dirty="0">
                  <a:latin typeface="Calibri"/>
                </a:rPr>
                <a:t>{</a:t>
              </a:r>
              <a:r>
                <a:rPr lang="en-US" dirty="0">
                  <a:latin typeface="Calibri"/>
                </a:rPr>
                <a:t> </a:t>
              </a:r>
              <a:r>
                <a:rPr lang="en-US" i="1" dirty="0">
                  <a:latin typeface="Calibri"/>
                </a:rPr>
                <a:t>F/u</a:t>
              </a:r>
              <a:r>
                <a:rPr lang="en-US" i="1" baseline="-25000" dirty="0">
                  <a:latin typeface="Calibri"/>
                </a:rPr>
                <a:t>s</a:t>
              </a:r>
              <a:r>
                <a:rPr lang="en-US" i="1" dirty="0">
                  <a:latin typeface="Calibri"/>
                </a:rPr>
                <a:t>, F/min(d</a:t>
              </a:r>
              <a:r>
                <a:rPr lang="en-US" i="1" baseline="-25000" dirty="0">
                  <a:latin typeface="Calibri"/>
                </a:rPr>
                <a:t>i</a:t>
              </a:r>
              <a:r>
                <a:rPr lang="en-US" i="1" dirty="0">
                  <a:latin typeface="Calibri"/>
                </a:rPr>
                <a:t>)</a:t>
              </a:r>
              <a:r>
                <a:rPr lang="en-US" dirty="0">
                  <a:latin typeface="Calibri"/>
                </a:rPr>
                <a:t> , NF/(u</a:t>
              </a:r>
              <a:r>
                <a:rPr lang="en-US" baseline="-25000" dirty="0">
                  <a:latin typeface="Calibri"/>
                </a:rPr>
                <a:t>s</a:t>
              </a:r>
              <a:r>
                <a:rPr lang="en-US" dirty="0">
                  <a:latin typeface="Calibri"/>
                </a:rPr>
                <a:t> + </a:t>
              </a:r>
              <a:r>
                <a:rPr lang="en-US" sz="3200" dirty="0">
                  <a:latin typeface="Symbol" charset="0"/>
                </a:rPr>
                <a:t>S</a:t>
              </a:r>
              <a:r>
                <a:rPr lang="en-US" dirty="0">
                  <a:latin typeface="Calibri"/>
                </a:rPr>
                <a:t>u</a:t>
              </a:r>
              <a:r>
                <a:rPr lang="en-US" baseline="-25000" dirty="0">
                  <a:latin typeface="Calibri"/>
                </a:rPr>
                <a:t>i</a:t>
              </a:r>
              <a:r>
                <a:rPr lang="en-US" dirty="0">
                  <a:latin typeface="Calibri"/>
                </a:rPr>
                <a:t>)</a:t>
              </a:r>
              <a:r>
                <a:rPr lang="en-US" baseline="-25000" dirty="0">
                  <a:latin typeface="Calibri"/>
                </a:rPr>
                <a:t> </a:t>
              </a:r>
              <a:r>
                <a:rPr lang="en-US" sz="2800" dirty="0">
                  <a:latin typeface="Calibri"/>
                </a:rPr>
                <a:t>}</a:t>
              </a:r>
            </a:p>
          </p:txBody>
        </p:sp>
        <p:sp>
          <p:nvSpPr>
            <p:cNvPr id="103465" name="Text Box 46"/>
            <p:cNvSpPr txBox="1">
              <a:spLocks noChangeArrowheads="1"/>
            </p:cNvSpPr>
            <p:nvPr/>
          </p:nvSpPr>
          <p:spPr bwMode="auto">
            <a:xfrm>
              <a:off x="3013" y="3535"/>
              <a:ext cx="192" cy="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sz="2000" i="1" dirty="0" err="1">
                  <a:latin typeface="Calibri"/>
                </a:rPr>
                <a:t>i</a:t>
              </a:r>
              <a:endParaRPr lang="en-US" sz="2000" i="1" dirty="0">
                <a:latin typeface="Calibri"/>
              </a:endParaRPr>
            </a:p>
          </p:txBody>
        </p:sp>
        <p:sp>
          <p:nvSpPr>
            <p:cNvPr id="103466" name="Text Box 52"/>
            <p:cNvSpPr txBox="1">
              <a:spLocks noChangeArrowheads="1"/>
            </p:cNvSpPr>
            <p:nvPr/>
          </p:nvSpPr>
          <p:spPr bwMode="auto">
            <a:xfrm>
              <a:off x="3921" y="3559"/>
              <a:ext cx="116"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endParaRPr lang="en-US" sz="1600" i="1" dirty="0">
                <a:latin typeface="Calibri"/>
              </a:endParaRPr>
            </a:p>
          </p:txBody>
        </p:sp>
        <p:sp>
          <p:nvSpPr>
            <p:cNvPr id="103467" name="Rectangle 53"/>
            <p:cNvSpPr>
              <a:spLocks noChangeArrowheads="1"/>
            </p:cNvSpPr>
            <p:nvPr/>
          </p:nvSpPr>
          <p:spPr bwMode="auto">
            <a:xfrm>
              <a:off x="454" y="3185"/>
              <a:ext cx="4302" cy="690"/>
            </a:xfrm>
            <a:prstGeom prst="rect">
              <a:avLst/>
            </a:prstGeom>
            <a:noFill/>
            <a:ln w="9525">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dirty="0">
                <a:latin typeface="Calibri"/>
              </a:endParaRPr>
            </a:p>
          </p:txBody>
        </p:sp>
      </p:grpSp>
    </p:spTree>
    <p:extLst>
      <p:ext uri="{BB962C8B-B14F-4D97-AF65-F5344CB8AC3E}">
        <p14:creationId xmlns:p14="http://schemas.microsoft.com/office/powerpoint/2010/main" val="2822003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452"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53A44D21-1A2C-9F4B-8C04-AC430DB5BC55}" type="slidenum">
              <a:rPr lang="en-US" sz="1400">
                <a:latin typeface="Times New Roman" charset="0"/>
              </a:rPr>
              <a:pPr/>
              <a:t>168</a:t>
            </a:fld>
            <a:endParaRPr lang="en-US" sz="1400">
              <a:latin typeface="Times New Roman" charset="0"/>
            </a:endParaRPr>
          </a:p>
        </p:txBody>
      </p:sp>
      <p:graphicFrame>
        <p:nvGraphicFramePr>
          <p:cNvPr id="104450" name="Object 2"/>
          <p:cNvGraphicFramePr>
            <a:graphicFrameLocks noChangeAspect="1"/>
          </p:cNvGraphicFramePr>
          <p:nvPr/>
        </p:nvGraphicFramePr>
        <p:xfrm>
          <a:off x="1431925" y="1939925"/>
          <a:ext cx="6543675" cy="4457700"/>
        </p:xfrm>
        <a:graphic>
          <a:graphicData uri="http://schemas.openxmlformats.org/presentationml/2006/ole">
            <mc:AlternateContent xmlns:mc="http://schemas.openxmlformats.org/markup-compatibility/2006">
              <mc:Choice xmlns:v="urn:schemas-microsoft-com:vml" Requires="v">
                <p:oleObj name="Chart" r:id="rId3" imgW="7724851" imgH="5286451" progId="Excel.Chart.8">
                  <p:embed/>
                </p:oleObj>
              </mc:Choice>
              <mc:Fallback>
                <p:oleObj name="Chart" r:id="rId3" imgW="7724851" imgH="5286451" progId="Excel.Char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31925" y="1939925"/>
                        <a:ext cx="6543675" cy="44577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104453" name="Rectangle 4"/>
          <p:cNvSpPr>
            <a:spLocks noChangeArrowheads="1"/>
          </p:cNvSpPr>
          <p:nvPr/>
        </p:nvSpPr>
        <p:spPr bwMode="auto">
          <a:xfrm>
            <a:off x="298450" y="228600"/>
            <a:ext cx="85201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spcBef>
                <a:spcPct val="0"/>
              </a:spcBef>
              <a:buClrTx/>
              <a:buSzTx/>
              <a:buFontTx/>
              <a:buNone/>
            </a:pPr>
            <a:r>
              <a:rPr lang="en-US" sz="3200" u="sng" dirty="0">
                <a:solidFill>
                  <a:schemeClr val="accent2"/>
                </a:solidFill>
                <a:latin typeface="Calibri"/>
              </a:rPr>
              <a:t>Server-client vs. P2P: example</a:t>
            </a:r>
          </a:p>
        </p:txBody>
      </p:sp>
      <p:sp>
        <p:nvSpPr>
          <p:cNvPr id="104454" name="Text Box 5"/>
          <p:cNvSpPr txBox="1">
            <a:spLocks noChangeArrowheads="1"/>
          </p:cNvSpPr>
          <p:nvPr/>
        </p:nvSpPr>
        <p:spPr bwMode="auto">
          <a:xfrm>
            <a:off x="433388" y="1292225"/>
            <a:ext cx="726718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dirty="0">
                <a:latin typeface="Calibri"/>
              </a:rPr>
              <a:t>Client upload rate = u,  F/u = 1 hour,  u</a:t>
            </a:r>
            <a:r>
              <a:rPr lang="en-US" baseline="-25000" dirty="0">
                <a:latin typeface="Calibri"/>
              </a:rPr>
              <a:t>s</a:t>
            </a:r>
            <a:r>
              <a:rPr lang="en-US" dirty="0">
                <a:latin typeface="Calibri"/>
              </a:rPr>
              <a:t> = 10u,  </a:t>
            </a:r>
            <a:r>
              <a:rPr lang="en-US" dirty="0" err="1">
                <a:latin typeface="Calibri"/>
              </a:rPr>
              <a:t>d</a:t>
            </a:r>
            <a:r>
              <a:rPr lang="en-US" baseline="-25000" dirty="0" err="1">
                <a:latin typeface="Calibri"/>
              </a:rPr>
              <a:t>min</a:t>
            </a:r>
            <a:r>
              <a:rPr lang="en-US" dirty="0">
                <a:latin typeface="Calibri"/>
              </a:rPr>
              <a:t> ≥ u</a:t>
            </a:r>
            <a:r>
              <a:rPr lang="en-US" baseline="-25000" dirty="0">
                <a:latin typeface="Calibri"/>
              </a:rPr>
              <a:t>s</a:t>
            </a:r>
          </a:p>
        </p:txBody>
      </p:sp>
    </p:spTree>
    <p:extLst>
      <p:ext uri="{BB962C8B-B14F-4D97-AF65-F5344CB8AC3E}">
        <p14:creationId xmlns:p14="http://schemas.microsoft.com/office/powerpoint/2010/main" val="6074697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484"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BE6186F0-0D08-F541-802F-77E48C1F3869}" type="slidenum">
              <a:rPr lang="en-US" sz="1400">
                <a:latin typeface="Times New Roman" charset="0"/>
              </a:rPr>
              <a:pPr/>
              <a:t>169</a:t>
            </a:fld>
            <a:endParaRPr lang="en-US" sz="1400">
              <a:latin typeface="Times New Roman" charset="0"/>
            </a:endParaRPr>
          </a:p>
        </p:txBody>
      </p:sp>
      <p:sp>
        <p:nvSpPr>
          <p:cNvPr id="105485" name="Rectangle 2"/>
          <p:cNvSpPr>
            <a:spLocks noGrp="1" noChangeArrowheads="1"/>
          </p:cNvSpPr>
          <p:nvPr>
            <p:ph type="title"/>
          </p:nvPr>
        </p:nvSpPr>
        <p:spPr/>
        <p:txBody>
          <a:bodyPr>
            <a:normAutofit/>
          </a:bodyPr>
          <a:lstStyle/>
          <a:p>
            <a:r>
              <a:rPr lang="en-US" dirty="0">
                <a:ea typeface="ＭＳ Ｐゴシック" charset="0"/>
                <a:cs typeface="ＭＳ Ｐゴシック" charset="0"/>
              </a:rPr>
              <a:t>File distribution: </a:t>
            </a:r>
            <a:r>
              <a:rPr lang="en-US" dirty="0" err="1">
                <a:ea typeface="ＭＳ Ｐゴシック" charset="0"/>
                <a:cs typeface="ＭＳ Ｐゴシック" charset="0"/>
              </a:rPr>
              <a:t>BitTorrent</a:t>
            </a:r>
            <a:r>
              <a:rPr lang="en-US" dirty="0">
                <a:ea typeface="ＭＳ Ｐゴシック" charset="0"/>
                <a:cs typeface="ＭＳ Ｐゴシック" charset="0"/>
              </a:rPr>
              <a:t>*</a:t>
            </a:r>
            <a:br>
              <a:rPr lang="en-US" dirty="0">
                <a:ea typeface="ＭＳ Ｐゴシック" charset="0"/>
                <a:cs typeface="ＭＳ Ｐゴシック" charset="0"/>
              </a:rPr>
            </a:br>
            <a:r>
              <a:rPr lang="en-US" sz="2200" dirty="0">
                <a:ea typeface="ＭＳ Ｐゴシック" charset="0"/>
                <a:cs typeface="ＭＳ Ｐゴシック" charset="0"/>
              </a:rPr>
              <a:t>*rather old </a:t>
            </a:r>
            <a:r>
              <a:rPr lang="en-US" sz="2200" dirty="0" err="1">
                <a:ea typeface="ＭＳ Ｐゴシック" charset="0"/>
                <a:cs typeface="ＭＳ Ｐゴシック" charset="0"/>
              </a:rPr>
              <a:t>BitTorrent</a:t>
            </a:r>
            <a:r>
              <a:rPr lang="en-US" sz="2200" dirty="0">
                <a:ea typeface="ＭＳ Ｐゴシック" charset="0"/>
                <a:cs typeface="ＭＳ Ｐゴシック" charset="0"/>
              </a:rPr>
              <a:t> </a:t>
            </a:r>
          </a:p>
        </p:txBody>
      </p:sp>
      <p:sp>
        <p:nvSpPr>
          <p:cNvPr id="105486" name="Text Box 37"/>
          <p:cNvSpPr txBox="1">
            <a:spLocks noChangeArrowheads="1"/>
          </p:cNvSpPr>
          <p:nvPr/>
        </p:nvSpPr>
        <p:spPr bwMode="auto">
          <a:xfrm>
            <a:off x="1322388" y="1965325"/>
            <a:ext cx="304535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i="1" u="sng" dirty="0">
                <a:solidFill>
                  <a:srgbClr val="FF3300"/>
                </a:solidFill>
                <a:latin typeface="Calibri"/>
              </a:rPr>
              <a:t>tracker:</a:t>
            </a:r>
            <a:r>
              <a:rPr lang="en-US" dirty="0">
                <a:latin typeface="Calibri"/>
              </a:rPr>
              <a:t> tracks peers </a:t>
            </a:r>
          </a:p>
          <a:p>
            <a:pPr eaLnBrk="1" hangingPunct="1">
              <a:spcBef>
                <a:spcPct val="0"/>
              </a:spcBef>
              <a:buClrTx/>
              <a:buSzTx/>
              <a:buFontTx/>
              <a:buNone/>
            </a:pPr>
            <a:r>
              <a:rPr lang="en-US" dirty="0">
                <a:latin typeface="Calibri"/>
              </a:rPr>
              <a:t>participating in torrent</a:t>
            </a:r>
          </a:p>
        </p:txBody>
      </p:sp>
      <p:sp>
        <p:nvSpPr>
          <p:cNvPr id="105487" name="Text Box 41"/>
          <p:cNvSpPr txBox="1">
            <a:spLocks noChangeArrowheads="1"/>
          </p:cNvSpPr>
          <p:nvPr/>
        </p:nvSpPr>
        <p:spPr bwMode="auto">
          <a:xfrm>
            <a:off x="5778500" y="1989138"/>
            <a:ext cx="2420479" cy="10864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nSpc>
                <a:spcPct val="75000"/>
              </a:lnSpc>
            </a:pPr>
            <a:r>
              <a:rPr lang="en-US" i="1" u="sng" dirty="0">
                <a:solidFill>
                  <a:srgbClr val="FF3300"/>
                </a:solidFill>
                <a:latin typeface="Calibri"/>
              </a:rPr>
              <a:t>torrent:</a:t>
            </a:r>
            <a:r>
              <a:rPr lang="en-US" dirty="0">
                <a:latin typeface="Calibri"/>
              </a:rPr>
              <a:t> group of </a:t>
            </a:r>
          </a:p>
          <a:p>
            <a:pPr>
              <a:lnSpc>
                <a:spcPct val="75000"/>
              </a:lnSpc>
            </a:pPr>
            <a:r>
              <a:rPr lang="en-US" dirty="0">
                <a:latin typeface="Calibri"/>
              </a:rPr>
              <a:t>peers exchanging  </a:t>
            </a:r>
          </a:p>
          <a:p>
            <a:pPr>
              <a:lnSpc>
                <a:spcPct val="75000"/>
              </a:lnSpc>
            </a:pPr>
            <a:r>
              <a:rPr lang="en-US" dirty="0">
                <a:latin typeface="Calibri"/>
              </a:rPr>
              <a:t>chunks of a file</a:t>
            </a:r>
          </a:p>
        </p:txBody>
      </p:sp>
      <p:grpSp>
        <p:nvGrpSpPr>
          <p:cNvPr id="105488" name="Group 44"/>
          <p:cNvGrpSpPr>
            <a:grpSpLocks/>
          </p:cNvGrpSpPr>
          <p:nvPr/>
        </p:nvGrpSpPr>
        <p:grpSpPr bwMode="auto">
          <a:xfrm>
            <a:off x="1243013" y="2792413"/>
            <a:ext cx="5408612" cy="3863975"/>
            <a:chOff x="846" y="1309"/>
            <a:chExt cx="3407" cy="2792"/>
          </a:xfrm>
        </p:grpSpPr>
        <p:grpSp>
          <p:nvGrpSpPr>
            <p:cNvPr id="105490" name="Group 3"/>
            <p:cNvGrpSpPr>
              <a:grpSpLocks/>
            </p:cNvGrpSpPr>
            <p:nvPr/>
          </p:nvGrpSpPr>
          <p:grpSpPr bwMode="auto">
            <a:xfrm>
              <a:off x="1431" y="1325"/>
              <a:ext cx="339" cy="558"/>
              <a:chOff x="4180" y="783"/>
              <a:chExt cx="150" cy="307"/>
            </a:xfrm>
          </p:grpSpPr>
          <p:sp>
            <p:nvSpPr>
              <p:cNvPr id="105511" name="AutoShape 4"/>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5512" name="Rectangle 5"/>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5513" name="Rectangle 6"/>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5514" name="AutoShape 7"/>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5515" name="Line 8"/>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16" name="Line 9"/>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17" name="Rectangle 10"/>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5518" name="Rectangle 11"/>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graphicFrame>
          <p:nvGraphicFramePr>
            <p:cNvPr id="105474" name="Object 12"/>
            <p:cNvGraphicFramePr>
              <a:graphicFrameLocks noChangeAspect="1"/>
            </p:cNvGraphicFramePr>
            <p:nvPr/>
          </p:nvGraphicFramePr>
          <p:xfrm>
            <a:off x="1398" y="2546"/>
            <a:ext cx="280" cy="239"/>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8" y="2546"/>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5" name="Object 13"/>
            <p:cNvGraphicFramePr>
              <a:graphicFrameLocks noChangeAspect="1"/>
            </p:cNvGraphicFramePr>
            <p:nvPr/>
          </p:nvGraphicFramePr>
          <p:xfrm>
            <a:off x="2583" y="3755"/>
            <a:ext cx="280" cy="239"/>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83" y="3755"/>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6" name="Object 14"/>
            <p:cNvGraphicFramePr>
              <a:graphicFrameLocks noChangeAspect="1"/>
            </p:cNvGraphicFramePr>
            <p:nvPr/>
          </p:nvGraphicFramePr>
          <p:xfrm>
            <a:off x="1826" y="3267"/>
            <a:ext cx="280" cy="239"/>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6" y="3267"/>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7" name="Object 15"/>
            <p:cNvGraphicFramePr>
              <a:graphicFrameLocks noChangeAspect="1"/>
            </p:cNvGraphicFramePr>
            <p:nvPr/>
          </p:nvGraphicFramePr>
          <p:xfrm>
            <a:off x="3296" y="3553"/>
            <a:ext cx="280" cy="239"/>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96" y="3553"/>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8" name="Object 16"/>
            <p:cNvGraphicFramePr>
              <a:graphicFrameLocks noChangeAspect="1"/>
            </p:cNvGraphicFramePr>
            <p:nvPr/>
          </p:nvGraphicFramePr>
          <p:xfrm>
            <a:off x="3754" y="3862"/>
            <a:ext cx="280" cy="239"/>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54" y="3862"/>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79" name="Object 17"/>
            <p:cNvGraphicFramePr>
              <a:graphicFrameLocks noChangeAspect="1"/>
            </p:cNvGraphicFramePr>
            <p:nvPr/>
          </p:nvGraphicFramePr>
          <p:xfrm>
            <a:off x="3961" y="2633"/>
            <a:ext cx="280" cy="239"/>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61" y="2633"/>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80" name="Object 18"/>
            <p:cNvGraphicFramePr>
              <a:graphicFrameLocks noChangeAspect="1"/>
            </p:cNvGraphicFramePr>
            <p:nvPr/>
          </p:nvGraphicFramePr>
          <p:xfrm>
            <a:off x="2189" y="1451"/>
            <a:ext cx="280" cy="239"/>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9" y="1451"/>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81" name="Object 19"/>
            <p:cNvGraphicFramePr>
              <a:graphicFrameLocks noChangeAspect="1"/>
            </p:cNvGraphicFramePr>
            <p:nvPr/>
          </p:nvGraphicFramePr>
          <p:xfrm>
            <a:off x="3973" y="1903"/>
            <a:ext cx="280" cy="239"/>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73" y="1903"/>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5482" name="Object 20"/>
            <p:cNvGraphicFramePr>
              <a:graphicFrameLocks noChangeAspect="1"/>
            </p:cNvGraphicFramePr>
            <p:nvPr/>
          </p:nvGraphicFramePr>
          <p:xfrm>
            <a:off x="3289" y="1391"/>
            <a:ext cx="280" cy="239"/>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89" y="1391"/>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5491" name="Line 21"/>
            <p:cNvSpPr>
              <a:spLocks noChangeShapeType="1"/>
            </p:cNvSpPr>
            <p:nvPr/>
          </p:nvSpPr>
          <p:spPr bwMode="auto">
            <a:xfrm>
              <a:off x="1541" y="1892"/>
              <a:ext cx="1" cy="663"/>
            </a:xfrm>
            <a:prstGeom prst="line">
              <a:avLst/>
            </a:prstGeom>
            <a:noFill/>
            <a:ln w="9525">
              <a:solidFill>
                <a:srgbClr val="FF00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2" name="Line 22"/>
            <p:cNvSpPr>
              <a:spLocks noChangeShapeType="1"/>
            </p:cNvSpPr>
            <p:nvPr/>
          </p:nvSpPr>
          <p:spPr bwMode="auto">
            <a:xfrm flipV="1">
              <a:off x="1636" y="1656"/>
              <a:ext cx="615" cy="94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3" name="Line 23"/>
            <p:cNvSpPr>
              <a:spLocks noChangeShapeType="1"/>
            </p:cNvSpPr>
            <p:nvPr/>
          </p:nvSpPr>
          <p:spPr bwMode="auto">
            <a:xfrm flipV="1">
              <a:off x="1661" y="2020"/>
              <a:ext cx="2360" cy="63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4" name="Line 24"/>
            <p:cNvSpPr>
              <a:spLocks noChangeShapeType="1"/>
            </p:cNvSpPr>
            <p:nvPr/>
          </p:nvSpPr>
          <p:spPr bwMode="auto">
            <a:xfrm>
              <a:off x="1635" y="2760"/>
              <a:ext cx="1736" cy="805"/>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5" name="Line 25"/>
            <p:cNvSpPr>
              <a:spLocks noChangeShapeType="1"/>
            </p:cNvSpPr>
            <p:nvPr/>
          </p:nvSpPr>
          <p:spPr bwMode="auto">
            <a:xfrm>
              <a:off x="2409" y="1665"/>
              <a:ext cx="1594" cy="994"/>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6" name="Line 26"/>
            <p:cNvSpPr>
              <a:spLocks noChangeShapeType="1"/>
            </p:cNvSpPr>
            <p:nvPr/>
          </p:nvSpPr>
          <p:spPr bwMode="auto">
            <a:xfrm flipH="1">
              <a:off x="2007" y="1671"/>
              <a:ext cx="323" cy="158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7" name="Line 27"/>
            <p:cNvSpPr>
              <a:spLocks noChangeShapeType="1"/>
            </p:cNvSpPr>
            <p:nvPr/>
          </p:nvSpPr>
          <p:spPr bwMode="auto">
            <a:xfrm flipH="1" flipV="1">
              <a:off x="3561" y="1592"/>
              <a:ext cx="489" cy="30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8" name="Line 28"/>
            <p:cNvSpPr>
              <a:spLocks noChangeShapeType="1"/>
            </p:cNvSpPr>
            <p:nvPr/>
          </p:nvSpPr>
          <p:spPr bwMode="auto">
            <a:xfrm flipH="1">
              <a:off x="2780" y="2137"/>
              <a:ext cx="1278" cy="1594"/>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499" name="Line 29"/>
            <p:cNvSpPr>
              <a:spLocks noChangeShapeType="1"/>
            </p:cNvSpPr>
            <p:nvPr/>
          </p:nvSpPr>
          <p:spPr bwMode="auto">
            <a:xfrm flipH="1">
              <a:off x="2835" y="3715"/>
              <a:ext cx="466" cy="11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0" name="Line 30"/>
            <p:cNvSpPr>
              <a:spLocks noChangeShapeType="1"/>
            </p:cNvSpPr>
            <p:nvPr/>
          </p:nvSpPr>
          <p:spPr bwMode="auto">
            <a:xfrm flipH="1">
              <a:off x="2086" y="1624"/>
              <a:ext cx="1294" cy="168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1" name="Line 31"/>
            <p:cNvSpPr>
              <a:spLocks noChangeShapeType="1"/>
            </p:cNvSpPr>
            <p:nvPr/>
          </p:nvSpPr>
          <p:spPr bwMode="auto">
            <a:xfrm flipV="1">
              <a:off x="2094" y="2792"/>
              <a:ext cx="1893" cy="592"/>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2" name="Line 32"/>
            <p:cNvSpPr>
              <a:spLocks noChangeShapeType="1"/>
            </p:cNvSpPr>
            <p:nvPr/>
          </p:nvSpPr>
          <p:spPr bwMode="auto">
            <a:xfrm>
              <a:off x="3506" y="1608"/>
              <a:ext cx="607" cy="101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3" name="Line 33"/>
            <p:cNvSpPr>
              <a:spLocks noChangeShapeType="1"/>
            </p:cNvSpPr>
            <p:nvPr/>
          </p:nvSpPr>
          <p:spPr bwMode="auto">
            <a:xfrm>
              <a:off x="3545" y="3731"/>
              <a:ext cx="237" cy="157"/>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4" name="Line 34"/>
            <p:cNvSpPr>
              <a:spLocks noChangeShapeType="1"/>
            </p:cNvSpPr>
            <p:nvPr/>
          </p:nvSpPr>
          <p:spPr bwMode="auto">
            <a:xfrm>
              <a:off x="2843" y="3944"/>
              <a:ext cx="939" cy="1"/>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5505" name="Text Box 35"/>
            <p:cNvSpPr txBox="1">
              <a:spLocks noChangeArrowheads="1"/>
            </p:cNvSpPr>
            <p:nvPr/>
          </p:nvSpPr>
          <p:spPr bwMode="auto">
            <a:xfrm>
              <a:off x="846" y="2049"/>
              <a:ext cx="638" cy="4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600" dirty="0">
                  <a:solidFill>
                    <a:srgbClr val="FF0000"/>
                  </a:solidFill>
                  <a:latin typeface="Calibri"/>
                </a:rPr>
                <a:t>obtain list</a:t>
              </a:r>
            </a:p>
            <a:p>
              <a:pPr eaLnBrk="1" hangingPunct="1">
                <a:spcBef>
                  <a:spcPct val="0"/>
                </a:spcBef>
                <a:buClrTx/>
                <a:buSzTx/>
                <a:buFontTx/>
                <a:buNone/>
              </a:pPr>
              <a:r>
                <a:rPr lang="en-US" sz="1600" dirty="0">
                  <a:solidFill>
                    <a:srgbClr val="FF0000"/>
                  </a:solidFill>
                  <a:latin typeface="Calibri"/>
                </a:rPr>
                <a:t>of peers</a:t>
              </a:r>
              <a:r>
                <a:rPr lang="en-US" sz="1800" dirty="0">
                  <a:latin typeface="Calibri"/>
                </a:rPr>
                <a:t> </a:t>
              </a:r>
            </a:p>
          </p:txBody>
        </p:sp>
        <p:sp>
          <p:nvSpPr>
            <p:cNvPr id="105506" name="Text Box 36"/>
            <p:cNvSpPr txBox="1">
              <a:spLocks noChangeArrowheads="1"/>
            </p:cNvSpPr>
            <p:nvPr/>
          </p:nvSpPr>
          <p:spPr bwMode="auto">
            <a:xfrm>
              <a:off x="2730" y="2539"/>
              <a:ext cx="493" cy="4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600" dirty="0">
                  <a:latin typeface="Calibri"/>
                </a:rPr>
                <a:t>trading </a:t>
              </a:r>
            </a:p>
            <a:p>
              <a:pPr eaLnBrk="1" hangingPunct="1">
                <a:spcBef>
                  <a:spcPct val="0"/>
                </a:spcBef>
                <a:buClrTx/>
                <a:buSzTx/>
                <a:buFontTx/>
                <a:buNone/>
              </a:pPr>
              <a:r>
                <a:rPr lang="en-US" sz="1600" dirty="0">
                  <a:latin typeface="Calibri"/>
                </a:rPr>
                <a:t>chunks</a:t>
              </a:r>
            </a:p>
          </p:txBody>
        </p:sp>
        <p:sp>
          <p:nvSpPr>
            <p:cNvPr id="105507" name="Line 38"/>
            <p:cNvSpPr>
              <a:spLocks noChangeShapeType="1"/>
            </p:cNvSpPr>
            <p:nvPr/>
          </p:nvSpPr>
          <p:spPr bwMode="auto">
            <a:xfrm flipH="1">
              <a:off x="3892" y="2871"/>
              <a:ext cx="214" cy="98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pic>
          <p:nvPicPr>
            <p:cNvPr id="105508" name="Picture 39" descr="Alic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13" y="2742"/>
              <a:ext cx="354"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509" name="Text Box 40"/>
            <p:cNvSpPr txBox="1">
              <a:spLocks noChangeArrowheads="1"/>
            </p:cNvSpPr>
            <p:nvPr/>
          </p:nvSpPr>
          <p:spPr bwMode="auto">
            <a:xfrm>
              <a:off x="1760" y="3471"/>
              <a:ext cx="358"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1600" dirty="0">
                  <a:latin typeface="Calibri"/>
                </a:rPr>
                <a:t>peer</a:t>
              </a:r>
            </a:p>
          </p:txBody>
        </p:sp>
        <p:sp>
          <p:nvSpPr>
            <p:cNvPr id="105510" name="Line 42"/>
            <p:cNvSpPr>
              <a:spLocks noChangeShapeType="1"/>
            </p:cNvSpPr>
            <p:nvPr/>
          </p:nvSpPr>
          <p:spPr bwMode="auto">
            <a:xfrm>
              <a:off x="1178" y="1309"/>
              <a:ext cx="218" cy="227"/>
            </a:xfrm>
            <a:prstGeom prst="line">
              <a:avLst/>
            </a:prstGeom>
            <a:noFill/>
            <a:ln w="9525">
              <a:solidFill>
                <a:srgbClr val="FF3300"/>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sp>
        <p:nvSpPr>
          <p:cNvPr id="105489" name="Rectangle 43"/>
          <p:cNvSpPr>
            <a:spLocks noChangeArrowheads="1"/>
          </p:cNvSpPr>
          <p:nvPr/>
        </p:nvSpPr>
        <p:spPr bwMode="auto">
          <a:xfrm>
            <a:off x="614363" y="1416050"/>
            <a:ext cx="3989387" cy="54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buFont typeface="ZapfDingbats" charset="0"/>
              <a:buChar char="r"/>
            </a:pPr>
            <a:r>
              <a:rPr lang="en-US" dirty="0">
                <a:latin typeface="Calibri"/>
              </a:rPr>
              <a:t>P2P file distribution</a:t>
            </a:r>
            <a:endParaRPr lang="en-US" sz="2800" dirty="0">
              <a:latin typeface="Calibri"/>
            </a:endParaRPr>
          </a:p>
        </p:txBody>
      </p:sp>
    </p:spTree>
    <p:extLst>
      <p:ext uri="{BB962C8B-B14F-4D97-AF65-F5344CB8AC3E}">
        <p14:creationId xmlns:p14="http://schemas.microsoft.com/office/powerpoint/2010/main" val="53860487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fontScale="90000"/>
          </a:bodyPr>
          <a:lstStyle/>
          <a:p>
            <a:r>
              <a:rPr lang="en-US" altLang="en-US" sz="33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3300" dirty="0">
                <a:ea typeface="ＭＳ Ｐゴシック" panose="020B0600070205080204" pitchFamily="34" charset="-128"/>
                <a:cs typeface="Calibri" panose="020F0502020204030204" pitchFamily="34" charset="0"/>
              </a:rPr>
              <a:t>ervers</a:t>
            </a:r>
            <a:endParaRPr lang="en-US" sz="33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599018" y="1974314"/>
            <a:ext cx="8237684"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when host makes DNS query, it is sent to its </a:t>
            </a:r>
            <a:r>
              <a:rPr lang="en-US" altLang="en-US" sz="2400" i="1" dirty="0">
                <a:solidFill>
                  <a:prstClr val="black"/>
                </a:solidFill>
                <a:latin typeface="Calibri" panose="020F0502020204030204"/>
                <a:ea typeface="ＭＳ Ｐゴシック" panose="020B0600070205080204" pitchFamily="34" charset="-128"/>
              </a:rPr>
              <a:t>local</a:t>
            </a:r>
            <a:r>
              <a:rPr lang="en-US" altLang="en-US" sz="2400" dirty="0">
                <a:solidFill>
                  <a:prstClr val="black"/>
                </a:solidFill>
                <a:latin typeface="Calibri" panose="020F0502020204030204"/>
                <a:ea typeface="ＭＳ Ｐゴシック" panose="020B0600070205080204" pitchFamily="34" charset="-128"/>
              </a:rPr>
              <a:t> DNS server</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Local DNS server returns reply, answering:</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from its local cache of recent name-to-address translation pairs (possibly out of date!)</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forwarding request into DNS hierarchy for resolution</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each ISP has local DNS name server; to find yours: </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MacOS: </a:t>
            </a:r>
            <a:r>
              <a:rPr lang="en-US" sz="1800" dirty="0">
                <a:solidFill>
                  <a:prstClr val="black"/>
                </a:solidFill>
                <a:latin typeface="Courier" pitchFamily="2" charset="0"/>
              </a:rPr>
              <a:t>% </a:t>
            </a:r>
            <a:r>
              <a:rPr lang="en-US" sz="1800" dirty="0" err="1">
                <a:solidFill>
                  <a:prstClr val="black"/>
                </a:solidFill>
                <a:latin typeface="Courier" pitchFamily="2" charset="0"/>
              </a:rPr>
              <a:t>scutil</a:t>
            </a:r>
            <a:r>
              <a:rPr lang="en-US" sz="1800" dirty="0">
                <a:solidFill>
                  <a:prstClr val="black"/>
                </a:solidFill>
                <a:latin typeface="Courier" pitchFamily="2" charset="0"/>
              </a:rPr>
              <a:t> --</a:t>
            </a:r>
            <a:r>
              <a:rPr lang="en-US" sz="1800" dirty="0" err="1">
                <a:solidFill>
                  <a:prstClr val="black"/>
                </a:solidFill>
                <a:latin typeface="Courier" pitchFamily="2" charset="0"/>
              </a:rPr>
              <a:t>dns</a:t>
            </a:r>
            <a:endParaRPr lang="en-US" sz="1800" dirty="0">
              <a:solidFill>
                <a:prstClr val="black"/>
              </a:solidFill>
              <a:latin typeface="Courier" pitchFamily="2" charset="0"/>
            </a:endParaRPr>
          </a:p>
          <a:p>
            <a:pPr marL="857250" lvl="2" indent="-171450" defTabSz="685800">
              <a:spcBef>
                <a:spcPts val="375"/>
              </a:spcBef>
              <a:defRPr/>
            </a:pPr>
            <a:r>
              <a:rPr lang="en-US" sz="1800" dirty="0">
                <a:solidFill>
                  <a:prstClr val="black"/>
                </a:solidFill>
                <a:latin typeface="Calibri" panose="020F0502020204030204"/>
              </a:rPr>
              <a:t>Windows: </a:t>
            </a:r>
            <a:r>
              <a:rPr lang="en-US" sz="1800" dirty="0">
                <a:solidFill>
                  <a:prstClr val="black"/>
                </a:solidFill>
                <a:latin typeface="Courier" pitchFamily="2" charset="0"/>
              </a:rPr>
              <a:t>&gt;ipconfig /all</a:t>
            </a:r>
          </a:p>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local DNS server doesn’t strictly belong to hierarchy, acting as they do on behalf of other hosts.</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17</a:t>
            </a:fld>
            <a:endParaRPr lang="en-US" dirty="0"/>
          </a:p>
        </p:txBody>
      </p:sp>
    </p:spTree>
    <p:extLst>
      <p:ext uri="{BB962C8B-B14F-4D97-AF65-F5344CB8AC3E}">
        <p14:creationId xmlns:p14="http://schemas.microsoft.com/office/powerpoint/2010/main" val="2446587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6508" name="Slide Number Placeholder 6"/>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25E309FD-1A2F-9940-AAF9-21093A15A6EA}" type="slidenum">
              <a:rPr lang="en-US" sz="1400">
                <a:latin typeface="Times New Roman" charset="0"/>
              </a:rPr>
              <a:pPr/>
              <a:t>170</a:t>
            </a:fld>
            <a:endParaRPr lang="en-US" sz="1400">
              <a:latin typeface="Times New Roman" charset="0"/>
            </a:endParaRPr>
          </a:p>
        </p:txBody>
      </p:sp>
      <p:sp>
        <p:nvSpPr>
          <p:cNvPr id="106509" name="Rectangle 2"/>
          <p:cNvSpPr>
            <a:spLocks noGrp="1" noChangeArrowheads="1"/>
          </p:cNvSpPr>
          <p:nvPr>
            <p:ph type="title"/>
          </p:nvPr>
        </p:nvSpPr>
        <p:spPr>
          <a:xfrm>
            <a:off x="312738" y="865188"/>
            <a:ext cx="7772400" cy="1143000"/>
          </a:xfrm>
        </p:spPr>
        <p:txBody>
          <a:bodyPr/>
          <a:lstStyle/>
          <a:p>
            <a:r>
              <a:rPr lang="en-US" dirty="0" err="1">
                <a:ea typeface="ＭＳ Ｐゴシック" charset="0"/>
                <a:cs typeface="ＭＳ Ｐゴシック" charset="0"/>
              </a:rPr>
              <a:t>BitTorrent</a:t>
            </a:r>
            <a:r>
              <a:rPr lang="en-US" dirty="0">
                <a:ea typeface="ＭＳ Ｐゴシック" charset="0"/>
                <a:cs typeface="ＭＳ Ｐゴシック" charset="0"/>
              </a:rPr>
              <a:t> (1)</a:t>
            </a:r>
          </a:p>
        </p:txBody>
      </p:sp>
      <p:sp>
        <p:nvSpPr>
          <p:cNvPr id="106510" name="Rectangle 3"/>
          <p:cNvSpPr>
            <a:spLocks noGrp="1" noChangeArrowheads="1"/>
          </p:cNvSpPr>
          <p:nvPr>
            <p:ph type="body" sz="half" idx="1"/>
          </p:nvPr>
        </p:nvSpPr>
        <p:spPr>
          <a:xfrm>
            <a:off x="212725" y="2124075"/>
            <a:ext cx="8120063" cy="4384675"/>
          </a:xfrm>
        </p:spPr>
        <p:txBody>
          <a:bodyPr/>
          <a:lstStyle/>
          <a:p>
            <a:r>
              <a:rPr lang="en-US" sz="2400" dirty="0">
                <a:ea typeface="ＭＳ Ｐゴシック" charset="0"/>
                <a:cs typeface="ＭＳ Ｐゴシック" charset="0"/>
              </a:rPr>
              <a:t>file divided into 256KB </a:t>
            </a:r>
            <a:r>
              <a:rPr lang="en-US" sz="2400" i="1" dirty="0">
                <a:solidFill>
                  <a:srgbClr val="FF3300"/>
                </a:solidFill>
                <a:ea typeface="ＭＳ Ｐゴシック" charset="0"/>
                <a:cs typeface="ＭＳ Ｐゴシック" charset="0"/>
              </a:rPr>
              <a:t>chunks</a:t>
            </a:r>
            <a:r>
              <a:rPr lang="en-US" sz="2400" dirty="0">
                <a:ea typeface="ＭＳ Ｐゴシック" charset="0"/>
                <a:cs typeface="ＭＳ Ｐゴシック" charset="0"/>
              </a:rPr>
              <a:t>.</a:t>
            </a:r>
          </a:p>
          <a:p>
            <a:r>
              <a:rPr lang="en-US" sz="2400" dirty="0">
                <a:ea typeface="ＭＳ Ｐゴシック" charset="0"/>
                <a:cs typeface="ＭＳ Ｐゴシック" charset="0"/>
              </a:rPr>
              <a:t>peer joining torrent: </a:t>
            </a:r>
          </a:p>
          <a:p>
            <a:pPr lvl="1"/>
            <a:r>
              <a:rPr lang="en-US" dirty="0">
                <a:ea typeface="ＭＳ Ｐゴシック" charset="0"/>
              </a:rPr>
              <a:t>has no chunks, but will accumulate them over time</a:t>
            </a:r>
          </a:p>
          <a:p>
            <a:pPr lvl="1"/>
            <a:r>
              <a:rPr lang="en-US" dirty="0">
                <a:ea typeface="ＭＳ Ｐゴシック" charset="0"/>
              </a:rPr>
              <a:t>registers with tracker to get list of peers, connects to subset of peers (</a:t>
            </a:r>
            <a:r>
              <a:rPr lang="ja-JP" altLang="en-US" dirty="0">
                <a:ea typeface="ＭＳ Ｐゴシック" charset="0"/>
              </a:rPr>
              <a:t>“</a:t>
            </a:r>
            <a:r>
              <a:rPr lang="en-US" dirty="0">
                <a:ea typeface="ＭＳ Ｐゴシック" charset="0"/>
              </a:rPr>
              <a:t>neighbors</a:t>
            </a:r>
            <a:r>
              <a:rPr lang="ja-JP" altLang="en-US" dirty="0">
                <a:ea typeface="ＭＳ Ｐゴシック" charset="0"/>
              </a:rPr>
              <a:t>”</a:t>
            </a:r>
            <a:r>
              <a:rPr lang="en-US" dirty="0">
                <a:ea typeface="ＭＳ Ｐゴシック" charset="0"/>
              </a:rPr>
              <a:t>)</a:t>
            </a:r>
          </a:p>
          <a:p>
            <a:r>
              <a:rPr lang="en-US" sz="2400" dirty="0">
                <a:ea typeface="ＭＳ Ｐゴシック" charset="0"/>
                <a:cs typeface="ＭＳ Ｐゴシック" charset="0"/>
              </a:rPr>
              <a:t>while downloading,  peer uploads chunks to other peers. </a:t>
            </a:r>
          </a:p>
          <a:p>
            <a:r>
              <a:rPr lang="en-US" sz="2400" dirty="0">
                <a:ea typeface="ＭＳ Ｐゴシック" charset="0"/>
                <a:cs typeface="ＭＳ Ｐゴシック" charset="0"/>
              </a:rPr>
              <a:t>peers may come and go</a:t>
            </a:r>
          </a:p>
          <a:p>
            <a:r>
              <a:rPr lang="en-US" sz="2400" dirty="0">
                <a:ea typeface="ＭＳ Ｐゴシック" charset="0"/>
                <a:cs typeface="ＭＳ Ｐゴシック" charset="0"/>
              </a:rPr>
              <a:t>once peer has entire file, it may (selfishly) leave or (altruistically) remain</a:t>
            </a:r>
          </a:p>
        </p:txBody>
      </p:sp>
      <p:grpSp>
        <p:nvGrpSpPr>
          <p:cNvPr id="106511" name="Group 43"/>
          <p:cNvGrpSpPr>
            <a:grpSpLocks/>
          </p:cNvGrpSpPr>
          <p:nvPr/>
        </p:nvGrpSpPr>
        <p:grpSpPr bwMode="auto">
          <a:xfrm>
            <a:off x="5521325" y="233363"/>
            <a:ext cx="2962275" cy="2882900"/>
            <a:chOff x="2195" y="208"/>
            <a:chExt cx="3140" cy="2776"/>
          </a:xfrm>
        </p:grpSpPr>
        <p:grpSp>
          <p:nvGrpSpPr>
            <p:cNvPr id="106512" name="Group 6"/>
            <p:cNvGrpSpPr>
              <a:grpSpLocks/>
            </p:cNvGrpSpPr>
            <p:nvPr/>
          </p:nvGrpSpPr>
          <p:grpSpPr bwMode="auto">
            <a:xfrm>
              <a:off x="2513" y="208"/>
              <a:ext cx="339" cy="558"/>
              <a:chOff x="4180" y="783"/>
              <a:chExt cx="150" cy="307"/>
            </a:xfrm>
          </p:grpSpPr>
          <p:sp>
            <p:nvSpPr>
              <p:cNvPr id="106529"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6530"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06531"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6532"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06533"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34"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35"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06536"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graphicFrame>
          <p:nvGraphicFramePr>
            <p:cNvPr id="106498" name="Object 15"/>
            <p:cNvGraphicFramePr>
              <a:graphicFrameLocks noChangeAspect="1"/>
            </p:cNvGraphicFramePr>
            <p:nvPr/>
          </p:nvGraphicFramePr>
          <p:xfrm>
            <a:off x="2480" y="1429"/>
            <a:ext cx="280" cy="239"/>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0" y="1429"/>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499" name="Object 16"/>
            <p:cNvGraphicFramePr>
              <a:graphicFrameLocks noChangeAspect="1"/>
            </p:cNvGraphicFramePr>
            <p:nvPr/>
          </p:nvGraphicFramePr>
          <p:xfrm>
            <a:off x="3665" y="2638"/>
            <a:ext cx="280" cy="239"/>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5" y="2638"/>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0" name="Object 17"/>
            <p:cNvGraphicFramePr>
              <a:graphicFrameLocks noChangeAspect="1"/>
            </p:cNvGraphicFramePr>
            <p:nvPr/>
          </p:nvGraphicFramePr>
          <p:xfrm>
            <a:off x="2908" y="2150"/>
            <a:ext cx="280" cy="239"/>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8" y="2150"/>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1" name="Object 18"/>
            <p:cNvGraphicFramePr>
              <a:graphicFrameLocks noChangeAspect="1"/>
            </p:cNvGraphicFramePr>
            <p:nvPr/>
          </p:nvGraphicFramePr>
          <p:xfrm>
            <a:off x="4378" y="2436"/>
            <a:ext cx="280" cy="239"/>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8" y="2436"/>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2" name="Object 19"/>
            <p:cNvGraphicFramePr>
              <a:graphicFrameLocks noChangeAspect="1"/>
            </p:cNvGraphicFramePr>
            <p:nvPr/>
          </p:nvGraphicFramePr>
          <p:xfrm>
            <a:off x="4836" y="2745"/>
            <a:ext cx="280" cy="239"/>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6" y="2745"/>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3" name="Object 20"/>
            <p:cNvGraphicFramePr>
              <a:graphicFrameLocks noChangeAspect="1"/>
            </p:cNvGraphicFramePr>
            <p:nvPr/>
          </p:nvGraphicFramePr>
          <p:xfrm>
            <a:off x="5043" y="1516"/>
            <a:ext cx="280" cy="239"/>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3" y="1516"/>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4" name="Object 21"/>
            <p:cNvGraphicFramePr>
              <a:graphicFrameLocks noChangeAspect="1"/>
            </p:cNvGraphicFramePr>
            <p:nvPr/>
          </p:nvGraphicFramePr>
          <p:xfrm>
            <a:off x="3271" y="334"/>
            <a:ext cx="280" cy="239"/>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1" y="334"/>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5" name="Object 22"/>
            <p:cNvGraphicFramePr>
              <a:graphicFrameLocks noChangeAspect="1"/>
            </p:cNvGraphicFramePr>
            <p:nvPr/>
          </p:nvGraphicFramePr>
          <p:xfrm>
            <a:off x="5055" y="786"/>
            <a:ext cx="280" cy="239"/>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55" y="786"/>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6506" name="Object 23"/>
            <p:cNvGraphicFramePr>
              <a:graphicFrameLocks noChangeAspect="1"/>
            </p:cNvGraphicFramePr>
            <p:nvPr/>
          </p:nvGraphicFramePr>
          <p:xfrm>
            <a:off x="4371" y="274"/>
            <a:ext cx="280" cy="239"/>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1" y="274"/>
                          <a:ext cx="280" cy="2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6513" name="Line 24"/>
            <p:cNvSpPr>
              <a:spLocks noChangeShapeType="1"/>
            </p:cNvSpPr>
            <p:nvPr/>
          </p:nvSpPr>
          <p:spPr bwMode="auto">
            <a:xfrm>
              <a:off x="2623" y="775"/>
              <a:ext cx="0" cy="663"/>
            </a:xfrm>
            <a:prstGeom prst="line">
              <a:avLst/>
            </a:prstGeom>
            <a:noFill/>
            <a:ln w="9525">
              <a:solidFill>
                <a:srgbClr val="FF00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4" name="Line 25"/>
            <p:cNvSpPr>
              <a:spLocks noChangeShapeType="1"/>
            </p:cNvSpPr>
            <p:nvPr/>
          </p:nvSpPr>
          <p:spPr bwMode="auto">
            <a:xfrm flipV="1">
              <a:off x="2718" y="539"/>
              <a:ext cx="615" cy="94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5" name="Line 26"/>
            <p:cNvSpPr>
              <a:spLocks noChangeShapeType="1"/>
            </p:cNvSpPr>
            <p:nvPr/>
          </p:nvSpPr>
          <p:spPr bwMode="auto">
            <a:xfrm flipV="1">
              <a:off x="2743" y="903"/>
              <a:ext cx="2360" cy="63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6" name="Line 27"/>
            <p:cNvSpPr>
              <a:spLocks noChangeShapeType="1"/>
            </p:cNvSpPr>
            <p:nvPr/>
          </p:nvSpPr>
          <p:spPr bwMode="auto">
            <a:xfrm>
              <a:off x="2717" y="1643"/>
              <a:ext cx="1736" cy="805"/>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7" name="Line 28"/>
            <p:cNvSpPr>
              <a:spLocks noChangeShapeType="1"/>
            </p:cNvSpPr>
            <p:nvPr/>
          </p:nvSpPr>
          <p:spPr bwMode="auto">
            <a:xfrm>
              <a:off x="3491" y="548"/>
              <a:ext cx="1594" cy="994"/>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8" name="Line 29"/>
            <p:cNvSpPr>
              <a:spLocks noChangeShapeType="1"/>
            </p:cNvSpPr>
            <p:nvPr/>
          </p:nvSpPr>
          <p:spPr bwMode="auto">
            <a:xfrm flipH="1">
              <a:off x="3089" y="554"/>
              <a:ext cx="323" cy="158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19" name="Line 30"/>
            <p:cNvSpPr>
              <a:spLocks noChangeShapeType="1"/>
            </p:cNvSpPr>
            <p:nvPr/>
          </p:nvSpPr>
          <p:spPr bwMode="auto">
            <a:xfrm flipH="1" flipV="1">
              <a:off x="4643" y="475"/>
              <a:ext cx="489" cy="30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0" name="Line 31"/>
            <p:cNvSpPr>
              <a:spLocks noChangeShapeType="1"/>
            </p:cNvSpPr>
            <p:nvPr/>
          </p:nvSpPr>
          <p:spPr bwMode="auto">
            <a:xfrm flipH="1">
              <a:off x="3862" y="1020"/>
              <a:ext cx="1278" cy="1594"/>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1" name="Line 32"/>
            <p:cNvSpPr>
              <a:spLocks noChangeShapeType="1"/>
            </p:cNvSpPr>
            <p:nvPr/>
          </p:nvSpPr>
          <p:spPr bwMode="auto">
            <a:xfrm flipH="1">
              <a:off x="3917" y="2598"/>
              <a:ext cx="466" cy="11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2" name="Line 33"/>
            <p:cNvSpPr>
              <a:spLocks noChangeShapeType="1"/>
            </p:cNvSpPr>
            <p:nvPr/>
          </p:nvSpPr>
          <p:spPr bwMode="auto">
            <a:xfrm flipH="1">
              <a:off x="3168" y="507"/>
              <a:ext cx="1294" cy="168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3" name="Line 34"/>
            <p:cNvSpPr>
              <a:spLocks noChangeShapeType="1"/>
            </p:cNvSpPr>
            <p:nvPr/>
          </p:nvSpPr>
          <p:spPr bwMode="auto">
            <a:xfrm flipV="1">
              <a:off x="3176" y="1675"/>
              <a:ext cx="1893" cy="592"/>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4" name="Line 35"/>
            <p:cNvSpPr>
              <a:spLocks noChangeShapeType="1"/>
            </p:cNvSpPr>
            <p:nvPr/>
          </p:nvSpPr>
          <p:spPr bwMode="auto">
            <a:xfrm>
              <a:off x="4588" y="491"/>
              <a:ext cx="607" cy="1018"/>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5" name="Line 36"/>
            <p:cNvSpPr>
              <a:spLocks noChangeShapeType="1"/>
            </p:cNvSpPr>
            <p:nvPr/>
          </p:nvSpPr>
          <p:spPr bwMode="auto">
            <a:xfrm>
              <a:off x="4627" y="2614"/>
              <a:ext cx="237" cy="157"/>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6" name="Line 37"/>
            <p:cNvSpPr>
              <a:spLocks noChangeShapeType="1"/>
            </p:cNvSpPr>
            <p:nvPr/>
          </p:nvSpPr>
          <p:spPr bwMode="auto">
            <a:xfrm>
              <a:off x="3925" y="2827"/>
              <a:ext cx="939"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06527" name="Line 39"/>
            <p:cNvSpPr>
              <a:spLocks noChangeShapeType="1"/>
            </p:cNvSpPr>
            <p:nvPr/>
          </p:nvSpPr>
          <p:spPr bwMode="auto">
            <a:xfrm flipH="1">
              <a:off x="4974" y="1754"/>
              <a:ext cx="214" cy="986"/>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pic>
          <p:nvPicPr>
            <p:cNvPr id="106528" name="Picture 40" descr="Alic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195" y="1625"/>
              <a:ext cx="354"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65432802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7523" name="Slide Number Placeholder 6"/>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0D14E197-DAE0-9F49-9F84-EFC117B0E127}" type="slidenum">
              <a:rPr lang="en-US" sz="1400">
                <a:latin typeface="Times New Roman" charset="0"/>
              </a:rPr>
              <a:pPr/>
              <a:t>171</a:t>
            </a:fld>
            <a:endParaRPr lang="en-US" sz="1400">
              <a:latin typeface="Times New Roman" charset="0"/>
            </a:endParaRPr>
          </a:p>
        </p:txBody>
      </p:sp>
      <p:sp>
        <p:nvSpPr>
          <p:cNvPr id="107524" name="Rectangle 2"/>
          <p:cNvSpPr>
            <a:spLocks noGrp="1" noChangeArrowheads="1"/>
          </p:cNvSpPr>
          <p:nvPr>
            <p:ph type="title"/>
          </p:nvPr>
        </p:nvSpPr>
        <p:spPr/>
        <p:txBody>
          <a:bodyPr/>
          <a:lstStyle/>
          <a:p>
            <a:r>
              <a:rPr lang="en-US" dirty="0" err="1">
                <a:ea typeface="ＭＳ Ｐゴシック" charset="0"/>
                <a:cs typeface="ＭＳ Ｐゴシック" charset="0"/>
              </a:rPr>
              <a:t>BitTorrent</a:t>
            </a:r>
            <a:r>
              <a:rPr lang="en-US" dirty="0">
                <a:ea typeface="ＭＳ Ｐゴシック" charset="0"/>
                <a:cs typeface="ＭＳ Ｐゴシック" charset="0"/>
              </a:rPr>
              <a:t> (2)</a:t>
            </a:r>
          </a:p>
        </p:txBody>
      </p:sp>
      <p:sp>
        <p:nvSpPr>
          <p:cNvPr id="107525" name="Rectangle 4"/>
          <p:cNvSpPr>
            <a:spLocks noGrp="1" noChangeArrowheads="1"/>
          </p:cNvSpPr>
          <p:nvPr>
            <p:ph type="body" sz="half" idx="2"/>
          </p:nvPr>
        </p:nvSpPr>
        <p:spPr>
          <a:xfrm>
            <a:off x="600075" y="1443038"/>
            <a:ext cx="3989388" cy="4965700"/>
          </a:xfrm>
        </p:spPr>
        <p:txBody>
          <a:bodyPr/>
          <a:lstStyle/>
          <a:p>
            <a:pPr>
              <a:buFont typeface="ZapfDingbats" charset="0"/>
              <a:buNone/>
            </a:pPr>
            <a:r>
              <a:rPr lang="en-US" sz="2400" u="sng" dirty="0">
                <a:solidFill>
                  <a:srgbClr val="FF0000"/>
                </a:solidFill>
                <a:ea typeface="ＭＳ Ｐゴシック" charset="0"/>
                <a:cs typeface="ＭＳ Ｐゴシック" charset="0"/>
              </a:rPr>
              <a:t>Pulling Chunks</a:t>
            </a:r>
          </a:p>
          <a:p>
            <a:r>
              <a:rPr lang="en-US" sz="2400" dirty="0">
                <a:ea typeface="ＭＳ Ｐゴシック" charset="0"/>
                <a:cs typeface="ＭＳ Ｐゴシック" charset="0"/>
              </a:rPr>
              <a:t>at any given time, different peers have different subsets of file chunks</a:t>
            </a:r>
          </a:p>
          <a:p>
            <a:r>
              <a:rPr lang="en-US" sz="2400" dirty="0">
                <a:ea typeface="ＭＳ Ｐゴシック" charset="0"/>
                <a:cs typeface="ＭＳ Ｐゴシック" charset="0"/>
              </a:rPr>
              <a:t>periodically, a peer (Alice) asks each neighbor for list of chunks that they have.</a:t>
            </a:r>
          </a:p>
          <a:p>
            <a:r>
              <a:rPr lang="en-US" sz="2400" dirty="0">
                <a:ea typeface="ＭＳ Ｐゴシック" charset="0"/>
                <a:cs typeface="ＭＳ Ｐゴシック" charset="0"/>
              </a:rPr>
              <a:t>Alice sends requests for her missing chunks</a:t>
            </a:r>
          </a:p>
          <a:p>
            <a:pPr lvl="1"/>
            <a:r>
              <a:rPr lang="en-US" dirty="0">
                <a:ea typeface="ＭＳ Ｐゴシック" charset="0"/>
              </a:rPr>
              <a:t>rarest first</a:t>
            </a:r>
          </a:p>
        </p:txBody>
      </p:sp>
      <p:sp>
        <p:nvSpPr>
          <p:cNvPr id="107526" name="Rectangle 6"/>
          <p:cNvSpPr>
            <a:spLocks noChangeArrowheads="1"/>
          </p:cNvSpPr>
          <p:nvPr/>
        </p:nvSpPr>
        <p:spPr bwMode="auto">
          <a:xfrm>
            <a:off x="4564063" y="1443038"/>
            <a:ext cx="4337050" cy="496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r>
              <a:rPr lang="en-US" u="sng" dirty="0">
                <a:solidFill>
                  <a:srgbClr val="FF0000"/>
                </a:solidFill>
                <a:latin typeface="Calibri"/>
              </a:rPr>
              <a:t>Sending Chunks: tit-for-tat</a:t>
            </a:r>
          </a:p>
          <a:p>
            <a:pPr marL="342900" indent="-342900">
              <a:buFont typeface="ZapfDingbats" charset="0"/>
              <a:buChar char="r"/>
            </a:pPr>
            <a:r>
              <a:rPr lang="en-US" dirty="0">
                <a:latin typeface="Calibri"/>
              </a:rPr>
              <a:t>Alice sends chunks to four neighbors currently sending her chunks </a:t>
            </a:r>
            <a:r>
              <a:rPr lang="en-US" i="1" dirty="0">
                <a:latin typeface="Calibri"/>
              </a:rPr>
              <a:t>at the highest rate</a:t>
            </a:r>
            <a:r>
              <a:rPr lang="en-US" dirty="0">
                <a:latin typeface="Calibri"/>
              </a:rPr>
              <a:t> </a:t>
            </a:r>
          </a:p>
          <a:p>
            <a:pPr marL="742950" lvl="1" indent="-285750">
              <a:buSzPct val="75000"/>
              <a:buFont typeface="Wingdings" charset="0"/>
              <a:buChar char="v"/>
            </a:pPr>
            <a:r>
              <a:rPr lang="en-US" dirty="0">
                <a:latin typeface="Calibri"/>
              </a:rPr>
              <a:t>re-evaluate top 4 every 10 </a:t>
            </a:r>
            <a:r>
              <a:rPr lang="en-US" dirty="0" err="1">
                <a:latin typeface="Calibri"/>
              </a:rPr>
              <a:t>secs</a:t>
            </a:r>
            <a:endParaRPr lang="en-US" dirty="0">
              <a:latin typeface="Calibri"/>
            </a:endParaRPr>
          </a:p>
          <a:p>
            <a:pPr marL="342900" indent="-342900">
              <a:buFont typeface="ZapfDingbats" charset="0"/>
              <a:buChar char="r"/>
            </a:pPr>
            <a:r>
              <a:rPr lang="en-US" dirty="0">
                <a:latin typeface="Calibri"/>
              </a:rPr>
              <a:t>every 30 </a:t>
            </a:r>
            <a:r>
              <a:rPr lang="en-US" dirty="0" err="1">
                <a:latin typeface="Calibri"/>
              </a:rPr>
              <a:t>secs</a:t>
            </a:r>
            <a:r>
              <a:rPr lang="en-US" dirty="0">
                <a:latin typeface="Calibri"/>
              </a:rPr>
              <a:t>: randomly select another peer, starts sending chunks</a:t>
            </a:r>
          </a:p>
          <a:p>
            <a:pPr marL="742950" lvl="1" indent="-285750">
              <a:buSzPct val="75000"/>
              <a:buFont typeface="Wingdings" charset="0"/>
              <a:buChar char="v"/>
            </a:pPr>
            <a:r>
              <a:rPr lang="en-US" dirty="0">
                <a:latin typeface="Calibri"/>
              </a:rPr>
              <a:t>newly chosen peer may join top 4</a:t>
            </a:r>
          </a:p>
          <a:p>
            <a:pPr marL="742950" lvl="1" indent="-285750">
              <a:buSzPct val="75000"/>
              <a:buFont typeface="Wingdings" charset="0"/>
              <a:buChar char="v"/>
            </a:pPr>
            <a:r>
              <a:rPr lang="ja-JP" altLang="en-US" dirty="0">
                <a:latin typeface="Calibri"/>
              </a:rPr>
              <a:t>“</a:t>
            </a:r>
            <a:r>
              <a:rPr lang="en-US" dirty="0">
                <a:latin typeface="Calibri"/>
              </a:rPr>
              <a:t>optimistically </a:t>
            </a:r>
            <a:r>
              <a:rPr lang="en-US" dirty="0" err="1">
                <a:latin typeface="Calibri"/>
              </a:rPr>
              <a:t>unchoke</a:t>
            </a:r>
            <a:r>
              <a:rPr lang="ja-JP" altLang="en-US" dirty="0">
                <a:latin typeface="Calibri"/>
              </a:rPr>
              <a:t>”</a:t>
            </a:r>
            <a:endParaRPr lang="en-US" dirty="0">
              <a:latin typeface="Calibri"/>
            </a:endParaRPr>
          </a:p>
          <a:p>
            <a:pPr marL="342900" indent="-342900">
              <a:buFont typeface="ZapfDingbats" charset="0"/>
              <a:buChar char="r"/>
            </a:pPr>
            <a:endParaRPr lang="en-US" dirty="0">
              <a:latin typeface="Calibri"/>
            </a:endParaRPr>
          </a:p>
        </p:txBody>
      </p:sp>
    </p:spTree>
    <p:extLst>
      <p:ext uri="{BB962C8B-B14F-4D97-AF65-F5344CB8AC3E}">
        <p14:creationId xmlns:p14="http://schemas.microsoft.com/office/powerpoint/2010/main" val="282252446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557" name="Slide Number Placeholder 4"/>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0A82A3A0-E9C4-0F43-AD7D-B77C6A2BA551}" type="slidenum">
              <a:rPr lang="en-US" sz="1400">
                <a:latin typeface="Times New Roman" charset="0"/>
              </a:rPr>
              <a:pPr/>
              <a:t>172</a:t>
            </a:fld>
            <a:endParaRPr lang="en-US" sz="1400">
              <a:latin typeface="Times New Roman" charset="0"/>
            </a:endParaRPr>
          </a:p>
        </p:txBody>
      </p:sp>
      <p:sp>
        <p:nvSpPr>
          <p:cNvPr id="108558" name="Rectangle 2"/>
          <p:cNvSpPr>
            <a:spLocks noGrp="1" noChangeArrowheads="1"/>
          </p:cNvSpPr>
          <p:nvPr>
            <p:ph type="title"/>
          </p:nvPr>
        </p:nvSpPr>
        <p:spPr>
          <a:xfrm>
            <a:off x="482600" y="254000"/>
            <a:ext cx="7772400" cy="1143000"/>
          </a:xfrm>
        </p:spPr>
        <p:txBody>
          <a:bodyPr/>
          <a:lstStyle/>
          <a:p>
            <a:r>
              <a:rPr lang="en-US" dirty="0" err="1">
                <a:ea typeface="ＭＳ Ｐゴシック" charset="0"/>
                <a:cs typeface="ＭＳ Ｐゴシック" charset="0"/>
              </a:rPr>
              <a:t>BitTorrent</a:t>
            </a:r>
            <a:r>
              <a:rPr lang="en-US" dirty="0">
                <a:ea typeface="ＭＳ Ｐゴシック" charset="0"/>
                <a:cs typeface="ＭＳ Ｐゴシック" charset="0"/>
              </a:rPr>
              <a:t>:  Tit-for-tat</a:t>
            </a:r>
          </a:p>
        </p:txBody>
      </p:sp>
      <p:graphicFrame>
        <p:nvGraphicFramePr>
          <p:cNvPr id="108546" name="Object 3"/>
          <p:cNvGraphicFramePr>
            <a:graphicFrameLocks noChangeAspect="1"/>
          </p:cNvGraphicFramePr>
          <p:nvPr/>
        </p:nvGraphicFramePr>
        <p:xfrm>
          <a:off x="2909888" y="4518025"/>
          <a:ext cx="617537" cy="473075"/>
        </p:xfrm>
        <a:graphic>
          <a:graphicData uri="http://schemas.openxmlformats.org/presentationml/2006/ole">
            <mc:AlternateContent xmlns:mc="http://schemas.openxmlformats.org/markup-compatibility/2006">
              <mc:Choice xmlns:v="urn:schemas-microsoft-com:vml" Requires="v">
                <p:oleObj name="Clip" r:id="rId3" imgW="1305000" imgH="1085760" progId="MS_ClipArt_Gallery.2">
                  <p:embed/>
                </p:oleObj>
              </mc:Choice>
              <mc:Fallback>
                <p:oleObj name="Clip" r:id="rId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9888" y="45180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47" name="Object 4"/>
          <p:cNvGraphicFramePr>
            <a:graphicFrameLocks noChangeAspect="1"/>
          </p:cNvGraphicFramePr>
          <p:nvPr/>
        </p:nvGraphicFramePr>
        <p:xfrm>
          <a:off x="827088" y="3641725"/>
          <a:ext cx="617537" cy="473075"/>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088" y="36417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266245" name="Object 5"/>
          <p:cNvGraphicFramePr>
            <a:graphicFrameLocks noChangeAspect="1"/>
          </p:cNvGraphicFramePr>
          <p:nvPr/>
        </p:nvGraphicFramePr>
        <p:xfrm>
          <a:off x="2160588" y="3438525"/>
          <a:ext cx="617537" cy="473075"/>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60588" y="34385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49" name="Object 6"/>
          <p:cNvGraphicFramePr>
            <a:graphicFrameLocks noChangeAspect="1"/>
          </p:cNvGraphicFramePr>
          <p:nvPr/>
        </p:nvGraphicFramePr>
        <p:xfrm>
          <a:off x="1538288" y="5241925"/>
          <a:ext cx="617537" cy="473075"/>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38288" y="52419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0" name="Object 7"/>
          <p:cNvGraphicFramePr>
            <a:graphicFrameLocks noChangeAspect="1"/>
          </p:cNvGraphicFramePr>
          <p:nvPr/>
        </p:nvGraphicFramePr>
        <p:xfrm>
          <a:off x="2262188" y="6118225"/>
          <a:ext cx="617537" cy="473075"/>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2188" y="61182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1" name="Object 8"/>
          <p:cNvGraphicFramePr>
            <a:graphicFrameLocks noChangeAspect="1"/>
          </p:cNvGraphicFramePr>
          <p:nvPr/>
        </p:nvGraphicFramePr>
        <p:xfrm>
          <a:off x="4967288" y="3895725"/>
          <a:ext cx="617537" cy="473075"/>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67288" y="38957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266249" name="Object 9"/>
          <p:cNvGraphicFramePr>
            <a:graphicFrameLocks noChangeAspect="1"/>
          </p:cNvGraphicFramePr>
          <p:nvPr/>
        </p:nvGraphicFramePr>
        <p:xfrm>
          <a:off x="4662488" y="3057525"/>
          <a:ext cx="617537" cy="473075"/>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62488" y="30575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3" name="Object 10"/>
          <p:cNvGraphicFramePr>
            <a:graphicFrameLocks noChangeAspect="1"/>
          </p:cNvGraphicFramePr>
          <p:nvPr/>
        </p:nvGraphicFramePr>
        <p:xfrm>
          <a:off x="5729288" y="2714625"/>
          <a:ext cx="617537" cy="473075"/>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29288" y="27146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4" name="Object 11"/>
          <p:cNvGraphicFramePr>
            <a:graphicFrameLocks noChangeAspect="1"/>
          </p:cNvGraphicFramePr>
          <p:nvPr/>
        </p:nvGraphicFramePr>
        <p:xfrm>
          <a:off x="6351588" y="3565525"/>
          <a:ext cx="617537" cy="473075"/>
        </p:xfrm>
        <a:graphic>
          <a:graphicData uri="http://schemas.openxmlformats.org/presentationml/2006/ole">
            <mc:AlternateContent xmlns:mc="http://schemas.openxmlformats.org/markup-compatibility/2006">
              <mc:Choice xmlns:v="urn:schemas-microsoft-com:vml" Requires="v">
                <p:oleObj name="Clip" r:id="rId12" imgW="1305000" imgH="1085760" progId="MS_ClipArt_Gallery.2">
                  <p:embed/>
                </p:oleObj>
              </mc:Choice>
              <mc:Fallback>
                <p:oleObj name="Clip" r:id="rId12"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51588" y="35655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108555" name="Object 12"/>
          <p:cNvGraphicFramePr>
            <a:graphicFrameLocks noChangeAspect="1"/>
          </p:cNvGraphicFramePr>
          <p:nvPr/>
        </p:nvGraphicFramePr>
        <p:xfrm>
          <a:off x="6173788" y="4454525"/>
          <a:ext cx="617537" cy="473075"/>
        </p:xfrm>
        <a:graphic>
          <a:graphicData uri="http://schemas.openxmlformats.org/presentationml/2006/ole">
            <mc:AlternateContent xmlns:mc="http://schemas.openxmlformats.org/markup-compatibility/2006">
              <mc:Choice xmlns:v="urn:schemas-microsoft-com:vml" Requires="v">
                <p:oleObj name="Clip" r:id="rId13" imgW="1305000" imgH="1085760" progId="MS_ClipArt_Gallery.2">
                  <p:embed/>
                </p:oleObj>
              </mc:Choice>
              <mc:Fallback>
                <p:oleObj name="Clip" r:id="rId1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73788" y="4454525"/>
                        <a:ext cx="617537" cy="473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pic>
        <p:nvPicPr>
          <p:cNvPr id="108559" name="Picture 13" descr="Alic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389313" y="5095875"/>
            <a:ext cx="561975" cy="693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54" name="Line 14"/>
          <p:cNvSpPr>
            <a:spLocks noChangeShapeType="1"/>
          </p:cNvSpPr>
          <p:nvPr/>
        </p:nvSpPr>
        <p:spPr bwMode="auto">
          <a:xfrm flipH="1" flipV="1">
            <a:off x="2654300" y="3937000"/>
            <a:ext cx="457200" cy="5461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lIns="0" tIns="0" rIns="0" bIns="0">
            <a:spAutoFit/>
          </a:bodyPr>
          <a:lstStyle/>
          <a:p>
            <a:endParaRPr lang="en-US" dirty="0">
              <a:latin typeface="Calibri"/>
            </a:endParaRPr>
          </a:p>
        </p:txBody>
      </p:sp>
      <p:sp>
        <p:nvSpPr>
          <p:cNvPr id="108561" name="Line 15"/>
          <p:cNvSpPr>
            <a:spLocks noChangeShapeType="1"/>
          </p:cNvSpPr>
          <p:nvPr/>
        </p:nvSpPr>
        <p:spPr bwMode="auto">
          <a:xfrm flipH="1" flipV="1">
            <a:off x="1473200" y="4102100"/>
            <a:ext cx="1473200" cy="5969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2" name="Line 16"/>
          <p:cNvSpPr>
            <a:spLocks noChangeShapeType="1"/>
          </p:cNvSpPr>
          <p:nvPr/>
        </p:nvSpPr>
        <p:spPr bwMode="auto">
          <a:xfrm flipH="1">
            <a:off x="2159000" y="4991100"/>
            <a:ext cx="965200" cy="3810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3" name="Line 17"/>
          <p:cNvSpPr>
            <a:spLocks noChangeShapeType="1"/>
          </p:cNvSpPr>
          <p:nvPr/>
        </p:nvSpPr>
        <p:spPr bwMode="auto">
          <a:xfrm flipH="1">
            <a:off x="2628900" y="5041900"/>
            <a:ext cx="596900" cy="10414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4" name="Line 18"/>
          <p:cNvSpPr>
            <a:spLocks noChangeShapeType="1"/>
          </p:cNvSpPr>
          <p:nvPr/>
        </p:nvSpPr>
        <p:spPr bwMode="auto">
          <a:xfrm flipV="1">
            <a:off x="5511800" y="3225800"/>
            <a:ext cx="419100" cy="6477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266259" name="Line 19"/>
          <p:cNvSpPr>
            <a:spLocks noChangeShapeType="1"/>
          </p:cNvSpPr>
          <p:nvPr/>
        </p:nvSpPr>
        <p:spPr bwMode="auto">
          <a:xfrm flipH="1" flipV="1">
            <a:off x="5168900" y="3492500"/>
            <a:ext cx="76200" cy="3556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6" name="Line 20"/>
          <p:cNvSpPr>
            <a:spLocks noChangeShapeType="1"/>
          </p:cNvSpPr>
          <p:nvPr/>
        </p:nvSpPr>
        <p:spPr bwMode="auto">
          <a:xfrm flipV="1">
            <a:off x="5613400" y="3810000"/>
            <a:ext cx="787400" cy="3048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108567" name="Line 21"/>
          <p:cNvSpPr>
            <a:spLocks noChangeShapeType="1"/>
          </p:cNvSpPr>
          <p:nvPr/>
        </p:nvSpPr>
        <p:spPr bwMode="auto">
          <a:xfrm>
            <a:off x="5613400" y="4279900"/>
            <a:ext cx="596900" cy="317500"/>
          </a:xfrm>
          <a:prstGeom prst="line">
            <a:avLst/>
          </a:prstGeom>
          <a:noFill/>
          <a:ln w="2540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pic>
        <p:nvPicPr>
          <p:cNvPr id="108568" name="Picture 22" descr="Bob"/>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979988" y="4524375"/>
            <a:ext cx="676275" cy="690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63" name="Line 23"/>
          <p:cNvSpPr>
            <a:spLocks noChangeShapeType="1"/>
          </p:cNvSpPr>
          <p:nvPr/>
        </p:nvSpPr>
        <p:spPr bwMode="auto">
          <a:xfrm flipV="1">
            <a:off x="3530600" y="4076700"/>
            <a:ext cx="1435100" cy="482600"/>
          </a:xfrm>
          <a:prstGeom prst="line">
            <a:avLst/>
          </a:prstGeom>
          <a:noFill/>
          <a:ln w="25400">
            <a:solidFill>
              <a:srgbClr val="FF0000"/>
            </a:solidFill>
            <a:prstDash val="sysDot"/>
            <a:round/>
            <a:headEnd/>
            <a:tailEnd type="triangle" w="med" len="med"/>
          </a:ln>
          <a:extLst>
            <a:ext uri="{909E8E84-426E-40dd-AFC4-6F175D3DCCD1}">
              <a14:hiddenFill xmlns="" xmlns:a14="http://schemas.microsoft.com/office/drawing/2010/main">
                <a:noFill/>
              </a14:hiddenFill>
            </a:ext>
          </a:extLst>
        </p:spPr>
        <p:txBody>
          <a:bodyPr lIns="0" tIns="0" rIns="0" bIns="0">
            <a:spAutoFit/>
          </a:bodyPr>
          <a:lstStyle/>
          <a:p>
            <a:endParaRPr lang="en-US" dirty="0">
              <a:latin typeface="Calibri"/>
            </a:endParaRPr>
          </a:p>
        </p:txBody>
      </p:sp>
      <p:sp>
        <p:nvSpPr>
          <p:cNvPr id="266264" name="Line 24"/>
          <p:cNvSpPr>
            <a:spLocks noChangeShapeType="1"/>
          </p:cNvSpPr>
          <p:nvPr/>
        </p:nvSpPr>
        <p:spPr bwMode="auto">
          <a:xfrm flipH="1">
            <a:off x="3543300" y="4165600"/>
            <a:ext cx="1397000" cy="46990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lIns="0" tIns="0" rIns="0" bIns="0">
            <a:spAutoFit/>
          </a:bodyPr>
          <a:lstStyle/>
          <a:p>
            <a:endParaRPr lang="en-US" dirty="0">
              <a:latin typeface="Calibri"/>
            </a:endParaRPr>
          </a:p>
        </p:txBody>
      </p:sp>
      <p:sp>
        <p:nvSpPr>
          <p:cNvPr id="266265" name="Line 25"/>
          <p:cNvSpPr>
            <a:spLocks noChangeShapeType="1"/>
          </p:cNvSpPr>
          <p:nvPr/>
        </p:nvSpPr>
        <p:spPr bwMode="auto">
          <a:xfrm flipV="1">
            <a:off x="3581400" y="4267200"/>
            <a:ext cx="1371600" cy="48260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lIns="0" tIns="0" rIns="0" bIns="0">
            <a:spAutoFit/>
          </a:bodyPr>
          <a:lstStyle/>
          <a:p>
            <a:endParaRPr lang="en-US" dirty="0">
              <a:latin typeface="Calibri"/>
            </a:endParaRPr>
          </a:p>
        </p:txBody>
      </p:sp>
      <p:sp>
        <p:nvSpPr>
          <p:cNvPr id="266266" name="Text Box 26"/>
          <p:cNvSpPr txBox="1">
            <a:spLocks noChangeArrowheads="1"/>
          </p:cNvSpPr>
          <p:nvPr/>
        </p:nvSpPr>
        <p:spPr bwMode="auto">
          <a:xfrm>
            <a:off x="841375" y="1320800"/>
            <a:ext cx="412097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0" tIns="0" rIns="0" bIns="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dirty="0">
                <a:solidFill>
                  <a:schemeClr val="accent2"/>
                </a:solidFill>
                <a:latin typeface="Calibri"/>
              </a:rPr>
              <a:t>(1) Alice </a:t>
            </a:r>
            <a:r>
              <a:rPr lang="ja-JP" altLang="en-US" sz="2000" dirty="0">
                <a:solidFill>
                  <a:schemeClr val="accent2"/>
                </a:solidFill>
                <a:latin typeface="Calibri"/>
              </a:rPr>
              <a:t>“</a:t>
            </a:r>
            <a:r>
              <a:rPr lang="en-US" sz="2000" dirty="0">
                <a:solidFill>
                  <a:schemeClr val="accent2"/>
                </a:solidFill>
                <a:latin typeface="Calibri"/>
              </a:rPr>
              <a:t>optimistically </a:t>
            </a:r>
            <a:r>
              <a:rPr lang="en-US" sz="2000" dirty="0" err="1">
                <a:solidFill>
                  <a:schemeClr val="accent2"/>
                </a:solidFill>
                <a:latin typeface="Calibri"/>
              </a:rPr>
              <a:t>unchokes</a:t>
            </a:r>
            <a:r>
              <a:rPr lang="ja-JP" altLang="en-US" sz="2000" dirty="0">
                <a:solidFill>
                  <a:schemeClr val="accent2"/>
                </a:solidFill>
                <a:latin typeface="Calibri"/>
              </a:rPr>
              <a:t>”</a:t>
            </a:r>
            <a:r>
              <a:rPr lang="en-US" sz="2000" dirty="0">
                <a:solidFill>
                  <a:schemeClr val="accent2"/>
                </a:solidFill>
                <a:latin typeface="Calibri"/>
              </a:rPr>
              <a:t> Bob</a:t>
            </a:r>
          </a:p>
        </p:txBody>
      </p:sp>
      <p:sp>
        <p:nvSpPr>
          <p:cNvPr id="266267" name="Text Box 27"/>
          <p:cNvSpPr txBox="1">
            <a:spLocks noChangeArrowheads="1"/>
          </p:cNvSpPr>
          <p:nvPr/>
        </p:nvSpPr>
        <p:spPr bwMode="auto">
          <a:xfrm>
            <a:off x="808038" y="1663700"/>
            <a:ext cx="712309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0" tIns="0" rIns="0" bIns="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dirty="0">
                <a:solidFill>
                  <a:schemeClr val="accent2"/>
                </a:solidFill>
                <a:latin typeface="Calibri"/>
              </a:rPr>
              <a:t>(2) Alice becomes one of Bob</a:t>
            </a:r>
            <a:r>
              <a:rPr lang="ja-JP" altLang="en-US" sz="2000" dirty="0">
                <a:solidFill>
                  <a:schemeClr val="accent2"/>
                </a:solidFill>
                <a:latin typeface="Calibri"/>
              </a:rPr>
              <a:t>’</a:t>
            </a:r>
            <a:r>
              <a:rPr lang="en-US" sz="2000" dirty="0">
                <a:solidFill>
                  <a:schemeClr val="accent2"/>
                </a:solidFill>
                <a:latin typeface="Calibri"/>
              </a:rPr>
              <a:t>s top-four providers; Bob reciprocates</a:t>
            </a:r>
          </a:p>
        </p:txBody>
      </p:sp>
      <p:sp>
        <p:nvSpPr>
          <p:cNvPr id="266268" name="Text Box 28"/>
          <p:cNvSpPr txBox="1">
            <a:spLocks noChangeArrowheads="1"/>
          </p:cNvSpPr>
          <p:nvPr/>
        </p:nvSpPr>
        <p:spPr bwMode="auto">
          <a:xfrm>
            <a:off x="800100" y="2019300"/>
            <a:ext cx="5240066"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0" tIns="0" rIns="0" bIns="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dirty="0">
                <a:solidFill>
                  <a:schemeClr val="accent2"/>
                </a:solidFill>
                <a:latin typeface="Calibri"/>
              </a:rPr>
              <a:t>(3) Bob becomes one of Alice</a:t>
            </a:r>
            <a:r>
              <a:rPr lang="ja-JP" altLang="en-US" sz="2000" dirty="0">
                <a:solidFill>
                  <a:schemeClr val="accent2"/>
                </a:solidFill>
                <a:latin typeface="Calibri"/>
              </a:rPr>
              <a:t>’</a:t>
            </a:r>
            <a:r>
              <a:rPr lang="en-US" sz="2000" dirty="0">
                <a:solidFill>
                  <a:schemeClr val="accent2"/>
                </a:solidFill>
                <a:latin typeface="Calibri"/>
              </a:rPr>
              <a:t>s top-four providers</a:t>
            </a:r>
          </a:p>
        </p:txBody>
      </p:sp>
      <p:sp>
        <p:nvSpPr>
          <p:cNvPr id="266269" name="Text Box 29"/>
          <p:cNvSpPr txBox="1">
            <a:spLocks noChangeArrowheads="1"/>
          </p:cNvSpPr>
          <p:nvPr/>
        </p:nvSpPr>
        <p:spPr bwMode="auto">
          <a:xfrm>
            <a:off x="4724400" y="5457825"/>
            <a:ext cx="3657600" cy="1016000"/>
          </a:xfrm>
          <a:prstGeom prst="rect">
            <a:avLst/>
          </a:prstGeom>
          <a:noFill/>
          <a:ln w="9525">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eaLnBrk="1" hangingPunct="1">
              <a:spcBef>
                <a:spcPct val="0"/>
              </a:spcBef>
              <a:buClrTx/>
              <a:buSzTx/>
              <a:buFontTx/>
              <a:buNone/>
            </a:pPr>
            <a:r>
              <a:rPr lang="en-US" sz="2000" dirty="0">
                <a:solidFill>
                  <a:srgbClr val="FF0000"/>
                </a:solidFill>
                <a:latin typeface="Calibri"/>
              </a:rPr>
              <a:t>With higher upload rate, </a:t>
            </a:r>
            <a:br>
              <a:rPr lang="en-US" sz="2000" dirty="0">
                <a:solidFill>
                  <a:srgbClr val="FF0000"/>
                </a:solidFill>
                <a:latin typeface="Calibri"/>
              </a:rPr>
            </a:br>
            <a:r>
              <a:rPr lang="en-US" sz="2000" dirty="0">
                <a:solidFill>
                  <a:srgbClr val="FF0000"/>
                </a:solidFill>
                <a:latin typeface="Calibri"/>
              </a:rPr>
              <a:t>can find better trading </a:t>
            </a:r>
          </a:p>
          <a:p>
            <a:pPr eaLnBrk="1" hangingPunct="1">
              <a:spcBef>
                <a:spcPct val="0"/>
              </a:spcBef>
              <a:buClrTx/>
              <a:buSzTx/>
              <a:buFontTx/>
              <a:buNone/>
            </a:pPr>
            <a:r>
              <a:rPr lang="en-US" sz="2000" dirty="0">
                <a:solidFill>
                  <a:srgbClr val="FF0000"/>
                </a:solidFill>
                <a:latin typeface="Calibri"/>
              </a:rPr>
              <a:t>partners &amp; get file faster!</a:t>
            </a:r>
            <a:endParaRPr lang="en-US" sz="2000" dirty="0">
              <a:latin typeface="Calibri"/>
            </a:endParaRPr>
          </a:p>
        </p:txBody>
      </p:sp>
    </p:spTree>
    <p:extLst>
      <p:ext uri="{BB962C8B-B14F-4D97-AF65-F5344CB8AC3E}">
        <p14:creationId xmlns:p14="http://schemas.microsoft.com/office/powerpoint/2010/main" val="18123014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6266"/>
                                        </p:tgtEl>
                                        <p:attrNameLst>
                                          <p:attrName>style.visibility</p:attrName>
                                        </p:attrNameLst>
                                      </p:cBhvr>
                                      <p:to>
                                        <p:strVal val="visible"/>
                                      </p:to>
                                    </p:set>
                                    <p:animEffect transition="in" filter="blinds(horizontal)">
                                      <p:cBhvr>
                                        <p:cTn id="7" dur="500"/>
                                        <p:tgtEl>
                                          <p:spTgt spid="266266"/>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66263"/>
                                        </p:tgtEl>
                                        <p:attrNameLst>
                                          <p:attrName>style.visibility</p:attrName>
                                        </p:attrNameLst>
                                      </p:cBhvr>
                                      <p:to>
                                        <p:strVal val="visible"/>
                                      </p:to>
                                    </p:set>
                                    <p:animEffect transition="in" filter="blinds(horizontal)">
                                      <p:cBhvr>
                                        <p:cTn id="10" dur="500"/>
                                        <p:tgtEl>
                                          <p:spTgt spid="26626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66267"/>
                                        </p:tgtEl>
                                        <p:attrNameLst>
                                          <p:attrName>style.visibility</p:attrName>
                                        </p:attrNameLst>
                                      </p:cBhvr>
                                      <p:to>
                                        <p:strVal val="visible"/>
                                      </p:to>
                                    </p:set>
                                    <p:animEffect transition="in" filter="blinds(horizontal)">
                                      <p:cBhvr>
                                        <p:cTn id="15" dur="500"/>
                                        <p:tgtEl>
                                          <p:spTgt spid="266267"/>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266264"/>
                                        </p:tgtEl>
                                        <p:attrNameLst>
                                          <p:attrName>style.visibility</p:attrName>
                                        </p:attrNameLst>
                                      </p:cBhvr>
                                      <p:to>
                                        <p:strVal val="visible"/>
                                      </p:to>
                                    </p:set>
                                    <p:animEffect transition="in" filter="blinds(horizontal)">
                                      <p:cBhvr>
                                        <p:cTn id="18" dur="500"/>
                                        <p:tgtEl>
                                          <p:spTgt spid="266264"/>
                                        </p:tgtEl>
                                      </p:cBhvr>
                                    </p:animEffect>
                                  </p:childTnLst>
                                </p:cTn>
                              </p:par>
                              <p:par>
                                <p:cTn id="19" presetID="3" presetClass="exit" presetSubtype="10" fill="hold" nodeType="withEffect">
                                  <p:stCondLst>
                                    <p:cond delay="0"/>
                                  </p:stCondLst>
                                  <p:childTnLst>
                                    <p:animEffect transition="out" filter="blinds(horizontal)">
                                      <p:cBhvr>
                                        <p:cTn id="20" dur="500"/>
                                        <p:tgtEl>
                                          <p:spTgt spid="266249"/>
                                        </p:tgtEl>
                                      </p:cBhvr>
                                    </p:animEffect>
                                    <p:set>
                                      <p:cBhvr>
                                        <p:cTn id="21" dur="1" fill="hold">
                                          <p:stCondLst>
                                            <p:cond delay="499"/>
                                          </p:stCondLst>
                                        </p:cTn>
                                        <p:tgtEl>
                                          <p:spTgt spid="266249"/>
                                        </p:tgtEl>
                                        <p:attrNameLst>
                                          <p:attrName>style.visibility</p:attrName>
                                        </p:attrNameLst>
                                      </p:cBhvr>
                                      <p:to>
                                        <p:strVal val="hidden"/>
                                      </p:to>
                                    </p:set>
                                  </p:childTnLst>
                                </p:cTn>
                              </p:par>
                              <p:par>
                                <p:cTn id="22" presetID="3" presetClass="exit" presetSubtype="10" fill="hold" grpId="0" nodeType="withEffect">
                                  <p:stCondLst>
                                    <p:cond delay="0"/>
                                  </p:stCondLst>
                                  <p:childTnLst>
                                    <p:animEffect transition="out" filter="blinds(horizontal)">
                                      <p:cBhvr>
                                        <p:cTn id="23" dur="500"/>
                                        <p:tgtEl>
                                          <p:spTgt spid="266259"/>
                                        </p:tgtEl>
                                      </p:cBhvr>
                                    </p:animEffect>
                                    <p:set>
                                      <p:cBhvr>
                                        <p:cTn id="24" dur="1" fill="hold">
                                          <p:stCondLst>
                                            <p:cond delay="499"/>
                                          </p:stCondLst>
                                        </p:cTn>
                                        <p:tgtEl>
                                          <p:spTgt spid="266259"/>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266268"/>
                                        </p:tgtEl>
                                        <p:attrNameLst>
                                          <p:attrName>style.visibility</p:attrName>
                                        </p:attrNameLst>
                                      </p:cBhvr>
                                      <p:to>
                                        <p:strVal val="visible"/>
                                      </p:to>
                                    </p:set>
                                    <p:animEffect transition="in" filter="blinds(horizontal)">
                                      <p:cBhvr>
                                        <p:cTn id="29" dur="500"/>
                                        <p:tgtEl>
                                          <p:spTgt spid="266268"/>
                                        </p:tgtEl>
                                      </p:cBhvr>
                                    </p:animEffect>
                                  </p:childTnLst>
                                </p:cTn>
                              </p:par>
                              <p:par>
                                <p:cTn id="30" presetID="3" presetClass="exit" presetSubtype="10" fill="hold" nodeType="withEffect">
                                  <p:stCondLst>
                                    <p:cond delay="0"/>
                                  </p:stCondLst>
                                  <p:childTnLst>
                                    <p:animEffect transition="out" filter="blinds(horizontal)">
                                      <p:cBhvr>
                                        <p:cTn id="31" dur="500"/>
                                        <p:tgtEl>
                                          <p:spTgt spid="266245"/>
                                        </p:tgtEl>
                                      </p:cBhvr>
                                    </p:animEffect>
                                    <p:set>
                                      <p:cBhvr>
                                        <p:cTn id="32" dur="1" fill="hold">
                                          <p:stCondLst>
                                            <p:cond delay="499"/>
                                          </p:stCondLst>
                                        </p:cTn>
                                        <p:tgtEl>
                                          <p:spTgt spid="266245"/>
                                        </p:tgtEl>
                                        <p:attrNameLst>
                                          <p:attrName>style.visibility</p:attrName>
                                        </p:attrNameLst>
                                      </p:cBhvr>
                                      <p:to>
                                        <p:strVal val="hidden"/>
                                      </p:to>
                                    </p:set>
                                  </p:childTnLst>
                                </p:cTn>
                              </p:par>
                              <p:par>
                                <p:cTn id="33" presetID="3" presetClass="exit" presetSubtype="10" fill="hold" grpId="0" nodeType="withEffect">
                                  <p:stCondLst>
                                    <p:cond delay="0"/>
                                  </p:stCondLst>
                                  <p:childTnLst>
                                    <p:animEffect transition="out" filter="blinds(horizontal)">
                                      <p:cBhvr>
                                        <p:cTn id="34" dur="500"/>
                                        <p:tgtEl>
                                          <p:spTgt spid="266254"/>
                                        </p:tgtEl>
                                      </p:cBhvr>
                                    </p:animEffect>
                                    <p:set>
                                      <p:cBhvr>
                                        <p:cTn id="35" dur="1" fill="hold">
                                          <p:stCondLst>
                                            <p:cond delay="499"/>
                                          </p:stCondLst>
                                        </p:cTn>
                                        <p:tgtEl>
                                          <p:spTgt spid="266254"/>
                                        </p:tgtEl>
                                        <p:attrNameLst>
                                          <p:attrName>style.visibility</p:attrName>
                                        </p:attrNameLst>
                                      </p:cBhvr>
                                      <p:to>
                                        <p:strVal val="hidden"/>
                                      </p:to>
                                    </p:set>
                                  </p:childTnLst>
                                </p:cTn>
                              </p:par>
                              <p:par>
                                <p:cTn id="36" presetID="3" presetClass="entr" presetSubtype="10" fill="hold" grpId="0" nodeType="withEffect">
                                  <p:stCondLst>
                                    <p:cond delay="0"/>
                                  </p:stCondLst>
                                  <p:childTnLst>
                                    <p:set>
                                      <p:cBhvr>
                                        <p:cTn id="37" dur="1" fill="hold">
                                          <p:stCondLst>
                                            <p:cond delay="0"/>
                                          </p:stCondLst>
                                        </p:cTn>
                                        <p:tgtEl>
                                          <p:spTgt spid="266265"/>
                                        </p:tgtEl>
                                        <p:attrNameLst>
                                          <p:attrName>style.visibility</p:attrName>
                                        </p:attrNameLst>
                                      </p:cBhvr>
                                      <p:to>
                                        <p:strVal val="visible"/>
                                      </p:to>
                                    </p:set>
                                    <p:animEffect transition="in" filter="blinds(horizontal)">
                                      <p:cBhvr>
                                        <p:cTn id="38" dur="500"/>
                                        <p:tgtEl>
                                          <p:spTgt spid="266265"/>
                                        </p:tgtEl>
                                      </p:cBhvr>
                                    </p:animEffect>
                                  </p:childTnLst>
                                </p:cTn>
                              </p:par>
                              <p:par>
                                <p:cTn id="39" presetID="3" presetClass="exit" presetSubtype="10" fill="hold" grpId="1" nodeType="withEffect">
                                  <p:stCondLst>
                                    <p:cond delay="0"/>
                                  </p:stCondLst>
                                  <p:childTnLst>
                                    <p:animEffect transition="out" filter="blinds(horizontal)">
                                      <p:cBhvr>
                                        <p:cTn id="40" dur="500"/>
                                        <p:tgtEl>
                                          <p:spTgt spid="266263"/>
                                        </p:tgtEl>
                                      </p:cBhvr>
                                    </p:animEffect>
                                    <p:set>
                                      <p:cBhvr>
                                        <p:cTn id="41" dur="1" fill="hold">
                                          <p:stCondLst>
                                            <p:cond delay="499"/>
                                          </p:stCondLst>
                                        </p:cTn>
                                        <p:tgtEl>
                                          <p:spTgt spid="266263"/>
                                        </p:tgtEl>
                                        <p:attrNameLst>
                                          <p:attrName>style.visibility</p:attrName>
                                        </p:attrNameLst>
                                      </p:cBhvr>
                                      <p:to>
                                        <p:strVal val="hidden"/>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266269"/>
                                        </p:tgtEl>
                                        <p:attrNameLst>
                                          <p:attrName>style.visibility</p:attrName>
                                        </p:attrNameLst>
                                      </p:cBhvr>
                                      <p:to>
                                        <p:strVal val="visible"/>
                                      </p:to>
                                    </p:set>
                                    <p:animEffect transition="in" filter="blinds(horizontal)">
                                      <p:cBhvr>
                                        <p:cTn id="46" dur="500"/>
                                        <p:tgtEl>
                                          <p:spTgt spid="266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54" grpId="0" animBg="1"/>
      <p:bldP spid="266259" grpId="0" animBg="1"/>
      <p:bldP spid="266263" grpId="0" animBg="1"/>
      <p:bldP spid="266263" grpId="1" animBg="1"/>
      <p:bldP spid="266264" grpId="0" animBg="1"/>
      <p:bldP spid="266265" grpId="0" animBg="1"/>
      <p:bldP spid="266266" grpId="0"/>
      <p:bldP spid="266267" grpId="0"/>
      <p:bldP spid="266268" grpId="0"/>
      <p:bldP spid="266269" grpId="0" animBg="1"/>
    </p:bldLst>
  </p:timing>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9570" name="Title 3"/>
          <p:cNvSpPr>
            <a:spLocks noGrp="1"/>
          </p:cNvSpPr>
          <p:nvPr>
            <p:ph type="title"/>
          </p:nvPr>
        </p:nvSpPr>
        <p:spPr/>
        <p:txBody>
          <a:bodyPr/>
          <a:lstStyle/>
          <a:p>
            <a:r>
              <a:rPr lang="en-US" dirty="0">
                <a:ea typeface="ＭＳ Ｐゴシック" charset="0"/>
                <a:cs typeface="ＭＳ Ｐゴシック" charset="0"/>
              </a:rPr>
              <a:t>Distributed Hash Table (DHT)</a:t>
            </a:r>
          </a:p>
        </p:txBody>
      </p:sp>
      <p:sp>
        <p:nvSpPr>
          <p:cNvPr id="109571" name="Content Placeholder 4"/>
          <p:cNvSpPr>
            <a:spLocks noGrp="1"/>
          </p:cNvSpPr>
          <p:nvPr>
            <p:ph idx="1"/>
          </p:nvPr>
        </p:nvSpPr>
        <p:spPr/>
        <p:txBody>
          <a:bodyPr/>
          <a:lstStyle/>
          <a:p>
            <a:r>
              <a:rPr lang="en-US" dirty="0">
                <a:ea typeface="ＭＳ Ｐゴシック" charset="0"/>
                <a:cs typeface="ＭＳ Ｐゴシック" charset="0"/>
              </a:rPr>
              <a:t>DHT = distributed P2P database</a:t>
            </a:r>
          </a:p>
          <a:p>
            <a:r>
              <a:rPr lang="en-US" dirty="0">
                <a:ea typeface="ＭＳ Ｐゴシック" charset="0"/>
                <a:cs typeface="ＭＳ Ｐゴシック" charset="0"/>
              </a:rPr>
              <a:t>Database has </a:t>
            </a:r>
            <a:r>
              <a:rPr lang="en-US" dirty="0">
                <a:solidFill>
                  <a:srgbClr val="FF0000"/>
                </a:solidFill>
                <a:ea typeface="ＭＳ Ｐゴシック" charset="0"/>
                <a:cs typeface="ＭＳ Ｐゴシック" charset="0"/>
              </a:rPr>
              <a:t>(key, value) </a:t>
            </a:r>
            <a:r>
              <a:rPr lang="en-US" dirty="0">
                <a:ea typeface="ＭＳ Ｐゴシック" charset="0"/>
                <a:cs typeface="ＭＳ Ｐゴシック" charset="0"/>
              </a:rPr>
              <a:t>pairs; </a:t>
            </a:r>
          </a:p>
          <a:p>
            <a:pPr lvl="1"/>
            <a:r>
              <a:rPr lang="en-US" dirty="0">
                <a:ea typeface="ＭＳ Ｐゴシック" charset="0"/>
              </a:rPr>
              <a:t> key: </a:t>
            </a:r>
            <a:r>
              <a:rPr lang="en-US" dirty="0" err="1">
                <a:ea typeface="ＭＳ Ｐゴシック" charset="0"/>
              </a:rPr>
              <a:t>ss</a:t>
            </a:r>
            <a:r>
              <a:rPr lang="en-US" dirty="0">
                <a:ea typeface="ＭＳ Ｐゴシック" charset="0"/>
              </a:rPr>
              <a:t> number; value: human name</a:t>
            </a:r>
          </a:p>
          <a:p>
            <a:pPr lvl="1"/>
            <a:r>
              <a:rPr lang="en-US" dirty="0">
                <a:ea typeface="ＭＳ Ｐゴシック" charset="0"/>
              </a:rPr>
              <a:t>key: content type; value: IP address</a:t>
            </a:r>
          </a:p>
          <a:p>
            <a:r>
              <a:rPr lang="en-US" dirty="0">
                <a:ea typeface="ＭＳ Ｐゴシック" charset="0"/>
                <a:cs typeface="ＭＳ Ｐゴシック" charset="0"/>
              </a:rPr>
              <a:t>Peers </a:t>
            </a:r>
            <a:r>
              <a:rPr lang="en-US" dirty="0">
                <a:solidFill>
                  <a:srgbClr val="FF0000"/>
                </a:solidFill>
                <a:ea typeface="ＭＳ Ｐゴシック" charset="0"/>
                <a:cs typeface="ＭＳ Ｐゴシック" charset="0"/>
              </a:rPr>
              <a:t>query</a:t>
            </a:r>
            <a:r>
              <a:rPr lang="en-US" dirty="0">
                <a:ea typeface="ＭＳ Ｐゴシック" charset="0"/>
                <a:cs typeface="ＭＳ Ｐゴシック" charset="0"/>
              </a:rPr>
              <a:t> DB with key</a:t>
            </a:r>
          </a:p>
          <a:p>
            <a:pPr lvl="1"/>
            <a:r>
              <a:rPr lang="en-US" dirty="0">
                <a:ea typeface="ＭＳ Ｐゴシック" charset="0"/>
              </a:rPr>
              <a:t>DB returns values that match the key</a:t>
            </a:r>
          </a:p>
          <a:p>
            <a:r>
              <a:rPr lang="en-US" dirty="0">
                <a:ea typeface="ＭＳ Ｐゴシック" charset="0"/>
                <a:cs typeface="ＭＳ Ｐゴシック" charset="0"/>
              </a:rPr>
              <a:t>Peers can also </a:t>
            </a:r>
            <a:r>
              <a:rPr lang="en-US" dirty="0">
                <a:solidFill>
                  <a:srgbClr val="FF0000"/>
                </a:solidFill>
                <a:ea typeface="ＭＳ Ｐゴシック" charset="0"/>
                <a:cs typeface="ＭＳ Ｐゴシック" charset="0"/>
              </a:rPr>
              <a:t>insert</a:t>
            </a:r>
            <a:r>
              <a:rPr lang="en-US" dirty="0">
                <a:ea typeface="ＭＳ Ｐゴシック" charset="0"/>
                <a:cs typeface="ＭＳ Ｐゴシック" charset="0"/>
              </a:rPr>
              <a:t> (key, value) peers</a:t>
            </a:r>
          </a:p>
        </p:txBody>
      </p:sp>
      <p:sp>
        <p:nvSpPr>
          <p:cNvPr id="2" name="Slide Number Placeholder 1"/>
          <p:cNvSpPr>
            <a:spLocks noGrp="1"/>
          </p:cNvSpPr>
          <p:nvPr>
            <p:ph type="sldNum" sz="quarter" idx="12"/>
          </p:nvPr>
        </p:nvSpPr>
        <p:spPr/>
        <p:txBody>
          <a:bodyPr/>
          <a:lstStyle/>
          <a:p>
            <a:fld id="{17258DB0-5299-B449-B005-2F11F39528E5}" type="slidenum">
              <a:rPr lang="en-US" smtClean="0"/>
              <a:t>173</a:t>
            </a:fld>
            <a:endParaRPr lang="en-US"/>
          </a:p>
        </p:txBody>
      </p:sp>
    </p:spTree>
    <p:extLst>
      <p:ext uri="{BB962C8B-B14F-4D97-AF65-F5344CB8AC3E}">
        <p14:creationId xmlns:p14="http://schemas.microsoft.com/office/powerpoint/2010/main" val="1790898594"/>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9570" name="Title 3"/>
          <p:cNvSpPr>
            <a:spLocks noGrp="1"/>
          </p:cNvSpPr>
          <p:nvPr>
            <p:ph type="title"/>
          </p:nvPr>
        </p:nvSpPr>
        <p:spPr/>
        <p:txBody>
          <a:bodyPr/>
          <a:lstStyle/>
          <a:p>
            <a:r>
              <a:rPr lang="en-US" dirty="0">
                <a:ea typeface="ＭＳ Ｐゴシック" charset="0"/>
                <a:cs typeface="ＭＳ Ｐゴシック" charset="0"/>
              </a:rPr>
              <a:t>Distributed Hash Table (DHT)</a:t>
            </a:r>
          </a:p>
        </p:txBody>
      </p:sp>
      <p:sp>
        <p:nvSpPr>
          <p:cNvPr id="109571" name="Content Placeholder 4"/>
          <p:cNvSpPr>
            <a:spLocks noGrp="1"/>
          </p:cNvSpPr>
          <p:nvPr>
            <p:ph idx="1"/>
          </p:nvPr>
        </p:nvSpPr>
        <p:spPr/>
        <p:txBody>
          <a:bodyPr/>
          <a:lstStyle/>
          <a:p>
            <a:r>
              <a:rPr lang="en-US" dirty="0">
                <a:ea typeface="ＭＳ Ｐゴシック" charset="0"/>
                <a:cs typeface="ＭＳ Ｐゴシック" charset="0"/>
              </a:rPr>
              <a:t>DHT = distributed P2P database</a:t>
            </a:r>
          </a:p>
          <a:p>
            <a:r>
              <a:rPr lang="en-US" dirty="0">
                <a:ea typeface="ＭＳ Ｐゴシック" charset="0"/>
                <a:cs typeface="ＭＳ Ｐゴシック" charset="0"/>
              </a:rPr>
              <a:t>Database has </a:t>
            </a:r>
            <a:r>
              <a:rPr lang="en-US" dirty="0">
                <a:solidFill>
                  <a:srgbClr val="FF0000"/>
                </a:solidFill>
                <a:ea typeface="ＭＳ Ｐゴシック" charset="0"/>
                <a:cs typeface="ＭＳ Ｐゴシック" charset="0"/>
              </a:rPr>
              <a:t>(key, value) </a:t>
            </a:r>
            <a:r>
              <a:rPr lang="en-US" dirty="0">
                <a:ea typeface="ＭＳ Ｐゴシック" charset="0"/>
                <a:cs typeface="ＭＳ Ｐゴシック" charset="0"/>
              </a:rPr>
              <a:t>pairs; </a:t>
            </a:r>
          </a:p>
          <a:p>
            <a:pPr lvl="1"/>
            <a:r>
              <a:rPr lang="en-US" dirty="0">
                <a:ea typeface="ＭＳ Ｐゴシック" charset="0"/>
              </a:rPr>
              <a:t> key: </a:t>
            </a:r>
            <a:r>
              <a:rPr lang="en-US" dirty="0" err="1">
                <a:ea typeface="ＭＳ Ｐゴシック" charset="0"/>
              </a:rPr>
              <a:t>ss</a:t>
            </a:r>
            <a:r>
              <a:rPr lang="en-US" dirty="0">
                <a:ea typeface="ＭＳ Ｐゴシック" charset="0"/>
              </a:rPr>
              <a:t> number; value: human name</a:t>
            </a:r>
          </a:p>
          <a:p>
            <a:pPr lvl="1"/>
            <a:r>
              <a:rPr lang="en-US" dirty="0">
                <a:ea typeface="ＭＳ Ｐゴシック" charset="0"/>
              </a:rPr>
              <a:t>key: content type; value: IP address</a:t>
            </a:r>
          </a:p>
          <a:p>
            <a:r>
              <a:rPr lang="en-US" dirty="0">
                <a:ea typeface="ＭＳ Ｐゴシック" charset="0"/>
                <a:cs typeface="ＭＳ Ｐゴシック" charset="0"/>
              </a:rPr>
              <a:t>Peers </a:t>
            </a:r>
            <a:r>
              <a:rPr lang="en-US" dirty="0">
                <a:solidFill>
                  <a:srgbClr val="FF0000"/>
                </a:solidFill>
                <a:ea typeface="ＭＳ Ｐゴシック" charset="0"/>
                <a:cs typeface="ＭＳ Ｐゴシック" charset="0"/>
              </a:rPr>
              <a:t>query</a:t>
            </a:r>
            <a:r>
              <a:rPr lang="en-US" dirty="0">
                <a:ea typeface="ＭＳ Ｐゴシック" charset="0"/>
                <a:cs typeface="ＭＳ Ｐゴシック" charset="0"/>
              </a:rPr>
              <a:t> DB with key</a:t>
            </a:r>
          </a:p>
          <a:p>
            <a:pPr lvl="1"/>
            <a:r>
              <a:rPr lang="en-US" dirty="0">
                <a:ea typeface="ＭＳ Ｐゴシック" charset="0"/>
              </a:rPr>
              <a:t>DB returns values that match the key</a:t>
            </a:r>
          </a:p>
          <a:p>
            <a:r>
              <a:rPr lang="en-US" dirty="0">
                <a:ea typeface="ＭＳ Ｐゴシック" charset="0"/>
                <a:cs typeface="ＭＳ Ｐゴシック" charset="0"/>
              </a:rPr>
              <a:t>Peers can also </a:t>
            </a:r>
            <a:r>
              <a:rPr lang="en-US" dirty="0">
                <a:solidFill>
                  <a:srgbClr val="FF0000"/>
                </a:solidFill>
                <a:ea typeface="ＭＳ Ｐゴシック" charset="0"/>
                <a:cs typeface="ＭＳ Ｐゴシック" charset="0"/>
              </a:rPr>
              <a:t>insert</a:t>
            </a:r>
            <a:r>
              <a:rPr lang="en-US" dirty="0">
                <a:ea typeface="ＭＳ Ｐゴシック" charset="0"/>
                <a:cs typeface="ＭＳ Ｐゴシック" charset="0"/>
              </a:rPr>
              <a:t> (key, value) peers</a:t>
            </a:r>
          </a:p>
        </p:txBody>
      </p:sp>
      <p:sp>
        <p:nvSpPr>
          <p:cNvPr id="2" name="Slide Number Placeholder 1"/>
          <p:cNvSpPr>
            <a:spLocks noGrp="1"/>
          </p:cNvSpPr>
          <p:nvPr>
            <p:ph type="sldNum" sz="quarter" idx="12"/>
          </p:nvPr>
        </p:nvSpPr>
        <p:spPr/>
        <p:txBody>
          <a:bodyPr/>
          <a:lstStyle/>
          <a:p>
            <a:fld id="{17258DB0-5299-B449-B005-2F11F39528E5}" type="slidenum">
              <a:rPr lang="en-US" smtClean="0"/>
              <a:t>174</a:t>
            </a:fld>
            <a:endParaRPr lang="en-US"/>
          </a:p>
        </p:txBody>
      </p:sp>
    </p:spTree>
    <p:extLst>
      <p:ext uri="{BB962C8B-B14F-4D97-AF65-F5344CB8AC3E}">
        <p14:creationId xmlns:p14="http://schemas.microsoft.com/office/powerpoint/2010/main" val="2088429998"/>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1617" name="Title 1"/>
          <p:cNvSpPr>
            <a:spLocks noGrp="1"/>
          </p:cNvSpPr>
          <p:nvPr>
            <p:ph type="title"/>
          </p:nvPr>
        </p:nvSpPr>
        <p:spPr/>
        <p:txBody>
          <a:bodyPr/>
          <a:lstStyle/>
          <a:p>
            <a:r>
              <a:rPr lang="en-US">
                <a:latin typeface="Calibri" charset="0"/>
                <a:ea typeface="ＭＳ Ｐゴシック" charset="0"/>
                <a:cs typeface="ＭＳ Ｐゴシック" charset="0"/>
              </a:rPr>
              <a:t>DHT Identifiers</a:t>
            </a:r>
          </a:p>
        </p:txBody>
      </p:sp>
      <p:sp>
        <p:nvSpPr>
          <p:cNvPr id="111618" name="Content Placeholder 2"/>
          <p:cNvSpPr>
            <a:spLocks noGrp="1"/>
          </p:cNvSpPr>
          <p:nvPr>
            <p:ph idx="1"/>
          </p:nvPr>
        </p:nvSpPr>
        <p:spPr>
          <a:xfrm>
            <a:off x="457200" y="1600200"/>
            <a:ext cx="8686800" cy="4525963"/>
          </a:xfrm>
        </p:spPr>
        <p:txBody>
          <a:bodyPr/>
          <a:lstStyle/>
          <a:p>
            <a:r>
              <a:rPr lang="en-US" dirty="0">
                <a:latin typeface="Calibri" charset="0"/>
                <a:ea typeface="ＭＳ Ｐゴシック" charset="0"/>
                <a:cs typeface="ＭＳ Ｐゴシック" charset="0"/>
              </a:rPr>
              <a:t>Assign integer identifier to each peer in range [0,2</a:t>
            </a:r>
            <a:r>
              <a:rPr lang="en-US" baseline="30000" dirty="0">
                <a:latin typeface="Calibri" charset="0"/>
                <a:ea typeface="ＭＳ Ｐゴシック" charset="0"/>
                <a:cs typeface="ＭＳ Ｐゴシック" charset="0"/>
              </a:rPr>
              <a:t>n</a:t>
            </a:r>
            <a:r>
              <a:rPr lang="en-US" dirty="0">
                <a:latin typeface="Calibri" charset="0"/>
                <a:ea typeface="ＭＳ Ｐゴシック" charset="0"/>
                <a:cs typeface="ＭＳ Ｐゴシック" charset="0"/>
              </a:rPr>
              <a:t>-1].</a:t>
            </a:r>
          </a:p>
          <a:p>
            <a:pPr lvl="1"/>
            <a:r>
              <a:rPr lang="en-US" dirty="0">
                <a:latin typeface="Calibri" charset="0"/>
                <a:ea typeface="ＭＳ Ｐゴシック" charset="0"/>
              </a:rPr>
              <a:t>Each identifier can be represented by n bits.</a:t>
            </a:r>
          </a:p>
          <a:p>
            <a:r>
              <a:rPr lang="en-US" dirty="0">
                <a:latin typeface="Calibri" charset="0"/>
                <a:ea typeface="ＭＳ Ｐゴシック" charset="0"/>
                <a:cs typeface="ＭＳ Ｐゴシック" charset="0"/>
              </a:rPr>
              <a:t>Require each key to be an integer in </a:t>
            </a:r>
            <a:r>
              <a:rPr lang="en-US" dirty="0">
                <a:solidFill>
                  <a:srgbClr val="FF0000"/>
                </a:solidFill>
                <a:latin typeface="Calibri" charset="0"/>
                <a:ea typeface="ＭＳ Ｐゴシック" charset="0"/>
                <a:cs typeface="ＭＳ Ｐゴシック" charset="0"/>
              </a:rPr>
              <a:t>same range</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To get integer keys, hash original key.</a:t>
            </a:r>
          </a:p>
          <a:p>
            <a:pPr lvl="1"/>
            <a:r>
              <a:rPr lang="en-US" dirty="0" err="1">
                <a:latin typeface="Calibri" charset="0"/>
                <a:ea typeface="ＭＳ Ｐゴシック" charset="0"/>
              </a:rPr>
              <a:t>eg</a:t>
            </a:r>
            <a:r>
              <a:rPr lang="en-US" dirty="0">
                <a:latin typeface="Calibri" charset="0"/>
                <a:ea typeface="ＭＳ Ｐゴシック" charset="0"/>
              </a:rPr>
              <a:t>, key = h(</a:t>
            </a:r>
            <a:r>
              <a:rPr lang="ja-JP" altLang="en-US" dirty="0">
                <a:latin typeface="Calibri" charset="0"/>
                <a:ea typeface="ＭＳ Ｐゴシック" charset="0"/>
              </a:rPr>
              <a:t>“</a:t>
            </a:r>
            <a:r>
              <a:rPr lang="en-US" altLang="ja-JP" dirty="0">
                <a:latin typeface="Calibri" charset="0"/>
                <a:ea typeface="ＭＳ Ｐゴシック" charset="0"/>
              </a:rPr>
              <a:t>Game of Thrones season 29</a:t>
            </a:r>
            <a:r>
              <a:rPr lang="ja-JP" altLang="en-US">
                <a:latin typeface="Calibri" charset="0"/>
                <a:ea typeface="ＭＳ Ｐゴシック" charset="0"/>
              </a:rPr>
              <a:t>”</a:t>
            </a:r>
            <a:r>
              <a:rPr lang="en-US" altLang="ja-JP" dirty="0">
                <a:latin typeface="Calibri" charset="0"/>
                <a:ea typeface="ＭＳ Ｐゴシック" charset="0"/>
              </a:rPr>
              <a:t>)</a:t>
            </a:r>
          </a:p>
          <a:p>
            <a:pPr lvl="1"/>
            <a:r>
              <a:rPr lang="en-US" dirty="0">
                <a:latin typeface="Calibri" charset="0"/>
                <a:ea typeface="ＭＳ Ｐゴシック" charset="0"/>
              </a:rPr>
              <a:t>This is why they call it a distributed </a:t>
            </a:r>
            <a:r>
              <a:rPr lang="ja-JP" altLang="en-US" dirty="0">
                <a:latin typeface="Calibri" charset="0"/>
                <a:ea typeface="ＭＳ Ｐゴシック" charset="0"/>
              </a:rPr>
              <a:t>“</a:t>
            </a:r>
            <a:r>
              <a:rPr lang="en-US" altLang="ja-JP" dirty="0">
                <a:latin typeface="Calibri" charset="0"/>
                <a:ea typeface="ＭＳ Ｐゴシック" charset="0"/>
              </a:rPr>
              <a:t>hash</a:t>
            </a:r>
            <a:r>
              <a:rPr lang="ja-JP" altLang="en-US" dirty="0">
                <a:latin typeface="Calibri" charset="0"/>
                <a:ea typeface="ＭＳ Ｐゴシック" charset="0"/>
              </a:rPr>
              <a:t>”</a:t>
            </a:r>
            <a:r>
              <a:rPr lang="en-US" altLang="ja-JP" dirty="0">
                <a:latin typeface="Calibri" charset="0"/>
                <a:ea typeface="ＭＳ Ｐゴシック" charset="0"/>
              </a:rPr>
              <a:t> table</a:t>
            </a:r>
            <a:endParaRPr lang="en-US" dirty="0">
              <a:latin typeface="Calibri" charset="0"/>
              <a:ea typeface="ＭＳ Ｐゴシック" charset="0"/>
            </a:endParaRPr>
          </a:p>
        </p:txBody>
      </p:sp>
    </p:spTree>
    <p:extLst>
      <p:ext uri="{BB962C8B-B14F-4D97-AF65-F5344CB8AC3E}">
        <p14:creationId xmlns:p14="http://schemas.microsoft.com/office/powerpoint/2010/main" val="3690854126"/>
      </p:ext>
    </p:extLst>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641" name="Title 1"/>
          <p:cNvSpPr>
            <a:spLocks noGrp="1"/>
          </p:cNvSpPr>
          <p:nvPr>
            <p:ph type="title"/>
          </p:nvPr>
        </p:nvSpPr>
        <p:spPr/>
        <p:txBody>
          <a:bodyPr/>
          <a:lstStyle/>
          <a:p>
            <a:r>
              <a:rPr lang="en-US">
                <a:latin typeface="Calibri" charset="0"/>
                <a:ea typeface="ＭＳ Ｐゴシック" charset="0"/>
                <a:cs typeface="ＭＳ Ｐゴシック" charset="0"/>
              </a:rPr>
              <a:t>How to assign keys to peers?</a:t>
            </a:r>
          </a:p>
        </p:txBody>
      </p:sp>
      <p:sp>
        <p:nvSpPr>
          <p:cNvPr id="112642" name="Content Placeholder 2"/>
          <p:cNvSpPr>
            <a:spLocks noGrp="1"/>
          </p:cNvSpPr>
          <p:nvPr>
            <p:ph idx="1"/>
          </p:nvPr>
        </p:nvSpPr>
        <p:spPr/>
        <p:txBody>
          <a:bodyPr>
            <a:normAutofit lnSpcReduction="10000"/>
          </a:bodyPr>
          <a:lstStyle/>
          <a:p>
            <a:r>
              <a:rPr lang="en-US">
                <a:latin typeface="Calibri" charset="0"/>
                <a:ea typeface="ＭＳ Ｐゴシック" charset="0"/>
                <a:cs typeface="ＭＳ Ｐゴシック" charset="0"/>
              </a:rPr>
              <a:t>Central issue:</a:t>
            </a:r>
          </a:p>
          <a:p>
            <a:pPr lvl="1"/>
            <a:r>
              <a:rPr lang="en-US">
                <a:latin typeface="Calibri" charset="0"/>
                <a:ea typeface="ＭＳ Ｐゴシック" charset="0"/>
              </a:rPr>
              <a:t>Assigning (key, value) pairs to peers.</a:t>
            </a:r>
          </a:p>
          <a:p>
            <a:r>
              <a:rPr lang="en-US">
                <a:latin typeface="Calibri" charset="0"/>
                <a:ea typeface="ＭＳ Ｐゴシック" charset="0"/>
                <a:cs typeface="ＭＳ Ｐゴシック" charset="0"/>
              </a:rPr>
              <a:t>Rule: assign key to the peer that has the </a:t>
            </a:r>
            <a:r>
              <a:rPr lang="en-US">
                <a:solidFill>
                  <a:srgbClr val="FF0000"/>
                </a:solidFill>
                <a:latin typeface="Calibri" charset="0"/>
                <a:ea typeface="ＭＳ Ｐゴシック" charset="0"/>
                <a:cs typeface="ＭＳ Ｐゴシック" charset="0"/>
              </a:rPr>
              <a:t>closest</a:t>
            </a:r>
            <a:r>
              <a:rPr lang="en-US">
                <a:latin typeface="Calibri" charset="0"/>
                <a:ea typeface="ＭＳ Ｐゴシック" charset="0"/>
                <a:cs typeface="ＭＳ Ｐゴシック" charset="0"/>
              </a:rPr>
              <a:t> ID.</a:t>
            </a:r>
          </a:p>
          <a:p>
            <a:r>
              <a:rPr lang="en-US">
                <a:latin typeface="Calibri" charset="0"/>
                <a:ea typeface="ＭＳ Ｐゴシック" charset="0"/>
                <a:cs typeface="ＭＳ Ｐゴシック" charset="0"/>
              </a:rPr>
              <a:t>Convention in lecture: closest is the </a:t>
            </a:r>
            <a:r>
              <a:rPr lang="en-US">
                <a:solidFill>
                  <a:srgbClr val="FF0000"/>
                </a:solidFill>
                <a:latin typeface="Calibri" charset="0"/>
                <a:ea typeface="ＭＳ Ｐゴシック" charset="0"/>
                <a:cs typeface="ＭＳ Ｐゴシック" charset="0"/>
              </a:rPr>
              <a:t>immediate successor </a:t>
            </a:r>
            <a:r>
              <a:rPr lang="en-US">
                <a:latin typeface="Calibri" charset="0"/>
                <a:ea typeface="ＭＳ Ｐゴシック" charset="0"/>
                <a:cs typeface="ＭＳ Ｐゴシック" charset="0"/>
              </a:rPr>
              <a:t>of the key.</a:t>
            </a:r>
          </a:p>
          <a:p>
            <a:r>
              <a:rPr lang="en-US">
                <a:latin typeface="Calibri" charset="0"/>
                <a:ea typeface="ＭＳ Ｐゴシック" charset="0"/>
                <a:cs typeface="ＭＳ Ｐゴシック" charset="0"/>
              </a:rPr>
              <a:t>Ex: n=4; peers: 1,3,4,5,8,10,12,14; </a:t>
            </a:r>
          </a:p>
          <a:p>
            <a:pPr lvl="1"/>
            <a:r>
              <a:rPr lang="en-US">
                <a:latin typeface="Calibri" charset="0"/>
                <a:ea typeface="ＭＳ Ｐゴシック" charset="0"/>
              </a:rPr>
              <a:t>key = 13, then successor  peer = 14</a:t>
            </a:r>
          </a:p>
          <a:p>
            <a:pPr lvl="1"/>
            <a:r>
              <a:rPr lang="en-US">
                <a:latin typeface="Calibri" charset="0"/>
                <a:ea typeface="ＭＳ Ｐゴシック" charset="0"/>
              </a:rPr>
              <a:t>key = 15, then successor peer = 1</a:t>
            </a:r>
          </a:p>
        </p:txBody>
      </p:sp>
    </p:spTree>
    <p:extLst>
      <p:ext uri="{BB962C8B-B14F-4D97-AF65-F5344CB8AC3E}">
        <p14:creationId xmlns:p14="http://schemas.microsoft.com/office/powerpoint/2010/main" val="3283115958"/>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3665" name="Group 42"/>
          <p:cNvGrpSpPr>
            <a:grpSpLocks/>
          </p:cNvGrpSpPr>
          <p:nvPr/>
        </p:nvGrpSpPr>
        <p:grpSpPr bwMode="auto">
          <a:xfrm>
            <a:off x="2438400" y="1219200"/>
            <a:ext cx="3616325" cy="3662363"/>
            <a:chOff x="1066800" y="1676400"/>
            <a:chExt cx="3617286" cy="3661993"/>
          </a:xfrm>
        </p:grpSpPr>
        <p:sp>
          <p:nvSpPr>
            <p:cNvPr id="113670" name="Oval 3"/>
            <p:cNvSpPr>
              <a:spLocks noChangeArrowheads="1"/>
            </p:cNvSpPr>
            <p:nvPr/>
          </p:nvSpPr>
          <p:spPr bwMode="auto">
            <a:xfrm>
              <a:off x="2794354" y="4791480"/>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1" name="Oval 4"/>
            <p:cNvSpPr>
              <a:spLocks noChangeArrowheads="1"/>
            </p:cNvSpPr>
            <p:nvPr/>
          </p:nvSpPr>
          <p:spPr bwMode="auto">
            <a:xfrm>
              <a:off x="1435115" y="2890435"/>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2" name="Oval 5"/>
            <p:cNvSpPr>
              <a:spLocks noChangeArrowheads="1"/>
            </p:cNvSpPr>
            <p:nvPr/>
          </p:nvSpPr>
          <p:spPr bwMode="auto">
            <a:xfrm>
              <a:off x="1459562" y="3978242"/>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3" name="Oval 6"/>
            <p:cNvSpPr>
              <a:spLocks noChangeArrowheads="1"/>
            </p:cNvSpPr>
            <p:nvPr/>
          </p:nvSpPr>
          <p:spPr bwMode="auto">
            <a:xfrm>
              <a:off x="3989799" y="2585616"/>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4" name="Oval 7"/>
            <p:cNvSpPr>
              <a:spLocks noChangeArrowheads="1"/>
            </p:cNvSpPr>
            <p:nvPr/>
          </p:nvSpPr>
          <p:spPr bwMode="auto">
            <a:xfrm>
              <a:off x="4283160" y="3457025"/>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5" name="Oval 8"/>
            <p:cNvSpPr>
              <a:spLocks noChangeArrowheads="1"/>
            </p:cNvSpPr>
            <p:nvPr/>
          </p:nvSpPr>
          <p:spPr bwMode="auto">
            <a:xfrm>
              <a:off x="4004467" y="4192313"/>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6" name="Oval 9"/>
            <p:cNvSpPr>
              <a:spLocks noChangeArrowheads="1"/>
            </p:cNvSpPr>
            <p:nvPr/>
          </p:nvSpPr>
          <p:spPr bwMode="auto">
            <a:xfrm>
              <a:off x="1991278" y="4548323"/>
              <a:ext cx="96565"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3677" name="Oval 10"/>
            <p:cNvSpPr>
              <a:spLocks noChangeArrowheads="1"/>
            </p:cNvSpPr>
            <p:nvPr/>
          </p:nvSpPr>
          <p:spPr bwMode="auto">
            <a:xfrm>
              <a:off x="1376443" y="2050438"/>
              <a:ext cx="2927496" cy="2793396"/>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3678" name="Text Box 11"/>
            <p:cNvSpPr txBox="1">
              <a:spLocks noChangeArrowheads="1"/>
            </p:cNvSpPr>
            <p:nvPr/>
          </p:nvSpPr>
          <p:spPr bwMode="auto">
            <a:xfrm>
              <a:off x="2895600" y="16764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a:latin typeface="Calibri" charset="0"/>
                </a:rPr>
                <a:t>1</a:t>
              </a:r>
            </a:p>
          </p:txBody>
        </p:sp>
        <p:sp>
          <p:nvSpPr>
            <p:cNvPr id="113679" name="Rectangle 12"/>
            <p:cNvSpPr>
              <a:spLocks noChangeArrowheads="1"/>
            </p:cNvSpPr>
            <p:nvPr/>
          </p:nvSpPr>
          <p:spPr bwMode="auto">
            <a:xfrm>
              <a:off x="4114800" y="25146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3</a:t>
              </a:r>
            </a:p>
          </p:txBody>
        </p:sp>
        <p:sp>
          <p:nvSpPr>
            <p:cNvPr id="113680" name="Rectangle 13"/>
            <p:cNvSpPr>
              <a:spLocks noChangeArrowheads="1"/>
            </p:cNvSpPr>
            <p:nvPr/>
          </p:nvSpPr>
          <p:spPr bwMode="auto">
            <a:xfrm>
              <a:off x="4343400" y="3352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4</a:t>
              </a:r>
            </a:p>
          </p:txBody>
        </p:sp>
        <p:sp>
          <p:nvSpPr>
            <p:cNvPr id="113681" name="Rectangle 14"/>
            <p:cNvSpPr>
              <a:spLocks noChangeArrowheads="1"/>
            </p:cNvSpPr>
            <p:nvPr/>
          </p:nvSpPr>
          <p:spPr bwMode="auto">
            <a:xfrm>
              <a:off x="4114800" y="4114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5</a:t>
              </a:r>
            </a:p>
          </p:txBody>
        </p:sp>
        <p:sp>
          <p:nvSpPr>
            <p:cNvPr id="113682" name="Rectangle 15"/>
            <p:cNvSpPr>
              <a:spLocks noChangeArrowheads="1"/>
            </p:cNvSpPr>
            <p:nvPr/>
          </p:nvSpPr>
          <p:spPr bwMode="auto">
            <a:xfrm>
              <a:off x="2743200" y="4876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8</a:t>
              </a:r>
            </a:p>
          </p:txBody>
        </p:sp>
        <p:sp>
          <p:nvSpPr>
            <p:cNvPr id="113683" name="Rectangle 16"/>
            <p:cNvSpPr>
              <a:spLocks noChangeArrowheads="1"/>
            </p:cNvSpPr>
            <p:nvPr/>
          </p:nvSpPr>
          <p:spPr bwMode="auto">
            <a:xfrm>
              <a:off x="1676400" y="4648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a:t>
              </a:r>
            </a:p>
          </p:txBody>
        </p:sp>
        <p:sp>
          <p:nvSpPr>
            <p:cNvPr id="113684" name="Rectangle 17"/>
            <p:cNvSpPr>
              <a:spLocks noChangeArrowheads="1"/>
            </p:cNvSpPr>
            <p:nvPr/>
          </p:nvSpPr>
          <p:spPr bwMode="auto">
            <a:xfrm>
              <a:off x="1066800" y="3886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12</a:t>
              </a:r>
            </a:p>
          </p:txBody>
        </p:sp>
        <p:sp>
          <p:nvSpPr>
            <p:cNvPr id="113685" name="Rectangle 18"/>
            <p:cNvSpPr>
              <a:spLocks noChangeArrowheads="1"/>
            </p:cNvSpPr>
            <p:nvPr/>
          </p:nvSpPr>
          <p:spPr bwMode="auto">
            <a:xfrm>
              <a:off x="1066800" y="26670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15</a:t>
              </a:r>
            </a:p>
          </p:txBody>
        </p:sp>
        <p:sp>
          <p:nvSpPr>
            <p:cNvPr id="113686" name="Oval 28"/>
            <p:cNvSpPr>
              <a:spLocks noChangeArrowheads="1"/>
            </p:cNvSpPr>
            <p:nvPr/>
          </p:nvSpPr>
          <p:spPr bwMode="auto">
            <a:xfrm>
              <a:off x="2912920" y="2010882"/>
              <a:ext cx="96565"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grpSp>
      <p:cxnSp>
        <p:nvCxnSpPr>
          <p:cNvPr id="64" name="Straight Connector 63"/>
          <p:cNvCxnSpPr/>
          <p:nvPr/>
        </p:nvCxnSpPr>
        <p:spPr>
          <a:xfrm>
            <a:off x="4114800" y="1524000"/>
            <a:ext cx="152400" cy="76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rot="10800000" flipV="1">
            <a:off x="4191000" y="1600200"/>
            <a:ext cx="169863" cy="968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668" name="Title 67"/>
          <p:cNvSpPr>
            <a:spLocks noGrp="1"/>
          </p:cNvSpPr>
          <p:nvPr>
            <p:ph type="title"/>
          </p:nvPr>
        </p:nvSpPr>
        <p:spPr/>
        <p:txBody>
          <a:bodyPr/>
          <a:lstStyle/>
          <a:p>
            <a:r>
              <a:rPr lang="en-US">
                <a:latin typeface="Calibri" charset="0"/>
                <a:ea typeface="ＭＳ Ｐゴシック" charset="0"/>
                <a:cs typeface="ＭＳ Ｐゴシック" charset="0"/>
              </a:rPr>
              <a:t>Circular DHT (1)</a:t>
            </a:r>
          </a:p>
        </p:txBody>
      </p:sp>
      <p:sp>
        <p:nvSpPr>
          <p:cNvPr id="113669" name="Content Placeholder 68"/>
          <p:cNvSpPr>
            <a:spLocks noGrp="1"/>
          </p:cNvSpPr>
          <p:nvPr>
            <p:ph idx="1"/>
          </p:nvPr>
        </p:nvSpPr>
        <p:spPr>
          <a:xfrm>
            <a:off x="457200" y="4953000"/>
            <a:ext cx="8229600" cy="1524000"/>
          </a:xfrm>
        </p:spPr>
        <p:txBody>
          <a:bodyPr>
            <a:normAutofit lnSpcReduction="10000"/>
          </a:bodyPr>
          <a:lstStyle/>
          <a:p>
            <a:r>
              <a:rPr lang="en-US" dirty="0">
                <a:latin typeface="Calibri" charset="0"/>
                <a:ea typeface="ＭＳ Ｐゴシック" charset="0"/>
                <a:cs typeface="ＭＳ Ｐゴシック" charset="0"/>
              </a:rPr>
              <a:t>Each peer </a:t>
            </a:r>
            <a:r>
              <a:rPr lang="en-US" i="1" dirty="0">
                <a:latin typeface="Calibri" charset="0"/>
                <a:ea typeface="ＭＳ Ｐゴシック" charset="0"/>
                <a:cs typeface="ＭＳ Ｐゴシック" charset="0"/>
              </a:rPr>
              <a:t>only</a:t>
            </a:r>
            <a:r>
              <a:rPr lang="en-US" dirty="0">
                <a:latin typeface="Calibri" charset="0"/>
                <a:ea typeface="ＭＳ Ｐゴシック" charset="0"/>
                <a:cs typeface="ＭＳ Ｐゴシック" charset="0"/>
              </a:rPr>
              <a:t> aware of immediate successor and predecessor.</a:t>
            </a:r>
          </a:p>
          <a:p>
            <a:r>
              <a:rPr lang="ja-JP" altLang="en-US">
                <a:latin typeface="Calibri" charset="0"/>
                <a:ea typeface="ＭＳ Ｐゴシック" charset="0"/>
                <a:cs typeface="ＭＳ Ｐゴシック" charset="0"/>
              </a:rPr>
              <a:t>“</a:t>
            </a:r>
            <a:r>
              <a:rPr lang="en-US" altLang="ja-JP" dirty="0">
                <a:latin typeface="Calibri" charset="0"/>
                <a:ea typeface="ＭＳ Ｐゴシック" charset="0"/>
                <a:cs typeface="ＭＳ Ｐゴシック" charset="0"/>
              </a:rPr>
              <a:t>Overlay network</a:t>
            </a:r>
            <a:r>
              <a:rPr lang="ja-JP" altLang="en-US">
                <a:latin typeface="Calibri" charset="0"/>
                <a:ea typeface="ＭＳ Ｐゴシック" charset="0"/>
                <a:cs typeface="ＭＳ Ｐゴシック" charset="0"/>
              </a:rPr>
              <a:t>”</a:t>
            </a:r>
            <a:r>
              <a:rPr lang="en-US" altLang="ja-JP" dirty="0">
                <a:latin typeface="Calibri" charset="0"/>
                <a:ea typeface="ＭＳ Ｐゴシック" charset="0"/>
                <a:cs typeface="ＭＳ Ｐゴシック" charset="0"/>
              </a:rPr>
              <a:t> – logical structure</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3027341751"/>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76275" y="377825"/>
            <a:ext cx="7772400" cy="1143000"/>
          </a:xfrm>
        </p:spPr>
        <p:txBody>
          <a:bodyPr>
            <a:normAutofit fontScale="90000"/>
          </a:bodyPr>
          <a:lstStyle/>
          <a:p>
            <a:pPr eaLnBrk="1" hangingPunct="1">
              <a:defRPr/>
            </a:pPr>
            <a:r>
              <a:rPr lang="en-US" dirty="0">
                <a:ea typeface="+mj-ea"/>
                <a:cs typeface="+mj-cs"/>
              </a:rPr>
              <a:t>Circle DHT  (2)</a:t>
            </a:r>
            <a:br>
              <a:rPr lang="en-US" dirty="0">
                <a:ea typeface="+mj-ea"/>
                <a:cs typeface="+mj-cs"/>
              </a:rPr>
            </a:br>
            <a:endParaRPr lang="en-US" dirty="0">
              <a:ea typeface="+mj-ea"/>
              <a:cs typeface="+mj-cs"/>
            </a:endParaRPr>
          </a:p>
        </p:txBody>
      </p:sp>
      <p:sp>
        <p:nvSpPr>
          <p:cNvPr id="114690" name="Oval 3"/>
          <p:cNvSpPr>
            <a:spLocks noChangeArrowheads="1"/>
          </p:cNvSpPr>
          <p:nvPr/>
        </p:nvSpPr>
        <p:spPr bwMode="auto">
          <a:xfrm>
            <a:off x="4691063" y="5799138"/>
            <a:ext cx="125412" cy="134937"/>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1" name="Oval 4"/>
          <p:cNvSpPr>
            <a:spLocks noChangeArrowheads="1"/>
          </p:cNvSpPr>
          <p:nvPr/>
        </p:nvSpPr>
        <p:spPr bwMode="auto">
          <a:xfrm>
            <a:off x="2925763" y="3205163"/>
            <a:ext cx="125412" cy="134937"/>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2" name="Oval 5"/>
          <p:cNvSpPr>
            <a:spLocks noChangeArrowheads="1"/>
          </p:cNvSpPr>
          <p:nvPr/>
        </p:nvSpPr>
        <p:spPr bwMode="auto">
          <a:xfrm>
            <a:off x="2957513" y="4689475"/>
            <a:ext cx="125412" cy="134938"/>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3" name="Oval 6"/>
          <p:cNvSpPr>
            <a:spLocks noChangeArrowheads="1"/>
          </p:cNvSpPr>
          <p:nvPr/>
        </p:nvSpPr>
        <p:spPr bwMode="auto">
          <a:xfrm>
            <a:off x="6243638" y="2789238"/>
            <a:ext cx="125412" cy="134937"/>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4" name="Oval 7"/>
          <p:cNvSpPr>
            <a:spLocks noChangeArrowheads="1"/>
          </p:cNvSpPr>
          <p:nvPr/>
        </p:nvSpPr>
        <p:spPr bwMode="auto">
          <a:xfrm>
            <a:off x="6624638" y="3978275"/>
            <a:ext cx="125412" cy="134938"/>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5" name="Oval 8"/>
          <p:cNvSpPr>
            <a:spLocks noChangeArrowheads="1"/>
          </p:cNvSpPr>
          <p:nvPr/>
        </p:nvSpPr>
        <p:spPr bwMode="auto">
          <a:xfrm>
            <a:off x="6262688" y="4981575"/>
            <a:ext cx="125412" cy="134938"/>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6" name="Oval 9"/>
          <p:cNvSpPr>
            <a:spLocks noChangeArrowheads="1"/>
          </p:cNvSpPr>
          <p:nvPr/>
        </p:nvSpPr>
        <p:spPr bwMode="auto">
          <a:xfrm>
            <a:off x="3648075" y="5467350"/>
            <a:ext cx="125413" cy="134938"/>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4697" name="Oval 10"/>
          <p:cNvSpPr>
            <a:spLocks noChangeArrowheads="1"/>
          </p:cNvSpPr>
          <p:nvPr/>
        </p:nvSpPr>
        <p:spPr bwMode="auto">
          <a:xfrm>
            <a:off x="2849563" y="2058988"/>
            <a:ext cx="3802062" cy="381158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4698" name="Text Box 11"/>
          <p:cNvSpPr txBox="1">
            <a:spLocks noChangeArrowheads="1"/>
          </p:cNvSpPr>
          <p:nvPr/>
        </p:nvSpPr>
        <p:spPr bwMode="auto">
          <a:xfrm>
            <a:off x="4605338" y="1652588"/>
            <a:ext cx="808037"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a:latin typeface="Calibri" charset="0"/>
              </a:rPr>
              <a:t>0001</a:t>
            </a:r>
          </a:p>
        </p:txBody>
      </p:sp>
      <p:sp>
        <p:nvSpPr>
          <p:cNvPr id="114699" name="Rectangle 12"/>
          <p:cNvSpPr>
            <a:spLocks noChangeArrowheads="1"/>
          </p:cNvSpPr>
          <p:nvPr/>
        </p:nvSpPr>
        <p:spPr bwMode="auto">
          <a:xfrm>
            <a:off x="5562600" y="2514600"/>
            <a:ext cx="80803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0011</a:t>
            </a:r>
          </a:p>
        </p:txBody>
      </p:sp>
      <p:sp>
        <p:nvSpPr>
          <p:cNvPr id="114700" name="Rectangle 13"/>
          <p:cNvSpPr>
            <a:spLocks noChangeArrowheads="1"/>
          </p:cNvSpPr>
          <p:nvPr/>
        </p:nvSpPr>
        <p:spPr bwMode="auto">
          <a:xfrm>
            <a:off x="6788150" y="3890963"/>
            <a:ext cx="80803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0100</a:t>
            </a:r>
          </a:p>
        </p:txBody>
      </p:sp>
      <p:sp>
        <p:nvSpPr>
          <p:cNvPr id="114701" name="Rectangle 14"/>
          <p:cNvSpPr>
            <a:spLocks noChangeArrowheads="1"/>
          </p:cNvSpPr>
          <p:nvPr/>
        </p:nvSpPr>
        <p:spPr bwMode="auto">
          <a:xfrm>
            <a:off x="6494463" y="4895850"/>
            <a:ext cx="8080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0101</a:t>
            </a:r>
          </a:p>
        </p:txBody>
      </p:sp>
      <p:sp>
        <p:nvSpPr>
          <p:cNvPr id="114702" name="Rectangle 15"/>
          <p:cNvSpPr>
            <a:spLocks noChangeArrowheads="1"/>
          </p:cNvSpPr>
          <p:nvPr/>
        </p:nvSpPr>
        <p:spPr bwMode="auto">
          <a:xfrm>
            <a:off x="4867275" y="5849938"/>
            <a:ext cx="80803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1000</a:t>
            </a:r>
          </a:p>
        </p:txBody>
      </p:sp>
      <p:sp>
        <p:nvSpPr>
          <p:cNvPr id="114703" name="Rectangle 16"/>
          <p:cNvSpPr>
            <a:spLocks noChangeArrowheads="1"/>
          </p:cNvSpPr>
          <p:nvPr/>
        </p:nvSpPr>
        <p:spPr bwMode="auto">
          <a:xfrm>
            <a:off x="3068638" y="5610225"/>
            <a:ext cx="8080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1010</a:t>
            </a:r>
          </a:p>
        </p:txBody>
      </p:sp>
      <p:sp>
        <p:nvSpPr>
          <p:cNvPr id="114704" name="Rectangle 17"/>
          <p:cNvSpPr>
            <a:spLocks noChangeArrowheads="1"/>
          </p:cNvSpPr>
          <p:nvPr/>
        </p:nvSpPr>
        <p:spPr bwMode="auto">
          <a:xfrm>
            <a:off x="2249488" y="4510088"/>
            <a:ext cx="808037"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1100</a:t>
            </a:r>
          </a:p>
        </p:txBody>
      </p:sp>
      <p:sp>
        <p:nvSpPr>
          <p:cNvPr id="114705" name="Rectangle 18"/>
          <p:cNvSpPr>
            <a:spLocks noChangeArrowheads="1"/>
          </p:cNvSpPr>
          <p:nvPr/>
        </p:nvSpPr>
        <p:spPr bwMode="auto">
          <a:xfrm>
            <a:off x="2374900" y="2960688"/>
            <a:ext cx="80803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1111</a:t>
            </a:r>
          </a:p>
        </p:txBody>
      </p:sp>
      <p:grpSp>
        <p:nvGrpSpPr>
          <p:cNvPr id="2" name="Group 19"/>
          <p:cNvGrpSpPr>
            <a:grpSpLocks/>
          </p:cNvGrpSpPr>
          <p:nvPr/>
        </p:nvGrpSpPr>
        <p:grpSpPr bwMode="auto">
          <a:xfrm>
            <a:off x="6545263" y="1676400"/>
            <a:ext cx="1885950" cy="993775"/>
            <a:chOff x="4289" y="1273"/>
            <a:chExt cx="731" cy="609"/>
          </a:xfrm>
        </p:grpSpPr>
        <p:sp>
          <p:nvSpPr>
            <p:cNvPr id="114727" name="AutoShape 20"/>
            <p:cNvSpPr>
              <a:spLocks noChangeArrowheads="1"/>
            </p:cNvSpPr>
            <p:nvPr/>
          </p:nvSpPr>
          <p:spPr bwMode="auto">
            <a:xfrm>
              <a:off x="4311" y="1273"/>
              <a:ext cx="709" cy="609"/>
            </a:xfrm>
            <a:prstGeom prst="wedgeRoundRectCallout">
              <a:avLst>
                <a:gd name="adj1" fmla="val -59593"/>
                <a:gd name="adj2" fmla="val 68556"/>
                <a:gd name="adj3" fmla="val 16667"/>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algn="ctr"/>
              <a:endParaRPr lang="en-US" sz="1600">
                <a:latin typeface="Times New Roman" charset="0"/>
              </a:endParaRPr>
            </a:p>
          </p:txBody>
        </p:sp>
        <p:sp>
          <p:nvSpPr>
            <p:cNvPr id="114728" name="Text Box 21"/>
            <p:cNvSpPr txBox="1">
              <a:spLocks noChangeArrowheads="1"/>
            </p:cNvSpPr>
            <p:nvPr/>
          </p:nvSpPr>
          <p:spPr bwMode="auto">
            <a:xfrm>
              <a:off x="4289" y="1315"/>
              <a:ext cx="660" cy="5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2000">
                  <a:solidFill>
                    <a:srgbClr val="FF0000"/>
                  </a:solidFill>
                  <a:latin typeface="Calibri" charset="0"/>
                </a:rPr>
                <a:t>Who</a:t>
              </a:r>
              <a:r>
                <a:rPr lang="ja-JP" altLang="en-US" sz="2000">
                  <a:solidFill>
                    <a:srgbClr val="FF0000"/>
                  </a:solidFill>
                  <a:latin typeface="Calibri" charset="0"/>
                </a:rPr>
                <a:t>’</a:t>
              </a:r>
              <a:r>
                <a:rPr lang="en-US" altLang="ja-JP" sz="2000">
                  <a:solidFill>
                    <a:srgbClr val="FF0000"/>
                  </a:solidFill>
                  <a:latin typeface="Calibri" charset="0"/>
                </a:rPr>
                <a:t>s resp </a:t>
              </a:r>
            </a:p>
            <a:p>
              <a:r>
                <a:rPr lang="en-US" sz="2000">
                  <a:solidFill>
                    <a:srgbClr val="FF0000"/>
                  </a:solidFill>
                  <a:latin typeface="Calibri" charset="0"/>
                </a:rPr>
                <a:t>for key 1110 </a:t>
              </a:r>
              <a:r>
                <a:rPr lang="en-US">
                  <a:solidFill>
                    <a:srgbClr val="FF0000"/>
                  </a:solidFill>
                  <a:latin typeface="Calibri" charset="0"/>
                </a:rPr>
                <a:t>?</a:t>
              </a:r>
            </a:p>
          </p:txBody>
        </p:sp>
      </p:grpSp>
      <p:sp>
        <p:nvSpPr>
          <p:cNvPr id="226326" name="Line 22"/>
          <p:cNvSpPr>
            <a:spLocks noChangeShapeType="1"/>
          </p:cNvSpPr>
          <p:nvPr/>
        </p:nvSpPr>
        <p:spPr bwMode="auto">
          <a:xfrm>
            <a:off x="6323013" y="3003550"/>
            <a:ext cx="288925" cy="952500"/>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27" name="Line 23"/>
          <p:cNvSpPr>
            <a:spLocks noChangeShapeType="1"/>
          </p:cNvSpPr>
          <p:nvPr/>
        </p:nvSpPr>
        <p:spPr bwMode="auto">
          <a:xfrm flipH="1">
            <a:off x="6303963" y="4164013"/>
            <a:ext cx="301625" cy="795337"/>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28" name="Line 24"/>
          <p:cNvSpPr>
            <a:spLocks noChangeShapeType="1"/>
          </p:cNvSpPr>
          <p:nvPr/>
        </p:nvSpPr>
        <p:spPr bwMode="auto">
          <a:xfrm flipH="1">
            <a:off x="4864100" y="5100638"/>
            <a:ext cx="1282700" cy="669925"/>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29" name="Line 25"/>
          <p:cNvSpPr>
            <a:spLocks noChangeShapeType="1"/>
          </p:cNvSpPr>
          <p:nvPr/>
        </p:nvSpPr>
        <p:spPr bwMode="auto">
          <a:xfrm flipH="1" flipV="1">
            <a:off x="3856038" y="5521325"/>
            <a:ext cx="812800" cy="265113"/>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30" name="Line 26"/>
          <p:cNvSpPr>
            <a:spLocks noChangeShapeType="1"/>
          </p:cNvSpPr>
          <p:nvPr/>
        </p:nvSpPr>
        <p:spPr bwMode="auto">
          <a:xfrm flipH="1" flipV="1">
            <a:off x="3109913" y="4794250"/>
            <a:ext cx="552450" cy="620713"/>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226331" name="Line 27"/>
          <p:cNvSpPr>
            <a:spLocks noChangeShapeType="1"/>
          </p:cNvSpPr>
          <p:nvPr/>
        </p:nvSpPr>
        <p:spPr bwMode="auto">
          <a:xfrm flipH="1" flipV="1">
            <a:off x="2960688" y="3422650"/>
            <a:ext cx="52387" cy="1198563"/>
          </a:xfrm>
          <a:prstGeom prst="line">
            <a:avLst/>
          </a:prstGeom>
          <a:noFill/>
          <a:ln w="9525">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14713" name="Oval 28"/>
          <p:cNvSpPr>
            <a:spLocks noChangeArrowheads="1"/>
          </p:cNvSpPr>
          <p:nvPr/>
        </p:nvSpPr>
        <p:spPr bwMode="auto">
          <a:xfrm>
            <a:off x="4845050" y="2005013"/>
            <a:ext cx="125413" cy="134937"/>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grpSp>
        <p:nvGrpSpPr>
          <p:cNvPr id="3" name="Group 29"/>
          <p:cNvGrpSpPr>
            <a:grpSpLocks/>
          </p:cNvGrpSpPr>
          <p:nvPr/>
        </p:nvGrpSpPr>
        <p:grpSpPr bwMode="auto">
          <a:xfrm>
            <a:off x="2968625" y="2252663"/>
            <a:ext cx="3049588" cy="933450"/>
            <a:chOff x="1870" y="1419"/>
            <a:chExt cx="1921" cy="588"/>
          </a:xfrm>
        </p:grpSpPr>
        <p:grpSp>
          <p:nvGrpSpPr>
            <p:cNvPr id="114723" name="Group 30"/>
            <p:cNvGrpSpPr>
              <a:grpSpLocks/>
            </p:cNvGrpSpPr>
            <p:nvPr/>
          </p:nvGrpSpPr>
          <p:grpSpPr bwMode="auto">
            <a:xfrm>
              <a:off x="1870" y="1419"/>
              <a:ext cx="1921" cy="588"/>
              <a:chOff x="1870" y="1419"/>
              <a:chExt cx="1921" cy="588"/>
            </a:xfrm>
          </p:grpSpPr>
          <p:sp>
            <p:nvSpPr>
              <p:cNvPr id="114725" name="Line 31"/>
              <p:cNvSpPr>
                <a:spLocks noChangeShapeType="1"/>
              </p:cNvSpPr>
              <p:nvPr/>
            </p:nvSpPr>
            <p:spPr bwMode="auto">
              <a:xfrm flipV="1">
                <a:off x="1941" y="1813"/>
                <a:ext cx="1850" cy="194"/>
              </a:xfrm>
              <a:prstGeom prst="line">
                <a:avLst/>
              </a:prstGeom>
              <a:noFill/>
              <a:ln w="19050">
                <a:solidFill>
                  <a:schemeClr val="accent2"/>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14726" name="AutoShape 32"/>
              <p:cNvSpPr>
                <a:spLocks noChangeArrowheads="1"/>
              </p:cNvSpPr>
              <p:nvPr/>
            </p:nvSpPr>
            <p:spPr bwMode="auto">
              <a:xfrm>
                <a:off x="1870" y="1419"/>
                <a:ext cx="691" cy="384"/>
              </a:xfrm>
              <a:prstGeom prst="wedgeRoundRectCallout">
                <a:avLst>
                  <a:gd name="adj1" fmla="val 17440"/>
                  <a:gd name="adj2" fmla="val 87759"/>
                  <a:gd name="adj3" fmla="val 16667"/>
                </a:avLst>
              </a:prstGeom>
              <a:solidFill>
                <a:schemeClr val="bg1"/>
              </a:solidFill>
              <a:ln w="9525">
                <a:solidFill>
                  <a:schemeClr val="tx1"/>
                </a:solidFill>
                <a:miter lim="800000"/>
                <a:headEnd/>
                <a:tailEnd/>
              </a:ln>
            </p:spPr>
            <p:txBody>
              <a:bodyPr/>
              <a:lstStyle/>
              <a:p>
                <a:pPr algn="ctr"/>
                <a:endParaRPr lang="en-US">
                  <a:latin typeface="Times New Roman" charset="0"/>
                </a:endParaRPr>
              </a:p>
            </p:txBody>
          </p:sp>
        </p:grpSp>
        <p:sp>
          <p:nvSpPr>
            <p:cNvPr id="114724" name="Text Box 33"/>
            <p:cNvSpPr txBox="1">
              <a:spLocks noChangeArrowheads="1"/>
            </p:cNvSpPr>
            <p:nvPr/>
          </p:nvSpPr>
          <p:spPr bwMode="auto">
            <a:xfrm>
              <a:off x="1908" y="1511"/>
              <a:ext cx="817"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600">
                  <a:solidFill>
                    <a:srgbClr val="FF0000"/>
                  </a:solidFill>
                  <a:latin typeface="Calibri" charset="0"/>
                </a:rPr>
                <a:t>I am</a:t>
              </a:r>
            </a:p>
          </p:txBody>
        </p:sp>
      </p:grpSp>
      <p:sp>
        <p:nvSpPr>
          <p:cNvPr id="226338" name="Text Box 34"/>
          <p:cNvSpPr txBox="1">
            <a:spLocks noChangeArrowheads="1"/>
          </p:cNvSpPr>
          <p:nvPr/>
        </p:nvSpPr>
        <p:spPr bwMode="auto">
          <a:xfrm>
            <a:off x="265113" y="1728788"/>
            <a:ext cx="2112962" cy="1508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2000">
                <a:solidFill>
                  <a:srgbClr val="FF0000"/>
                </a:solidFill>
                <a:latin typeface="Calibri" charset="0"/>
              </a:rPr>
              <a:t>O(N) messages</a:t>
            </a:r>
          </a:p>
          <a:p>
            <a:r>
              <a:rPr lang="en-US" sz="2000">
                <a:solidFill>
                  <a:srgbClr val="FF0000"/>
                </a:solidFill>
                <a:latin typeface="Calibri" charset="0"/>
              </a:rPr>
              <a:t>on avg to resolve</a:t>
            </a:r>
          </a:p>
          <a:p>
            <a:r>
              <a:rPr lang="en-US" sz="2000">
                <a:solidFill>
                  <a:srgbClr val="FF0000"/>
                </a:solidFill>
                <a:latin typeface="Calibri" charset="0"/>
              </a:rPr>
              <a:t>query, when there</a:t>
            </a:r>
          </a:p>
          <a:p>
            <a:r>
              <a:rPr lang="en-US" sz="2000">
                <a:solidFill>
                  <a:srgbClr val="FF0000"/>
                </a:solidFill>
                <a:latin typeface="Calibri" charset="0"/>
              </a:rPr>
              <a:t>are N peers</a:t>
            </a:r>
          </a:p>
        </p:txBody>
      </p:sp>
      <p:sp>
        <p:nvSpPr>
          <p:cNvPr id="226340" name="Text Box 36"/>
          <p:cNvSpPr txBox="1">
            <a:spLocks noChangeArrowheads="1"/>
          </p:cNvSpPr>
          <p:nvPr/>
        </p:nvSpPr>
        <p:spPr bwMode="auto">
          <a:xfrm>
            <a:off x="5943600" y="34290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1" name="Text Box 37"/>
          <p:cNvSpPr txBox="1">
            <a:spLocks noChangeArrowheads="1"/>
          </p:cNvSpPr>
          <p:nvPr/>
        </p:nvSpPr>
        <p:spPr bwMode="auto">
          <a:xfrm>
            <a:off x="5943600" y="43434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2" name="Text Box 38"/>
          <p:cNvSpPr txBox="1">
            <a:spLocks noChangeArrowheads="1"/>
          </p:cNvSpPr>
          <p:nvPr/>
        </p:nvSpPr>
        <p:spPr bwMode="auto">
          <a:xfrm>
            <a:off x="5181600" y="51054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3" name="Text Box 39"/>
          <p:cNvSpPr txBox="1">
            <a:spLocks noChangeArrowheads="1"/>
          </p:cNvSpPr>
          <p:nvPr/>
        </p:nvSpPr>
        <p:spPr bwMode="auto">
          <a:xfrm>
            <a:off x="4114800" y="54102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4" name="Text Box 40"/>
          <p:cNvSpPr txBox="1">
            <a:spLocks noChangeArrowheads="1"/>
          </p:cNvSpPr>
          <p:nvPr/>
        </p:nvSpPr>
        <p:spPr bwMode="auto">
          <a:xfrm>
            <a:off x="3352800" y="49530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226345" name="Text Box 41"/>
          <p:cNvSpPr txBox="1">
            <a:spLocks noChangeArrowheads="1"/>
          </p:cNvSpPr>
          <p:nvPr/>
        </p:nvSpPr>
        <p:spPr bwMode="auto">
          <a:xfrm>
            <a:off x="2971800" y="3962400"/>
            <a:ext cx="49688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200">
                <a:solidFill>
                  <a:schemeClr val="accent2"/>
                </a:solidFill>
                <a:latin typeface="Calibri" charset="0"/>
              </a:rPr>
              <a:t>1110</a:t>
            </a:r>
          </a:p>
        </p:txBody>
      </p:sp>
      <p:sp>
        <p:nvSpPr>
          <p:cNvPr id="114722" name="Text Box 42"/>
          <p:cNvSpPr txBox="1">
            <a:spLocks noChangeArrowheads="1"/>
          </p:cNvSpPr>
          <p:nvPr/>
        </p:nvSpPr>
        <p:spPr bwMode="auto">
          <a:xfrm>
            <a:off x="365125" y="5375275"/>
            <a:ext cx="1643063" cy="1016000"/>
          </a:xfrm>
          <a:prstGeom prst="rect">
            <a:avLst/>
          </a:prstGeom>
          <a:noFill/>
          <a:ln w="9525">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2000">
                <a:solidFill>
                  <a:srgbClr val="FF3300"/>
                </a:solidFill>
                <a:latin typeface="Calibri" charset="0"/>
              </a:rPr>
              <a:t>Define </a:t>
            </a:r>
            <a:r>
              <a:rPr lang="en-US" sz="2000" u="sng">
                <a:solidFill>
                  <a:srgbClr val="FF3300"/>
                </a:solidFill>
                <a:latin typeface="Calibri" charset="0"/>
              </a:rPr>
              <a:t>closest</a:t>
            </a:r>
            <a:br>
              <a:rPr lang="en-US" sz="2000">
                <a:solidFill>
                  <a:srgbClr val="FF3300"/>
                </a:solidFill>
                <a:latin typeface="Calibri" charset="0"/>
              </a:rPr>
            </a:br>
            <a:r>
              <a:rPr lang="en-US" sz="2000">
                <a:solidFill>
                  <a:srgbClr val="FF3300"/>
                </a:solidFill>
                <a:latin typeface="Calibri" charset="0"/>
              </a:rPr>
              <a:t>as closest</a:t>
            </a:r>
            <a:br>
              <a:rPr lang="en-US" sz="2000">
                <a:solidFill>
                  <a:srgbClr val="FF3300"/>
                </a:solidFill>
                <a:latin typeface="Calibri" charset="0"/>
              </a:rPr>
            </a:br>
            <a:r>
              <a:rPr lang="en-US" sz="2000">
                <a:solidFill>
                  <a:srgbClr val="FF3300"/>
                </a:solidFill>
                <a:latin typeface="Calibri" charset="0"/>
              </a:rPr>
              <a:t>successor</a:t>
            </a:r>
          </a:p>
        </p:txBody>
      </p:sp>
    </p:spTree>
    <p:extLst>
      <p:ext uri="{BB962C8B-B14F-4D97-AF65-F5344CB8AC3E}">
        <p14:creationId xmlns:p14="http://schemas.microsoft.com/office/powerpoint/2010/main" val="7985370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6326"/>
                                        </p:tgtEl>
                                        <p:attrNameLst>
                                          <p:attrName>style.visibility</p:attrName>
                                        </p:attrNameLst>
                                      </p:cBhvr>
                                      <p:to>
                                        <p:strVal val="visible"/>
                                      </p:to>
                                    </p:set>
                                  </p:childTnLst>
                                </p:cTn>
                              </p:par>
                              <p:par>
                                <p:cTn id="11" presetID="3" presetClass="entr" presetSubtype="10" fill="hold" grpId="0" nodeType="withEffect">
                                  <p:stCondLst>
                                    <p:cond delay="0"/>
                                  </p:stCondLst>
                                  <p:childTnLst>
                                    <p:set>
                                      <p:cBhvr>
                                        <p:cTn id="12" dur="1" fill="hold">
                                          <p:stCondLst>
                                            <p:cond delay="0"/>
                                          </p:stCondLst>
                                        </p:cTn>
                                        <p:tgtEl>
                                          <p:spTgt spid="226340"/>
                                        </p:tgtEl>
                                        <p:attrNameLst>
                                          <p:attrName>style.visibility</p:attrName>
                                        </p:attrNameLst>
                                      </p:cBhvr>
                                      <p:to>
                                        <p:strVal val="visible"/>
                                      </p:to>
                                    </p:set>
                                    <p:animEffect transition="in" filter="blinds(horizontal)">
                                      <p:cBhvr>
                                        <p:cTn id="13" dur="500"/>
                                        <p:tgtEl>
                                          <p:spTgt spid="22634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26327"/>
                                        </p:tgtEl>
                                        <p:attrNameLst>
                                          <p:attrName>style.visibility</p:attrName>
                                        </p:attrNameLst>
                                      </p:cBhvr>
                                      <p:to>
                                        <p:strVal val="visible"/>
                                      </p:to>
                                    </p:set>
                                  </p:childTnLst>
                                </p:cTn>
                              </p:par>
                              <p:par>
                                <p:cTn id="18" presetID="3" presetClass="entr" presetSubtype="10" fill="hold" grpId="0" nodeType="withEffect">
                                  <p:stCondLst>
                                    <p:cond delay="0"/>
                                  </p:stCondLst>
                                  <p:childTnLst>
                                    <p:set>
                                      <p:cBhvr>
                                        <p:cTn id="19" dur="1" fill="hold">
                                          <p:stCondLst>
                                            <p:cond delay="0"/>
                                          </p:stCondLst>
                                        </p:cTn>
                                        <p:tgtEl>
                                          <p:spTgt spid="226341"/>
                                        </p:tgtEl>
                                        <p:attrNameLst>
                                          <p:attrName>style.visibility</p:attrName>
                                        </p:attrNameLst>
                                      </p:cBhvr>
                                      <p:to>
                                        <p:strVal val="visible"/>
                                      </p:to>
                                    </p:set>
                                    <p:animEffect transition="in" filter="blinds(horizontal)">
                                      <p:cBhvr>
                                        <p:cTn id="20" dur="500"/>
                                        <p:tgtEl>
                                          <p:spTgt spid="22634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26328"/>
                                        </p:tgtEl>
                                        <p:attrNameLst>
                                          <p:attrName>style.visibility</p:attrName>
                                        </p:attrNameLst>
                                      </p:cBhvr>
                                      <p:to>
                                        <p:strVal val="visible"/>
                                      </p:to>
                                    </p:set>
                                  </p:childTnLst>
                                </p:cTn>
                              </p:par>
                              <p:par>
                                <p:cTn id="25" presetID="3" presetClass="entr" presetSubtype="10" fill="hold" grpId="0" nodeType="withEffect">
                                  <p:stCondLst>
                                    <p:cond delay="0"/>
                                  </p:stCondLst>
                                  <p:childTnLst>
                                    <p:set>
                                      <p:cBhvr>
                                        <p:cTn id="26" dur="1" fill="hold">
                                          <p:stCondLst>
                                            <p:cond delay="0"/>
                                          </p:stCondLst>
                                        </p:cTn>
                                        <p:tgtEl>
                                          <p:spTgt spid="226342"/>
                                        </p:tgtEl>
                                        <p:attrNameLst>
                                          <p:attrName>style.visibility</p:attrName>
                                        </p:attrNameLst>
                                      </p:cBhvr>
                                      <p:to>
                                        <p:strVal val="visible"/>
                                      </p:to>
                                    </p:set>
                                    <p:animEffect transition="in" filter="blinds(horizontal)">
                                      <p:cBhvr>
                                        <p:cTn id="27" dur="500"/>
                                        <p:tgtEl>
                                          <p:spTgt spid="2263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6329"/>
                                        </p:tgtEl>
                                        <p:attrNameLst>
                                          <p:attrName>style.visibility</p:attrName>
                                        </p:attrNameLst>
                                      </p:cBhvr>
                                      <p:to>
                                        <p:strVal val="visible"/>
                                      </p:to>
                                    </p:set>
                                  </p:childTnLst>
                                </p:cTn>
                              </p:par>
                              <p:par>
                                <p:cTn id="32" presetID="3" presetClass="entr" presetSubtype="10" fill="hold" grpId="0" nodeType="withEffect">
                                  <p:stCondLst>
                                    <p:cond delay="0"/>
                                  </p:stCondLst>
                                  <p:childTnLst>
                                    <p:set>
                                      <p:cBhvr>
                                        <p:cTn id="33" dur="1" fill="hold">
                                          <p:stCondLst>
                                            <p:cond delay="0"/>
                                          </p:stCondLst>
                                        </p:cTn>
                                        <p:tgtEl>
                                          <p:spTgt spid="226343"/>
                                        </p:tgtEl>
                                        <p:attrNameLst>
                                          <p:attrName>style.visibility</p:attrName>
                                        </p:attrNameLst>
                                      </p:cBhvr>
                                      <p:to>
                                        <p:strVal val="visible"/>
                                      </p:to>
                                    </p:set>
                                    <p:animEffect transition="in" filter="blinds(horizontal)">
                                      <p:cBhvr>
                                        <p:cTn id="34" dur="500"/>
                                        <p:tgtEl>
                                          <p:spTgt spid="22634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26330"/>
                                        </p:tgtEl>
                                        <p:attrNameLst>
                                          <p:attrName>style.visibility</p:attrName>
                                        </p:attrNameLst>
                                      </p:cBhvr>
                                      <p:to>
                                        <p:strVal val="visible"/>
                                      </p:to>
                                    </p:set>
                                  </p:childTnLst>
                                </p:cTn>
                              </p:par>
                              <p:par>
                                <p:cTn id="39" presetID="3" presetClass="entr" presetSubtype="10" fill="hold" grpId="0" nodeType="withEffect">
                                  <p:stCondLst>
                                    <p:cond delay="0"/>
                                  </p:stCondLst>
                                  <p:childTnLst>
                                    <p:set>
                                      <p:cBhvr>
                                        <p:cTn id="40" dur="1" fill="hold">
                                          <p:stCondLst>
                                            <p:cond delay="0"/>
                                          </p:stCondLst>
                                        </p:cTn>
                                        <p:tgtEl>
                                          <p:spTgt spid="226344"/>
                                        </p:tgtEl>
                                        <p:attrNameLst>
                                          <p:attrName>style.visibility</p:attrName>
                                        </p:attrNameLst>
                                      </p:cBhvr>
                                      <p:to>
                                        <p:strVal val="visible"/>
                                      </p:to>
                                    </p:set>
                                    <p:animEffect transition="in" filter="blinds(horizontal)">
                                      <p:cBhvr>
                                        <p:cTn id="41" dur="500"/>
                                        <p:tgtEl>
                                          <p:spTgt spid="226344"/>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226331"/>
                                        </p:tgtEl>
                                        <p:attrNameLst>
                                          <p:attrName>style.visibility</p:attrName>
                                        </p:attrNameLst>
                                      </p:cBhvr>
                                      <p:to>
                                        <p:strVal val="visible"/>
                                      </p:to>
                                    </p:set>
                                  </p:childTnLst>
                                </p:cTn>
                              </p:par>
                              <p:par>
                                <p:cTn id="46" presetID="3" presetClass="entr" presetSubtype="10" fill="hold" grpId="0" nodeType="withEffect">
                                  <p:stCondLst>
                                    <p:cond delay="0"/>
                                  </p:stCondLst>
                                  <p:childTnLst>
                                    <p:set>
                                      <p:cBhvr>
                                        <p:cTn id="47" dur="1" fill="hold">
                                          <p:stCondLst>
                                            <p:cond delay="0"/>
                                          </p:stCondLst>
                                        </p:cTn>
                                        <p:tgtEl>
                                          <p:spTgt spid="226345"/>
                                        </p:tgtEl>
                                        <p:attrNameLst>
                                          <p:attrName>style.visibility</p:attrName>
                                        </p:attrNameLst>
                                      </p:cBhvr>
                                      <p:to>
                                        <p:strVal val="visible"/>
                                      </p:to>
                                    </p:set>
                                    <p:animEffect transition="in" filter="blinds(horizontal)">
                                      <p:cBhvr>
                                        <p:cTn id="48" dur="500"/>
                                        <p:tgtEl>
                                          <p:spTgt spid="226345"/>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263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326" grpId="0" animBg="1"/>
      <p:bldP spid="226327" grpId="0" animBg="1"/>
      <p:bldP spid="226328" grpId="0" animBg="1"/>
      <p:bldP spid="226329" grpId="0" animBg="1"/>
      <p:bldP spid="226330" grpId="0" animBg="1"/>
      <p:bldP spid="226331" grpId="0" animBg="1"/>
      <p:bldP spid="226338" grpId="0"/>
      <p:bldP spid="226340" grpId="0"/>
      <p:bldP spid="226341" grpId="0"/>
      <p:bldP spid="226342" grpId="0"/>
      <p:bldP spid="226343" grpId="0"/>
      <p:bldP spid="226344" grpId="0"/>
      <p:bldP spid="226345" grpId="0"/>
    </p:bld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713" name="Title 67"/>
          <p:cNvSpPr>
            <a:spLocks noGrp="1"/>
          </p:cNvSpPr>
          <p:nvPr>
            <p:ph type="title"/>
          </p:nvPr>
        </p:nvSpPr>
        <p:spPr>
          <a:xfrm>
            <a:off x="254000" y="0"/>
            <a:ext cx="8229600" cy="1143000"/>
          </a:xfrm>
        </p:spPr>
        <p:txBody>
          <a:bodyPr/>
          <a:lstStyle/>
          <a:p>
            <a:r>
              <a:rPr lang="en-US">
                <a:latin typeface="Calibri" charset="0"/>
                <a:ea typeface="ＭＳ Ｐゴシック" charset="0"/>
                <a:cs typeface="ＭＳ Ｐゴシック" charset="0"/>
              </a:rPr>
              <a:t>Circular DHT with Shortcuts</a:t>
            </a:r>
          </a:p>
        </p:txBody>
      </p:sp>
      <p:sp>
        <p:nvSpPr>
          <p:cNvPr id="115714" name="Content Placeholder 37"/>
          <p:cNvSpPr>
            <a:spLocks noGrp="1"/>
          </p:cNvSpPr>
          <p:nvPr>
            <p:ph idx="1"/>
          </p:nvPr>
        </p:nvSpPr>
        <p:spPr>
          <a:xfrm>
            <a:off x="228600" y="4572000"/>
            <a:ext cx="8229600" cy="1676400"/>
          </a:xfrm>
        </p:spPr>
        <p:txBody>
          <a:bodyPr/>
          <a:lstStyle/>
          <a:p>
            <a:pPr>
              <a:lnSpc>
                <a:spcPct val="80000"/>
              </a:lnSpc>
            </a:pPr>
            <a:r>
              <a:rPr lang="en-US" sz="2200">
                <a:latin typeface="Calibri" charset="0"/>
                <a:ea typeface="ＭＳ Ｐゴシック" charset="0"/>
                <a:cs typeface="ＭＳ Ｐゴシック" charset="0"/>
              </a:rPr>
              <a:t>Each peer keeps track of IP addresses of predecessor, successor, short cuts.</a:t>
            </a:r>
          </a:p>
          <a:p>
            <a:pPr>
              <a:lnSpc>
                <a:spcPct val="80000"/>
              </a:lnSpc>
            </a:pPr>
            <a:r>
              <a:rPr lang="en-US" sz="2200">
                <a:latin typeface="Calibri" charset="0"/>
                <a:ea typeface="ＭＳ Ｐゴシック" charset="0"/>
                <a:cs typeface="ＭＳ Ｐゴシック" charset="0"/>
              </a:rPr>
              <a:t>Reduced from 6 to 2 messages.</a:t>
            </a:r>
          </a:p>
          <a:p>
            <a:pPr>
              <a:lnSpc>
                <a:spcPct val="80000"/>
              </a:lnSpc>
            </a:pPr>
            <a:r>
              <a:rPr lang="en-US" sz="2200">
                <a:latin typeface="Calibri" charset="0"/>
                <a:ea typeface="ＭＳ Ｐゴシック" charset="0"/>
                <a:cs typeface="ＭＳ Ｐゴシック" charset="0"/>
              </a:rPr>
              <a:t>Possible to design shortcuts so O(log N) neighbors, O(log N) messages in query</a:t>
            </a:r>
          </a:p>
        </p:txBody>
      </p:sp>
      <p:grpSp>
        <p:nvGrpSpPr>
          <p:cNvPr id="115715" name="Group 66"/>
          <p:cNvGrpSpPr>
            <a:grpSpLocks/>
          </p:cNvGrpSpPr>
          <p:nvPr/>
        </p:nvGrpSpPr>
        <p:grpSpPr bwMode="auto">
          <a:xfrm>
            <a:off x="2362200" y="914400"/>
            <a:ext cx="3616325" cy="3662363"/>
            <a:chOff x="4953000" y="1676400"/>
            <a:chExt cx="3617286" cy="3661993"/>
          </a:xfrm>
        </p:grpSpPr>
        <p:grpSp>
          <p:nvGrpSpPr>
            <p:cNvPr id="115721" name="Group 43"/>
            <p:cNvGrpSpPr>
              <a:grpSpLocks/>
            </p:cNvGrpSpPr>
            <p:nvPr/>
          </p:nvGrpSpPr>
          <p:grpSpPr bwMode="auto">
            <a:xfrm>
              <a:off x="4953000" y="1676400"/>
              <a:ext cx="3617286" cy="3661993"/>
              <a:chOff x="1066800" y="1676400"/>
              <a:chExt cx="3617286" cy="3661993"/>
            </a:xfrm>
          </p:grpSpPr>
          <p:sp>
            <p:nvSpPr>
              <p:cNvPr id="115730" name="Oval 3"/>
              <p:cNvSpPr>
                <a:spLocks noChangeArrowheads="1"/>
              </p:cNvSpPr>
              <p:nvPr/>
            </p:nvSpPr>
            <p:spPr bwMode="auto">
              <a:xfrm>
                <a:off x="2794354" y="4791480"/>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1" name="Oval 4"/>
              <p:cNvSpPr>
                <a:spLocks noChangeArrowheads="1"/>
              </p:cNvSpPr>
              <p:nvPr/>
            </p:nvSpPr>
            <p:spPr bwMode="auto">
              <a:xfrm>
                <a:off x="1435115" y="2890435"/>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2" name="Oval 5"/>
              <p:cNvSpPr>
                <a:spLocks noChangeArrowheads="1"/>
              </p:cNvSpPr>
              <p:nvPr/>
            </p:nvSpPr>
            <p:spPr bwMode="auto">
              <a:xfrm>
                <a:off x="1459562" y="3978242"/>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3" name="Oval 6"/>
              <p:cNvSpPr>
                <a:spLocks noChangeArrowheads="1"/>
              </p:cNvSpPr>
              <p:nvPr/>
            </p:nvSpPr>
            <p:spPr bwMode="auto">
              <a:xfrm>
                <a:off x="3989799" y="2585616"/>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4" name="Oval 7"/>
              <p:cNvSpPr>
                <a:spLocks noChangeArrowheads="1"/>
              </p:cNvSpPr>
              <p:nvPr/>
            </p:nvSpPr>
            <p:spPr bwMode="auto">
              <a:xfrm>
                <a:off x="4283160" y="3457025"/>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5" name="Oval 8"/>
              <p:cNvSpPr>
                <a:spLocks noChangeArrowheads="1"/>
              </p:cNvSpPr>
              <p:nvPr/>
            </p:nvSpPr>
            <p:spPr bwMode="auto">
              <a:xfrm>
                <a:off x="4004467" y="4192313"/>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6" name="Oval 9"/>
              <p:cNvSpPr>
                <a:spLocks noChangeArrowheads="1"/>
              </p:cNvSpPr>
              <p:nvPr/>
            </p:nvSpPr>
            <p:spPr bwMode="auto">
              <a:xfrm>
                <a:off x="1991278" y="4548323"/>
                <a:ext cx="96565"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5737" name="Oval 10"/>
              <p:cNvSpPr>
                <a:spLocks noChangeArrowheads="1"/>
              </p:cNvSpPr>
              <p:nvPr/>
            </p:nvSpPr>
            <p:spPr bwMode="auto">
              <a:xfrm>
                <a:off x="1376443" y="2050438"/>
                <a:ext cx="2927496" cy="2793396"/>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5738" name="Text Box 11"/>
              <p:cNvSpPr txBox="1">
                <a:spLocks noChangeArrowheads="1"/>
              </p:cNvSpPr>
              <p:nvPr/>
            </p:nvSpPr>
            <p:spPr bwMode="auto">
              <a:xfrm>
                <a:off x="2895600" y="16764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a:latin typeface="Calibri" charset="0"/>
                  </a:rPr>
                  <a:t>1</a:t>
                </a:r>
              </a:p>
            </p:txBody>
          </p:sp>
          <p:sp>
            <p:nvSpPr>
              <p:cNvPr id="115739" name="Rectangle 12"/>
              <p:cNvSpPr>
                <a:spLocks noChangeArrowheads="1"/>
              </p:cNvSpPr>
              <p:nvPr/>
            </p:nvSpPr>
            <p:spPr bwMode="auto">
              <a:xfrm>
                <a:off x="3962400" y="22860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3</a:t>
                </a:r>
              </a:p>
            </p:txBody>
          </p:sp>
          <p:sp>
            <p:nvSpPr>
              <p:cNvPr id="115740" name="Rectangle 13"/>
              <p:cNvSpPr>
                <a:spLocks noChangeArrowheads="1"/>
              </p:cNvSpPr>
              <p:nvPr/>
            </p:nvSpPr>
            <p:spPr bwMode="auto">
              <a:xfrm>
                <a:off x="4343400" y="3352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4</a:t>
                </a:r>
              </a:p>
            </p:txBody>
          </p:sp>
          <p:sp>
            <p:nvSpPr>
              <p:cNvPr id="115741" name="Rectangle 14"/>
              <p:cNvSpPr>
                <a:spLocks noChangeArrowheads="1"/>
              </p:cNvSpPr>
              <p:nvPr/>
            </p:nvSpPr>
            <p:spPr bwMode="auto">
              <a:xfrm>
                <a:off x="4114800" y="4114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5</a:t>
                </a:r>
              </a:p>
            </p:txBody>
          </p:sp>
          <p:sp>
            <p:nvSpPr>
              <p:cNvPr id="115742" name="Rectangle 15"/>
              <p:cNvSpPr>
                <a:spLocks noChangeArrowheads="1"/>
              </p:cNvSpPr>
              <p:nvPr/>
            </p:nvSpPr>
            <p:spPr bwMode="auto">
              <a:xfrm>
                <a:off x="2743200" y="4876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8</a:t>
                </a:r>
              </a:p>
            </p:txBody>
          </p:sp>
          <p:sp>
            <p:nvSpPr>
              <p:cNvPr id="115743" name="Rectangle 16"/>
              <p:cNvSpPr>
                <a:spLocks noChangeArrowheads="1"/>
              </p:cNvSpPr>
              <p:nvPr/>
            </p:nvSpPr>
            <p:spPr bwMode="auto">
              <a:xfrm>
                <a:off x="1676400" y="4648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a:t>
                </a:r>
              </a:p>
            </p:txBody>
          </p:sp>
          <p:sp>
            <p:nvSpPr>
              <p:cNvPr id="115744" name="Rectangle 17"/>
              <p:cNvSpPr>
                <a:spLocks noChangeArrowheads="1"/>
              </p:cNvSpPr>
              <p:nvPr/>
            </p:nvSpPr>
            <p:spPr bwMode="auto">
              <a:xfrm>
                <a:off x="1066800" y="3886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12</a:t>
                </a:r>
              </a:p>
            </p:txBody>
          </p:sp>
          <p:sp>
            <p:nvSpPr>
              <p:cNvPr id="115745" name="Rectangle 18"/>
              <p:cNvSpPr>
                <a:spLocks noChangeArrowheads="1"/>
              </p:cNvSpPr>
              <p:nvPr/>
            </p:nvSpPr>
            <p:spPr bwMode="auto">
              <a:xfrm>
                <a:off x="1066800" y="26670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15</a:t>
                </a:r>
              </a:p>
            </p:txBody>
          </p:sp>
          <p:sp>
            <p:nvSpPr>
              <p:cNvPr id="115746" name="Oval 28"/>
              <p:cNvSpPr>
                <a:spLocks noChangeArrowheads="1"/>
              </p:cNvSpPr>
              <p:nvPr/>
            </p:nvSpPr>
            <p:spPr bwMode="auto">
              <a:xfrm>
                <a:off x="2912920" y="2010882"/>
                <a:ext cx="96565"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grpSp>
        <p:cxnSp>
          <p:nvCxnSpPr>
            <p:cNvPr id="80" name="Straight Arrow Connector 79"/>
            <p:cNvCxnSpPr>
              <a:endCxn id="115736" idx="7"/>
            </p:cNvCxnSpPr>
            <p:nvPr/>
          </p:nvCxnSpPr>
          <p:spPr>
            <a:xfrm rot="10800000" flipV="1">
              <a:off x="5959742" y="3505015"/>
              <a:ext cx="2254849" cy="105716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7" name="Straight Arrow Connector 86"/>
            <p:cNvCxnSpPr>
              <a:stCxn id="115735" idx="1"/>
              <a:endCxn id="115732" idx="6"/>
            </p:cNvCxnSpPr>
            <p:nvPr/>
          </p:nvCxnSpPr>
          <p:spPr>
            <a:xfrm rot="16200000" flipV="1">
              <a:off x="6583829" y="2885501"/>
              <a:ext cx="179369" cy="246286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a:stCxn id="115730" idx="0"/>
            </p:cNvCxnSpPr>
            <p:nvPr/>
          </p:nvCxnSpPr>
          <p:spPr>
            <a:xfrm rot="16200000" flipV="1">
              <a:off x="5159764" y="3222227"/>
              <a:ext cx="1820679" cy="131956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rot="5400000" flipH="1" flipV="1">
              <a:off x="5161468" y="2839757"/>
              <a:ext cx="2452440" cy="88764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115732" idx="7"/>
            </p:cNvCxnSpPr>
            <p:nvPr/>
          </p:nvCxnSpPr>
          <p:spPr>
            <a:xfrm rot="5400000" flipH="1" flipV="1">
              <a:off x="6013975" y="2080714"/>
              <a:ext cx="1325429" cy="24978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1" name="Straight Arrow Connector 100"/>
            <p:cNvCxnSpPr>
              <a:endCxn id="115737" idx="6"/>
            </p:cNvCxnSpPr>
            <p:nvPr/>
          </p:nvCxnSpPr>
          <p:spPr>
            <a:xfrm>
              <a:off x="5410321" y="2939922"/>
              <a:ext cx="2780452" cy="50794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4" name="Straight Arrow Connector 103"/>
            <p:cNvCxnSpPr>
              <a:stCxn id="115746" idx="5"/>
            </p:cNvCxnSpPr>
            <p:nvPr/>
          </p:nvCxnSpPr>
          <p:spPr>
            <a:xfrm rot="16200000" flipH="1">
              <a:off x="6356314" y="2621469"/>
              <a:ext cx="2095288" cy="104326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rot="5400000">
              <a:off x="6292812" y="3156374"/>
              <a:ext cx="2177830" cy="119888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34" name="Straight Arrow Connector 33"/>
          <p:cNvCxnSpPr/>
          <p:nvPr/>
        </p:nvCxnSpPr>
        <p:spPr>
          <a:xfrm rot="5400000">
            <a:off x="3848100" y="2476500"/>
            <a:ext cx="2133600" cy="1143000"/>
          </a:xfrm>
          <a:prstGeom prst="straightConnector1">
            <a:avLst/>
          </a:prstGeom>
          <a:ln>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rot="16200000" flipV="1">
            <a:off x="2438400" y="2590800"/>
            <a:ext cx="1828800" cy="1219200"/>
          </a:xfrm>
          <a:prstGeom prst="straightConnector1">
            <a:avLst/>
          </a:prstGeom>
          <a:ln>
            <a:solidFill>
              <a:srgbClr val="C00000"/>
            </a:solidFill>
            <a:tailEnd type="arrow"/>
          </a:ln>
        </p:spPr>
        <p:style>
          <a:lnRef idx="1">
            <a:schemeClr val="accent1"/>
          </a:lnRef>
          <a:fillRef idx="0">
            <a:schemeClr val="accent1"/>
          </a:fillRef>
          <a:effectRef idx="0">
            <a:schemeClr val="accent1"/>
          </a:effectRef>
          <a:fontRef idx="minor">
            <a:schemeClr val="tx1"/>
          </a:fontRef>
        </p:style>
      </p:cxnSp>
      <p:grpSp>
        <p:nvGrpSpPr>
          <p:cNvPr id="4" name="Group 19"/>
          <p:cNvGrpSpPr>
            <a:grpSpLocks/>
          </p:cNvGrpSpPr>
          <p:nvPr/>
        </p:nvGrpSpPr>
        <p:grpSpPr bwMode="auto">
          <a:xfrm>
            <a:off x="5694363" y="1030288"/>
            <a:ext cx="1725612" cy="860425"/>
            <a:chOff x="4311" y="1273"/>
            <a:chExt cx="737" cy="609"/>
          </a:xfrm>
        </p:grpSpPr>
        <p:sp>
          <p:nvSpPr>
            <p:cNvPr id="115719" name="AutoShape 20"/>
            <p:cNvSpPr>
              <a:spLocks noChangeArrowheads="1"/>
            </p:cNvSpPr>
            <p:nvPr/>
          </p:nvSpPr>
          <p:spPr bwMode="auto">
            <a:xfrm>
              <a:off x="4311" y="1273"/>
              <a:ext cx="709" cy="609"/>
            </a:xfrm>
            <a:prstGeom prst="wedgeRoundRectCallout">
              <a:avLst>
                <a:gd name="adj1" fmla="val -59593"/>
                <a:gd name="adj2" fmla="val 68556"/>
                <a:gd name="adj3" fmla="val 16667"/>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algn="ctr"/>
              <a:endParaRPr lang="en-US" sz="1600">
                <a:latin typeface="Times New Roman" charset="0"/>
              </a:endParaRPr>
            </a:p>
          </p:txBody>
        </p:sp>
        <p:sp>
          <p:nvSpPr>
            <p:cNvPr id="115720" name="Text Box 21"/>
            <p:cNvSpPr txBox="1">
              <a:spLocks noChangeArrowheads="1"/>
            </p:cNvSpPr>
            <p:nvPr/>
          </p:nvSpPr>
          <p:spPr bwMode="auto">
            <a:xfrm>
              <a:off x="4344" y="1326"/>
              <a:ext cx="704" cy="4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sz="1800">
                  <a:solidFill>
                    <a:srgbClr val="FF0000"/>
                  </a:solidFill>
                  <a:latin typeface="Calibri" charset="0"/>
                </a:rPr>
                <a:t>Who</a:t>
              </a:r>
              <a:r>
                <a:rPr lang="ja-JP" altLang="en-US" sz="1800">
                  <a:solidFill>
                    <a:srgbClr val="FF0000"/>
                  </a:solidFill>
                  <a:latin typeface="Calibri" charset="0"/>
                </a:rPr>
                <a:t>’</a:t>
              </a:r>
              <a:r>
                <a:rPr lang="en-US" altLang="ja-JP" sz="1800">
                  <a:solidFill>
                    <a:srgbClr val="FF0000"/>
                  </a:solidFill>
                  <a:latin typeface="Calibri" charset="0"/>
                </a:rPr>
                <a:t>s resp </a:t>
              </a:r>
            </a:p>
            <a:p>
              <a:r>
                <a:rPr lang="en-US" sz="1800">
                  <a:solidFill>
                    <a:srgbClr val="FF0000"/>
                  </a:solidFill>
                  <a:latin typeface="Calibri" charset="0"/>
                </a:rPr>
                <a:t>for key 1110? </a:t>
              </a:r>
            </a:p>
          </p:txBody>
        </p:sp>
      </p:grpSp>
    </p:spTree>
    <p:extLst>
      <p:ext uri="{BB962C8B-B14F-4D97-AF65-F5344CB8AC3E}">
        <p14:creationId xmlns:p14="http://schemas.microsoft.com/office/powerpoint/2010/main" val="8369309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blinds(horizontal)">
                                      <p:cBhvr>
                                        <p:cTn id="12" dur="500"/>
                                        <p:tgtEl>
                                          <p:spTgt spid="3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blinds(horizontal)">
                                      <p:cBhvr>
                                        <p:cTn id="1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2"/>
          <p:cNvGrpSpPr>
            <a:grpSpLocks/>
          </p:cNvGrpSpPr>
          <p:nvPr/>
        </p:nvGrpSpPr>
        <p:grpSpPr bwMode="auto">
          <a:xfrm>
            <a:off x="1957388" y="2879322"/>
            <a:ext cx="1876425" cy="615949"/>
            <a:chOff x="2838" y="2132"/>
            <a:chExt cx="1182" cy="388"/>
          </a:xfrm>
        </p:grpSpPr>
        <p:sp>
          <p:nvSpPr>
            <p:cNvPr id="83001" name="Rectangle 23"/>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002" name="Text Box 24"/>
            <p:cNvSpPr txBox="1">
              <a:spLocks noChangeArrowheads="1"/>
            </p:cNvSpPr>
            <p:nvPr/>
          </p:nvSpPr>
          <p:spPr bwMode="auto">
            <a:xfrm>
              <a:off x="2866" y="2132"/>
              <a:ext cx="1127"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local DNS server</a:t>
              </a:r>
              <a:endParaRPr lang="en-US" sz="2400" b="0" dirty="0">
                <a:latin typeface="Times New Roman" charset="0"/>
                <a:cs typeface="Calibri"/>
              </a:endParaRPr>
            </a:p>
            <a:p>
              <a:pPr algn="ctr"/>
              <a:r>
                <a:rPr lang="en-US" sz="1600" dirty="0" err="1">
                  <a:cs typeface="Calibri"/>
                </a:rPr>
                <a:t>dns.cam.ac.uk</a:t>
              </a:r>
              <a:endParaRPr lang="en-US" sz="1600" b="0" dirty="0">
                <a:latin typeface="Times New Roman" charset="0"/>
                <a:cs typeface="Calibri"/>
              </a:endParaRPr>
            </a:p>
          </p:txBody>
        </p:sp>
      </p:grpSp>
      <p:sp>
        <p:nvSpPr>
          <p:cNvPr id="82948" name="Slide Number Placeholder 4"/>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79F11F2-8807-E547-AE91-247DE2207B5B}" type="slidenum">
              <a:rPr lang="en-US" sz="1400" b="0">
                <a:latin typeface="Times New Roman" charset="0"/>
                <a:cs typeface="Calibri"/>
              </a:rPr>
              <a:pPr eaLnBrk="1" hangingPunct="1"/>
              <a:t>18</a:t>
            </a:fld>
            <a:endParaRPr lang="en-US" sz="1400" b="0" dirty="0">
              <a:latin typeface="Times New Roman" charset="0"/>
              <a:cs typeface="Calibri"/>
            </a:endParaRPr>
          </a:p>
        </p:txBody>
      </p:sp>
      <p:graphicFrame>
        <p:nvGraphicFramePr>
          <p:cNvPr id="82946" name="Object 2"/>
          <p:cNvGraphicFramePr>
            <a:graphicFrameLocks noChangeAspect="1"/>
          </p:cNvGraphicFramePr>
          <p:nvPr/>
        </p:nvGraphicFramePr>
        <p:xfrm>
          <a:off x="3514725" y="5100638"/>
          <a:ext cx="833438" cy="638175"/>
        </p:xfrm>
        <a:graphic>
          <a:graphicData uri="http://schemas.openxmlformats.org/presentationml/2006/ole">
            <mc:AlternateContent xmlns:mc="http://schemas.openxmlformats.org/markup-compatibility/2006">
              <mc:Choice xmlns:v="urn:schemas-microsoft-com:vml" Requires="v">
                <p:oleObj name="Clip" r:id="rId4" imgW="1307948" imgH="1084823" progId="MS_ClipArt_Gallery.2">
                  <p:embed/>
                </p:oleObj>
              </mc:Choice>
              <mc:Fallback>
                <p:oleObj name="Clip" r:id="rId4" imgW="1307948" imgH="1084823" progId="MS_ClipArt_Gallery.2">
                  <p:embed/>
                  <p:pic>
                    <p:nvPicPr>
                      <p:cNvPr id="82946"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14725" y="5100638"/>
                        <a:ext cx="833438"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82949" name="Text Box 3"/>
          <p:cNvSpPr txBox="1">
            <a:spLocks noChangeArrowheads="1"/>
          </p:cNvSpPr>
          <p:nvPr/>
        </p:nvSpPr>
        <p:spPr bwMode="auto">
          <a:xfrm>
            <a:off x="3002696" y="5678885"/>
            <a:ext cx="1662234"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requesting host</a:t>
            </a:r>
            <a:endParaRPr lang="en-US" sz="2400" b="0" dirty="0">
              <a:latin typeface="Times New Roman" charset="0"/>
              <a:cs typeface="Calibri"/>
            </a:endParaRPr>
          </a:p>
          <a:p>
            <a:pPr algn="ctr"/>
            <a:r>
              <a:rPr lang="en-US" sz="1600" dirty="0" err="1">
                <a:cs typeface="Calibri"/>
              </a:rPr>
              <a:t>cl.cam.ac.uk</a:t>
            </a:r>
            <a:endParaRPr lang="en-US" sz="1600" b="0" dirty="0">
              <a:latin typeface="Times New Roman" charset="0"/>
              <a:cs typeface="Calibri"/>
            </a:endParaRPr>
          </a:p>
        </p:txBody>
      </p:sp>
      <p:sp>
        <p:nvSpPr>
          <p:cNvPr id="82950" name="Text Box 4"/>
          <p:cNvSpPr txBox="1">
            <a:spLocks noChangeArrowheads="1"/>
          </p:cNvSpPr>
          <p:nvPr/>
        </p:nvSpPr>
        <p:spPr bwMode="auto">
          <a:xfrm>
            <a:off x="6506047" y="5957888"/>
            <a:ext cx="216758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600" dirty="0" err="1">
                <a:cs typeface="Calibri"/>
              </a:rPr>
              <a:t>www.stanford.edu</a:t>
            </a:r>
            <a:endParaRPr lang="en-US" sz="1600" b="0" dirty="0">
              <a:latin typeface="Times New Roman" charset="0"/>
              <a:cs typeface="Calibri"/>
            </a:endParaRPr>
          </a:p>
        </p:txBody>
      </p:sp>
      <p:graphicFrame>
        <p:nvGraphicFramePr>
          <p:cNvPr id="82947" name="Object 3"/>
          <p:cNvGraphicFramePr>
            <a:graphicFrameLocks noChangeAspect="1"/>
          </p:cNvGraphicFramePr>
          <p:nvPr/>
        </p:nvGraphicFramePr>
        <p:xfrm>
          <a:off x="5638800" y="5900738"/>
          <a:ext cx="833438" cy="638175"/>
        </p:xfrm>
        <a:graphic>
          <a:graphicData uri="http://schemas.openxmlformats.org/presentationml/2006/ole">
            <mc:AlternateContent xmlns:mc="http://schemas.openxmlformats.org/markup-compatibility/2006">
              <mc:Choice xmlns:v="urn:schemas-microsoft-com:vml" Requires="v">
                <p:oleObj name="Clip" r:id="rId6" imgW="1307948" imgH="1084823" progId="MS_ClipArt_Gallery.2">
                  <p:embed/>
                </p:oleObj>
              </mc:Choice>
              <mc:Fallback>
                <p:oleObj name="Clip" r:id="rId6" imgW="1307948" imgH="1084823" progId="MS_ClipArt_Gallery.2">
                  <p:embed/>
                  <p:pic>
                    <p:nvPicPr>
                      <p:cNvPr id="82947"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8800" y="5900738"/>
                        <a:ext cx="833438"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2" name="Group 6"/>
          <p:cNvGrpSpPr>
            <a:grpSpLocks/>
          </p:cNvGrpSpPr>
          <p:nvPr/>
        </p:nvGrpSpPr>
        <p:grpSpPr bwMode="auto">
          <a:xfrm>
            <a:off x="3762375" y="3025775"/>
            <a:ext cx="369888" cy="657225"/>
            <a:chOff x="4180" y="783"/>
            <a:chExt cx="150" cy="307"/>
          </a:xfrm>
        </p:grpSpPr>
        <p:sp>
          <p:nvSpPr>
            <p:cNvPr id="83003"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004"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005"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3006"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3007"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3008"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3009"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3010"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943119" name="Text Box 15"/>
          <p:cNvSpPr txBox="1">
            <a:spLocks noChangeArrowheads="1"/>
          </p:cNvSpPr>
          <p:nvPr/>
        </p:nvSpPr>
        <p:spPr bwMode="auto">
          <a:xfrm>
            <a:off x="4316413" y="1277938"/>
            <a:ext cx="2011362"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root DNS server</a:t>
            </a:r>
            <a:endParaRPr lang="en-US" sz="1600" b="0" dirty="0">
              <a:latin typeface="Times New Roman" charset="0"/>
              <a:cs typeface="Calibri"/>
            </a:endParaRPr>
          </a:p>
        </p:txBody>
      </p:sp>
      <p:sp>
        <p:nvSpPr>
          <p:cNvPr id="943120" name="Line 16"/>
          <p:cNvSpPr>
            <a:spLocks noChangeShapeType="1"/>
          </p:cNvSpPr>
          <p:nvPr/>
        </p:nvSpPr>
        <p:spPr bwMode="auto">
          <a:xfrm flipH="1" flipV="1">
            <a:off x="3811588" y="3713163"/>
            <a:ext cx="0" cy="131445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1" name="Line 17"/>
          <p:cNvSpPr>
            <a:spLocks noChangeShapeType="1"/>
          </p:cNvSpPr>
          <p:nvPr/>
        </p:nvSpPr>
        <p:spPr bwMode="auto">
          <a:xfrm flipV="1">
            <a:off x="3925888" y="2017713"/>
            <a:ext cx="914400" cy="97155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2" name="Line 18"/>
          <p:cNvSpPr>
            <a:spLocks noChangeShapeType="1"/>
          </p:cNvSpPr>
          <p:nvPr/>
        </p:nvSpPr>
        <p:spPr bwMode="auto">
          <a:xfrm flipV="1">
            <a:off x="4211638" y="3179763"/>
            <a:ext cx="1485900" cy="9525"/>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3" name="Line 19"/>
          <p:cNvSpPr>
            <a:spLocks noChangeShapeType="1"/>
          </p:cNvSpPr>
          <p:nvPr/>
        </p:nvSpPr>
        <p:spPr bwMode="auto">
          <a:xfrm flipH="1" flipV="1">
            <a:off x="4211638" y="3351213"/>
            <a:ext cx="1419225" cy="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4" name="Line 20"/>
          <p:cNvSpPr>
            <a:spLocks noChangeShapeType="1"/>
          </p:cNvSpPr>
          <p:nvPr/>
        </p:nvSpPr>
        <p:spPr bwMode="auto">
          <a:xfrm flipH="1">
            <a:off x="4135438" y="2246313"/>
            <a:ext cx="733425" cy="76200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5" name="Line 21"/>
          <p:cNvSpPr>
            <a:spLocks noChangeShapeType="1"/>
          </p:cNvSpPr>
          <p:nvPr/>
        </p:nvSpPr>
        <p:spPr bwMode="auto">
          <a:xfrm>
            <a:off x="4002088" y="3741738"/>
            <a:ext cx="9525" cy="1323975"/>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3129" name="Text Box 25"/>
          <p:cNvSpPr txBox="1">
            <a:spLocks noChangeArrowheads="1"/>
          </p:cNvSpPr>
          <p:nvPr/>
        </p:nvSpPr>
        <p:spPr bwMode="auto">
          <a:xfrm>
            <a:off x="3522663" y="456882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1</a:t>
            </a:r>
            <a:endParaRPr lang="en-US" sz="2400" b="0" dirty="0">
              <a:latin typeface="Times New Roman" charset="0"/>
              <a:cs typeface="Calibri"/>
            </a:endParaRPr>
          </a:p>
        </p:txBody>
      </p:sp>
      <p:sp>
        <p:nvSpPr>
          <p:cNvPr id="943130" name="Text Box 26"/>
          <p:cNvSpPr txBox="1">
            <a:spLocks noChangeArrowheads="1"/>
          </p:cNvSpPr>
          <p:nvPr/>
        </p:nvSpPr>
        <p:spPr bwMode="auto">
          <a:xfrm>
            <a:off x="4065588" y="2235200"/>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2</a:t>
            </a:r>
            <a:endParaRPr lang="en-US" sz="2400" b="0" dirty="0">
              <a:latin typeface="Times New Roman" charset="0"/>
              <a:cs typeface="Calibri"/>
            </a:endParaRPr>
          </a:p>
        </p:txBody>
      </p:sp>
      <p:sp>
        <p:nvSpPr>
          <p:cNvPr id="943131" name="Text Box 27"/>
          <p:cNvSpPr txBox="1">
            <a:spLocks noChangeArrowheads="1"/>
          </p:cNvSpPr>
          <p:nvPr/>
        </p:nvSpPr>
        <p:spPr bwMode="auto">
          <a:xfrm>
            <a:off x="4503738" y="247332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3</a:t>
            </a:r>
            <a:endParaRPr lang="en-US" sz="2400" b="0" dirty="0">
              <a:latin typeface="Times New Roman" charset="0"/>
              <a:cs typeface="Calibri"/>
            </a:endParaRPr>
          </a:p>
        </p:txBody>
      </p:sp>
      <p:sp>
        <p:nvSpPr>
          <p:cNvPr id="943132" name="Text Box 28"/>
          <p:cNvSpPr txBox="1">
            <a:spLocks noChangeArrowheads="1"/>
          </p:cNvSpPr>
          <p:nvPr/>
        </p:nvSpPr>
        <p:spPr bwMode="auto">
          <a:xfrm>
            <a:off x="4818063" y="2882900"/>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4</a:t>
            </a:r>
            <a:endParaRPr lang="en-US" sz="2400" b="0" dirty="0">
              <a:latin typeface="Times New Roman" charset="0"/>
              <a:cs typeface="Calibri"/>
            </a:endParaRPr>
          </a:p>
        </p:txBody>
      </p:sp>
      <p:sp>
        <p:nvSpPr>
          <p:cNvPr id="943133" name="Text Box 29"/>
          <p:cNvSpPr txBox="1">
            <a:spLocks noChangeArrowheads="1"/>
          </p:cNvSpPr>
          <p:nvPr/>
        </p:nvSpPr>
        <p:spPr bwMode="auto">
          <a:xfrm>
            <a:off x="4848225" y="3370263"/>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5</a:t>
            </a:r>
            <a:endParaRPr lang="en-US" sz="2400" b="0" dirty="0">
              <a:latin typeface="Times New Roman" charset="0"/>
              <a:cs typeface="Calibri"/>
            </a:endParaRPr>
          </a:p>
        </p:txBody>
      </p:sp>
      <p:sp>
        <p:nvSpPr>
          <p:cNvPr id="943134" name="Text Box 30"/>
          <p:cNvSpPr txBox="1">
            <a:spLocks noChangeArrowheads="1"/>
          </p:cNvSpPr>
          <p:nvPr/>
        </p:nvSpPr>
        <p:spPr bwMode="auto">
          <a:xfrm>
            <a:off x="5445125" y="441007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6</a:t>
            </a:r>
            <a:endParaRPr lang="en-US" sz="2400" b="0" dirty="0">
              <a:latin typeface="Times New Roman" charset="0"/>
              <a:cs typeface="Calibri"/>
            </a:endParaRPr>
          </a:p>
        </p:txBody>
      </p:sp>
      <p:grpSp>
        <p:nvGrpSpPr>
          <p:cNvPr id="4" name="Group 31"/>
          <p:cNvGrpSpPr>
            <a:grpSpLocks/>
          </p:cNvGrpSpPr>
          <p:nvPr/>
        </p:nvGrpSpPr>
        <p:grpSpPr bwMode="auto">
          <a:xfrm>
            <a:off x="4876800" y="1606550"/>
            <a:ext cx="369888" cy="657225"/>
            <a:chOff x="4180" y="783"/>
            <a:chExt cx="150" cy="307"/>
          </a:xfrm>
        </p:grpSpPr>
        <p:sp>
          <p:nvSpPr>
            <p:cNvPr id="82993" name="AutoShape 32"/>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94" name="Rectangle 33"/>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95" name="Rectangle 34"/>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2996" name="AutoShape 35"/>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2997" name="Line 36"/>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8" name="Line 37"/>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9" name="Rectangle 38"/>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3000" name="Rectangle 39"/>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5" name="Group 40"/>
          <p:cNvGrpSpPr>
            <a:grpSpLocks/>
          </p:cNvGrpSpPr>
          <p:nvPr/>
        </p:nvGrpSpPr>
        <p:grpSpPr bwMode="auto">
          <a:xfrm>
            <a:off x="5705475" y="3035300"/>
            <a:ext cx="369888" cy="657225"/>
            <a:chOff x="4180" y="783"/>
            <a:chExt cx="150" cy="307"/>
          </a:xfrm>
        </p:grpSpPr>
        <p:sp>
          <p:nvSpPr>
            <p:cNvPr id="82985" name="AutoShape 41"/>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86" name="Rectangle 42"/>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87" name="Rectangle 43"/>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2988" name="AutoShape 44"/>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2989" name="Line 45"/>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0" name="Line 46"/>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91" name="Rectangle 47"/>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2992" name="Rectangle 48"/>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6" name="Group 49"/>
          <p:cNvGrpSpPr>
            <a:grpSpLocks/>
          </p:cNvGrpSpPr>
          <p:nvPr/>
        </p:nvGrpSpPr>
        <p:grpSpPr bwMode="auto">
          <a:xfrm>
            <a:off x="5686425" y="4654550"/>
            <a:ext cx="369888" cy="657225"/>
            <a:chOff x="4180" y="783"/>
            <a:chExt cx="150" cy="307"/>
          </a:xfrm>
        </p:grpSpPr>
        <p:sp>
          <p:nvSpPr>
            <p:cNvPr id="82977" name="AutoShape 50"/>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78" name="Rectangle 51"/>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979" name="Rectangle 52"/>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2980" name="AutoShape 53"/>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2981" name="Line 54"/>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82" name="Line 55"/>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983" name="Rectangle 56"/>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2984" name="Rectangle 57"/>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943162" name="Text Box 58"/>
          <p:cNvSpPr txBox="1">
            <a:spLocks noChangeArrowheads="1"/>
          </p:cNvSpPr>
          <p:nvPr/>
        </p:nvSpPr>
        <p:spPr bwMode="auto">
          <a:xfrm>
            <a:off x="4959689" y="5226050"/>
            <a:ext cx="2236109"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600" b="0" dirty="0">
                <a:latin typeface="Calibri"/>
                <a:cs typeface="Calibri"/>
              </a:rPr>
              <a:t>authoritative DNS server</a:t>
            </a:r>
            <a:endParaRPr lang="en-US" sz="2400" b="0" dirty="0">
              <a:latin typeface="Times New Roman" charset="0"/>
              <a:cs typeface="Calibri"/>
            </a:endParaRPr>
          </a:p>
          <a:p>
            <a:pPr algn="ctr"/>
            <a:r>
              <a:rPr lang="en-US" sz="1600" dirty="0" err="1">
                <a:cs typeface="Calibri"/>
              </a:rPr>
              <a:t>dns.stanford.edu</a:t>
            </a:r>
            <a:endParaRPr lang="en-US" sz="1600" b="0" dirty="0">
              <a:latin typeface="Times New Roman" charset="0"/>
              <a:cs typeface="Calibri"/>
            </a:endParaRPr>
          </a:p>
        </p:txBody>
      </p:sp>
      <p:sp>
        <p:nvSpPr>
          <p:cNvPr id="943163" name="Text Box 59"/>
          <p:cNvSpPr txBox="1">
            <a:spLocks noChangeArrowheads="1"/>
          </p:cNvSpPr>
          <p:nvPr/>
        </p:nvSpPr>
        <p:spPr bwMode="auto">
          <a:xfrm>
            <a:off x="4818063" y="444023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7</a:t>
            </a:r>
            <a:endParaRPr lang="en-US" sz="2400" b="0" dirty="0">
              <a:latin typeface="Times New Roman" charset="0"/>
              <a:cs typeface="Calibri"/>
            </a:endParaRPr>
          </a:p>
        </p:txBody>
      </p:sp>
      <p:sp>
        <p:nvSpPr>
          <p:cNvPr id="943164" name="Text Box 60"/>
          <p:cNvSpPr txBox="1">
            <a:spLocks noChangeArrowheads="1"/>
          </p:cNvSpPr>
          <p:nvPr/>
        </p:nvSpPr>
        <p:spPr bwMode="auto">
          <a:xfrm>
            <a:off x="4075113" y="458787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8</a:t>
            </a:r>
            <a:endParaRPr lang="en-US" sz="2400" b="0" dirty="0">
              <a:latin typeface="Times New Roman" charset="0"/>
              <a:cs typeface="Calibri"/>
            </a:endParaRPr>
          </a:p>
        </p:txBody>
      </p:sp>
      <p:sp>
        <p:nvSpPr>
          <p:cNvPr id="943165" name="Line 61"/>
          <p:cNvSpPr>
            <a:spLocks noChangeShapeType="1"/>
          </p:cNvSpPr>
          <p:nvPr/>
        </p:nvSpPr>
        <p:spPr bwMode="auto">
          <a:xfrm>
            <a:off x="4144963" y="3511550"/>
            <a:ext cx="1493837" cy="13144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943166" name="Line 62"/>
          <p:cNvSpPr>
            <a:spLocks noChangeShapeType="1"/>
          </p:cNvSpPr>
          <p:nvPr/>
        </p:nvSpPr>
        <p:spPr bwMode="auto">
          <a:xfrm flipH="1" flipV="1">
            <a:off x="4105275" y="3627438"/>
            <a:ext cx="1493838" cy="13017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943167" name="Text Box 63"/>
          <p:cNvSpPr txBox="1">
            <a:spLocks noChangeArrowheads="1"/>
          </p:cNvSpPr>
          <p:nvPr/>
        </p:nvSpPr>
        <p:spPr bwMode="auto">
          <a:xfrm>
            <a:off x="5076825" y="2649538"/>
            <a:ext cx="20113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TLD DNS server</a:t>
            </a:r>
            <a:endParaRPr lang="en-US" sz="1600" b="0" dirty="0">
              <a:latin typeface="Times New Roman" charset="0"/>
              <a:cs typeface="Calibri"/>
            </a:endParaRPr>
          </a:p>
        </p:txBody>
      </p:sp>
      <p:sp>
        <p:nvSpPr>
          <p:cNvPr id="82975" name="Rectangle 64"/>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How Does Resolution Happen?</a:t>
            </a:r>
            <a:br>
              <a:rPr lang="en-US" dirty="0">
                <a:latin typeface="Helvetica" charset="0"/>
                <a:ea typeface="ＭＳ Ｐゴシック" charset="0"/>
                <a:cs typeface="ＭＳ Ｐゴシック" charset="0"/>
              </a:rPr>
            </a:br>
            <a:r>
              <a:rPr lang="en-US" sz="3100" dirty="0">
                <a:latin typeface="Helvetica" charset="0"/>
                <a:ea typeface="ＭＳ Ｐゴシック" charset="0"/>
                <a:cs typeface="ＭＳ Ｐゴシック" charset="0"/>
              </a:rPr>
              <a:t>(</a:t>
            </a:r>
            <a:r>
              <a:rPr lang="en-US" sz="3100" b="1" dirty="0">
                <a:latin typeface="Helvetica" charset="0"/>
                <a:ea typeface="ＭＳ Ｐゴシック" charset="0"/>
                <a:cs typeface="ＭＳ Ｐゴシック" charset="0"/>
              </a:rPr>
              <a:t>Iterative</a:t>
            </a:r>
            <a:r>
              <a:rPr lang="en-US" sz="3100" dirty="0">
                <a:latin typeface="Helvetica" charset="0"/>
                <a:ea typeface="ＭＳ Ｐゴシック" charset="0"/>
                <a:cs typeface="ＭＳ Ｐゴシック" charset="0"/>
              </a:rPr>
              <a:t> example)</a:t>
            </a:r>
          </a:p>
        </p:txBody>
      </p:sp>
      <p:sp>
        <p:nvSpPr>
          <p:cNvPr id="82976" name="Rectangle 65"/>
          <p:cNvSpPr>
            <a:spLocks noGrp="1" noChangeArrowheads="1"/>
          </p:cNvSpPr>
          <p:nvPr>
            <p:ph type="body" sz="half" idx="1"/>
          </p:nvPr>
        </p:nvSpPr>
        <p:spPr>
          <a:xfrm>
            <a:off x="444500" y="1587500"/>
            <a:ext cx="3565525" cy="1381125"/>
          </a:xfrm>
        </p:spPr>
        <p:txBody>
          <a:bodyPr>
            <a:normAutofit/>
          </a:bodyPr>
          <a:lstStyle/>
          <a:p>
            <a:pPr>
              <a:buFontTx/>
              <a:buNone/>
            </a:pPr>
            <a:r>
              <a:rPr lang="en-US" sz="2400" dirty="0">
                <a:latin typeface="Calibri"/>
                <a:cs typeface="Calibri"/>
              </a:rPr>
              <a:t>Host at </a:t>
            </a:r>
            <a:r>
              <a:rPr lang="en-US" sz="2400" b="1" dirty="0" err="1">
                <a:latin typeface="Courier New" charset="0"/>
                <a:cs typeface="Calibri"/>
              </a:rPr>
              <a:t>cl.cam.ac.uk</a:t>
            </a:r>
            <a:r>
              <a:rPr lang="en-US" sz="2400" dirty="0">
                <a:latin typeface="Calibri"/>
                <a:cs typeface="Calibri"/>
              </a:rPr>
              <a:t> wants IP address for </a:t>
            </a:r>
            <a:r>
              <a:rPr lang="en-US" sz="2400" b="1" dirty="0" err="1">
                <a:latin typeface="Courier New" charset="0"/>
                <a:cs typeface="Calibri"/>
              </a:rPr>
              <a:t>www.stanford.edu</a:t>
            </a:r>
            <a:endParaRPr lang="en-US" sz="2400" dirty="0">
              <a:latin typeface="Calibri"/>
              <a:cs typeface="Calibri"/>
            </a:endParaRPr>
          </a:p>
        </p:txBody>
      </p:sp>
      <p:sp>
        <p:nvSpPr>
          <p:cNvPr id="67" name="Rectangle 69"/>
          <p:cNvSpPr>
            <a:spLocks noChangeArrowheads="1"/>
          </p:cNvSpPr>
          <p:nvPr/>
        </p:nvSpPr>
        <p:spPr bwMode="auto">
          <a:xfrm>
            <a:off x="96839" y="3559736"/>
            <a:ext cx="3162300" cy="2617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r>
              <a:rPr lang="en-US" sz="1600" u="sng" dirty="0">
                <a:solidFill>
                  <a:srgbClr val="FF0000"/>
                </a:solidFill>
                <a:latin typeface="Arial"/>
              </a:rPr>
              <a:t>iterated query:</a:t>
            </a:r>
            <a:endParaRPr lang="en-US" dirty="0">
              <a:solidFill>
                <a:srgbClr val="FF0000"/>
              </a:solidFill>
              <a:latin typeface="Arial"/>
            </a:endParaRPr>
          </a:p>
          <a:p>
            <a:pPr marL="342900" indent="-342900">
              <a:buFont typeface="Arial" panose="020B0604020202020204" pitchFamily="34" charset="0"/>
              <a:buChar char="•"/>
            </a:pPr>
            <a:r>
              <a:rPr lang="en-US" dirty="0">
                <a:latin typeface="Arial"/>
              </a:rPr>
              <a:t>Host enquiry is delegated to local DNS server</a:t>
            </a:r>
          </a:p>
          <a:p>
            <a:pPr marL="342900" indent="-342900">
              <a:buFont typeface="Arial" panose="020B0604020202020204" pitchFamily="34" charset="0"/>
              <a:buChar char="•"/>
            </a:pPr>
            <a:r>
              <a:rPr lang="en-US" dirty="0">
                <a:latin typeface="Arial"/>
              </a:rPr>
              <a:t>Consider</a:t>
            </a:r>
          </a:p>
          <a:p>
            <a:r>
              <a:rPr lang="en-US" dirty="0">
                <a:latin typeface="Arial"/>
              </a:rPr>
              <a:t>	transactions 2 – 7 only</a:t>
            </a:r>
          </a:p>
          <a:p>
            <a:pPr marL="342900" indent="-342900">
              <a:buFont typeface="Arial" panose="020B0604020202020204" pitchFamily="34" charset="0"/>
              <a:buChar char="•"/>
            </a:pPr>
            <a:r>
              <a:rPr lang="en-US" dirty="0">
                <a:latin typeface="Arial"/>
              </a:rPr>
              <a:t>contacted server replies with name of next server to contact</a:t>
            </a:r>
          </a:p>
          <a:p>
            <a:pPr marL="342900" indent="-342900">
              <a:buFont typeface="Arial" panose="020B0604020202020204" pitchFamily="34" charset="0"/>
              <a:buChar char="•"/>
            </a:pPr>
            <a:r>
              <a:rPr lang="ja-JP" altLang="en-US" dirty="0">
                <a:latin typeface="Arial"/>
              </a:rPr>
              <a:t>“</a:t>
            </a:r>
            <a:r>
              <a:rPr lang="en-US" dirty="0">
                <a:latin typeface="Arial"/>
              </a:rPr>
              <a:t>I don</a:t>
            </a:r>
            <a:r>
              <a:rPr lang="ja-JP" altLang="en-US" dirty="0">
                <a:latin typeface="Arial"/>
              </a:rPr>
              <a:t>’</a:t>
            </a:r>
            <a:r>
              <a:rPr lang="en-US" dirty="0">
                <a:latin typeface="Arial"/>
              </a:rPr>
              <a:t>t know this name, but ask this server</a:t>
            </a:r>
            <a:r>
              <a:rPr lang="ja-JP" altLang="en-US" dirty="0">
                <a:latin typeface="Arial"/>
              </a:rPr>
              <a:t>”</a:t>
            </a:r>
            <a:endParaRPr lang="en-GB" altLang="ja-JP" dirty="0">
              <a:latin typeface="Arial"/>
            </a:endParaRPr>
          </a:p>
          <a:p>
            <a:pPr marL="342900" indent="-342900">
              <a:buFont typeface="ZapfDingbats" charset="0"/>
              <a:buChar char="r"/>
            </a:pPr>
            <a:endParaRPr lang="en-US" dirty="0">
              <a:latin typeface="Arial"/>
            </a:endParaRPr>
          </a:p>
        </p:txBody>
      </p:sp>
    </p:spTree>
    <p:custDataLst>
      <p:tags r:id="rId1"/>
    </p:custDataLst>
    <p:extLst>
      <p:ext uri="{BB962C8B-B14F-4D97-AF65-F5344CB8AC3E}">
        <p14:creationId xmlns:p14="http://schemas.microsoft.com/office/powerpoint/2010/main" val="4201065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312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4312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4312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4313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4311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431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43131"/>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4312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4313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4316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4312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943133"/>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94316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4313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43162"/>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94316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943163"/>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94312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943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119" grpId="0"/>
      <p:bldP spid="943120" grpId="0" animBg="1"/>
      <p:bldP spid="943121" grpId="0" animBg="1"/>
      <p:bldP spid="943122" grpId="0" animBg="1"/>
      <p:bldP spid="943123" grpId="0" animBg="1"/>
      <p:bldP spid="943124" grpId="0" animBg="1"/>
      <p:bldP spid="943125" grpId="0" animBg="1"/>
      <p:bldP spid="943129" grpId="0"/>
      <p:bldP spid="943130" grpId="0"/>
      <p:bldP spid="943131" grpId="0"/>
      <p:bldP spid="943132" grpId="0"/>
      <p:bldP spid="943133" grpId="0"/>
      <p:bldP spid="943134" grpId="0"/>
      <p:bldP spid="943162" grpId="0"/>
      <p:bldP spid="943163" grpId="0"/>
      <p:bldP spid="943164" grpId="0"/>
      <p:bldP spid="943165" grpId="0" animBg="1"/>
      <p:bldP spid="943166" grpId="0" animBg="1"/>
      <p:bldP spid="943167" grpId="0"/>
    </p:bld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737" name="Title 67"/>
          <p:cNvSpPr>
            <a:spLocks noGrp="1"/>
          </p:cNvSpPr>
          <p:nvPr>
            <p:ph type="title"/>
          </p:nvPr>
        </p:nvSpPr>
        <p:spPr>
          <a:xfrm>
            <a:off x="381000" y="0"/>
            <a:ext cx="8229600" cy="1143000"/>
          </a:xfrm>
        </p:spPr>
        <p:txBody>
          <a:bodyPr/>
          <a:lstStyle/>
          <a:p>
            <a:r>
              <a:rPr lang="en-US">
                <a:latin typeface="Calibri" charset="0"/>
                <a:ea typeface="ＭＳ Ｐゴシック" charset="0"/>
                <a:cs typeface="ＭＳ Ｐゴシック" charset="0"/>
              </a:rPr>
              <a:t>Peer Churn</a:t>
            </a:r>
          </a:p>
        </p:txBody>
      </p:sp>
      <p:sp>
        <p:nvSpPr>
          <p:cNvPr id="69" name="Content Placeholder 68"/>
          <p:cNvSpPr>
            <a:spLocks noGrp="1"/>
          </p:cNvSpPr>
          <p:nvPr>
            <p:ph idx="1"/>
          </p:nvPr>
        </p:nvSpPr>
        <p:spPr>
          <a:xfrm>
            <a:off x="457200" y="4370388"/>
            <a:ext cx="8229600" cy="2133600"/>
          </a:xfrm>
        </p:spPr>
        <p:txBody>
          <a:bodyPr/>
          <a:lstStyle/>
          <a:p>
            <a:pPr>
              <a:lnSpc>
                <a:spcPct val="90000"/>
              </a:lnSpc>
            </a:pPr>
            <a:r>
              <a:rPr lang="en-US" sz="2600">
                <a:latin typeface="Calibri" charset="0"/>
                <a:ea typeface="ＭＳ Ｐゴシック" charset="0"/>
                <a:cs typeface="ＭＳ Ｐゴシック" charset="0"/>
              </a:rPr>
              <a:t>Peer 5 abruptly leaves</a:t>
            </a:r>
          </a:p>
          <a:p>
            <a:pPr>
              <a:lnSpc>
                <a:spcPct val="90000"/>
              </a:lnSpc>
            </a:pPr>
            <a:r>
              <a:rPr lang="en-US" sz="2600">
                <a:latin typeface="Calibri" charset="0"/>
                <a:ea typeface="ＭＳ Ｐゴシック" charset="0"/>
                <a:cs typeface="ＭＳ Ｐゴシック" charset="0"/>
              </a:rPr>
              <a:t>Peer 4 detects; makes 8 its immediate successor; asks 8 who its immediate successor is; makes 8</a:t>
            </a:r>
            <a:r>
              <a:rPr lang="ja-JP" altLang="en-US" sz="2600">
                <a:latin typeface="Calibri" charset="0"/>
                <a:ea typeface="ＭＳ Ｐゴシック" charset="0"/>
                <a:cs typeface="ＭＳ Ｐゴシック" charset="0"/>
              </a:rPr>
              <a:t>’</a:t>
            </a:r>
            <a:r>
              <a:rPr lang="en-US" altLang="ja-JP" sz="2600">
                <a:latin typeface="Calibri" charset="0"/>
                <a:ea typeface="ＭＳ Ｐゴシック" charset="0"/>
                <a:cs typeface="ＭＳ Ｐゴシック" charset="0"/>
              </a:rPr>
              <a:t>s immediate successor its second successor.</a:t>
            </a:r>
          </a:p>
          <a:p>
            <a:pPr>
              <a:lnSpc>
                <a:spcPct val="90000"/>
              </a:lnSpc>
            </a:pPr>
            <a:r>
              <a:rPr lang="en-US" sz="2600">
                <a:latin typeface="Calibri" charset="0"/>
                <a:ea typeface="ＭＳ Ｐゴシック" charset="0"/>
                <a:cs typeface="ＭＳ Ｐゴシック" charset="0"/>
              </a:rPr>
              <a:t>What if peer 13 wants to join?</a:t>
            </a:r>
          </a:p>
        </p:txBody>
      </p:sp>
      <p:grpSp>
        <p:nvGrpSpPr>
          <p:cNvPr id="116739" name="Group 42"/>
          <p:cNvGrpSpPr>
            <a:grpSpLocks/>
          </p:cNvGrpSpPr>
          <p:nvPr/>
        </p:nvGrpSpPr>
        <p:grpSpPr bwMode="auto">
          <a:xfrm>
            <a:off x="377825" y="814388"/>
            <a:ext cx="3616325" cy="3662362"/>
            <a:chOff x="1066800" y="1676400"/>
            <a:chExt cx="3617286" cy="3661993"/>
          </a:xfrm>
        </p:grpSpPr>
        <p:sp>
          <p:nvSpPr>
            <p:cNvPr id="116746" name="Oval 3"/>
            <p:cNvSpPr>
              <a:spLocks noChangeArrowheads="1"/>
            </p:cNvSpPr>
            <p:nvPr/>
          </p:nvSpPr>
          <p:spPr bwMode="auto">
            <a:xfrm>
              <a:off x="2794354" y="4791480"/>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47" name="Oval 4"/>
            <p:cNvSpPr>
              <a:spLocks noChangeArrowheads="1"/>
            </p:cNvSpPr>
            <p:nvPr/>
          </p:nvSpPr>
          <p:spPr bwMode="auto">
            <a:xfrm>
              <a:off x="1435115" y="2890435"/>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48" name="Oval 5"/>
            <p:cNvSpPr>
              <a:spLocks noChangeArrowheads="1"/>
            </p:cNvSpPr>
            <p:nvPr/>
          </p:nvSpPr>
          <p:spPr bwMode="auto">
            <a:xfrm>
              <a:off x="1459562" y="3978242"/>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49" name="Oval 6"/>
            <p:cNvSpPr>
              <a:spLocks noChangeArrowheads="1"/>
            </p:cNvSpPr>
            <p:nvPr/>
          </p:nvSpPr>
          <p:spPr bwMode="auto">
            <a:xfrm>
              <a:off x="3989799" y="2585616"/>
              <a:ext cx="96564"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50" name="Oval 7"/>
            <p:cNvSpPr>
              <a:spLocks noChangeArrowheads="1"/>
            </p:cNvSpPr>
            <p:nvPr/>
          </p:nvSpPr>
          <p:spPr bwMode="auto">
            <a:xfrm>
              <a:off x="4283160" y="3457025"/>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51" name="Oval 8"/>
            <p:cNvSpPr>
              <a:spLocks noChangeArrowheads="1"/>
            </p:cNvSpPr>
            <p:nvPr/>
          </p:nvSpPr>
          <p:spPr bwMode="auto">
            <a:xfrm>
              <a:off x="4004467" y="4192313"/>
              <a:ext cx="96564"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52" name="Oval 9"/>
            <p:cNvSpPr>
              <a:spLocks noChangeArrowheads="1"/>
            </p:cNvSpPr>
            <p:nvPr/>
          </p:nvSpPr>
          <p:spPr bwMode="auto">
            <a:xfrm>
              <a:off x="1991278" y="4548323"/>
              <a:ext cx="96565" cy="98892"/>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sp>
          <p:nvSpPr>
            <p:cNvPr id="116753" name="Oval 10"/>
            <p:cNvSpPr>
              <a:spLocks noChangeArrowheads="1"/>
            </p:cNvSpPr>
            <p:nvPr/>
          </p:nvSpPr>
          <p:spPr bwMode="auto">
            <a:xfrm>
              <a:off x="1376443" y="2050438"/>
              <a:ext cx="2927496" cy="2793396"/>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6754" name="Text Box 11"/>
            <p:cNvSpPr txBox="1">
              <a:spLocks noChangeArrowheads="1"/>
            </p:cNvSpPr>
            <p:nvPr/>
          </p:nvSpPr>
          <p:spPr bwMode="auto">
            <a:xfrm>
              <a:off x="2895600" y="16764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r>
                <a:rPr lang="en-US">
                  <a:latin typeface="Calibri" charset="0"/>
                </a:rPr>
                <a:t>1</a:t>
              </a:r>
            </a:p>
          </p:txBody>
        </p:sp>
        <p:sp>
          <p:nvSpPr>
            <p:cNvPr id="116755" name="Rectangle 12"/>
            <p:cNvSpPr>
              <a:spLocks noChangeArrowheads="1"/>
            </p:cNvSpPr>
            <p:nvPr/>
          </p:nvSpPr>
          <p:spPr bwMode="auto">
            <a:xfrm>
              <a:off x="4114800" y="25146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3</a:t>
              </a:r>
            </a:p>
          </p:txBody>
        </p:sp>
        <p:sp>
          <p:nvSpPr>
            <p:cNvPr id="116756" name="Rectangle 13"/>
            <p:cNvSpPr>
              <a:spLocks noChangeArrowheads="1"/>
            </p:cNvSpPr>
            <p:nvPr/>
          </p:nvSpPr>
          <p:spPr bwMode="auto">
            <a:xfrm>
              <a:off x="4343400" y="3352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4</a:t>
              </a:r>
            </a:p>
          </p:txBody>
        </p:sp>
        <p:sp>
          <p:nvSpPr>
            <p:cNvPr id="116757" name="Rectangle 14"/>
            <p:cNvSpPr>
              <a:spLocks noChangeArrowheads="1"/>
            </p:cNvSpPr>
            <p:nvPr/>
          </p:nvSpPr>
          <p:spPr bwMode="auto">
            <a:xfrm>
              <a:off x="4114800" y="4114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5</a:t>
              </a:r>
            </a:p>
          </p:txBody>
        </p:sp>
        <p:sp>
          <p:nvSpPr>
            <p:cNvPr id="116758" name="Rectangle 15"/>
            <p:cNvSpPr>
              <a:spLocks noChangeArrowheads="1"/>
            </p:cNvSpPr>
            <p:nvPr/>
          </p:nvSpPr>
          <p:spPr bwMode="auto">
            <a:xfrm>
              <a:off x="2743200" y="4876800"/>
              <a:ext cx="340686"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8</a:t>
              </a:r>
            </a:p>
          </p:txBody>
        </p:sp>
        <p:sp>
          <p:nvSpPr>
            <p:cNvPr id="116759" name="Rectangle 16"/>
            <p:cNvSpPr>
              <a:spLocks noChangeArrowheads="1"/>
            </p:cNvSpPr>
            <p:nvPr/>
          </p:nvSpPr>
          <p:spPr bwMode="auto">
            <a:xfrm>
              <a:off x="1676400" y="4648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10</a:t>
              </a:r>
            </a:p>
          </p:txBody>
        </p:sp>
        <p:sp>
          <p:nvSpPr>
            <p:cNvPr id="116760" name="Rectangle 17"/>
            <p:cNvSpPr>
              <a:spLocks noChangeArrowheads="1"/>
            </p:cNvSpPr>
            <p:nvPr/>
          </p:nvSpPr>
          <p:spPr bwMode="auto">
            <a:xfrm>
              <a:off x="1066800" y="38862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12</a:t>
              </a:r>
            </a:p>
          </p:txBody>
        </p:sp>
        <p:sp>
          <p:nvSpPr>
            <p:cNvPr id="116761" name="Rectangle 18"/>
            <p:cNvSpPr>
              <a:spLocks noChangeArrowheads="1"/>
            </p:cNvSpPr>
            <p:nvPr/>
          </p:nvSpPr>
          <p:spPr bwMode="auto">
            <a:xfrm>
              <a:off x="1066800" y="2667000"/>
              <a:ext cx="496690" cy="461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charset="0"/>
                </a:rPr>
                <a:t>15</a:t>
              </a:r>
            </a:p>
          </p:txBody>
        </p:sp>
        <p:sp>
          <p:nvSpPr>
            <p:cNvPr id="116762" name="Oval 28"/>
            <p:cNvSpPr>
              <a:spLocks noChangeArrowheads="1"/>
            </p:cNvSpPr>
            <p:nvPr/>
          </p:nvSpPr>
          <p:spPr bwMode="auto">
            <a:xfrm>
              <a:off x="2912920" y="2010882"/>
              <a:ext cx="96565" cy="98891"/>
            </a:xfrm>
            <a:prstGeom prst="ellipse">
              <a:avLst/>
            </a:prstGeom>
            <a:solidFill>
              <a:schemeClr val="accent1"/>
            </a:solidFill>
            <a:ln w="9525">
              <a:solidFill>
                <a:schemeClr val="tx1"/>
              </a:solidFill>
              <a:round/>
              <a:headEnd/>
              <a:tailEnd/>
            </a:ln>
          </p:spPr>
          <p:txBody>
            <a:bodyPr wrap="none" anchor="ctr"/>
            <a:lstStyle/>
            <a:p>
              <a:endParaRPr lang="en-US">
                <a:latin typeface="Calibri" charset="0"/>
              </a:endParaRPr>
            </a:p>
          </p:txBody>
        </p:sp>
      </p:grpSp>
      <p:cxnSp>
        <p:nvCxnSpPr>
          <p:cNvPr id="64" name="Straight Connector 63"/>
          <p:cNvCxnSpPr/>
          <p:nvPr/>
        </p:nvCxnSpPr>
        <p:spPr>
          <a:xfrm>
            <a:off x="2054225" y="1119188"/>
            <a:ext cx="152400" cy="76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rot="10800000" flipV="1">
            <a:off x="2130425" y="1195388"/>
            <a:ext cx="169863" cy="968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273425" y="3252788"/>
            <a:ext cx="228600" cy="18415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116757" idx="0"/>
          </p:cNvCxnSpPr>
          <p:nvPr/>
        </p:nvCxnSpPr>
        <p:spPr>
          <a:xfrm flipH="1">
            <a:off x="3197225" y="3252788"/>
            <a:ext cx="398463" cy="2286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16744" name="TextBox 28"/>
          <p:cNvSpPr txBox="1">
            <a:spLocks noChangeArrowheads="1"/>
          </p:cNvSpPr>
          <p:nvPr/>
        </p:nvSpPr>
        <p:spPr bwMode="auto">
          <a:xfrm>
            <a:off x="4454525" y="1287463"/>
            <a:ext cx="3652838" cy="2640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buFont typeface="Arial" charset="0"/>
              <a:buChar char="•"/>
            </a:pPr>
            <a:r>
              <a:rPr lang="en-US" sz="2000">
                <a:latin typeface="Calibri" charset="0"/>
              </a:rPr>
              <a:t>To handle peer churn, require </a:t>
            </a:r>
          </a:p>
          <a:p>
            <a:r>
              <a:rPr lang="en-US" sz="2000">
                <a:latin typeface="Calibri" charset="0"/>
              </a:rPr>
              <a:t>each peer to know the IP address </a:t>
            </a:r>
          </a:p>
          <a:p>
            <a:r>
              <a:rPr lang="en-US" sz="2000">
                <a:latin typeface="Calibri" charset="0"/>
              </a:rPr>
              <a:t>of its two successors. </a:t>
            </a:r>
          </a:p>
          <a:p>
            <a:pPr>
              <a:buFont typeface="Arial" charset="0"/>
              <a:buChar char="•"/>
            </a:pPr>
            <a:r>
              <a:rPr lang="en-US" sz="2000">
                <a:latin typeface="Calibri" charset="0"/>
              </a:rPr>
              <a:t> Each peer periodically pings its </a:t>
            </a:r>
            <a:br>
              <a:rPr lang="en-US" sz="2000">
                <a:latin typeface="Calibri" charset="0"/>
              </a:rPr>
            </a:br>
            <a:r>
              <a:rPr lang="en-US" sz="2000">
                <a:latin typeface="Calibri" charset="0"/>
              </a:rPr>
              <a:t>two successors to see if they </a:t>
            </a:r>
            <a:br>
              <a:rPr lang="en-US" sz="2000">
                <a:latin typeface="Calibri" charset="0"/>
              </a:rPr>
            </a:br>
            <a:r>
              <a:rPr lang="en-US" sz="2000">
                <a:latin typeface="Calibri" charset="0"/>
              </a:rPr>
              <a:t>are still alive</a:t>
            </a:r>
            <a:r>
              <a:rPr lang="en-US">
                <a:latin typeface="Calibri" charset="0"/>
              </a:rPr>
              <a:t>. </a:t>
            </a:r>
          </a:p>
          <a:p>
            <a:endParaRPr lang="en-US">
              <a:latin typeface="Calibri" charset="0"/>
            </a:endParaRPr>
          </a:p>
        </p:txBody>
      </p:sp>
      <p:cxnSp>
        <p:nvCxnSpPr>
          <p:cNvPr id="116745" name="Straight Arrow Connector 30"/>
          <p:cNvCxnSpPr>
            <a:cxnSpLocks noChangeShapeType="1"/>
            <a:stCxn id="116756" idx="1"/>
          </p:cNvCxnSpPr>
          <p:nvPr/>
        </p:nvCxnSpPr>
        <p:spPr bwMode="auto">
          <a:xfrm flipH="1">
            <a:off x="3206750" y="2722563"/>
            <a:ext cx="447675" cy="265112"/>
          </a:xfrm>
          <a:prstGeom prst="straightConnector1">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type="arrow" w="med" len="med"/>
              </a14:hiddenLine>
            </a:ext>
          </a:extLst>
        </p:spPr>
      </p:cxnSp>
    </p:spTree>
    <p:extLst>
      <p:ext uri="{BB962C8B-B14F-4D97-AF65-F5344CB8AC3E}">
        <p14:creationId xmlns:p14="http://schemas.microsoft.com/office/powerpoint/2010/main" val="11053055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9">
                                            <p:txEl>
                                              <p:pRg st="0" end="0"/>
                                            </p:txEl>
                                          </p:spTgt>
                                        </p:tgtEl>
                                        <p:attrNameLst>
                                          <p:attrName>style.visibility</p:attrName>
                                        </p:attrNameLst>
                                      </p:cBhvr>
                                      <p:to>
                                        <p:strVal val="visible"/>
                                      </p:to>
                                    </p:set>
                                    <p:animEffect transition="in" filter="blinds(horizontal)">
                                      <p:cBhvr>
                                        <p:cTn id="7" dur="500"/>
                                        <p:tgtEl>
                                          <p:spTgt spid="69">
                                            <p:txEl>
                                              <p:pRg st="0" end="0"/>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blinds(horizontal)">
                                      <p:cBhvr>
                                        <p:cTn id="10" dur="500"/>
                                        <p:tgtEl>
                                          <p:spTgt spid="27"/>
                                        </p:tgtEl>
                                      </p:cBhvr>
                                    </p:animEffect>
                                  </p:childTnLst>
                                </p:cTn>
                              </p:par>
                              <p:par>
                                <p:cTn id="11" presetID="3" presetClass="entr" presetSubtype="1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blinds(horizontal)">
                                      <p:cBhvr>
                                        <p:cTn id="13" dur="500"/>
                                        <p:tgtEl>
                                          <p:spTgt spid="25"/>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3" presetClass="entr" presetSubtype="10" fill="hold" nodeType="clickEffect">
                                  <p:stCondLst>
                                    <p:cond delay="0"/>
                                  </p:stCondLst>
                                  <p:childTnLst>
                                    <p:set>
                                      <p:cBhvr>
                                        <p:cTn id="17" dur="1" fill="hold">
                                          <p:stCondLst>
                                            <p:cond delay="0"/>
                                          </p:stCondLst>
                                        </p:cTn>
                                        <p:tgtEl>
                                          <p:spTgt spid="69">
                                            <p:txEl>
                                              <p:pRg st="1" end="1"/>
                                            </p:txEl>
                                          </p:spTgt>
                                        </p:tgtEl>
                                        <p:attrNameLst>
                                          <p:attrName>style.visibility</p:attrName>
                                        </p:attrNameLst>
                                      </p:cBhvr>
                                      <p:to>
                                        <p:strVal val="visible"/>
                                      </p:to>
                                    </p:set>
                                    <p:animEffect transition="in" filter="blinds(horizontal)">
                                      <p:cBhvr>
                                        <p:cTn id="18" dur="500"/>
                                        <p:tgtEl>
                                          <p:spTgt spid="69">
                                            <p:txEl>
                                              <p:pRg st="1" end="1"/>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 presetClass="entr" presetSubtype="10" fill="hold" nodeType="clickEffect">
                                  <p:stCondLst>
                                    <p:cond delay="0"/>
                                  </p:stCondLst>
                                  <p:childTnLst>
                                    <p:set>
                                      <p:cBhvr>
                                        <p:cTn id="22" dur="1" fill="hold">
                                          <p:stCondLst>
                                            <p:cond delay="0"/>
                                          </p:stCondLst>
                                        </p:cTn>
                                        <p:tgtEl>
                                          <p:spTgt spid="69">
                                            <p:txEl>
                                              <p:pRg st="2" end="2"/>
                                            </p:txEl>
                                          </p:spTgt>
                                        </p:tgtEl>
                                        <p:attrNameLst>
                                          <p:attrName>style.visibility</p:attrName>
                                        </p:attrNameLst>
                                      </p:cBhvr>
                                      <p:to>
                                        <p:strVal val="visible"/>
                                      </p:to>
                                    </p:set>
                                    <p:animEffect transition="in" filter="blinds(horizontal)">
                                      <p:cBhvr>
                                        <p:cTn id="23" dur="500"/>
                                        <p:tgtEl>
                                          <p:spTgt spid="6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781"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A29FF377-B842-3E44-B990-CF4FAF27D9C3}" type="slidenum">
              <a:rPr lang="en-US" sz="1400">
                <a:latin typeface="Times New Roman" charset="0"/>
              </a:rPr>
              <a:pPr/>
              <a:t>181</a:t>
            </a:fld>
            <a:endParaRPr lang="en-US" sz="1400">
              <a:latin typeface="Times New Roman" charset="0"/>
            </a:endParaRPr>
          </a:p>
        </p:txBody>
      </p:sp>
      <p:sp>
        <p:nvSpPr>
          <p:cNvPr id="117782" name="Rectangle 2"/>
          <p:cNvSpPr>
            <a:spLocks noGrp="1" noChangeArrowheads="1"/>
          </p:cNvSpPr>
          <p:nvPr>
            <p:ph type="title"/>
          </p:nvPr>
        </p:nvSpPr>
        <p:spPr/>
        <p:txBody>
          <a:bodyPr>
            <a:normAutofit fontScale="90000"/>
          </a:bodyPr>
          <a:lstStyle/>
          <a:p>
            <a:r>
              <a:rPr lang="en-US" dirty="0">
                <a:ea typeface="ＭＳ Ｐゴシック" charset="0"/>
                <a:cs typeface="ＭＳ Ｐゴシック" charset="0"/>
              </a:rPr>
              <a:t>P2P Case study: Skype (pre-Microsoft)</a:t>
            </a:r>
          </a:p>
        </p:txBody>
      </p:sp>
      <p:sp>
        <p:nvSpPr>
          <p:cNvPr id="117783" name="Rectangle 3"/>
          <p:cNvSpPr>
            <a:spLocks noGrp="1" noChangeArrowheads="1"/>
          </p:cNvSpPr>
          <p:nvPr>
            <p:ph type="body" idx="1"/>
          </p:nvPr>
        </p:nvSpPr>
        <p:spPr>
          <a:xfrm>
            <a:off x="533400" y="1600200"/>
            <a:ext cx="3781425" cy="4648200"/>
          </a:xfrm>
        </p:spPr>
        <p:txBody>
          <a:bodyPr/>
          <a:lstStyle/>
          <a:p>
            <a:r>
              <a:rPr lang="en-US" sz="2400" dirty="0">
                <a:ea typeface="ＭＳ Ｐゴシック" charset="0"/>
                <a:cs typeface="ＭＳ Ｐゴシック" charset="0"/>
              </a:rPr>
              <a:t>inherently P2P: pairs of users communicate.</a:t>
            </a:r>
          </a:p>
          <a:p>
            <a:r>
              <a:rPr lang="en-US" sz="2400" dirty="0">
                <a:ea typeface="ＭＳ Ｐゴシック" charset="0"/>
                <a:cs typeface="ＭＳ Ｐゴシック" charset="0"/>
              </a:rPr>
              <a:t>proprietary application-layer protocol (inferred via reverse engineering) </a:t>
            </a:r>
          </a:p>
          <a:p>
            <a:r>
              <a:rPr lang="en-US" sz="2400" dirty="0">
                <a:ea typeface="ＭＳ Ｐゴシック" charset="0"/>
                <a:cs typeface="ＭＳ Ｐゴシック" charset="0"/>
              </a:rPr>
              <a:t>hierarchical overlay with SNs</a:t>
            </a:r>
          </a:p>
          <a:p>
            <a:r>
              <a:rPr lang="en-US" sz="2400" dirty="0">
                <a:ea typeface="ＭＳ Ｐゴシック" charset="0"/>
                <a:cs typeface="ＭＳ Ｐゴシック" charset="0"/>
              </a:rPr>
              <a:t>Index maps usernames to IP addresses; distributed over SNs</a:t>
            </a:r>
          </a:p>
        </p:txBody>
      </p:sp>
      <p:grpSp>
        <p:nvGrpSpPr>
          <p:cNvPr id="2" name="Group 122"/>
          <p:cNvGrpSpPr>
            <a:grpSpLocks/>
          </p:cNvGrpSpPr>
          <p:nvPr/>
        </p:nvGrpSpPr>
        <p:grpSpPr bwMode="auto">
          <a:xfrm>
            <a:off x="6256338" y="1789113"/>
            <a:ext cx="1635125" cy="1538287"/>
            <a:chOff x="3941" y="1127"/>
            <a:chExt cx="1030" cy="969"/>
          </a:xfrm>
        </p:grpSpPr>
        <p:sp>
          <p:nvSpPr>
            <p:cNvPr id="117849" name="Line 63"/>
            <p:cNvSpPr>
              <a:spLocks noChangeShapeType="1"/>
            </p:cNvSpPr>
            <p:nvPr/>
          </p:nvSpPr>
          <p:spPr bwMode="auto">
            <a:xfrm>
              <a:off x="3941" y="1599"/>
              <a:ext cx="401" cy="22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50" name="Line 64"/>
            <p:cNvSpPr>
              <a:spLocks noChangeShapeType="1"/>
            </p:cNvSpPr>
            <p:nvPr/>
          </p:nvSpPr>
          <p:spPr bwMode="auto">
            <a:xfrm>
              <a:off x="4063" y="1232"/>
              <a:ext cx="314" cy="6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51" name="Line 65"/>
            <p:cNvSpPr>
              <a:spLocks noChangeShapeType="1"/>
            </p:cNvSpPr>
            <p:nvPr/>
          </p:nvSpPr>
          <p:spPr bwMode="auto">
            <a:xfrm flipH="1">
              <a:off x="4352" y="1127"/>
              <a:ext cx="9" cy="69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52" name="Line 66"/>
            <p:cNvSpPr>
              <a:spLocks noChangeShapeType="1"/>
            </p:cNvSpPr>
            <p:nvPr/>
          </p:nvSpPr>
          <p:spPr bwMode="auto">
            <a:xfrm flipH="1">
              <a:off x="4352" y="1231"/>
              <a:ext cx="375" cy="60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53" name="Line 67"/>
            <p:cNvSpPr>
              <a:spLocks noChangeShapeType="1"/>
            </p:cNvSpPr>
            <p:nvPr/>
          </p:nvSpPr>
          <p:spPr bwMode="auto">
            <a:xfrm flipH="1">
              <a:off x="4369" y="1457"/>
              <a:ext cx="602" cy="4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7854" name="Group 60"/>
            <p:cNvGrpSpPr>
              <a:grpSpLocks/>
            </p:cNvGrpSpPr>
            <p:nvPr/>
          </p:nvGrpSpPr>
          <p:grpSpPr bwMode="auto">
            <a:xfrm>
              <a:off x="4098" y="1653"/>
              <a:ext cx="535" cy="443"/>
              <a:chOff x="3464" y="1275"/>
              <a:chExt cx="395" cy="329"/>
            </a:xfrm>
          </p:grpSpPr>
          <p:pic>
            <p:nvPicPr>
              <p:cNvPr id="117855" name="Picture 61"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9" name="Object 62"/>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3" imgW="1305000" imgH="1085760" progId="MS_ClipArt_Gallery.2">
                      <p:embed/>
                    </p:oleObj>
                  </mc:Choice>
                  <mc:Fallback>
                    <p:oleObj name="Clip" r:id="rId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grpSp>
        <p:nvGrpSpPr>
          <p:cNvPr id="4" name="Group 124"/>
          <p:cNvGrpSpPr>
            <a:grpSpLocks/>
          </p:cNvGrpSpPr>
          <p:nvPr/>
        </p:nvGrpSpPr>
        <p:grpSpPr bwMode="auto">
          <a:xfrm>
            <a:off x="4751388" y="3451225"/>
            <a:ext cx="1557337" cy="2085975"/>
            <a:chOff x="2993" y="2174"/>
            <a:chExt cx="981" cy="1314"/>
          </a:xfrm>
        </p:grpSpPr>
        <p:sp>
          <p:nvSpPr>
            <p:cNvPr id="117832" name="Line 68"/>
            <p:cNvSpPr>
              <a:spLocks noChangeShapeType="1"/>
            </p:cNvSpPr>
            <p:nvPr/>
          </p:nvSpPr>
          <p:spPr bwMode="auto">
            <a:xfrm flipV="1">
              <a:off x="3622" y="2775"/>
              <a:ext cx="61" cy="46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33" name="Line 69"/>
            <p:cNvSpPr>
              <a:spLocks noChangeShapeType="1"/>
            </p:cNvSpPr>
            <p:nvPr/>
          </p:nvSpPr>
          <p:spPr bwMode="auto">
            <a:xfrm>
              <a:off x="3405" y="2181"/>
              <a:ext cx="313" cy="6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34" name="Line 70"/>
            <p:cNvSpPr>
              <a:spLocks noChangeShapeType="1"/>
            </p:cNvSpPr>
            <p:nvPr/>
          </p:nvSpPr>
          <p:spPr bwMode="auto">
            <a:xfrm>
              <a:off x="3265" y="2556"/>
              <a:ext cx="428" cy="21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35" name="Line 71"/>
            <p:cNvSpPr>
              <a:spLocks noChangeShapeType="1"/>
            </p:cNvSpPr>
            <p:nvPr/>
          </p:nvSpPr>
          <p:spPr bwMode="auto">
            <a:xfrm flipV="1">
              <a:off x="3117" y="2784"/>
              <a:ext cx="576" cy="12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36" name="Line 72"/>
            <p:cNvSpPr>
              <a:spLocks noChangeShapeType="1"/>
            </p:cNvSpPr>
            <p:nvPr/>
          </p:nvSpPr>
          <p:spPr bwMode="auto">
            <a:xfrm flipV="1">
              <a:off x="3238" y="2818"/>
              <a:ext cx="472" cy="478"/>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7837" name="Group 73"/>
            <p:cNvGrpSpPr>
              <a:grpSpLocks/>
            </p:cNvGrpSpPr>
            <p:nvPr/>
          </p:nvGrpSpPr>
          <p:grpSpPr bwMode="auto">
            <a:xfrm>
              <a:off x="3125" y="3091"/>
              <a:ext cx="316" cy="303"/>
              <a:chOff x="3464" y="1275"/>
              <a:chExt cx="395" cy="329"/>
            </a:xfrm>
          </p:grpSpPr>
          <p:pic>
            <p:nvPicPr>
              <p:cNvPr id="117848" name="Picture 7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8" name="Object 75"/>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38" name="Group 76"/>
            <p:cNvGrpSpPr>
              <a:grpSpLocks/>
            </p:cNvGrpSpPr>
            <p:nvPr/>
          </p:nvGrpSpPr>
          <p:grpSpPr bwMode="auto">
            <a:xfrm>
              <a:off x="2993" y="2768"/>
              <a:ext cx="316" cy="303"/>
              <a:chOff x="3464" y="1275"/>
              <a:chExt cx="395" cy="329"/>
            </a:xfrm>
          </p:grpSpPr>
          <p:pic>
            <p:nvPicPr>
              <p:cNvPr id="117847" name="Picture 77"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7" name="Object 78"/>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39" name="Group 79"/>
            <p:cNvGrpSpPr>
              <a:grpSpLocks/>
            </p:cNvGrpSpPr>
            <p:nvPr/>
          </p:nvGrpSpPr>
          <p:grpSpPr bwMode="auto">
            <a:xfrm>
              <a:off x="3509" y="3185"/>
              <a:ext cx="316" cy="303"/>
              <a:chOff x="3464" y="1275"/>
              <a:chExt cx="395" cy="329"/>
            </a:xfrm>
          </p:grpSpPr>
          <p:pic>
            <p:nvPicPr>
              <p:cNvPr id="117846" name="Picture 8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6" name="Object 8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40" name="Group 82"/>
            <p:cNvGrpSpPr>
              <a:grpSpLocks/>
            </p:cNvGrpSpPr>
            <p:nvPr/>
          </p:nvGrpSpPr>
          <p:grpSpPr bwMode="auto">
            <a:xfrm>
              <a:off x="3264" y="2174"/>
              <a:ext cx="316" cy="303"/>
              <a:chOff x="3464" y="1275"/>
              <a:chExt cx="395" cy="329"/>
            </a:xfrm>
          </p:grpSpPr>
          <p:pic>
            <p:nvPicPr>
              <p:cNvPr id="117845" name="Picture 83"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5" name="Object 84"/>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41" name="Group 85"/>
            <p:cNvGrpSpPr>
              <a:grpSpLocks/>
            </p:cNvGrpSpPr>
            <p:nvPr/>
          </p:nvGrpSpPr>
          <p:grpSpPr bwMode="auto">
            <a:xfrm>
              <a:off x="3019" y="2408"/>
              <a:ext cx="316" cy="303"/>
              <a:chOff x="3464" y="1275"/>
              <a:chExt cx="395" cy="329"/>
            </a:xfrm>
          </p:grpSpPr>
          <p:pic>
            <p:nvPicPr>
              <p:cNvPr id="117844" name="Picture 86"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4" name="Object 87"/>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42" name="Group 88"/>
            <p:cNvGrpSpPr>
              <a:grpSpLocks/>
            </p:cNvGrpSpPr>
            <p:nvPr/>
          </p:nvGrpSpPr>
          <p:grpSpPr bwMode="auto">
            <a:xfrm>
              <a:off x="3439" y="2610"/>
              <a:ext cx="535" cy="443"/>
              <a:chOff x="3464" y="1275"/>
              <a:chExt cx="395" cy="329"/>
            </a:xfrm>
          </p:grpSpPr>
          <p:pic>
            <p:nvPicPr>
              <p:cNvPr id="117843" name="Picture 89"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3" name="Object 90"/>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sp>
        <p:nvSpPr>
          <p:cNvPr id="254067" name="Line 115"/>
          <p:cNvSpPr>
            <a:spLocks noChangeShapeType="1"/>
          </p:cNvSpPr>
          <p:nvPr/>
        </p:nvSpPr>
        <p:spPr bwMode="auto">
          <a:xfrm flipH="1">
            <a:off x="5930900" y="3021013"/>
            <a:ext cx="1011238" cy="1343025"/>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254068" name="Line 116"/>
          <p:cNvSpPr>
            <a:spLocks noChangeShapeType="1"/>
          </p:cNvSpPr>
          <p:nvPr/>
        </p:nvSpPr>
        <p:spPr bwMode="auto">
          <a:xfrm>
            <a:off x="6983413" y="2868613"/>
            <a:ext cx="692150" cy="15097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254069" name="Line 117"/>
          <p:cNvSpPr>
            <a:spLocks noChangeShapeType="1"/>
          </p:cNvSpPr>
          <p:nvPr/>
        </p:nvSpPr>
        <p:spPr bwMode="auto">
          <a:xfrm flipV="1">
            <a:off x="6013450" y="4335463"/>
            <a:ext cx="1703388" cy="158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 name="Group 125"/>
          <p:cNvGrpSpPr>
            <a:grpSpLocks/>
          </p:cNvGrpSpPr>
          <p:nvPr/>
        </p:nvGrpSpPr>
        <p:grpSpPr bwMode="auto">
          <a:xfrm>
            <a:off x="7259638" y="3381375"/>
            <a:ext cx="1620837" cy="2074863"/>
            <a:chOff x="4564" y="2130"/>
            <a:chExt cx="1021" cy="1307"/>
          </a:xfrm>
        </p:grpSpPr>
        <p:sp>
          <p:nvSpPr>
            <p:cNvPr id="117815" name="Line 92"/>
            <p:cNvSpPr>
              <a:spLocks noChangeShapeType="1"/>
            </p:cNvSpPr>
            <p:nvPr/>
          </p:nvSpPr>
          <p:spPr bwMode="auto">
            <a:xfrm flipH="1" flipV="1">
              <a:off x="4808" y="2828"/>
              <a:ext cx="53" cy="39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16" name="Line 93"/>
            <p:cNvSpPr>
              <a:spLocks noChangeShapeType="1"/>
            </p:cNvSpPr>
            <p:nvPr/>
          </p:nvSpPr>
          <p:spPr bwMode="auto">
            <a:xfrm flipH="1" flipV="1">
              <a:off x="4843" y="2846"/>
              <a:ext cx="490" cy="296"/>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17" name="Line 94"/>
            <p:cNvSpPr>
              <a:spLocks noChangeShapeType="1"/>
            </p:cNvSpPr>
            <p:nvPr/>
          </p:nvSpPr>
          <p:spPr bwMode="auto">
            <a:xfrm flipH="1" flipV="1">
              <a:off x="4818" y="2828"/>
              <a:ext cx="638" cy="6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18" name="Line 95"/>
            <p:cNvSpPr>
              <a:spLocks noChangeShapeType="1"/>
            </p:cNvSpPr>
            <p:nvPr/>
          </p:nvSpPr>
          <p:spPr bwMode="auto">
            <a:xfrm flipH="1">
              <a:off x="4818" y="2233"/>
              <a:ext cx="375" cy="60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7819" name="Line 96"/>
            <p:cNvSpPr>
              <a:spLocks noChangeShapeType="1"/>
            </p:cNvSpPr>
            <p:nvPr/>
          </p:nvSpPr>
          <p:spPr bwMode="auto">
            <a:xfrm flipH="1">
              <a:off x="4835" y="2459"/>
              <a:ext cx="602" cy="4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7820" name="Group 100"/>
            <p:cNvGrpSpPr>
              <a:grpSpLocks/>
            </p:cNvGrpSpPr>
            <p:nvPr/>
          </p:nvGrpSpPr>
          <p:grpSpPr bwMode="auto">
            <a:xfrm>
              <a:off x="5269" y="2759"/>
              <a:ext cx="316" cy="303"/>
              <a:chOff x="3464" y="1275"/>
              <a:chExt cx="395" cy="329"/>
            </a:xfrm>
          </p:grpSpPr>
          <p:pic>
            <p:nvPicPr>
              <p:cNvPr id="117831" name="Picture 101"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2" name="Object 102"/>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1" name="Group 103"/>
            <p:cNvGrpSpPr>
              <a:grpSpLocks/>
            </p:cNvGrpSpPr>
            <p:nvPr/>
          </p:nvGrpSpPr>
          <p:grpSpPr bwMode="auto">
            <a:xfrm>
              <a:off x="5166" y="3081"/>
              <a:ext cx="316" cy="303"/>
              <a:chOff x="3464" y="1275"/>
              <a:chExt cx="395" cy="329"/>
            </a:xfrm>
          </p:grpSpPr>
          <p:pic>
            <p:nvPicPr>
              <p:cNvPr id="117830" name="Picture 10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1" name="Object 105"/>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2" imgW="1305000" imgH="1085760" progId="MS_ClipArt_Gallery.2">
                      <p:embed/>
                    </p:oleObj>
                  </mc:Choice>
                  <mc:Fallback>
                    <p:oleObj name="Clip" r:id="rId12"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2" name="Group 106"/>
            <p:cNvGrpSpPr>
              <a:grpSpLocks/>
            </p:cNvGrpSpPr>
            <p:nvPr/>
          </p:nvGrpSpPr>
          <p:grpSpPr bwMode="auto">
            <a:xfrm>
              <a:off x="5262" y="2375"/>
              <a:ext cx="316" cy="303"/>
              <a:chOff x="3464" y="1275"/>
              <a:chExt cx="395" cy="329"/>
            </a:xfrm>
          </p:grpSpPr>
          <p:pic>
            <p:nvPicPr>
              <p:cNvPr id="117829" name="Picture 107"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70" name="Object 108"/>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3" imgW="1305000" imgH="1085760" progId="MS_ClipArt_Gallery.2">
                      <p:embed/>
                    </p:oleObj>
                  </mc:Choice>
                  <mc:Fallback>
                    <p:oleObj name="Clip" r:id="rId1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3" name="Group 109"/>
            <p:cNvGrpSpPr>
              <a:grpSpLocks/>
            </p:cNvGrpSpPr>
            <p:nvPr/>
          </p:nvGrpSpPr>
          <p:grpSpPr bwMode="auto">
            <a:xfrm>
              <a:off x="5026" y="2130"/>
              <a:ext cx="316" cy="303"/>
              <a:chOff x="3464" y="1275"/>
              <a:chExt cx="395" cy="329"/>
            </a:xfrm>
          </p:grpSpPr>
          <p:pic>
            <p:nvPicPr>
              <p:cNvPr id="117828" name="Picture 11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9" name="Object 11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4" imgW="1305000" imgH="1085760" progId="MS_ClipArt_Gallery.2">
                      <p:embed/>
                    </p:oleObj>
                  </mc:Choice>
                  <mc:Fallback>
                    <p:oleObj name="Clip" r:id="rId14"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4" name="Group 97"/>
            <p:cNvGrpSpPr>
              <a:grpSpLocks/>
            </p:cNvGrpSpPr>
            <p:nvPr/>
          </p:nvGrpSpPr>
          <p:grpSpPr bwMode="auto">
            <a:xfrm>
              <a:off x="4720" y="3134"/>
              <a:ext cx="316" cy="303"/>
              <a:chOff x="3464" y="1275"/>
              <a:chExt cx="395" cy="329"/>
            </a:xfrm>
          </p:grpSpPr>
          <p:pic>
            <p:nvPicPr>
              <p:cNvPr id="117827" name="Picture 98"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8" name="Object 99"/>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5" imgW="1305000" imgH="1085760" progId="MS_ClipArt_Gallery.2">
                      <p:embed/>
                    </p:oleObj>
                  </mc:Choice>
                  <mc:Fallback>
                    <p:oleObj name="Clip" r:id="rId1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25" name="Group 112"/>
            <p:cNvGrpSpPr>
              <a:grpSpLocks/>
            </p:cNvGrpSpPr>
            <p:nvPr/>
          </p:nvGrpSpPr>
          <p:grpSpPr bwMode="auto">
            <a:xfrm>
              <a:off x="4564" y="2655"/>
              <a:ext cx="535" cy="443"/>
              <a:chOff x="3464" y="1275"/>
              <a:chExt cx="395" cy="329"/>
            </a:xfrm>
          </p:grpSpPr>
          <p:pic>
            <p:nvPicPr>
              <p:cNvPr id="117826" name="Picture 113"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7" name="Object 114"/>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6" imgW="1305000" imgH="1085760" progId="MS_ClipArt_Gallery.2">
                      <p:embed/>
                    </p:oleObj>
                  </mc:Choice>
                  <mc:Fallback>
                    <p:oleObj name="Clip" r:id="rId1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grpSp>
        <p:nvGrpSpPr>
          <p:cNvPr id="18" name="Group 123"/>
          <p:cNvGrpSpPr>
            <a:grpSpLocks/>
          </p:cNvGrpSpPr>
          <p:nvPr/>
        </p:nvGrpSpPr>
        <p:grpSpPr bwMode="auto">
          <a:xfrm>
            <a:off x="5867400" y="1235075"/>
            <a:ext cx="2663825" cy="1425575"/>
            <a:chOff x="3696" y="778"/>
            <a:chExt cx="1678" cy="898"/>
          </a:xfrm>
        </p:grpSpPr>
        <p:grpSp>
          <p:nvGrpSpPr>
            <p:cNvPr id="117803" name="Group 121"/>
            <p:cNvGrpSpPr>
              <a:grpSpLocks/>
            </p:cNvGrpSpPr>
            <p:nvPr/>
          </p:nvGrpSpPr>
          <p:grpSpPr bwMode="auto">
            <a:xfrm>
              <a:off x="3696" y="1085"/>
              <a:ext cx="1416" cy="591"/>
              <a:chOff x="3696" y="1085"/>
              <a:chExt cx="1416" cy="591"/>
            </a:xfrm>
          </p:grpSpPr>
          <p:grpSp>
            <p:nvGrpSpPr>
              <p:cNvPr id="117805" name="Group 44"/>
              <p:cNvGrpSpPr>
                <a:grpSpLocks/>
              </p:cNvGrpSpPr>
              <p:nvPr/>
            </p:nvGrpSpPr>
            <p:grpSpPr bwMode="auto">
              <a:xfrm>
                <a:off x="3696" y="1373"/>
                <a:ext cx="316" cy="303"/>
                <a:chOff x="3464" y="1275"/>
                <a:chExt cx="395" cy="329"/>
              </a:xfrm>
            </p:grpSpPr>
            <p:pic>
              <p:nvPicPr>
                <p:cNvPr id="117814" name="Picture 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6" name="Object 23"/>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7" imgW="1305000" imgH="1085760" progId="MS_ClipArt_Gallery.2">
                        <p:embed/>
                      </p:oleObj>
                    </mc:Choice>
                    <mc:Fallback>
                      <p:oleObj name="Clip" r:id="rId1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06" name="Group 48"/>
              <p:cNvGrpSpPr>
                <a:grpSpLocks/>
              </p:cNvGrpSpPr>
              <p:nvPr/>
            </p:nvGrpSpPr>
            <p:grpSpPr bwMode="auto">
              <a:xfrm>
                <a:off x="4219" y="1085"/>
                <a:ext cx="316" cy="303"/>
                <a:chOff x="3464" y="1275"/>
                <a:chExt cx="395" cy="329"/>
              </a:xfrm>
            </p:grpSpPr>
            <p:pic>
              <p:nvPicPr>
                <p:cNvPr id="117813" name="Picture 49"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5" name="Object 50"/>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8" imgW="1305000" imgH="1085760" progId="MS_ClipArt_Gallery.2">
                        <p:embed/>
                      </p:oleObj>
                    </mc:Choice>
                    <mc:Fallback>
                      <p:oleObj name="Clip" r:id="rId1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07" name="Group 51"/>
              <p:cNvGrpSpPr>
                <a:grpSpLocks/>
              </p:cNvGrpSpPr>
              <p:nvPr/>
            </p:nvGrpSpPr>
            <p:grpSpPr bwMode="auto">
              <a:xfrm>
                <a:off x="3888" y="1146"/>
                <a:ext cx="316" cy="303"/>
                <a:chOff x="3464" y="1275"/>
                <a:chExt cx="395" cy="329"/>
              </a:xfrm>
            </p:grpSpPr>
            <p:pic>
              <p:nvPicPr>
                <p:cNvPr id="117812" name="Picture 52"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4" name="Object 53"/>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9" imgW="1305000" imgH="1085760" progId="MS_ClipArt_Gallery.2">
                        <p:embed/>
                      </p:oleObj>
                    </mc:Choice>
                    <mc:Fallback>
                      <p:oleObj name="Clip" r:id="rId1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08" name="Group 54"/>
              <p:cNvGrpSpPr>
                <a:grpSpLocks/>
              </p:cNvGrpSpPr>
              <p:nvPr/>
            </p:nvGrpSpPr>
            <p:grpSpPr bwMode="auto">
              <a:xfrm>
                <a:off x="4796" y="1373"/>
                <a:ext cx="316" cy="303"/>
                <a:chOff x="3464" y="1275"/>
                <a:chExt cx="395" cy="329"/>
              </a:xfrm>
            </p:grpSpPr>
            <p:pic>
              <p:nvPicPr>
                <p:cNvPr id="117811" name="Picture 55"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3" name="Object 56"/>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20" imgW="1305000" imgH="1085760" progId="MS_ClipArt_Gallery.2">
                        <p:embed/>
                      </p:oleObj>
                    </mc:Choice>
                    <mc:Fallback>
                      <p:oleObj name="Clip" r:id="rId2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7809" name="Group 57"/>
              <p:cNvGrpSpPr>
                <a:grpSpLocks/>
              </p:cNvGrpSpPr>
              <p:nvPr/>
            </p:nvGrpSpPr>
            <p:grpSpPr bwMode="auto">
              <a:xfrm>
                <a:off x="4560" y="1128"/>
                <a:ext cx="316" cy="303"/>
                <a:chOff x="3464" y="1275"/>
                <a:chExt cx="395" cy="329"/>
              </a:xfrm>
            </p:grpSpPr>
            <p:pic>
              <p:nvPicPr>
                <p:cNvPr id="117810" name="Picture 58"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7762" name="Object 59"/>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21" imgW="1305000" imgH="1085760" progId="MS_ClipArt_Gallery.2">
                        <p:embed/>
                      </p:oleObj>
                    </mc:Choice>
                    <mc:Fallback>
                      <p:oleObj name="Clip" r:id="rId21"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sp>
          <p:nvSpPr>
            <p:cNvPr id="117804" name="Text Box 118"/>
            <p:cNvSpPr txBox="1">
              <a:spLocks noChangeArrowheads="1"/>
            </p:cNvSpPr>
            <p:nvPr/>
          </p:nvSpPr>
          <p:spPr bwMode="auto">
            <a:xfrm>
              <a:off x="4115" y="778"/>
              <a:ext cx="1259" cy="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sz="2000" dirty="0">
                  <a:latin typeface="Calibri"/>
                </a:rPr>
                <a:t>Skype clients (SC)</a:t>
              </a:r>
            </a:p>
          </p:txBody>
        </p:sp>
      </p:grpSp>
      <p:sp>
        <p:nvSpPr>
          <p:cNvPr id="254071" name="Text Box 119"/>
          <p:cNvSpPr txBox="1">
            <a:spLocks noChangeArrowheads="1"/>
          </p:cNvSpPr>
          <p:nvPr/>
        </p:nvSpPr>
        <p:spPr bwMode="auto">
          <a:xfrm>
            <a:off x="7242175" y="2746375"/>
            <a:ext cx="1321420"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r>
              <a:rPr lang="en-US" sz="2000" dirty="0" err="1">
                <a:latin typeface="Calibri"/>
              </a:rPr>
              <a:t>Supernode</a:t>
            </a:r>
            <a:r>
              <a:rPr lang="en-US" sz="2000" dirty="0">
                <a:latin typeface="Calibri"/>
              </a:rPr>
              <a:t> </a:t>
            </a:r>
          </a:p>
          <a:p>
            <a:r>
              <a:rPr lang="en-US" sz="2000" dirty="0">
                <a:latin typeface="Calibri"/>
              </a:rPr>
              <a:t>(SN)</a:t>
            </a:r>
          </a:p>
        </p:txBody>
      </p:sp>
      <p:grpSp>
        <p:nvGrpSpPr>
          <p:cNvPr id="25" name="Group 127"/>
          <p:cNvGrpSpPr>
            <a:grpSpLocks/>
          </p:cNvGrpSpPr>
          <p:nvPr/>
        </p:nvGrpSpPr>
        <p:grpSpPr bwMode="auto">
          <a:xfrm>
            <a:off x="4276726" y="1677988"/>
            <a:ext cx="1403350" cy="1495425"/>
            <a:chOff x="2694" y="1057"/>
            <a:chExt cx="884" cy="942"/>
          </a:xfrm>
        </p:grpSpPr>
        <p:grpSp>
          <p:nvGrpSpPr>
            <p:cNvPr id="117793" name="Group 6"/>
            <p:cNvGrpSpPr>
              <a:grpSpLocks/>
            </p:cNvGrpSpPr>
            <p:nvPr/>
          </p:nvGrpSpPr>
          <p:grpSpPr bwMode="auto">
            <a:xfrm>
              <a:off x="2974" y="1057"/>
              <a:ext cx="269" cy="547"/>
              <a:chOff x="4180" y="783"/>
              <a:chExt cx="150" cy="307"/>
            </a:xfrm>
          </p:grpSpPr>
          <p:sp>
            <p:nvSpPr>
              <p:cNvPr id="117795"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17796"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sp>
            <p:nvSpPr>
              <p:cNvPr id="117797"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17798"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Calibri"/>
                </a:endParaRPr>
              </a:p>
            </p:txBody>
          </p:sp>
          <p:sp>
            <p:nvSpPr>
              <p:cNvPr id="117799"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17800"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Calibri"/>
                </a:endParaRPr>
              </a:p>
            </p:txBody>
          </p:sp>
          <p:sp>
            <p:nvSpPr>
              <p:cNvPr id="117801"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Calibri"/>
                </a:endParaRPr>
              </a:p>
            </p:txBody>
          </p:sp>
          <p:sp>
            <p:nvSpPr>
              <p:cNvPr id="117802"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Calibri"/>
                </a:endParaRPr>
              </a:p>
            </p:txBody>
          </p:sp>
        </p:grpSp>
        <p:sp>
          <p:nvSpPr>
            <p:cNvPr id="117794" name="Text Box 120"/>
            <p:cNvSpPr txBox="1">
              <a:spLocks noChangeArrowheads="1"/>
            </p:cNvSpPr>
            <p:nvPr/>
          </p:nvSpPr>
          <p:spPr bwMode="auto">
            <a:xfrm>
              <a:off x="2694" y="1603"/>
              <a:ext cx="884" cy="3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pPr algn="ctr">
                <a:lnSpc>
                  <a:spcPct val="75000"/>
                </a:lnSpc>
              </a:pPr>
              <a:r>
                <a:rPr lang="en-US" sz="2000" dirty="0">
                  <a:latin typeface="Calibri"/>
                </a:rPr>
                <a:t>Skype </a:t>
              </a:r>
            </a:p>
            <a:p>
              <a:pPr algn="ctr">
                <a:lnSpc>
                  <a:spcPct val="75000"/>
                </a:lnSpc>
              </a:pPr>
              <a:r>
                <a:rPr lang="en-US" sz="2000" dirty="0">
                  <a:latin typeface="Calibri"/>
                </a:rPr>
                <a:t>login server</a:t>
              </a:r>
            </a:p>
          </p:txBody>
        </p:sp>
      </p:grpSp>
    </p:spTree>
    <p:extLst>
      <p:ext uri="{BB962C8B-B14F-4D97-AF65-F5344CB8AC3E}">
        <p14:creationId xmlns:p14="http://schemas.microsoft.com/office/powerpoint/2010/main" val="19250909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4071">
                                            <p:txEl>
                                              <p:pRg st="0" end="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54071">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1"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5406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54067"/>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54069"/>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067" grpId="0" animBg="1"/>
      <p:bldP spid="254068" grpId="0" animBg="1"/>
      <p:bldP spid="254069" grpId="0" animBg="1"/>
    </p:bldLst>
  </p:timing>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8804"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20000"/>
              </a:spcBef>
              <a:spcAft>
                <a:spcPct val="0"/>
              </a:spcAft>
              <a:defRPr sz="2400">
                <a:solidFill>
                  <a:schemeClr val="tx1"/>
                </a:solidFill>
                <a:latin typeface="Comic Sans MS" charset="0"/>
                <a:ea typeface="ＭＳ Ｐゴシック" charset="0"/>
              </a:defRPr>
            </a:lvl6pPr>
            <a:lvl7pPr marL="914400" eaLnBrk="0" fontAlgn="base" hangingPunct="0">
              <a:spcBef>
                <a:spcPct val="20000"/>
              </a:spcBef>
              <a:spcAft>
                <a:spcPct val="0"/>
              </a:spcAft>
              <a:defRPr sz="2400">
                <a:solidFill>
                  <a:schemeClr val="tx1"/>
                </a:solidFill>
                <a:latin typeface="Comic Sans MS" charset="0"/>
                <a:ea typeface="ＭＳ Ｐゴシック" charset="0"/>
              </a:defRPr>
            </a:lvl7pPr>
            <a:lvl8pPr marL="1371600" eaLnBrk="0" fontAlgn="base" hangingPunct="0">
              <a:spcBef>
                <a:spcPct val="20000"/>
              </a:spcBef>
              <a:spcAft>
                <a:spcPct val="0"/>
              </a:spcAft>
              <a:defRPr sz="2400">
                <a:solidFill>
                  <a:schemeClr val="tx1"/>
                </a:solidFill>
                <a:latin typeface="Comic Sans MS" charset="0"/>
                <a:ea typeface="ＭＳ Ｐゴシック" charset="0"/>
              </a:defRPr>
            </a:lvl8pPr>
            <a:lvl9pPr marL="1828800" eaLnBrk="0" fontAlgn="base" hangingPunct="0">
              <a:spcBef>
                <a:spcPct val="20000"/>
              </a:spcBef>
              <a:spcAft>
                <a:spcPct val="0"/>
              </a:spcAft>
              <a:defRPr sz="2400">
                <a:solidFill>
                  <a:schemeClr val="tx1"/>
                </a:solidFill>
                <a:latin typeface="Comic Sans MS" charset="0"/>
                <a:ea typeface="ＭＳ Ｐゴシック" charset="0"/>
              </a:defRPr>
            </a:lvl9pPr>
          </a:lstStyle>
          <a:p>
            <a:fld id="{B7DB9F11-FB2A-5241-A08A-495DC1A2622A}" type="slidenum">
              <a:rPr lang="en-US" sz="1400">
                <a:latin typeface="Times New Roman" charset="0"/>
              </a:rPr>
              <a:pPr/>
              <a:t>182</a:t>
            </a:fld>
            <a:endParaRPr lang="en-US" sz="1400">
              <a:latin typeface="Times New Roman" charset="0"/>
            </a:endParaRPr>
          </a:p>
        </p:txBody>
      </p:sp>
      <p:sp>
        <p:nvSpPr>
          <p:cNvPr id="118805" name="Rectangle 2"/>
          <p:cNvSpPr>
            <a:spLocks noGrp="1" noChangeArrowheads="1"/>
          </p:cNvSpPr>
          <p:nvPr>
            <p:ph type="title"/>
          </p:nvPr>
        </p:nvSpPr>
        <p:spPr/>
        <p:txBody>
          <a:bodyPr/>
          <a:lstStyle/>
          <a:p>
            <a:r>
              <a:rPr lang="en-US" dirty="0">
                <a:ea typeface="ＭＳ Ｐゴシック" charset="0"/>
                <a:cs typeface="ＭＳ Ｐゴシック" charset="0"/>
              </a:rPr>
              <a:t>Peers as relays</a:t>
            </a:r>
          </a:p>
        </p:txBody>
      </p:sp>
      <p:sp>
        <p:nvSpPr>
          <p:cNvPr id="118806" name="Rectangle 3"/>
          <p:cNvSpPr>
            <a:spLocks noGrp="1" noChangeArrowheads="1"/>
          </p:cNvSpPr>
          <p:nvPr>
            <p:ph type="body" idx="1"/>
          </p:nvPr>
        </p:nvSpPr>
        <p:spPr>
          <a:xfrm>
            <a:off x="533400" y="1600200"/>
            <a:ext cx="3997325" cy="4648200"/>
          </a:xfrm>
        </p:spPr>
        <p:txBody>
          <a:bodyPr/>
          <a:lstStyle/>
          <a:p>
            <a:pPr>
              <a:lnSpc>
                <a:spcPct val="90000"/>
              </a:lnSpc>
            </a:pPr>
            <a:r>
              <a:rPr lang="en-US" sz="2400" dirty="0">
                <a:ea typeface="ＭＳ Ｐゴシック" charset="0"/>
                <a:cs typeface="ＭＳ Ｐゴシック" charset="0"/>
              </a:rPr>
              <a:t>Problem when both Alice and Bob are behind  </a:t>
            </a:r>
            <a:r>
              <a:rPr lang="ja-JP" altLang="en-US" sz="2400" dirty="0">
                <a:ea typeface="ＭＳ Ｐゴシック" charset="0"/>
                <a:cs typeface="ＭＳ Ｐゴシック" charset="0"/>
              </a:rPr>
              <a:t>“</a:t>
            </a:r>
            <a:r>
              <a:rPr lang="en-US" sz="2400" dirty="0">
                <a:ea typeface="ＭＳ Ｐゴシック" charset="0"/>
                <a:cs typeface="ＭＳ Ｐゴシック" charset="0"/>
              </a:rPr>
              <a:t>NATs</a:t>
            </a:r>
            <a:r>
              <a:rPr lang="ja-JP" altLang="en-US" sz="2400" dirty="0">
                <a:ea typeface="ＭＳ Ｐゴシック" charset="0"/>
                <a:cs typeface="ＭＳ Ｐゴシック" charset="0"/>
              </a:rPr>
              <a:t>”</a:t>
            </a:r>
            <a:r>
              <a:rPr lang="en-US" sz="2400" dirty="0">
                <a:ea typeface="ＭＳ Ｐゴシック" charset="0"/>
                <a:cs typeface="ＭＳ Ｐゴシック" charset="0"/>
              </a:rPr>
              <a:t>. </a:t>
            </a:r>
          </a:p>
          <a:p>
            <a:pPr lvl="1">
              <a:lnSpc>
                <a:spcPct val="90000"/>
              </a:lnSpc>
            </a:pPr>
            <a:r>
              <a:rPr lang="en-US" sz="2000" dirty="0">
                <a:ea typeface="ＭＳ Ｐゴシック" charset="0"/>
              </a:rPr>
              <a:t>NAT prevents an outside peer from initiating a call to insider peer</a:t>
            </a:r>
          </a:p>
          <a:p>
            <a:pPr>
              <a:lnSpc>
                <a:spcPct val="90000"/>
              </a:lnSpc>
            </a:pPr>
            <a:r>
              <a:rPr lang="en-US" sz="2400" dirty="0">
                <a:ea typeface="ＭＳ Ｐゴシック" charset="0"/>
                <a:cs typeface="ＭＳ Ｐゴシック" charset="0"/>
              </a:rPr>
              <a:t>Solution:</a:t>
            </a:r>
          </a:p>
          <a:p>
            <a:pPr lvl="1">
              <a:lnSpc>
                <a:spcPct val="90000"/>
              </a:lnSpc>
            </a:pPr>
            <a:r>
              <a:rPr lang="en-US" sz="2000" dirty="0">
                <a:ea typeface="ＭＳ Ｐゴシック" charset="0"/>
              </a:rPr>
              <a:t>Using Alice</a:t>
            </a:r>
            <a:r>
              <a:rPr lang="ja-JP" altLang="en-US" sz="2000" dirty="0">
                <a:ea typeface="ＭＳ Ｐゴシック" charset="0"/>
              </a:rPr>
              <a:t>’</a:t>
            </a:r>
            <a:r>
              <a:rPr lang="en-US" sz="2000" dirty="0">
                <a:ea typeface="ＭＳ Ｐゴシック" charset="0"/>
              </a:rPr>
              <a:t>s and Bob</a:t>
            </a:r>
            <a:r>
              <a:rPr lang="ja-JP" altLang="en-US" sz="2000" dirty="0">
                <a:ea typeface="ＭＳ Ｐゴシック" charset="0"/>
              </a:rPr>
              <a:t>’</a:t>
            </a:r>
            <a:r>
              <a:rPr lang="en-US" sz="2000" dirty="0">
                <a:ea typeface="ＭＳ Ｐゴシック" charset="0"/>
              </a:rPr>
              <a:t>s SNs, Relay is chosen</a:t>
            </a:r>
          </a:p>
          <a:p>
            <a:pPr lvl="1">
              <a:lnSpc>
                <a:spcPct val="90000"/>
              </a:lnSpc>
            </a:pPr>
            <a:r>
              <a:rPr lang="en-US" sz="2000" dirty="0">
                <a:ea typeface="ＭＳ Ｐゴシック" charset="0"/>
              </a:rPr>
              <a:t>Each peer initiates session with relay. </a:t>
            </a:r>
          </a:p>
          <a:p>
            <a:pPr lvl="1">
              <a:lnSpc>
                <a:spcPct val="90000"/>
              </a:lnSpc>
            </a:pPr>
            <a:r>
              <a:rPr lang="en-US" sz="2000" dirty="0">
                <a:ea typeface="ＭＳ Ｐゴシック" charset="0"/>
              </a:rPr>
              <a:t>Peers can now communicate through NATs via relay</a:t>
            </a:r>
          </a:p>
        </p:txBody>
      </p:sp>
      <p:grpSp>
        <p:nvGrpSpPr>
          <p:cNvPr id="118807" name="Group 4"/>
          <p:cNvGrpSpPr>
            <a:grpSpLocks/>
          </p:cNvGrpSpPr>
          <p:nvPr/>
        </p:nvGrpSpPr>
        <p:grpSpPr bwMode="auto">
          <a:xfrm>
            <a:off x="4751388" y="1722438"/>
            <a:ext cx="4129087" cy="3814762"/>
            <a:chOff x="2993" y="1085"/>
            <a:chExt cx="2601" cy="2403"/>
          </a:xfrm>
        </p:grpSpPr>
        <p:sp>
          <p:nvSpPr>
            <p:cNvPr id="118808" name="Line 5"/>
            <p:cNvSpPr>
              <a:spLocks noChangeShapeType="1"/>
            </p:cNvSpPr>
            <p:nvPr/>
          </p:nvSpPr>
          <p:spPr bwMode="auto">
            <a:xfrm>
              <a:off x="3941" y="1599"/>
              <a:ext cx="401" cy="22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09" name="Line 6"/>
            <p:cNvSpPr>
              <a:spLocks noChangeShapeType="1"/>
            </p:cNvSpPr>
            <p:nvPr/>
          </p:nvSpPr>
          <p:spPr bwMode="auto">
            <a:xfrm>
              <a:off x="4063" y="1232"/>
              <a:ext cx="314" cy="6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0" name="Line 7"/>
            <p:cNvSpPr>
              <a:spLocks noChangeShapeType="1"/>
            </p:cNvSpPr>
            <p:nvPr/>
          </p:nvSpPr>
          <p:spPr bwMode="auto">
            <a:xfrm flipH="1">
              <a:off x="4352" y="1127"/>
              <a:ext cx="9" cy="69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1" name="Line 8"/>
            <p:cNvSpPr>
              <a:spLocks noChangeShapeType="1"/>
            </p:cNvSpPr>
            <p:nvPr/>
          </p:nvSpPr>
          <p:spPr bwMode="auto">
            <a:xfrm flipH="1">
              <a:off x="4369" y="1457"/>
              <a:ext cx="602" cy="4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8812" name="Group 9"/>
            <p:cNvGrpSpPr>
              <a:grpSpLocks/>
            </p:cNvGrpSpPr>
            <p:nvPr/>
          </p:nvGrpSpPr>
          <p:grpSpPr bwMode="auto">
            <a:xfrm>
              <a:off x="4098" y="1653"/>
              <a:ext cx="535" cy="443"/>
              <a:chOff x="3464" y="1275"/>
              <a:chExt cx="395" cy="329"/>
            </a:xfrm>
          </p:grpSpPr>
          <p:pic>
            <p:nvPicPr>
              <p:cNvPr id="118863" name="Picture 1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802" name="Object 1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3" imgW="1305000" imgH="1085760" progId="MS_ClipArt_Gallery.2">
                      <p:embed/>
                    </p:oleObj>
                  </mc:Choice>
                  <mc:Fallback>
                    <p:oleObj name="Clip" r:id="rId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sp>
          <p:nvSpPr>
            <p:cNvPr id="118813" name="Line 12"/>
            <p:cNvSpPr>
              <a:spLocks noChangeShapeType="1"/>
            </p:cNvSpPr>
            <p:nvPr/>
          </p:nvSpPr>
          <p:spPr bwMode="auto">
            <a:xfrm flipV="1">
              <a:off x="3622" y="2775"/>
              <a:ext cx="61" cy="46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4" name="Line 13"/>
            <p:cNvSpPr>
              <a:spLocks noChangeShapeType="1"/>
            </p:cNvSpPr>
            <p:nvPr/>
          </p:nvSpPr>
          <p:spPr bwMode="auto">
            <a:xfrm>
              <a:off x="3405" y="2181"/>
              <a:ext cx="313" cy="6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5" name="Line 14"/>
            <p:cNvSpPr>
              <a:spLocks noChangeShapeType="1"/>
            </p:cNvSpPr>
            <p:nvPr/>
          </p:nvSpPr>
          <p:spPr bwMode="auto">
            <a:xfrm>
              <a:off x="3265" y="2556"/>
              <a:ext cx="428" cy="21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6" name="Line 15"/>
            <p:cNvSpPr>
              <a:spLocks noChangeShapeType="1"/>
            </p:cNvSpPr>
            <p:nvPr/>
          </p:nvSpPr>
          <p:spPr bwMode="auto">
            <a:xfrm flipV="1">
              <a:off x="3117" y="2784"/>
              <a:ext cx="576" cy="12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17" name="Line 16"/>
            <p:cNvSpPr>
              <a:spLocks noChangeShapeType="1"/>
            </p:cNvSpPr>
            <p:nvPr/>
          </p:nvSpPr>
          <p:spPr bwMode="auto">
            <a:xfrm flipV="1">
              <a:off x="3238" y="2818"/>
              <a:ext cx="472" cy="478"/>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8818" name="Group 17"/>
            <p:cNvGrpSpPr>
              <a:grpSpLocks/>
            </p:cNvGrpSpPr>
            <p:nvPr/>
          </p:nvGrpSpPr>
          <p:grpSpPr bwMode="auto">
            <a:xfrm>
              <a:off x="3125" y="3091"/>
              <a:ext cx="316" cy="303"/>
              <a:chOff x="3464" y="1275"/>
              <a:chExt cx="395" cy="329"/>
            </a:xfrm>
          </p:grpSpPr>
          <p:pic>
            <p:nvPicPr>
              <p:cNvPr id="118862" name="Picture 18"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801" name="Object 19"/>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5" imgW="1305000" imgH="1085760" progId="MS_ClipArt_Gallery.2">
                      <p:embed/>
                    </p:oleObj>
                  </mc:Choice>
                  <mc:Fallback>
                    <p:oleObj name="Clip" r:id="rId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19" name="Group 20"/>
            <p:cNvGrpSpPr>
              <a:grpSpLocks/>
            </p:cNvGrpSpPr>
            <p:nvPr/>
          </p:nvGrpSpPr>
          <p:grpSpPr bwMode="auto">
            <a:xfrm>
              <a:off x="2993" y="2768"/>
              <a:ext cx="316" cy="303"/>
              <a:chOff x="3464" y="1275"/>
              <a:chExt cx="395" cy="329"/>
            </a:xfrm>
          </p:grpSpPr>
          <p:pic>
            <p:nvPicPr>
              <p:cNvPr id="118861" name="Picture 21"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800" name="Object 22"/>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6" imgW="1305000" imgH="1085760" progId="MS_ClipArt_Gallery.2">
                      <p:embed/>
                    </p:oleObj>
                  </mc:Choice>
                  <mc:Fallback>
                    <p:oleObj name="Clip" r:id="rId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20" name="Group 23"/>
            <p:cNvGrpSpPr>
              <a:grpSpLocks/>
            </p:cNvGrpSpPr>
            <p:nvPr/>
          </p:nvGrpSpPr>
          <p:grpSpPr bwMode="auto">
            <a:xfrm>
              <a:off x="3509" y="3185"/>
              <a:ext cx="316" cy="303"/>
              <a:chOff x="3464" y="1275"/>
              <a:chExt cx="395" cy="329"/>
            </a:xfrm>
          </p:grpSpPr>
          <p:pic>
            <p:nvPicPr>
              <p:cNvPr id="118860" name="Picture 2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9" name="Object 25"/>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7" imgW="1305000" imgH="1085760" progId="MS_ClipArt_Gallery.2">
                      <p:embed/>
                    </p:oleObj>
                  </mc:Choice>
                  <mc:Fallback>
                    <p:oleObj name="Clip" r:id="rId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21" name="Group 26"/>
            <p:cNvGrpSpPr>
              <a:grpSpLocks/>
            </p:cNvGrpSpPr>
            <p:nvPr/>
          </p:nvGrpSpPr>
          <p:grpSpPr bwMode="auto">
            <a:xfrm>
              <a:off x="3264" y="2174"/>
              <a:ext cx="316" cy="303"/>
              <a:chOff x="3464" y="1275"/>
              <a:chExt cx="395" cy="329"/>
            </a:xfrm>
          </p:grpSpPr>
          <p:pic>
            <p:nvPicPr>
              <p:cNvPr id="118859" name="Picture 27"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8" name="Object 28"/>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8" imgW="1305000" imgH="1085760" progId="MS_ClipArt_Gallery.2">
                      <p:embed/>
                    </p:oleObj>
                  </mc:Choice>
                  <mc:Fallback>
                    <p:oleObj name="Clip" r:id="rId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22" name="Group 29"/>
            <p:cNvGrpSpPr>
              <a:grpSpLocks/>
            </p:cNvGrpSpPr>
            <p:nvPr/>
          </p:nvGrpSpPr>
          <p:grpSpPr bwMode="auto">
            <a:xfrm>
              <a:off x="3019" y="2408"/>
              <a:ext cx="316" cy="303"/>
              <a:chOff x="3464" y="1275"/>
              <a:chExt cx="395" cy="329"/>
            </a:xfrm>
          </p:grpSpPr>
          <p:pic>
            <p:nvPicPr>
              <p:cNvPr id="118858" name="Picture 3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7" name="Object 3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9" imgW="1305000" imgH="1085760" progId="MS_ClipArt_Gallery.2">
                      <p:embed/>
                    </p:oleObj>
                  </mc:Choice>
                  <mc:Fallback>
                    <p:oleObj name="Clip" r:id="rId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23" name="Group 32"/>
            <p:cNvGrpSpPr>
              <a:grpSpLocks/>
            </p:cNvGrpSpPr>
            <p:nvPr/>
          </p:nvGrpSpPr>
          <p:grpSpPr bwMode="auto">
            <a:xfrm>
              <a:off x="3439" y="2610"/>
              <a:ext cx="535" cy="443"/>
              <a:chOff x="3464" y="1275"/>
              <a:chExt cx="395" cy="329"/>
            </a:xfrm>
          </p:grpSpPr>
          <p:pic>
            <p:nvPicPr>
              <p:cNvPr id="118857" name="Picture 33"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6" name="Object 34"/>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0" imgW="1305000" imgH="1085760" progId="MS_ClipArt_Gallery.2">
                      <p:embed/>
                    </p:oleObj>
                  </mc:Choice>
                  <mc:Fallback>
                    <p:oleObj name="Clip" r:id="rId1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sp>
          <p:nvSpPr>
            <p:cNvPr id="118824" name="Line 35"/>
            <p:cNvSpPr>
              <a:spLocks noChangeShapeType="1"/>
            </p:cNvSpPr>
            <p:nvPr/>
          </p:nvSpPr>
          <p:spPr bwMode="auto">
            <a:xfrm flipH="1">
              <a:off x="3736" y="1903"/>
              <a:ext cx="637" cy="846"/>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5" name="Line 36"/>
            <p:cNvSpPr>
              <a:spLocks noChangeShapeType="1"/>
            </p:cNvSpPr>
            <p:nvPr/>
          </p:nvSpPr>
          <p:spPr bwMode="auto">
            <a:xfrm>
              <a:off x="4399" y="1807"/>
              <a:ext cx="436" cy="95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6" name="Line 37"/>
            <p:cNvSpPr>
              <a:spLocks noChangeShapeType="1"/>
            </p:cNvSpPr>
            <p:nvPr/>
          </p:nvSpPr>
          <p:spPr bwMode="auto">
            <a:xfrm flipV="1">
              <a:off x="3788" y="2731"/>
              <a:ext cx="1073" cy="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7" name="Line 38"/>
            <p:cNvSpPr>
              <a:spLocks noChangeShapeType="1"/>
            </p:cNvSpPr>
            <p:nvPr/>
          </p:nvSpPr>
          <p:spPr bwMode="auto">
            <a:xfrm flipH="1" flipV="1">
              <a:off x="4817" y="2828"/>
              <a:ext cx="53" cy="39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8" name="Line 39"/>
            <p:cNvSpPr>
              <a:spLocks noChangeShapeType="1"/>
            </p:cNvSpPr>
            <p:nvPr/>
          </p:nvSpPr>
          <p:spPr bwMode="auto">
            <a:xfrm flipH="1" flipV="1">
              <a:off x="4852" y="2846"/>
              <a:ext cx="490" cy="296"/>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29" name="Line 40"/>
            <p:cNvSpPr>
              <a:spLocks noChangeShapeType="1"/>
            </p:cNvSpPr>
            <p:nvPr/>
          </p:nvSpPr>
          <p:spPr bwMode="auto">
            <a:xfrm flipH="1" flipV="1">
              <a:off x="4827" y="2828"/>
              <a:ext cx="638" cy="6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30" name="Line 41"/>
            <p:cNvSpPr>
              <a:spLocks noChangeShapeType="1"/>
            </p:cNvSpPr>
            <p:nvPr/>
          </p:nvSpPr>
          <p:spPr bwMode="auto">
            <a:xfrm flipH="1">
              <a:off x="4827" y="2233"/>
              <a:ext cx="375" cy="60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sp>
          <p:nvSpPr>
            <p:cNvPr id="118831" name="Line 42"/>
            <p:cNvSpPr>
              <a:spLocks noChangeShapeType="1"/>
            </p:cNvSpPr>
            <p:nvPr/>
          </p:nvSpPr>
          <p:spPr bwMode="auto">
            <a:xfrm flipH="1">
              <a:off x="4844" y="2459"/>
              <a:ext cx="602" cy="4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dirty="0">
                <a:latin typeface="Calibri"/>
              </a:endParaRPr>
            </a:p>
          </p:txBody>
        </p:sp>
        <p:grpSp>
          <p:nvGrpSpPr>
            <p:cNvPr id="118832" name="Group 43"/>
            <p:cNvGrpSpPr>
              <a:grpSpLocks/>
            </p:cNvGrpSpPr>
            <p:nvPr/>
          </p:nvGrpSpPr>
          <p:grpSpPr bwMode="auto">
            <a:xfrm>
              <a:off x="5278" y="2759"/>
              <a:ext cx="316" cy="303"/>
              <a:chOff x="3464" y="1275"/>
              <a:chExt cx="395" cy="329"/>
            </a:xfrm>
          </p:grpSpPr>
          <p:pic>
            <p:nvPicPr>
              <p:cNvPr id="118856" name="Picture 44"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5" name="Object 45"/>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1" imgW="1305000" imgH="1085760" progId="MS_ClipArt_Gallery.2">
                      <p:embed/>
                    </p:oleObj>
                  </mc:Choice>
                  <mc:Fallback>
                    <p:oleObj name="Clip" r:id="rId11"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3" name="Group 46"/>
            <p:cNvGrpSpPr>
              <a:grpSpLocks/>
            </p:cNvGrpSpPr>
            <p:nvPr/>
          </p:nvGrpSpPr>
          <p:grpSpPr bwMode="auto">
            <a:xfrm>
              <a:off x="5175" y="3081"/>
              <a:ext cx="316" cy="303"/>
              <a:chOff x="3464" y="1275"/>
              <a:chExt cx="395" cy="329"/>
            </a:xfrm>
          </p:grpSpPr>
          <p:pic>
            <p:nvPicPr>
              <p:cNvPr id="118855" name="Picture 47"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4" name="Object 48"/>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2" imgW="1305000" imgH="1085760" progId="MS_ClipArt_Gallery.2">
                      <p:embed/>
                    </p:oleObj>
                  </mc:Choice>
                  <mc:Fallback>
                    <p:oleObj name="Clip" r:id="rId12"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4" name="Group 49"/>
            <p:cNvGrpSpPr>
              <a:grpSpLocks/>
            </p:cNvGrpSpPr>
            <p:nvPr/>
          </p:nvGrpSpPr>
          <p:grpSpPr bwMode="auto">
            <a:xfrm>
              <a:off x="5271" y="2375"/>
              <a:ext cx="316" cy="303"/>
              <a:chOff x="3464" y="1275"/>
              <a:chExt cx="395" cy="329"/>
            </a:xfrm>
          </p:grpSpPr>
          <p:pic>
            <p:nvPicPr>
              <p:cNvPr id="118854" name="Picture 50"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3" name="Object 51"/>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3" imgW="1305000" imgH="1085760" progId="MS_ClipArt_Gallery.2">
                      <p:embed/>
                    </p:oleObj>
                  </mc:Choice>
                  <mc:Fallback>
                    <p:oleObj name="Clip" r:id="rId13"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5" name="Group 52"/>
            <p:cNvGrpSpPr>
              <a:grpSpLocks/>
            </p:cNvGrpSpPr>
            <p:nvPr/>
          </p:nvGrpSpPr>
          <p:grpSpPr bwMode="auto">
            <a:xfrm>
              <a:off x="5035" y="2130"/>
              <a:ext cx="316" cy="303"/>
              <a:chOff x="3464" y="1275"/>
              <a:chExt cx="395" cy="329"/>
            </a:xfrm>
          </p:grpSpPr>
          <p:pic>
            <p:nvPicPr>
              <p:cNvPr id="118853" name="Picture 53"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2" name="Object 54"/>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4" imgW="1305000" imgH="1085760" progId="MS_ClipArt_Gallery.2">
                      <p:embed/>
                    </p:oleObj>
                  </mc:Choice>
                  <mc:Fallback>
                    <p:oleObj name="Clip" r:id="rId14"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6" name="Group 55"/>
            <p:cNvGrpSpPr>
              <a:grpSpLocks/>
            </p:cNvGrpSpPr>
            <p:nvPr/>
          </p:nvGrpSpPr>
          <p:grpSpPr bwMode="auto">
            <a:xfrm>
              <a:off x="4729" y="3134"/>
              <a:ext cx="316" cy="303"/>
              <a:chOff x="3464" y="1275"/>
              <a:chExt cx="395" cy="329"/>
            </a:xfrm>
          </p:grpSpPr>
          <p:pic>
            <p:nvPicPr>
              <p:cNvPr id="118852" name="Picture 56"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1" name="Object 57"/>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5" imgW="1305000" imgH="1085760" progId="MS_ClipArt_Gallery.2">
                      <p:embed/>
                    </p:oleObj>
                  </mc:Choice>
                  <mc:Fallback>
                    <p:oleObj name="Clip" r:id="rId15"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7" name="Group 58"/>
            <p:cNvGrpSpPr>
              <a:grpSpLocks/>
            </p:cNvGrpSpPr>
            <p:nvPr/>
          </p:nvGrpSpPr>
          <p:grpSpPr bwMode="auto">
            <a:xfrm>
              <a:off x="4573" y="2655"/>
              <a:ext cx="535" cy="443"/>
              <a:chOff x="3464" y="1275"/>
              <a:chExt cx="395" cy="329"/>
            </a:xfrm>
          </p:grpSpPr>
          <p:pic>
            <p:nvPicPr>
              <p:cNvPr id="118851" name="Picture 59"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90" name="Object 60"/>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6" imgW="1305000" imgH="1085760" progId="MS_ClipArt_Gallery.2">
                      <p:embed/>
                    </p:oleObj>
                  </mc:Choice>
                  <mc:Fallback>
                    <p:oleObj name="Clip" r:id="rId16"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8" name="Group 61"/>
            <p:cNvGrpSpPr>
              <a:grpSpLocks/>
            </p:cNvGrpSpPr>
            <p:nvPr/>
          </p:nvGrpSpPr>
          <p:grpSpPr bwMode="auto">
            <a:xfrm>
              <a:off x="3696" y="1373"/>
              <a:ext cx="316" cy="303"/>
              <a:chOff x="3464" y="1275"/>
              <a:chExt cx="395" cy="329"/>
            </a:xfrm>
          </p:grpSpPr>
          <p:pic>
            <p:nvPicPr>
              <p:cNvPr id="118850" name="Picture 62"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89" name="Object 63"/>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7" imgW="1305000" imgH="1085760" progId="MS_ClipArt_Gallery.2">
                      <p:embed/>
                    </p:oleObj>
                  </mc:Choice>
                  <mc:Fallback>
                    <p:oleObj name="Clip" r:id="rId17"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39" name="Group 64"/>
            <p:cNvGrpSpPr>
              <a:grpSpLocks/>
            </p:cNvGrpSpPr>
            <p:nvPr/>
          </p:nvGrpSpPr>
          <p:grpSpPr bwMode="auto">
            <a:xfrm>
              <a:off x="4219" y="1085"/>
              <a:ext cx="316" cy="303"/>
              <a:chOff x="3464" y="1275"/>
              <a:chExt cx="395" cy="329"/>
            </a:xfrm>
          </p:grpSpPr>
          <p:pic>
            <p:nvPicPr>
              <p:cNvPr id="118849" name="Picture 65"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88" name="Object 66"/>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8" imgW="1305000" imgH="1085760" progId="MS_ClipArt_Gallery.2">
                      <p:embed/>
                    </p:oleObj>
                  </mc:Choice>
                  <mc:Fallback>
                    <p:oleObj name="Clip" r:id="rId18"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40" name="Group 67"/>
            <p:cNvGrpSpPr>
              <a:grpSpLocks/>
            </p:cNvGrpSpPr>
            <p:nvPr/>
          </p:nvGrpSpPr>
          <p:grpSpPr bwMode="auto">
            <a:xfrm>
              <a:off x="3888" y="1146"/>
              <a:ext cx="316" cy="303"/>
              <a:chOff x="3464" y="1275"/>
              <a:chExt cx="395" cy="329"/>
            </a:xfrm>
          </p:grpSpPr>
          <p:pic>
            <p:nvPicPr>
              <p:cNvPr id="118848" name="Picture 68"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87" name="Object 69"/>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19" imgW="1305000" imgH="1085760" progId="MS_ClipArt_Gallery.2">
                      <p:embed/>
                    </p:oleObj>
                  </mc:Choice>
                  <mc:Fallback>
                    <p:oleObj name="Clip" r:id="rId19"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grpSp>
          <p:nvGrpSpPr>
            <p:cNvPr id="118841" name="Group 70"/>
            <p:cNvGrpSpPr>
              <a:grpSpLocks/>
            </p:cNvGrpSpPr>
            <p:nvPr/>
          </p:nvGrpSpPr>
          <p:grpSpPr bwMode="auto">
            <a:xfrm>
              <a:off x="4796" y="1373"/>
              <a:ext cx="316" cy="303"/>
              <a:chOff x="3464" y="1275"/>
              <a:chExt cx="395" cy="329"/>
            </a:xfrm>
          </p:grpSpPr>
          <p:pic>
            <p:nvPicPr>
              <p:cNvPr id="118847" name="Picture 71" descr="kw_skype_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4" y="1427"/>
                <a:ext cx="395" cy="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18786" name="Object 72"/>
              <p:cNvGraphicFramePr>
                <a:graphicFrameLocks noChangeAspect="1"/>
              </p:cNvGraphicFramePr>
              <p:nvPr/>
            </p:nvGraphicFramePr>
            <p:xfrm>
              <a:off x="3523" y="1275"/>
              <a:ext cx="280" cy="209"/>
            </p:xfrm>
            <a:graphic>
              <a:graphicData uri="http://schemas.openxmlformats.org/presentationml/2006/ole">
                <mc:AlternateContent xmlns:mc="http://schemas.openxmlformats.org/markup-compatibility/2006">
                  <mc:Choice xmlns:v="urn:schemas-microsoft-com:vml" Requires="v">
                    <p:oleObj name="Clip" r:id="rId20" imgW="1305000" imgH="1085760" progId="MS_ClipArt_Gallery.2">
                      <p:embed/>
                    </p:oleObj>
                  </mc:Choice>
                  <mc:Fallback>
                    <p:oleObj name="Clip" r:id="rId20" imgW="1305000" imgH="108576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3" y="1275"/>
                            <a:ext cx="280" cy="20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sp>
          <p:nvSpPr>
            <p:cNvPr id="118842" name="Freeform 73"/>
            <p:cNvSpPr>
              <a:spLocks/>
            </p:cNvSpPr>
            <p:nvPr/>
          </p:nvSpPr>
          <p:spPr bwMode="auto">
            <a:xfrm>
              <a:off x="3693" y="1228"/>
              <a:ext cx="1597" cy="2008"/>
            </a:xfrm>
            <a:custGeom>
              <a:avLst/>
              <a:gdLst>
                <a:gd name="T0" fmla="*/ 737 w 1597"/>
                <a:gd name="T1" fmla="*/ 0 h 2008"/>
                <a:gd name="T2" fmla="*/ 1474 w 1597"/>
                <a:gd name="T3" fmla="*/ 983 h 2008"/>
                <a:gd name="T4" fmla="*/ 0 w 1597"/>
                <a:gd name="T5" fmla="*/ 2008 h 2008"/>
                <a:gd name="T6" fmla="*/ 0 60000 65536"/>
                <a:gd name="T7" fmla="*/ 0 60000 65536"/>
                <a:gd name="T8" fmla="*/ 0 60000 65536"/>
                <a:gd name="T9" fmla="*/ 0 w 1597"/>
                <a:gd name="T10" fmla="*/ 0 h 2008"/>
                <a:gd name="T11" fmla="*/ 1597 w 1597"/>
                <a:gd name="T12" fmla="*/ 2008 h 2008"/>
              </a:gdLst>
              <a:ahLst/>
              <a:cxnLst>
                <a:cxn ang="T6">
                  <a:pos x="T0" y="T1"/>
                </a:cxn>
                <a:cxn ang="T7">
                  <a:pos x="T2" y="T3"/>
                </a:cxn>
                <a:cxn ang="T8">
                  <a:pos x="T4" y="T5"/>
                </a:cxn>
              </a:cxnLst>
              <a:rect l="T9" t="T10" r="T11" b="T12"/>
              <a:pathLst>
                <a:path w="1597" h="2008">
                  <a:moveTo>
                    <a:pt x="737" y="0"/>
                  </a:moveTo>
                  <a:cubicBezTo>
                    <a:pt x="1167" y="324"/>
                    <a:pt x="1597" y="648"/>
                    <a:pt x="1474" y="983"/>
                  </a:cubicBezTo>
                  <a:cubicBezTo>
                    <a:pt x="1351" y="1318"/>
                    <a:pt x="675" y="1663"/>
                    <a:pt x="0" y="2008"/>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118843" name="Freeform 74"/>
            <p:cNvSpPr>
              <a:spLocks/>
            </p:cNvSpPr>
            <p:nvPr/>
          </p:nvSpPr>
          <p:spPr bwMode="auto">
            <a:xfrm>
              <a:off x="3685" y="1203"/>
              <a:ext cx="1615" cy="2075"/>
            </a:xfrm>
            <a:custGeom>
              <a:avLst/>
              <a:gdLst>
                <a:gd name="T0" fmla="*/ 745 w 1615"/>
                <a:gd name="T1" fmla="*/ 0 h 2075"/>
                <a:gd name="T2" fmla="*/ 1491 w 1615"/>
                <a:gd name="T3" fmla="*/ 1016 h 2075"/>
                <a:gd name="T4" fmla="*/ 0 w 1615"/>
                <a:gd name="T5" fmla="*/ 2075 h 2075"/>
                <a:gd name="T6" fmla="*/ 0 60000 65536"/>
                <a:gd name="T7" fmla="*/ 0 60000 65536"/>
                <a:gd name="T8" fmla="*/ 0 60000 65536"/>
                <a:gd name="T9" fmla="*/ 0 w 1615"/>
                <a:gd name="T10" fmla="*/ 0 h 2075"/>
                <a:gd name="T11" fmla="*/ 1615 w 1615"/>
                <a:gd name="T12" fmla="*/ 2075 h 2075"/>
              </a:gdLst>
              <a:ahLst/>
              <a:cxnLst>
                <a:cxn ang="T6">
                  <a:pos x="T0" y="T1"/>
                </a:cxn>
                <a:cxn ang="T7">
                  <a:pos x="T2" y="T3"/>
                </a:cxn>
                <a:cxn ang="T8">
                  <a:pos x="T4" y="T5"/>
                </a:cxn>
              </a:cxnLst>
              <a:rect l="T9" t="T10" r="T11" b="T12"/>
              <a:pathLst>
                <a:path w="1615" h="2075">
                  <a:moveTo>
                    <a:pt x="745" y="0"/>
                  </a:moveTo>
                  <a:cubicBezTo>
                    <a:pt x="1180" y="335"/>
                    <a:pt x="1615" y="670"/>
                    <a:pt x="1491" y="1016"/>
                  </a:cubicBezTo>
                  <a:cubicBezTo>
                    <a:pt x="1367" y="1362"/>
                    <a:pt x="250" y="1899"/>
                    <a:pt x="0" y="2075"/>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118844" name="Freeform 75"/>
            <p:cNvSpPr>
              <a:spLocks/>
            </p:cNvSpPr>
            <p:nvPr/>
          </p:nvSpPr>
          <p:spPr bwMode="auto">
            <a:xfrm>
              <a:off x="3693" y="1203"/>
              <a:ext cx="1600" cy="2058"/>
            </a:xfrm>
            <a:custGeom>
              <a:avLst/>
              <a:gdLst>
                <a:gd name="T0" fmla="*/ 754 w 1600"/>
                <a:gd name="T1" fmla="*/ 0 h 2058"/>
                <a:gd name="T2" fmla="*/ 1474 w 1600"/>
                <a:gd name="T3" fmla="*/ 982 h 2058"/>
                <a:gd name="T4" fmla="*/ 0 w 1600"/>
                <a:gd name="T5" fmla="*/ 2058 h 2058"/>
                <a:gd name="T6" fmla="*/ 0 60000 65536"/>
                <a:gd name="T7" fmla="*/ 0 60000 65536"/>
                <a:gd name="T8" fmla="*/ 0 60000 65536"/>
                <a:gd name="T9" fmla="*/ 0 w 1600"/>
                <a:gd name="T10" fmla="*/ 0 h 2058"/>
                <a:gd name="T11" fmla="*/ 1600 w 1600"/>
                <a:gd name="T12" fmla="*/ 2058 h 2058"/>
              </a:gdLst>
              <a:ahLst/>
              <a:cxnLst>
                <a:cxn ang="T6">
                  <a:pos x="T0" y="T1"/>
                </a:cxn>
                <a:cxn ang="T7">
                  <a:pos x="T2" y="T3"/>
                </a:cxn>
                <a:cxn ang="T8">
                  <a:pos x="T4" y="T5"/>
                </a:cxn>
              </a:cxnLst>
              <a:rect l="T9" t="T10" r="T11" b="T12"/>
              <a:pathLst>
                <a:path w="1600" h="2058">
                  <a:moveTo>
                    <a:pt x="754" y="0"/>
                  </a:moveTo>
                  <a:cubicBezTo>
                    <a:pt x="1177" y="319"/>
                    <a:pt x="1600" y="639"/>
                    <a:pt x="1474" y="982"/>
                  </a:cubicBezTo>
                  <a:cubicBezTo>
                    <a:pt x="1348" y="1325"/>
                    <a:pt x="674" y="1691"/>
                    <a:pt x="0" y="2058"/>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118845" name="Line 76"/>
            <p:cNvSpPr>
              <a:spLocks noChangeShapeType="1"/>
            </p:cNvSpPr>
            <p:nvPr/>
          </p:nvSpPr>
          <p:spPr bwMode="auto">
            <a:xfrm flipH="1">
              <a:off x="3736" y="1516"/>
              <a:ext cx="127" cy="1169"/>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dirty="0">
                <a:latin typeface="Calibri"/>
              </a:endParaRPr>
            </a:p>
          </p:txBody>
        </p:sp>
        <p:sp>
          <p:nvSpPr>
            <p:cNvPr id="118846" name="Freeform 77"/>
            <p:cNvSpPr>
              <a:spLocks/>
            </p:cNvSpPr>
            <p:nvPr/>
          </p:nvSpPr>
          <p:spPr bwMode="auto">
            <a:xfrm>
              <a:off x="3719" y="1203"/>
              <a:ext cx="1577" cy="2067"/>
            </a:xfrm>
            <a:custGeom>
              <a:avLst/>
              <a:gdLst>
                <a:gd name="T0" fmla="*/ 720 w 1577"/>
                <a:gd name="T1" fmla="*/ 0 h 2067"/>
                <a:gd name="T2" fmla="*/ 1457 w 1577"/>
                <a:gd name="T3" fmla="*/ 999 h 2067"/>
                <a:gd name="T4" fmla="*/ 0 w 1577"/>
                <a:gd name="T5" fmla="*/ 2067 h 2067"/>
                <a:gd name="T6" fmla="*/ 0 60000 65536"/>
                <a:gd name="T7" fmla="*/ 0 60000 65536"/>
                <a:gd name="T8" fmla="*/ 0 60000 65536"/>
                <a:gd name="T9" fmla="*/ 0 w 1577"/>
                <a:gd name="T10" fmla="*/ 0 h 2067"/>
                <a:gd name="T11" fmla="*/ 1577 w 1577"/>
                <a:gd name="T12" fmla="*/ 2067 h 2067"/>
              </a:gdLst>
              <a:ahLst/>
              <a:cxnLst>
                <a:cxn ang="T6">
                  <a:pos x="T0" y="T1"/>
                </a:cxn>
                <a:cxn ang="T7">
                  <a:pos x="T2" y="T3"/>
                </a:cxn>
                <a:cxn ang="T8">
                  <a:pos x="T4" y="T5"/>
                </a:cxn>
              </a:cxnLst>
              <a:rect l="T9" t="T10" r="T11" b="T12"/>
              <a:pathLst>
                <a:path w="1577" h="2067">
                  <a:moveTo>
                    <a:pt x="720" y="0"/>
                  </a:moveTo>
                  <a:cubicBezTo>
                    <a:pt x="1148" y="327"/>
                    <a:pt x="1577" y="655"/>
                    <a:pt x="1457" y="999"/>
                  </a:cubicBezTo>
                  <a:cubicBezTo>
                    <a:pt x="1337" y="1343"/>
                    <a:pt x="249" y="1892"/>
                    <a:pt x="0" y="2067"/>
                  </a:cubicBezTo>
                </a:path>
              </a:pathLst>
            </a:custGeom>
            <a:noFill/>
            <a:ln w="317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dirty="0">
                <a:latin typeface="Calibri"/>
              </a:endParaRPr>
            </a:p>
          </p:txBody>
        </p:sp>
      </p:grpSp>
    </p:spTree>
    <p:extLst>
      <p:ext uri="{BB962C8B-B14F-4D97-AF65-F5344CB8AC3E}">
        <p14:creationId xmlns:p14="http://schemas.microsoft.com/office/powerpoint/2010/main" val="181615810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610" name="Picture 2" descr="Image titled Write a Memo Step 7">
            <a:extLst>
              <a:ext uri="{FF2B5EF4-FFF2-40B4-BE49-F238E27FC236}">
                <a16:creationId xmlns:a16="http://schemas.microsoft.com/office/drawing/2014/main" id="{6284B644-35BB-1A30-6D78-E722535B623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356" t="38848" r="28046"/>
          <a:stretch/>
        </p:blipFill>
        <p:spPr bwMode="auto">
          <a:xfrm>
            <a:off x="265386" y="4976103"/>
            <a:ext cx="2953408" cy="2096924"/>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A38ED52-2A98-DCAC-C5F5-70B3256379D0}"/>
              </a:ext>
            </a:extLst>
          </p:cNvPr>
          <p:cNvSpPr>
            <a:spLocks noGrp="1"/>
          </p:cNvSpPr>
          <p:nvPr>
            <p:ph type="title"/>
          </p:nvPr>
        </p:nvSpPr>
        <p:spPr/>
        <p:txBody>
          <a:bodyPr/>
          <a:lstStyle/>
          <a:p>
            <a:r>
              <a:rPr lang="en-US" dirty="0"/>
              <a:t>Email</a:t>
            </a:r>
          </a:p>
        </p:txBody>
      </p:sp>
      <p:sp>
        <p:nvSpPr>
          <p:cNvPr id="3" name="Content Placeholder 2">
            <a:extLst>
              <a:ext uri="{FF2B5EF4-FFF2-40B4-BE49-F238E27FC236}">
                <a16:creationId xmlns:a16="http://schemas.microsoft.com/office/drawing/2014/main" id="{84793D5A-9007-833C-0D8D-F04C2B1FB9D4}"/>
              </a:ext>
            </a:extLst>
          </p:cNvPr>
          <p:cNvSpPr>
            <a:spLocks noGrp="1"/>
          </p:cNvSpPr>
          <p:nvPr>
            <p:ph idx="1"/>
          </p:nvPr>
        </p:nvSpPr>
        <p:spPr/>
        <p:txBody>
          <a:bodyPr/>
          <a:lstStyle/>
          <a:p>
            <a:pPr marL="0" indent="0">
              <a:buNone/>
            </a:pPr>
            <a:r>
              <a:rPr lang="en-US" dirty="0"/>
              <a:t>Still the best/worst most useful/useless service</a:t>
            </a:r>
          </a:p>
          <a:p>
            <a:pPr marL="0" indent="0">
              <a:buNone/>
            </a:pPr>
            <a:endParaRPr lang="en-US" dirty="0"/>
          </a:p>
          <a:p>
            <a:pPr marL="0" indent="0">
              <a:buNone/>
            </a:pPr>
            <a:r>
              <a:rPr lang="en-US" dirty="0"/>
              <a:t>Email was the exemplar of the </a:t>
            </a:r>
            <a:r>
              <a:rPr lang="en-US" i="1" dirty="0"/>
              <a:t>Electronic Office</a:t>
            </a:r>
            <a:endParaRPr lang="en-US" dirty="0"/>
          </a:p>
          <a:p>
            <a:pPr marL="0" indent="0">
              <a:buNone/>
            </a:pPr>
            <a:endParaRPr lang="en-US" dirty="0"/>
          </a:p>
          <a:p>
            <a:pPr marL="0" indent="0">
              <a:buNone/>
            </a:pPr>
            <a:r>
              <a:rPr lang="en-US" dirty="0"/>
              <a:t>Because every business thought in </a:t>
            </a:r>
            <a:r>
              <a:rPr lang="en-US" i="1" dirty="0"/>
              <a:t>memo</a:t>
            </a:r>
          </a:p>
          <a:p>
            <a:pPr marL="0" indent="0">
              <a:buNone/>
            </a:pPr>
            <a:endParaRPr lang="en-US" i="1" dirty="0"/>
          </a:p>
          <a:p>
            <a:pPr marL="0" indent="0">
              <a:buNone/>
            </a:pPr>
            <a:endParaRPr lang="en-US" dirty="0"/>
          </a:p>
        </p:txBody>
      </p:sp>
      <p:sp>
        <p:nvSpPr>
          <p:cNvPr id="4" name="Slide Number Placeholder 3">
            <a:extLst>
              <a:ext uri="{FF2B5EF4-FFF2-40B4-BE49-F238E27FC236}">
                <a16:creationId xmlns:a16="http://schemas.microsoft.com/office/drawing/2014/main" id="{9BBDC817-8B0C-6E51-7F5E-E90AAA597B25}"/>
              </a:ext>
            </a:extLst>
          </p:cNvPr>
          <p:cNvSpPr>
            <a:spLocks noGrp="1"/>
          </p:cNvSpPr>
          <p:nvPr>
            <p:ph type="sldNum" sz="quarter" idx="12"/>
          </p:nvPr>
        </p:nvSpPr>
        <p:spPr/>
        <p:txBody>
          <a:bodyPr/>
          <a:lstStyle/>
          <a:p>
            <a:fld id="{17258DB0-5299-B449-B005-2F11F39528E5}" type="slidenum">
              <a:rPr lang="en-US" smtClean="0"/>
              <a:t>183</a:t>
            </a:fld>
            <a:endParaRPr lang="en-US"/>
          </a:p>
        </p:txBody>
      </p:sp>
      <p:pic>
        <p:nvPicPr>
          <p:cNvPr id="452612" name="Picture 4" descr="Mazer Corporation">
            <a:extLst>
              <a:ext uri="{FF2B5EF4-FFF2-40B4-BE49-F238E27FC236}">
                <a16:creationId xmlns:a16="http://schemas.microsoft.com/office/drawing/2014/main" id="{CE57B145-69AA-E605-049D-EF3C9930C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6980" y="5061229"/>
            <a:ext cx="2327207" cy="2958662"/>
          </a:xfrm>
          <a:prstGeom prst="rect">
            <a:avLst/>
          </a:prstGeom>
          <a:noFill/>
          <a:extLst>
            <a:ext uri="{909E8E84-426E-40DD-AFC4-6F175D3DCCD1}">
              <a14:hiddenFill xmlns:a14="http://schemas.microsoft.com/office/drawing/2010/main">
                <a:solidFill>
                  <a:srgbClr val="FFFFFF"/>
                </a:solidFill>
              </a14:hiddenFill>
            </a:ext>
          </a:extLst>
        </p:spPr>
      </p:pic>
      <p:pic>
        <p:nvPicPr>
          <p:cNvPr id="452614" name="Picture 6" descr="In Pile Cartoons and Comics - funny pictures from CartoonStock">
            <a:extLst>
              <a:ext uri="{FF2B5EF4-FFF2-40B4-BE49-F238E27FC236}">
                <a16:creationId xmlns:a16="http://schemas.microsoft.com/office/drawing/2014/main" id="{589A0F44-12DD-85CC-BE7A-0C57510B05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7815" y="5061229"/>
            <a:ext cx="2756995" cy="21298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2201774"/>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cs typeface="Calibri" panose="020F0502020204030204" pitchFamily="34" charset="0"/>
              </a:rPr>
              <a:t>E-mail</a:t>
            </a:r>
            <a:endParaRPr lang="en-US" sz="33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408385" y="1882379"/>
            <a:ext cx="5339273" cy="3657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Three major components: </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user agents </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mail servers </a:t>
            </a:r>
          </a:p>
          <a:p>
            <a:pPr marL="345281" indent="-161925" defTabSz="685800">
              <a:spcBef>
                <a:spcPts val="300"/>
              </a:spcBef>
              <a:spcAft>
                <a:spcPct val="75000"/>
              </a:spcAft>
              <a:defRPr/>
            </a:pPr>
            <a:r>
              <a:rPr lang="en-US" altLang="en-US" sz="2100" dirty="0">
                <a:solidFill>
                  <a:prstClr val="black"/>
                </a:solidFill>
                <a:latin typeface="Calibri" panose="020F0502020204030204"/>
                <a:ea typeface="ＭＳ Ｐゴシック" panose="020B0600070205080204" pitchFamily="34" charset="-128"/>
              </a:rPr>
              <a:t>simple mail transfer protocol: SMTP</a:t>
            </a:r>
          </a:p>
          <a:p>
            <a:pPr marL="264319" indent="-166688" defTabSz="685800">
              <a:spcBef>
                <a:spcPts val="750"/>
              </a:spcBef>
              <a:buNone/>
              <a:defRPr/>
            </a:pPr>
            <a:r>
              <a:rPr lang="en-US" altLang="en-US" sz="2700" dirty="0">
                <a:solidFill>
                  <a:srgbClr val="CC0000"/>
                </a:solidFill>
                <a:latin typeface="Calibri" panose="020F0502020204030204"/>
                <a:ea typeface="ＭＳ Ｐゴシック" panose="020B0600070205080204" pitchFamily="34" charset="-128"/>
              </a:rPr>
              <a:t>User Agent</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a.k.a. “</a:t>
            </a:r>
            <a:r>
              <a:rPr lang="en-US" altLang="ja-JP" sz="2100" dirty="0">
                <a:solidFill>
                  <a:prstClr val="black"/>
                </a:solidFill>
                <a:latin typeface="Calibri" panose="020F0502020204030204"/>
                <a:ea typeface="ＭＳ Ｐゴシック" panose="020B0600070205080204" pitchFamily="34" charset="-128"/>
              </a:rPr>
              <a:t>mail reader”</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composing, editing, reading mail messages</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e.g., Outlook, iPhone mail client</a:t>
            </a:r>
          </a:p>
          <a:p>
            <a:pPr marL="345281" indent="-161925"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7444590" y="4838304"/>
            <a:ext cx="1302544" cy="752475"/>
            <a:chOff x="4458" y="3335"/>
            <a:chExt cx="1094" cy="632"/>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08" y="3715"/>
              <a:ext cx="91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user mailbox</a:t>
              </a:r>
              <a:endParaRPr lang="en-US" altLang="en-US" sz="2100" kern="0" dirty="0">
                <a:solidFill>
                  <a:srgbClr val="000000"/>
                </a:solidFill>
                <a:latin typeface="Calibri" panose="020F0502020204030204"/>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476" y="3335"/>
              <a:ext cx="1076"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outgoing </a:t>
              </a:r>
            </a:p>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message queue</a:t>
              </a:r>
              <a:endParaRPr lang="en-US" altLang="en-US" sz="2100" kern="0" dirty="0">
                <a:solidFill>
                  <a:srgbClr val="000000"/>
                </a:solidFill>
                <a:latin typeface="Calibri" panose="020F0502020204030204"/>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5431093" y="1783463"/>
            <a:ext cx="2244332" cy="2696766"/>
            <a:chOff x="7241455" y="1234950"/>
            <a:chExt cx="2992442"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30" cy="1247776"/>
              <a:chOff x="9233767" y="2182687"/>
              <a:chExt cx="1000130"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394109" y="2381125"/>
                <a:ext cx="839788" cy="1049338"/>
                <a:chOff x="4277" y="2627"/>
                <a:chExt cx="529"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server</a:t>
                  </a:r>
                  <a:endParaRPr lang="en-US" altLang="en-US" sz="2100" kern="0">
                    <a:solidFill>
                      <a:srgbClr val="000000"/>
                    </a:solidFill>
                    <a:latin typeface="Calibri" panose="020F0502020204030204"/>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92" cy="1254126"/>
              <a:chOff x="7241455" y="3576512"/>
              <a:chExt cx="992192"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393859" y="3781300"/>
                <a:ext cx="839788" cy="1049338"/>
                <a:chOff x="4277" y="2627"/>
                <a:chExt cx="529"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server</a:t>
                  </a:r>
                  <a:endParaRPr lang="en-US" altLang="en-US" sz="2100" kern="0" dirty="0">
                    <a:solidFill>
                      <a:srgbClr val="000000"/>
                    </a:solidFill>
                    <a:latin typeface="Calibri" panose="020F0502020204030204"/>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7" cy="1347788"/>
              <a:chOff x="7263680" y="1234950"/>
              <a:chExt cx="969967"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393859" y="1533400"/>
                <a:ext cx="839788" cy="1049338"/>
                <a:chOff x="4277" y="2627"/>
                <a:chExt cx="529"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server</a:t>
                  </a:r>
                  <a:endParaRPr lang="en-US" altLang="en-US" sz="2100" kern="0" dirty="0">
                    <a:solidFill>
                      <a:srgbClr val="000000"/>
                    </a:solidFill>
                    <a:latin typeface="Calibri" panose="020F0502020204030204"/>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5253694" y="2358534"/>
            <a:ext cx="1806176" cy="1657350"/>
            <a:chOff x="7004920" y="2001712"/>
            <a:chExt cx="2408233"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50936" cy="1085850"/>
              <a:chOff x="8262217" y="3125662"/>
              <a:chExt cx="1150936"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33653" y="3419354"/>
                <a:ext cx="1079500" cy="554038"/>
                <a:chOff x="3729" y="2537"/>
                <a:chExt cx="680" cy="349"/>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295553" y="2162054"/>
                <a:ext cx="1079500" cy="554038"/>
                <a:chOff x="3729" y="2537"/>
                <a:chExt cx="680" cy="349"/>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04920" y="2601787"/>
              <a:ext cx="1079501" cy="1247775"/>
              <a:chOff x="7004920" y="2601787"/>
              <a:chExt cx="1079501"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04920" y="2809754"/>
                <a:ext cx="1079501" cy="554038"/>
                <a:chOff x="3750" y="2495"/>
                <a:chExt cx="680" cy="349"/>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50" y="2495"/>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dirty="0">
                      <a:solidFill>
                        <a:srgbClr val="CC0000"/>
                      </a:solidFill>
                      <a:latin typeface="Calibri" panose="020F0502020204030204"/>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5712080" y="1458422"/>
            <a:ext cx="2774157" cy="3838575"/>
            <a:chOff x="7616107" y="801562"/>
            <a:chExt cx="3698876"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7985995" y="801562"/>
              <a:ext cx="955676" cy="1054100"/>
              <a:chOff x="3547" y="550"/>
              <a:chExt cx="602"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agent</a:t>
                </a:r>
                <a:endParaRPr lang="en-US" altLang="en-US" sz="2100" kern="0" dirty="0">
                  <a:solidFill>
                    <a:srgbClr val="000000"/>
                  </a:solidFill>
                  <a:latin typeface="Calibri" panose="020F0502020204030204"/>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22757" y="1617537"/>
              <a:ext cx="955676" cy="1054100"/>
              <a:chOff x="3547" y="550"/>
              <a:chExt cx="602"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59307" y="2379537"/>
              <a:ext cx="955676" cy="1054100"/>
              <a:chOff x="3547" y="550"/>
              <a:chExt cx="602"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27545" y="3427287"/>
              <a:ext cx="955676" cy="1054100"/>
              <a:chOff x="3547" y="550"/>
              <a:chExt cx="602"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16107" y="4865562"/>
              <a:ext cx="955676" cy="1054100"/>
              <a:chOff x="3547" y="550"/>
              <a:chExt cx="602"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44770" y="4246437"/>
              <a:ext cx="955676" cy="1054100"/>
              <a:chOff x="3547" y="550"/>
              <a:chExt cx="602"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184</a:t>
            </a:fld>
            <a:endParaRPr lang="en-US" dirty="0"/>
          </a:p>
        </p:txBody>
      </p:sp>
    </p:spTree>
    <p:extLst>
      <p:ext uri="{BB962C8B-B14F-4D97-AF65-F5344CB8AC3E}">
        <p14:creationId xmlns:p14="http://schemas.microsoft.com/office/powerpoint/2010/main" val="2485812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cs typeface="Calibri" panose="020F0502020204030204" pitchFamily="34" charset="0"/>
              </a:rPr>
              <a:t>E-mail: mail servers</a:t>
            </a:r>
            <a:endParaRPr lang="en-US" sz="33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7444590" y="4838304"/>
            <a:ext cx="1302544" cy="752475"/>
            <a:chOff x="4458" y="3335"/>
            <a:chExt cx="1094" cy="632"/>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08" y="3715"/>
              <a:ext cx="91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user mailbox</a:t>
              </a:r>
              <a:endParaRPr lang="en-US" altLang="en-US" sz="2100" kern="0" dirty="0">
                <a:solidFill>
                  <a:srgbClr val="000000"/>
                </a:solidFill>
                <a:latin typeface="Calibri" panose="020F0502020204030204"/>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476" y="3335"/>
              <a:ext cx="1076"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outgoing </a:t>
              </a:r>
            </a:p>
            <a:p>
              <a:pPr algn="r" defTabSz="685800" eaLnBrk="0" fontAlgn="base" hangingPunct="0">
                <a:spcBef>
                  <a:spcPct val="0"/>
                </a:spcBef>
                <a:spcAft>
                  <a:spcPct val="0"/>
                </a:spcAft>
                <a:defRPr/>
              </a:pPr>
              <a:r>
                <a:rPr lang="en-US" altLang="en-US" sz="1350" kern="0" dirty="0">
                  <a:solidFill>
                    <a:srgbClr val="000000"/>
                  </a:solidFill>
                  <a:latin typeface="Calibri" panose="020F0502020204030204"/>
                </a:rPr>
                <a:t>message queue</a:t>
              </a:r>
              <a:endParaRPr lang="en-US" altLang="en-US" sz="2100" kern="0" dirty="0">
                <a:solidFill>
                  <a:srgbClr val="000000"/>
                </a:solidFill>
                <a:latin typeface="Calibri" panose="020F0502020204030204"/>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5253688" y="1458422"/>
            <a:ext cx="3232547" cy="3838575"/>
            <a:chOff x="2942" y="886"/>
            <a:chExt cx="271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panose="020F0502020204030204"/>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panose="020F0502020204030204"/>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47" y="1881"/>
              <a:ext cx="529" cy="661"/>
              <a:chOff x="4277" y="2627"/>
              <a:chExt cx="529"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server</a:t>
                </a:r>
                <a:endParaRPr lang="en-US" altLang="en-US" sz="2100" kern="0">
                  <a:solidFill>
                    <a:srgbClr val="000000"/>
                  </a:solidFill>
                  <a:latin typeface="Calibri" panose="020F0502020204030204"/>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187" y="2763"/>
              <a:ext cx="529" cy="661"/>
              <a:chOff x="4277" y="2627"/>
              <a:chExt cx="529"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server</a:t>
                </a:r>
                <a:endParaRPr lang="en-US" altLang="en-US" sz="2100" kern="0">
                  <a:solidFill>
                    <a:srgbClr val="000000"/>
                  </a:solidFill>
                  <a:latin typeface="Calibri" panose="020F0502020204030204"/>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187" y="1347"/>
              <a:ext cx="529" cy="661"/>
              <a:chOff x="4277" y="2627"/>
              <a:chExt cx="529"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77" y="2627"/>
                <a:ext cx="525"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mail</a:t>
                </a:r>
              </a:p>
              <a:p>
                <a:pPr algn="ctr" defTabSz="685800" eaLnBrk="0" fontAlgn="base" hangingPunct="0">
                  <a:spcBef>
                    <a:spcPct val="0"/>
                  </a:spcBef>
                  <a:spcAft>
                    <a:spcPct val="0"/>
                  </a:spcAft>
                  <a:defRPr/>
                </a:pPr>
                <a:r>
                  <a:rPr lang="en-US" altLang="en-US" sz="1350" kern="0" dirty="0">
                    <a:solidFill>
                      <a:srgbClr val="000000"/>
                    </a:solidFill>
                    <a:latin typeface="Calibri" panose="020F0502020204030204"/>
                  </a:rPr>
                  <a:t>server</a:t>
                </a:r>
                <a:endParaRPr lang="en-US" altLang="en-US" sz="2100" kern="0" dirty="0">
                  <a:solidFill>
                    <a:srgbClr val="000000"/>
                  </a:solidFill>
                  <a:latin typeface="Calibri" panose="020F0502020204030204"/>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79" y="2535"/>
              <a:ext cx="680" cy="349"/>
              <a:chOff x="3729" y="2537"/>
              <a:chExt cx="680" cy="349"/>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55" y="1743"/>
              <a:ext cx="680" cy="349"/>
              <a:chOff x="3729" y="2537"/>
              <a:chExt cx="680" cy="349"/>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29" y="2537"/>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a:solidFill>
                      <a:srgbClr val="CC0000"/>
                    </a:solidFill>
                    <a:latin typeface="Calibri" panose="020F0502020204030204"/>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42" y="2151"/>
              <a:ext cx="680" cy="349"/>
              <a:chOff x="3750" y="2495"/>
              <a:chExt cx="680" cy="349"/>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50" y="2495"/>
                <a:ext cx="68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2100" kern="0" dirty="0">
                    <a:solidFill>
                      <a:srgbClr val="CC0000"/>
                    </a:solidFill>
                    <a:latin typeface="Calibri" panose="020F0502020204030204"/>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60" y="886"/>
              <a:ext cx="602" cy="664"/>
              <a:chOff x="3547" y="550"/>
              <a:chExt cx="602"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43" y="1400"/>
              <a:ext cx="602" cy="664"/>
              <a:chOff x="3547" y="550"/>
              <a:chExt cx="602"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55" y="1880"/>
              <a:ext cx="602" cy="664"/>
              <a:chOff x="3547" y="550"/>
              <a:chExt cx="602"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72" y="2540"/>
              <a:ext cx="602" cy="664"/>
              <a:chOff x="3547" y="550"/>
              <a:chExt cx="602"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27" y="3446"/>
              <a:ext cx="602" cy="664"/>
              <a:chOff x="3547" y="550"/>
              <a:chExt cx="602"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786" y="3056"/>
              <a:ext cx="602" cy="664"/>
              <a:chOff x="3547" y="550"/>
              <a:chExt cx="602"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panose="020F0502020204030204"/>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panose="020F0502020204030204"/>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47" y="550"/>
                <a:ext cx="492"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000000"/>
                    </a:solidFill>
                    <a:latin typeface="Calibri" panose="020F0502020204030204"/>
                  </a:rPr>
                  <a:t>user</a:t>
                </a:r>
              </a:p>
              <a:p>
                <a:pPr algn="ctr" defTabSz="685800" eaLnBrk="0" fontAlgn="base" hangingPunct="0">
                  <a:spcBef>
                    <a:spcPct val="0"/>
                  </a:spcBef>
                  <a:spcAft>
                    <a:spcPct val="0"/>
                  </a:spcAft>
                  <a:defRPr/>
                </a:pPr>
                <a:r>
                  <a:rPr lang="en-US" altLang="en-US" sz="1350" kern="0">
                    <a:solidFill>
                      <a:srgbClr val="000000"/>
                    </a:solidFill>
                    <a:latin typeface="Calibri" panose="020F0502020204030204"/>
                  </a:rPr>
                  <a:t>agent</a:t>
                </a:r>
                <a:endParaRPr lang="en-US" altLang="en-US" sz="2100" kern="0">
                  <a:solidFill>
                    <a:srgbClr val="000000"/>
                  </a:solidFill>
                  <a:latin typeface="Calibri" panose="020F0502020204030204"/>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495199" y="1897610"/>
            <a:ext cx="425552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mail servers:</a:t>
            </a:r>
          </a:p>
          <a:p>
            <a:pPr marL="264319" indent="-166688" defTabSz="685800">
              <a:spcBef>
                <a:spcPts val="750"/>
              </a:spcBef>
              <a:defRPr/>
            </a:pPr>
            <a:r>
              <a:rPr lang="en-US" altLang="en-US" sz="2100" i="1" dirty="0">
                <a:solidFill>
                  <a:srgbClr val="0000A3"/>
                </a:solidFill>
                <a:latin typeface="Calibri" panose="020F0502020204030204"/>
                <a:ea typeface="ＭＳ Ｐゴシック" panose="020B0600070205080204" pitchFamily="34" charset="-128"/>
              </a:rPr>
              <a:t>mailbox</a:t>
            </a:r>
            <a:r>
              <a:rPr lang="en-US" altLang="en-US" sz="2100" dirty="0">
                <a:solidFill>
                  <a:prstClr val="black"/>
                </a:solidFill>
                <a:latin typeface="Calibri" panose="020F0502020204030204"/>
                <a:ea typeface="ＭＳ Ｐゴシック" panose="020B0600070205080204" pitchFamily="34" charset="-128"/>
              </a:rPr>
              <a:t> contains incoming messages for user</a:t>
            </a:r>
          </a:p>
          <a:p>
            <a:pPr marL="264319" indent="-166688" defTabSz="685800">
              <a:spcBef>
                <a:spcPts val="750"/>
              </a:spcBef>
              <a:defRPr/>
            </a:pPr>
            <a:r>
              <a:rPr lang="en-US" altLang="en-US" sz="2100" i="1" dirty="0">
                <a:solidFill>
                  <a:srgbClr val="0000A3"/>
                </a:solidFill>
                <a:latin typeface="Calibri" panose="020F0502020204030204"/>
                <a:ea typeface="ＭＳ Ｐゴシック" panose="020B0600070205080204" pitchFamily="34" charset="-128"/>
              </a:rPr>
              <a:t>message queue</a:t>
            </a:r>
            <a:r>
              <a:rPr lang="en-US" altLang="en-US" sz="2100" dirty="0">
                <a:solidFill>
                  <a:srgbClr val="0000A3"/>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of outgoing (to be sent) mail messages</a:t>
            </a:r>
          </a:p>
          <a:p>
            <a:pPr marL="97631" indent="0"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SMTP protocol</a:t>
            </a:r>
            <a:r>
              <a:rPr lang="en-US" altLang="en-US" sz="2400" dirty="0">
                <a:solidFill>
                  <a:prstClr val="black"/>
                </a:solidFill>
                <a:latin typeface="Calibri" panose="020F0502020204030204"/>
                <a:ea typeface="ＭＳ Ｐゴシック" panose="020B0600070205080204" pitchFamily="34" charset="-128"/>
              </a:rPr>
              <a:t> between mail servers to send email messages</a:t>
            </a:r>
          </a:p>
          <a:p>
            <a:pPr marL="308372" indent="-172641" defTabSz="685800">
              <a:spcBef>
                <a:spcPts val="375"/>
              </a:spcBef>
              <a:buClr>
                <a:srgbClr val="0000A8"/>
              </a:buClr>
              <a:defRPr/>
            </a:pPr>
            <a:r>
              <a:rPr lang="en-US" altLang="en-US" sz="2100" dirty="0">
                <a:solidFill>
                  <a:srgbClr val="0000A3"/>
                </a:solidFill>
                <a:latin typeface="Calibri" panose="020F0502020204030204"/>
                <a:ea typeface="ＭＳ Ｐゴシック" panose="020B0600070205080204" pitchFamily="34" charset="-128"/>
              </a:rPr>
              <a:t>client: </a:t>
            </a:r>
            <a:r>
              <a:rPr lang="en-US" altLang="en-US" sz="2100" dirty="0">
                <a:solidFill>
                  <a:prstClr val="black"/>
                </a:solidFill>
                <a:latin typeface="Calibri" panose="020F0502020204030204"/>
                <a:ea typeface="ＭＳ Ｐゴシック" panose="020B0600070205080204" pitchFamily="34" charset="-128"/>
              </a:rPr>
              <a:t>sending mail server</a:t>
            </a:r>
          </a:p>
          <a:p>
            <a:pPr marL="308372" indent="-172641" defTabSz="685800">
              <a:spcBef>
                <a:spcPts val="375"/>
              </a:spcBef>
              <a:buClr>
                <a:srgbClr val="0000A8"/>
              </a:buClr>
              <a:defRPr/>
            </a:pPr>
            <a:r>
              <a:rPr lang="en-US" altLang="ja-JP" sz="2100" dirty="0">
                <a:solidFill>
                  <a:srgbClr val="0000A3"/>
                </a:solidFill>
                <a:latin typeface="Calibri" panose="020F0502020204030204"/>
                <a:ea typeface="ＭＳ Ｐゴシック" panose="020B0600070205080204" pitchFamily="34" charset="-128"/>
              </a:rPr>
              <a:t>“server”: </a:t>
            </a:r>
            <a:r>
              <a:rPr lang="en-US" altLang="ja-JP" sz="2100" dirty="0">
                <a:solidFill>
                  <a:prstClr val="black"/>
                </a:solidFill>
                <a:latin typeface="Calibri" panose="020F0502020204030204"/>
                <a:ea typeface="ＭＳ Ｐゴシック" panose="020B0600070205080204" pitchFamily="34" charset="-128"/>
              </a:rPr>
              <a:t>receiving mail server</a:t>
            </a:r>
            <a:endParaRPr lang="en-US" altLang="en-US" sz="2100" dirty="0">
              <a:solidFill>
                <a:prstClr val="black"/>
              </a:solidFill>
              <a:latin typeface="Calibri" panose="020F0502020204030204"/>
              <a:ea typeface="ＭＳ Ｐゴシック" panose="020B0600070205080204" pitchFamily="34" charset="-128"/>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5378334" y="2353541"/>
            <a:ext cx="2782685" cy="2799309"/>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5417819" y="2555124"/>
            <a:ext cx="2454334" cy="3023753"/>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5241175" y="2453293"/>
            <a:ext cx="1793471" cy="1398617"/>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185</a:t>
            </a:fld>
            <a:endParaRPr lang="en-US" dirty="0"/>
          </a:p>
        </p:txBody>
      </p:sp>
    </p:spTree>
    <p:extLst>
      <p:ext uri="{BB962C8B-B14F-4D97-AF65-F5344CB8AC3E}">
        <p14:creationId xmlns:p14="http://schemas.microsoft.com/office/powerpoint/2010/main" val="23550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fontScale="90000"/>
          </a:bodyPr>
          <a:lstStyle/>
          <a:p>
            <a:r>
              <a:rPr lang="en-US" altLang="en-US" dirty="0">
                <a:cs typeface="Calibri" panose="020F0502020204030204" pitchFamily="34" charset="0"/>
              </a:rPr>
              <a:t>SMTP RFC </a:t>
            </a:r>
            <a:r>
              <a:rPr lang="en-US" altLang="en-US" sz="2400" dirty="0">
                <a:cs typeface="Calibri" panose="020F0502020204030204" pitchFamily="34" charset="0"/>
              </a:rPr>
              <a:t>(5321)</a:t>
            </a:r>
            <a:endParaRPr lang="en-US" sz="33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520370" y="1880507"/>
            <a:ext cx="516553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450"/>
              </a:spcBef>
              <a:defRPr/>
            </a:pPr>
            <a:r>
              <a:rPr lang="en-US" altLang="en-US" sz="2100" dirty="0">
                <a:solidFill>
                  <a:prstClr val="black"/>
                </a:solidFill>
                <a:latin typeface="Calibri" panose="020F0502020204030204"/>
                <a:ea typeface="ＭＳ Ｐゴシック" panose="020B0600070205080204" pitchFamily="34" charset="-128"/>
              </a:rPr>
              <a:t>uses TCP to reliably transfer email message from client (mail server initiating connection) to server, port 25</a:t>
            </a:r>
          </a:p>
          <a:p>
            <a:pPr marL="521494" lvl="1" indent="-166688" defTabSz="685800">
              <a:spcBef>
                <a:spcPts val="450"/>
              </a:spcBef>
              <a:buClr>
                <a:srgbClr val="0000A3"/>
              </a:buClr>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direct transfer: sending server (acting like client) to receiving server</a:t>
            </a:r>
          </a:p>
          <a:p>
            <a:pPr marL="264319" indent="-166688" defTabSz="685800">
              <a:spcBef>
                <a:spcPts val="450"/>
              </a:spcBef>
              <a:defRPr/>
            </a:pPr>
            <a:r>
              <a:rPr lang="en-US" altLang="en-US" sz="2100" dirty="0">
                <a:solidFill>
                  <a:prstClr val="black"/>
                </a:solidFill>
                <a:latin typeface="Calibri" panose="020F0502020204030204"/>
                <a:ea typeface="ＭＳ Ｐゴシック" panose="020B0600070205080204" pitchFamily="34" charset="-128"/>
              </a:rPr>
              <a:t>three phases of transfer</a:t>
            </a:r>
          </a:p>
          <a:p>
            <a:pPr marL="521494" lvl="1" indent="-173831" defTabSz="685800">
              <a:spcBef>
                <a:spcPts val="450"/>
              </a:spcBef>
              <a:defRPr/>
            </a:pPr>
            <a:r>
              <a:rPr lang="en-US" altLang="en-US" sz="1800" dirty="0">
                <a:solidFill>
                  <a:prstClr val="black"/>
                </a:solidFill>
                <a:latin typeface="Calibri" panose="020F0502020204030204"/>
                <a:ea typeface="ＭＳ Ｐゴシック" panose="020B0600070205080204" pitchFamily="34" charset="-128"/>
              </a:rPr>
              <a:t>SMTP handshaking (greeting)</a:t>
            </a:r>
          </a:p>
          <a:p>
            <a:pPr marL="521494" lvl="1" indent="-173831" defTabSz="685800">
              <a:spcBef>
                <a:spcPts val="450"/>
              </a:spcBef>
              <a:defRPr/>
            </a:pPr>
            <a:r>
              <a:rPr lang="en-US" altLang="en-US" sz="1800" dirty="0">
                <a:solidFill>
                  <a:prstClr val="black"/>
                </a:solidFill>
                <a:latin typeface="Calibri" panose="020F0502020204030204"/>
                <a:ea typeface="ＭＳ Ｐゴシック" panose="020B0600070205080204" pitchFamily="34" charset="-128"/>
              </a:rPr>
              <a:t>SMTP transfer of messages</a:t>
            </a:r>
          </a:p>
          <a:p>
            <a:pPr marL="521494" lvl="1" indent="-173831" defTabSz="685800">
              <a:spcBef>
                <a:spcPts val="450"/>
              </a:spcBef>
              <a:defRPr/>
            </a:pPr>
            <a:r>
              <a:rPr lang="en-US" altLang="en-US" sz="1800" dirty="0">
                <a:solidFill>
                  <a:prstClr val="black"/>
                </a:solidFill>
                <a:latin typeface="Calibri" panose="020F0502020204030204"/>
                <a:ea typeface="ＭＳ Ｐゴシック" panose="020B0600070205080204" pitchFamily="34" charset="-128"/>
              </a:rPr>
              <a:t>SMTP closure</a:t>
            </a:r>
          </a:p>
          <a:p>
            <a:pPr marL="264319" indent="-166688" defTabSz="685800">
              <a:spcBef>
                <a:spcPts val="450"/>
              </a:spcBef>
              <a:defRPr/>
            </a:pPr>
            <a:r>
              <a:rPr lang="en-US" altLang="en-US" sz="2100" dirty="0">
                <a:solidFill>
                  <a:prstClr val="black"/>
                </a:solidFill>
                <a:latin typeface="Calibri" panose="020F0502020204030204"/>
                <a:ea typeface="ＭＳ Ｐゴシック" panose="020B0600070205080204" pitchFamily="34" charset="-128"/>
              </a:rPr>
              <a:t>command/response interaction (like HTTP)</a:t>
            </a:r>
            <a:endParaRPr lang="en-US" altLang="en-US" sz="2100" dirty="0">
              <a:solidFill>
                <a:srgbClr val="ED7D31"/>
              </a:solidFill>
              <a:latin typeface="Calibri" panose="020F0502020204030204"/>
              <a:ea typeface="ＭＳ Ｐゴシック" panose="020B0600070205080204" pitchFamily="34" charset="-128"/>
            </a:endParaRPr>
          </a:p>
          <a:p>
            <a:pPr marL="521494" lvl="1" indent="-173831" defTabSz="685800">
              <a:spcBef>
                <a:spcPts val="450"/>
              </a:spcBef>
              <a:defRPr/>
            </a:pPr>
            <a:r>
              <a:rPr lang="en-US" altLang="en-US" sz="1800" dirty="0">
                <a:solidFill>
                  <a:srgbClr val="000099"/>
                </a:solidFill>
                <a:latin typeface="Calibri" panose="020F0502020204030204"/>
                <a:ea typeface="ＭＳ Ｐゴシック" panose="020B0600070205080204" pitchFamily="34" charset="-128"/>
              </a:rPr>
              <a:t>commands:</a:t>
            </a:r>
            <a:r>
              <a:rPr lang="en-US" altLang="en-US" sz="1800" dirty="0">
                <a:solidFill>
                  <a:prstClr val="black"/>
                </a:solidFill>
                <a:latin typeface="Calibri" panose="020F0502020204030204"/>
                <a:ea typeface="ＭＳ Ｐゴシック" panose="020B0600070205080204" pitchFamily="34" charset="-128"/>
              </a:rPr>
              <a:t> ASCII text</a:t>
            </a:r>
          </a:p>
          <a:p>
            <a:pPr marL="521494" lvl="1" indent="-173831" defTabSz="685800">
              <a:spcBef>
                <a:spcPts val="450"/>
              </a:spcBef>
              <a:defRPr/>
            </a:pPr>
            <a:r>
              <a:rPr lang="en-US" altLang="en-US" sz="1800" dirty="0">
                <a:solidFill>
                  <a:srgbClr val="000099"/>
                </a:solidFill>
                <a:latin typeface="Calibri" panose="020F0502020204030204"/>
                <a:ea typeface="ＭＳ Ｐゴシック" panose="020B0600070205080204" pitchFamily="34" charset="-128"/>
              </a:rPr>
              <a:t>response:</a:t>
            </a:r>
            <a:r>
              <a:rPr lang="en-US" altLang="en-US" sz="1800" dirty="0">
                <a:solidFill>
                  <a:prstClr val="black"/>
                </a:solidFill>
                <a:latin typeface="Calibri" panose="020F0502020204030204"/>
                <a:ea typeface="ＭＳ Ｐゴシック" panose="020B0600070205080204" pitchFamily="34" charset="-128"/>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7319693" y="2212320"/>
            <a:ext cx="0" cy="337071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8587708" y="2207557"/>
            <a:ext cx="0" cy="333807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7330408" y="2386152"/>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7332162" y="2689826"/>
            <a:ext cx="1254919" cy="30241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7338115" y="3070826"/>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7026799" y="2367102"/>
            <a:ext cx="292894" cy="11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5978453" y="2118646"/>
            <a:ext cx="1066510"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srgbClr val="CC0000"/>
                </a:solidFill>
                <a:latin typeface="Calibri" panose="020F0502020204030204"/>
              </a:rPr>
              <a:t>initiate TCP</a:t>
            </a:r>
          </a:p>
          <a:p>
            <a:pPr algn="r" defTabSz="685800">
              <a:lnSpc>
                <a:spcPct val="85000"/>
              </a:lnSpc>
              <a:spcBef>
                <a:spcPct val="0"/>
              </a:spcBef>
              <a:defRPr/>
            </a:pPr>
            <a:r>
              <a:rPr lang="en-US" altLang="en-US" sz="1500" dirty="0">
                <a:solidFill>
                  <a:srgbClr val="CC0000"/>
                </a:solidFill>
                <a:latin typeface="Calibri" panose="020F0502020204030204"/>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7128002" y="2405202"/>
            <a:ext cx="96441" cy="602456"/>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panose="020F0502020204030204"/>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6778522" y="2538616"/>
            <a:ext cx="47557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prstClr val="black"/>
                </a:solidFill>
                <a:latin typeface="Calibri" panose="020F0502020204030204"/>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7076178" y="3020819"/>
            <a:ext cx="26551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7300253" y="5344637"/>
            <a:ext cx="54373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prstClr val="black"/>
                </a:solidFill>
                <a:latin typeface="Calibri" panose="020F0502020204030204"/>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8491127" y="1692680"/>
            <a:ext cx="227052" cy="465435"/>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panose="020F0502020204030204"/>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7221357" y="1707227"/>
            <a:ext cx="227052" cy="465435"/>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panose="020F0502020204030204"/>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panose="020F0502020204030204"/>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panose="020F0502020204030204"/>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5972695" y="3367401"/>
            <a:ext cx="2630753" cy="1058913"/>
            <a:chOff x="7963592" y="3346866"/>
            <a:chExt cx="3507671" cy="1411883"/>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panose="020F0502020204030204"/>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677108"/>
            </a:xfrm>
            <a:prstGeom prst="rect">
              <a:avLst/>
            </a:prstGeom>
            <a:solidFill>
              <a:schemeClr val="bg1"/>
            </a:solidFill>
          </p:spPr>
          <p:txBody>
            <a:bodyPr wrap="square" rtlCol="0">
              <a:spAutoFit/>
            </a:bodyPr>
            <a:lstStyle/>
            <a:p>
              <a:pPr algn="ctr" defTabSz="685800">
                <a:defRPr/>
              </a:pPr>
              <a:r>
                <a:rPr lang="en-US" sz="1350" dirty="0">
                  <a:solidFill>
                    <a:prstClr val="black"/>
                  </a:solidFill>
                  <a:latin typeface="Calibri" panose="020F0502020204030204"/>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400109"/>
            </a:xfrm>
            <a:prstGeom prst="rect">
              <a:avLst/>
            </a:prstGeom>
            <a:solidFill>
              <a:schemeClr val="bg1"/>
            </a:solidFill>
          </p:spPr>
          <p:txBody>
            <a:bodyPr wrap="square" rtlCol="0">
              <a:spAutoFit/>
            </a:bodyPr>
            <a:lstStyle/>
            <a:p>
              <a:pPr defTabSz="685800">
                <a:defRPr/>
              </a:pPr>
              <a:r>
                <a:rPr lang="en-US" sz="1350" dirty="0">
                  <a:solidFill>
                    <a:prstClr val="black"/>
                  </a:solidFill>
                  <a:latin typeface="Calibri" panose="020F0502020204030204"/>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677108"/>
            </a:xfrm>
            <a:prstGeom prst="rect">
              <a:avLst/>
            </a:prstGeom>
            <a:solidFill>
              <a:schemeClr val="bg1"/>
            </a:solidFill>
          </p:spPr>
          <p:txBody>
            <a:bodyPr wrap="square" rtlCol="0">
              <a:spAutoFit/>
            </a:bodyPr>
            <a:lstStyle/>
            <a:p>
              <a:pPr algn="ctr" defTabSz="685800">
                <a:defRPr/>
              </a:pPr>
              <a:r>
                <a:rPr lang="en-US" sz="1350" dirty="0">
                  <a:solidFill>
                    <a:prstClr val="black"/>
                  </a:solidFill>
                  <a:latin typeface="Calibri" panose="020F0502020204030204"/>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panose="020F0502020204030204"/>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8"/>
              <a:ext cx="1662545" cy="648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5774878" y="2744179"/>
            <a:ext cx="1644231"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panose="020F0502020204030204"/>
              </a:rPr>
              <a:t>TCP connection</a:t>
            </a:r>
          </a:p>
          <a:p>
            <a:pPr defTabSz="685800">
              <a:lnSpc>
                <a:spcPct val="85000"/>
              </a:lnSpc>
              <a:spcBef>
                <a:spcPct val="0"/>
              </a:spcBef>
              <a:defRPr/>
            </a:pPr>
            <a:r>
              <a:rPr lang="en-US" altLang="en-US" sz="1500" dirty="0">
                <a:solidFill>
                  <a:srgbClr val="CC0000"/>
                </a:solidFill>
                <a:latin typeface="Calibri" panose="020F0502020204030204"/>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6397769" y="1219447"/>
            <a:ext cx="1205715"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“client”</a:t>
            </a:r>
          </a:p>
          <a:p>
            <a:pPr algn="r" defTabSz="685800">
              <a:lnSpc>
                <a:spcPct val="85000"/>
              </a:lnSpc>
              <a:spcBef>
                <a:spcPct val="0"/>
              </a:spcBef>
              <a:defRPr/>
            </a:pPr>
            <a:r>
              <a:rPr lang="en-US" altLang="en-US" sz="1500" dirty="0">
                <a:solidFill>
                  <a:prstClr val="black"/>
                </a:solidFill>
                <a:latin typeface="Calibri" panose="020F0502020204030204"/>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7713843" y="1221525"/>
            <a:ext cx="1205715"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“server”</a:t>
            </a:r>
          </a:p>
          <a:p>
            <a:pPr algn="r" defTabSz="685800">
              <a:lnSpc>
                <a:spcPct val="85000"/>
              </a:lnSpc>
              <a:spcBef>
                <a:spcPct val="0"/>
              </a:spcBef>
              <a:defRPr/>
            </a:pPr>
            <a:r>
              <a:rPr lang="en-US" altLang="en-US" sz="1500" dirty="0">
                <a:solidFill>
                  <a:prstClr val="black"/>
                </a:solidFill>
                <a:latin typeface="Calibri" panose="020F0502020204030204"/>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5974772" y="4479228"/>
            <a:ext cx="1308932" cy="1043542"/>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panose="020F0502020204030204"/>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48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500" dirty="0">
                  <a:solidFill>
                    <a:prstClr val="black"/>
                  </a:solidFill>
                  <a:latin typeface="Calibri" panose="020F0502020204030204"/>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186</a:t>
            </a:fld>
            <a:endParaRPr lang="en-US" dirty="0"/>
          </a:p>
        </p:txBody>
      </p:sp>
    </p:spTree>
    <p:extLst>
      <p:ext uri="{BB962C8B-B14F-4D97-AF65-F5344CB8AC3E}">
        <p14:creationId xmlns:p14="http://schemas.microsoft.com/office/powerpoint/2010/main" val="2798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cs typeface="Calibri" panose="020F0502020204030204" pitchFamily="34" charset="0"/>
              </a:rPr>
              <a:t>Scenario: Alice sends e-mail to Bob</a:t>
            </a:r>
            <a:endParaRPr lang="en-US" sz="33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530675" y="1885950"/>
            <a:ext cx="3803367" cy="8654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1) Alice uses UA to compose e-mail message “</a:t>
            </a:r>
            <a:r>
              <a:rPr lang="en-US" altLang="ja-JP" sz="1800" dirty="0">
                <a:solidFill>
                  <a:prstClr val="black"/>
                </a:solidFill>
                <a:latin typeface="Calibri" panose="020F0502020204030204"/>
                <a:ea typeface="ＭＳ Ｐゴシック" panose="020B0600070205080204" pitchFamily="34" charset="-128"/>
              </a:rPr>
              <a:t>to” </a:t>
            </a:r>
            <a:r>
              <a:rPr lang="en-US" altLang="ja-JP" sz="1800" dirty="0" err="1">
                <a:solidFill>
                  <a:prstClr val="black"/>
                </a:solidFill>
                <a:latin typeface="Calibri" panose="020F0502020204030204"/>
                <a:ea typeface="ＭＳ Ｐゴシック" panose="020B0600070205080204" pitchFamily="34" charset="-128"/>
              </a:rPr>
              <a:t>bob@someschool.edu</a:t>
            </a:r>
            <a:endParaRPr lang="en-US" altLang="ja-JP" sz="1800" dirty="0">
              <a:solidFill>
                <a:prstClr val="black"/>
              </a:solidFill>
              <a:latin typeface="Calibri" panose="020F0502020204030204"/>
              <a:ea typeface="ＭＳ Ｐゴシック" panose="020B0600070205080204" pitchFamily="34" charset="-128"/>
            </a:endParaRPr>
          </a:p>
          <a:p>
            <a:pPr marL="264319" indent="-166688" defTabSz="685800">
              <a:spcBef>
                <a:spcPts val="750"/>
              </a:spcBef>
              <a:buNone/>
              <a:defRPr/>
            </a:pPr>
            <a:endParaRPr lang="en-US" altLang="en-US" sz="1650" dirty="0">
              <a:solidFill>
                <a:prstClr val="black"/>
              </a:solidFill>
              <a:latin typeface="Calibri" panose="020F0502020204030204"/>
              <a:ea typeface="ＭＳ Ｐゴシック" panose="020B0600070205080204" pitchFamily="34" charset="-128"/>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4978513" y="1854126"/>
            <a:ext cx="3803366" cy="70979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4) SMTP client sends Alice’</a:t>
            </a:r>
            <a:r>
              <a:rPr lang="en-US" altLang="ja-JP" sz="1800" dirty="0">
                <a:solidFill>
                  <a:prstClr val="black"/>
                </a:solidFill>
                <a:latin typeface="Calibri" panose="020F0502020204030204"/>
                <a:ea typeface="ＭＳ Ｐゴシック" panose="020B0600070205080204" pitchFamily="34" charset="-128"/>
              </a:rPr>
              <a:t>s message over the TCP </a:t>
            </a:r>
            <a:r>
              <a:rPr lang="en-US" altLang="ja-JP" sz="2100" dirty="0">
                <a:solidFill>
                  <a:prstClr val="black"/>
                </a:solidFill>
                <a:latin typeface="Calibri" panose="020F0502020204030204"/>
                <a:ea typeface="ＭＳ Ｐゴシック" panose="020B0600070205080204" pitchFamily="34" charset="-128"/>
                <a:cs typeface="Calibri" panose="020F0502020204030204" pitchFamily="34" charset="0"/>
              </a:rPr>
              <a:t>connection</a:t>
            </a: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1704292" y="4593131"/>
            <a:ext cx="708422" cy="790575"/>
            <a:chOff x="3554" y="550"/>
            <a:chExt cx="59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4510598" y="4391915"/>
            <a:ext cx="383381" cy="520304"/>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2877061" y="4433588"/>
            <a:ext cx="383381" cy="520303"/>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2962790" y="4649090"/>
            <a:ext cx="621507" cy="787004"/>
            <a:chOff x="4284" y="2627"/>
            <a:chExt cx="522"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284" y="2627"/>
              <a:ext cx="513"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mail</a:t>
              </a:r>
            </a:p>
            <a:p>
              <a:pPr algn="ctr" defTabSz="685800" eaLnBrk="0" fontAlgn="base" hangingPunct="0">
                <a:spcBef>
                  <a:spcPct val="0"/>
                </a:spcBef>
                <a:spcAft>
                  <a:spcPct val="0"/>
                </a:spcAft>
                <a:defRPr/>
              </a:pPr>
              <a:r>
                <a:rPr lang="en-US" altLang="en-US" sz="1200" kern="0">
                  <a:solidFill>
                    <a:srgbClr val="000000"/>
                  </a:solidFill>
                </a:rPr>
                <a:t>server</a:t>
              </a:r>
              <a:endParaRPr lang="en-US" altLang="en-US" sz="1800" kern="0">
                <a:solidFill>
                  <a:srgbClr val="000000"/>
                </a:solidFill>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73276" y="4772915"/>
            <a:ext cx="421481" cy="520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15636" y="4701478"/>
            <a:ext cx="507206" cy="51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4605852" y="4608609"/>
            <a:ext cx="621507" cy="787004"/>
            <a:chOff x="4284" y="2627"/>
            <a:chExt cx="522"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284" y="2627"/>
              <a:ext cx="513"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mail</a:t>
              </a:r>
            </a:p>
            <a:p>
              <a:pPr algn="ctr" defTabSz="685800" eaLnBrk="0" fontAlgn="base" hangingPunct="0">
                <a:spcBef>
                  <a:spcPct val="0"/>
                </a:spcBef>
                <a:spcAft>
                  <a:spcPct val="0"/>
                </a:spcAft>
                <a:defRPr/>
              </a:pPr>
              <a:r>
                <a:rPr lang="en-US" altLang="en-US" sz="1200" kern="0">
                  <a:solidFill>
                    <a:srgbClr val="000000"/>
                  </a:solidFill>
                </a:rPr>
                <a:t>server</a:t>
              </a:r>
              <a:endParaRPr lang="en-US" altLang="en-US" sz="1800" kern="0">
                <a:solidFill>
                  <a:srgbClr val="000000"/>
                </a:solidFill>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2317467" y="5052712"/>
            <a:ext cx="669131" cy="109538"/>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3581910" y="5153916"/>
            <a:ext cx="1034653" cy="164306"/>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5254738" y="4988419"/>
            <a:ext cx="770335" cy="320278"/>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1665004" y="4639566"/>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1</a:t>
            </a:r>
            <a:endParaRPr lang="en-US" altLang="en-US" sz="1800" kern="0">
              <a:solidFill>
                <a:srgbClr val="000000"/>
              </a:solidFill>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2497250" y="5011041"/>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2</a:t>
            </a:r>
            <a:endParaRPr lang="en-US" altLang="en-US" sz="1800" kern="0">
              <a:solidFill>
                <a:srgbClr val="000000"/>
              </a:solidFill>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3150904" y="5070572"/>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dirty="0">
                <a:solidFill>
                  <a:srgbClr val="000000"/>
                </a:solidFill>
              </a:rPr>
              <a:t>3</a:t>
            </a:r>
            <a:endParaRPr lang="en-US" altLang="en-US" sz="1800" kern="0" dirty="0">
              <a:solidFill>
                <a:srgbClr val="000000"/>
              </a:solidFill>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3984341" y="5134866"/>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4</a:t>
            </a:r>
            <a:endParaRPr lang="en-US" altLang="en-US" sz="1800" kern="0">
              <a:solidFill>
                <a:srgbClr val="000000"/>
              </a:solidFill>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4813016" y="5383707"/>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5</a:t>
            </a:r>
            <a:endParaRPr lang="en-US" altLang="en-US" sz="1800" kern="0">
              <a:solidFill>
                <a:srgbClr val="000000"/>
              </a:solidFill>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5504769" y="5061047"/>
            <a:ext cx="219075" cy="183356"/>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20000"/>
              </a:spcBef>
              <a:spcAft>
                <a:spcPct val="0"/>
              </a:spcAft>
              <a:buClr>
                <a:srgbClr val="3333CC"/>
              </a:buClr>
              <a:buSzPct val="85000"/>
              <a:defRPr/>
            </a:pPr>
            <a:r>
              <a:rPr lang="en-US" altLang="en-US" sz="1200" kern="0">
                <a:solidFill>
                  <a:srgbClr val="000000"/>
                </a:solidFill>
              </a:rPr>
              <a:t>6</a:t>
            </a:r>
            <a:endParaRPr lang="en-US" altLang="en-US" sz="1800" kern="0">
              <a:solidFill>
                <a:srgbClr val="000000"/>
              </a:solidFill>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2613931" y="5483719"/>
            <a:ext cx="142058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eaLnBrk="0" fontAlgn="base" hangingPunct="0">
              <a:spcBef>
                <a:spcPct val="20000"/>
              </a:spcBef>
              <a:spcAft>
                <a:spcPct val="0"/>
              </a:spcAft>
              <a:buClr>
                <a:srgbClr val="3333CC"/>
              </a:buClr>
              <a:buSzPct val="85000"/>
              <a:defRPr/>
            </a:pPr>
            <a:r>
              <a:rPr lang="en-US" altLang="en-US" sz="1200" kern="0" dirty="0">
                <a:solidFill>
                  <a:srgbClr val="000000"/>
                </a:solidFill>
              </a:rPr>
              <a:t>Alice</a:t>
            </a:r>
            <a:r>
              <a:rPr lang="en-US" altLang="ja-JP" sz="1200" kern="0" dirty="0">
                <a:solidFill>
                  <a:srgbClr val="000000"/>
                </a:solidFill>
              </a:rPr>
              <a:t>’s mail server</a:t>
            </a:r>
            <a:endParaRPr lang="en-US" altLang="en-US" sz="1200" kern="0" dirty="0">
              <a:solidFill>
                <a:srgbClr val="000000"/>
              </a:solidFill>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4320097" y="5531344"/>
            <a:ext cx="13612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eaLnBrk="0" fontAlgn="base" hangingPunct="0">
              <a:spcBef>
                <a:spcPct val="20000"/>
              </a:spcBef>
              <a:spcAft>
                <a:spcPct val="0"/>
              </a:spcAft>
              <a:buClr>
                <a:srgbClr val="3333CC"/>
              </a:buClr>
              <a:buSzPct val="85000"/>
              <a:defRPr/>
            </a:pPr>
            <a:r>
              <a:rPr lang="en-US" altLang="en-US" sz="1200" kern="0" dirty="0">
                <a:solidFill>
                  <a:srgbClr val="000000"/>
                </a:solidFill>
              </a:rPr>
              <a:t>Bob</a:t>
            </a:r>
            <a:r>
              <a:rPr lang="en-US" altLang="ja-JP" sz="1200" kern="0" dirty="0">
                <a:solidFill>
                  <a:srgbClr val="000000"/>
                </a:solidFill>
              </a:rPr>
              <a:t>’s mail server</a:t>
            </a:r>
            <a:endParaRPr lang="en-US" altLang="en-US" sz="1200" kern="0" dirty="0">
              <a:solidFill>
                <a:srgbClr val="000000"/>
              </a:solidFill>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5851241" y="4538363"/>
            <a:ext cx="708421" cy="790575"/>
            <a:chOff x="3554" y="550"/>
            <a:chExt cx="59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546664" y="2567226"/>
            <a:ext cx="3803367" cy="82752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2) Alice’</a:t>
            </a:r>
            <a:r>
              <a:rPr lang="en-US" altLang="ja-JP" sz="1800" dirty="0">
                <a:solidFill>
                  <a:prstClr val="black"/>
                </a:solidFill>
                <a:latin typeface="Calibri" panose="020F0502020204030204"/>
                <a:ea typeface="ＭＳ Ｐゴシック" panose="020B0600070205080204" pitchFamily="34" charset="-128"/>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554674" y="3431489"/>
            <a:ext cx="4086550" cy="81688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3) client side of SMTP at mail server opens TCP connection with Bob’</a:t>
            </a:r>
            <a:r>
              <a:rPr lang="en-US" altLang="ja-JP" sz="1800" dirty="0">
                <a:solidFill>
                  <a:prstClr val="black"/>
                </a:solidFill>
                <a:latin typeface="Calibri" panose="020F0502020204030204"/>
                <a:ea typeface="ＭＳ Ｐゴシック" panose="020B0600070205080204" pitchFamily="34" charset="-128"/>
              </a:rPr>
              <a:t>s mail server</a:t>
            </a:r>
            <a:endParaRPr lang="en-US" altLang="en-US" sz="1800" dirty="0">
              <a:solidFill>
                <a:prstClr val="black"/>
              </a:solidFill>
              <a:latin typeface="Calibri" panose="020F0502020204030204"/>
              <a:ea typeface="ＭＳ Ｐゴシック" panose="020B0600070205080204" pitchFamily="34" charset="-128"/>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4975067" y="2563918"/>
            <a:ext cx="2857500" cy="6215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5) Bob’</a:t>
            </a:r>
            <a:r>
              <a:rPr lang="en-US" altLang="ja-JP" sz="1800" dirty="0">
                <a:solidFill>
                  <a:prstClr val="black"/>
                </a:solidFill>
                <a:latin typeface="Calibri" panose="020F0502020204030204"/>
                <a:ea typeface="ＭＳ Ｐゴシック" panose="020B0600070205080204" pitchFamily="34" charset="-128"/>
              </a:rPr>
              <a:t>s mail server places the message in Bob’s mailbox</a:t>
            </a:r>
          </a:p>
          <a:p>
            <a:pPr marL="264319" indent="-166688" defTabSz="685800">
              <a:spcBef>
                <a:spcPts val="750"/>
              </a:spcBef>
              <a:buNone/>
              <a:defRPr/>
            </a:pPr>
            <a:endParaRPr lang="en-US" altLang="en-US" sz="1800" dirty="0">
              <a:solidFill>
                <a:prstClr val="black"/>
              </a:solidFill>
              <a:latin typeface="Gill Sans MT" panose="020B0502020104020203" pitchFamily="34" charset="77"/>
              <a:ea typeface="ＭＳ Ｐゴシック" panose="020B0600070205080204" pitchFamily="34" charset="-128"/>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4973072" y="3452322"/>
            <a:ext cx="2857500" cy="6215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prstClr val="black"/>
                </a:solidFill>
                <a:latin typeface="Calibri" panose="020F0502020204030204"/>
                <a:ea typeface="ＭＳ Ｐゴシック" panose="020B0600070205080204" pitchFamily="34" charset="-128"/>
              </a:rPr>
              <a:t>6) Bob invokes his user agent to read message</a:t>
            </a:r>
          </a:p>
          <a:p>
            <a:pPr marL="264319" indent="-166688" defTabSz="685800">
              <a:spcBef>
                <a:spcPts val="750"/>
              </a:spcBef>
              <a:buNone/>
              <a:defRPr/>
            </a:pPr>
            <a:endParaRPr lang="en-US" altLang="en-US" sz="1650" dirty="0">
              <a:solidFill>
                <a:prstClr val="black"/>
              </a:solidFill>
              <a:latin typeface="Gill Sans MT" panose="020B0502020104020203" pitchFamily="34" charset="77"/>
              <a:ea typeface="ＭＳ Ｐゴシック" panose="020B0600070205080204" pitchFamily="34" charset="-128"/>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187</a:t>
            </a:fld>
            <a:endParaRPr lang="en-US" dirty="0"/>
          </a:p>
        </p:txBody>
      </p:sp>
    </p:spTree>
    <p:extLst>
      <p:ext uri="{BB962C8B-B14F-4D97-AF65-F5344CB8AC3E}">
        <p14:creationId xmlns:p14="http://schemas.microsoft.com/office/powerpoint/2010/main" val="2040540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Sample SMTP interaction</a:t>
            </a:r>
            <a:endParaRPr lang="en-US" sz="33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870747" y="1745210"/>
            <a:ext cx="7402989" cy="3901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650" b="1" dirty="0">
                <a:solidFill>
                  <a:prstClr val="black"/>
                </a:solidFill>
                <a:latin typeface="Courier New" panose="02070309020205020404" pitchFamily="49" charset="0"/>
              </a:rPr>
              <a:t>     S: 220 </a:t>
            </a:r>
            <a:r>
              <a:rPr lang="en-US" altLang="en-US" sz="1650" b="1" dirty="0" err="1">
                <a:solidFill>
                  <a:prstClr val="black"/>
                </a:solidFill>
                <a:latin typeface="Courier New" panose="02070309020205020404" pitchFamily="49" charset="0"/>
              </a:rPr>
              <a:t>hamburger.edu</a:t>
            </a:r>
            <a:r>
              <a:rPr lang="en-US" altLang="en-US" sz="1650" b="1" dirty="0">
                <a:solidFill>
                  <a:prstClr val="black"/>
                </a:solidFill>
                <a:latin typeface="Courier New" panose="02070309020205020404" pitchFamily="49" charset="0"/>
              </a:rPr>
              <a:t> </a:t>
            </a:r>
          </a:p>
          <a:p>
            <a:pPr defTabSz="685800">
              <a:spcBef>
                <a:spcPct val="0"/>
              </a:spcBef>
              <a:defRPr/>
            </a:pPr>
            <a:r>
              <a:rPr lang="en-US" altLang="en-US" sz="1650" b="1" dirty="0">
                <a:solidFill>
                  <a:prstClr val="black"/>
                </a:solidFill>
                <a:latin typeface="Courier New" panose="02070309020205020404" pitchFamily="49" charset="0"/>
              </a:rPr>
              <a:t>     C: HELO </a:t>
            </a:r>
            <a:r>
              <a:rPr lang="en-US" altLang="en-US" sz="1650" b="1" dirty="0" err="1">
                <a:solidFill>
                  <a:prstClr val="black"/>
                </a:solidFill>
                <a:latin typeface="Courier New" panose="02070309020205020404" pitchFamily="49" charset="0"/>
              </a:rPr>
              <a:t>crepes.fr</a:t>
            </a:r>
            <a:r>
              <a:rPr lang="en-US" altLang="en-US" sz="1650" b="1" dirty="0">
                <a:solidFill>
                  <a:prstClr val="black"/>
                </a:solidFill>
                <a:latin typeface="Courier New" panose="02070309020205020404" pitchFamily="49" charset="0"/>
              </a:rPr>
              <a:t> </a:t>
            </a:r>
          </a:p>
          <a:p>
            <a:pPr defTabSz="685800">
              <a:spcBef>
                <a:spcPct val="0"/>
              </a:spcBef>
              <a:defRPr/>
            </a:pPr>
            <a:r>
              <a:rPr lang="en-US" altLang="en-US" sz="1650" b="1" dirty="0">
                <a:solidFill>
                  <a:prstClr val="black"/>
                </a:solidFill>
                <a:latin typeface="Courier New" panose="02070309020205020404" pitchFamily="49" charset="0"/>
              </a:rPr>
              <a:t>     S: 250  Hello </a:t>
            </a:r>
            <a:r>
              <a:rPr lang="en-US" altLang="en-US" sz="1650" b="1" dirty="0" err="1">
                <a:solidFill>
                  <a:prstClr val="black"/>
                </a:solidFill>
                <a:latin typeface="Courier New" panose="02070309020205020404" pitchFamily="49" charset="0"/>
              </a:rPr>
              <a:t>crepes.fr</a:t>
            </a:r>
            <a:r>
              <a:rPr lang="en-US" altLang="en-US" sz="1650" b="1" dirty="0">
                <a:solidFill>
                  <a:prstClr val="black"/>
                </a:solidFill>
                <a:latin typeface="Courier New" panose="02070309020205020404" pitchFamily="49" charset="0"/>
              </a:rPr>
              <a:t>, pleased to meet you </a:t>
            </a:r>
          </a:p>
          <a:p>
            <a:pPr defTabSz="685800">
              <a:spcBef>
                <a:spcPct val="0"/>
              </a:spcBef>
              <a:defRPr/>
            </a:pPr>
            <a:r>
              <a:rPr lang="en-US" altLang="en-US" sz="1650" b="1" dirty="0">
                <a:solidFill>
                  <a:prstClr val="black"/>
                </a:solidFill>
                <a:latin typeface="Courier New" panose="02070309020205020404" pitchFamily="49" charset="0"/>
              </a:rPr>
              <a:t>     C: MAIL FROM: &lt;</a:t>
            </a:r>
            <a:r>
              <a:rPr lang="en-US" altLang="en-US" sz="1650" b="1" dirty="0" err="1">
                <a:solidFill>
                  <a:prstClr val="black"/>
                </a:solidFill>
                <a:latin typeface="Courier New" panose="02070309020205020404" pitchFamily="49" charset="0"/>
              </a:rPr>
              <a:t>alice@crepes.fr</a:t>
            </a:r>
            <a:r>
              <a:rPr lang="en-US" altLang="en-US" sz="1650" b="1" dirty="0">
                <a:solidFill>
                  <a:prstClr val="black"/>
                </a:solidFill>
                <a:latin typeface="Courier New" panose="02070309020205020404" pitchFamily="49" charset="0"/>
              </a:rPr>
              <a:t>&gt; </a:t>
            </a:r>
          </a:p>
          <a:p>
            <a:pPr defTabSz="685800">
              <a:spcBef>
                <a:spcPct val="0"/>
              </a:spcBef>
              <a:defRPr/>
            </a:pPr>
            <a:r>
              <a:rPr lang="en-US" altLang="en-US" sz="1650" b="1" dirty="0">
                <a:solidFill>
                  <a:prstClr val="black"/>
                </a:solidFill>
                <a:latin typeface="Courier New" panose="02070309020205020404" pitchFamily="49" charset="0"/>
              </a:rPr>
              <a:t>     S: 250 </a:t>
            </a:r>
            <a:r>
              <a:rPr lang="en-US" altLang="en-US" sz="1650" b="1" dirty="0" err="1">
                <a:solidFill>
                  <a:prstClr val="black"/>
                </a:solidFill>
                <a:latin typeface="Courier New" panose="02070309020205020404" pitchFamily="49" charset="0"/>
              </a:rPr>
              <a:t>alice@crepes.fr</a:t>
            </a:r>
            <a:r>
              <a:rPr lang="en-US" altLang="en-US" sz="1650" b="1" dirty="0">
                <a:solidFill>
                  <a:prstClr val="black"/>
                </a:solidFill>
                <a:latin typeface="Courier New" panose="02070309020205020404" pitchFamily="49" charset="0"/>
              </a:rPr>
              <a:t>... Sender ok </a:t>
            </a:r>
          </a:p>
          <a:p>
            <a:pPr defTabSz="685800">
              <a:spcBef>
                <a:spcPct val="0"/>
              </a:spcBef>
              <a:defRPr/>
            </a:pPr>
            <a:r>
              <a:rPr lang="en-US" altLang="en-US" sz="1650" b="1" dirty="0">
                <a:solidFill>
                  <a:prstClr val="black"/>
                </a:solidFill>
                <a:latin typeface="Courier New" panose="02070309020205020404" pitchFamily="49" charset="0"/>
              </a:rPr>
              <a:t>     C: RCPT TO: &lt;</a:t>
            </a:r>
            <a:r>
              <a:rPr lang="en-US" altLang="en-US" sz="1650" b="1" dirty="0" err="1">
                <a:solidFill>
                  <a:prstClr val="black"/>
                </a:solidFill>
                <a:latin typeface="Courier New" panose="02070309020205020404" pitchFamily="49" charset="0"/>
              </a:rPr>
              <a:t>bob@hamburger.edu</a:t>
            </a:r>
            <a:r>
              <a:rPr lang="en-US" altLang="en-US" sz="1650" b="1" dirty="0">
                <a:solidFill>
                  <a:prstClr val="black"/>
                </a:solidFill>
                <a:latin typeface="Courier New" panose="02070309020205020404" pitchFamily="49" charset="0"/>
              </a:rPr>
              <a:t>&gt; </a:t>
            </a:r>
          </a:p>
          <a:p>
            <a:pPr defTabSz="685800">
              <a:spcBef>
                <a:spcPct val="0"/>
              </a:spcBef>
              <a:defRPr/>
            </a:pPr>
            <a:r>
              <a:rPr lang="en-US" altLang="en-US" sz="1650" b="1" dirty="0">
                <a:solidFill>
                  <a:prstClr val="black"/>
                </a:solidFill>
                <a:latin typeface="Courier New" panose="02070309020205020404" pitchFamily="49" charset="0"/>
              </a:rPr>
              <a:t>     S: 250 </a:t>
            </a:r>
            <a:r>
              <a:rPr lang="en-US" altLang="en-US" sz="1650" b="1" dirty="0" err="1">
                <a:solidFill>
                  <a:prstClr val="black"/>
                </a:solidFill>
                <a:latin typeface="Courier New" panose="02070309020205020404" pitchFamily="49" charset="0"/>
              </a:rPr>
              <a:t>bob@hamburger.edu</a:t>
            </a:r>
            <a:r>
              <a:rPr lang="en-US" altLang="en-US" sz="1650" b="1" dirty="0">
                <a:solidFill>
                  <a:prstClr val="black"/>
                </a:solidFill>
                <a:latin typeface="Courier New" panose="02070309020205020404" pitchFamily="49" charset="0"/>
              </a:rPr>
              <a:t> ... Recipient ok </a:t>
            </a:r>
          </a:p>
          <a:p>
            <a:pPr defTabSz="685800">
              <a:spcBef>
                <a:spcPct val="0"/>
              </a:spcBef>
              <a:defRPr/>
            </a:pPr>
            <a:r>
              <a:rPr lang="en-US" altLang="en-US" sz="1650" b="1" dirty="0">
                <a:solidFill>
                  <a:prstClr val="black"/>
                </a:solidFill>
                <a:latin typeface="Courier New" panose="02070309020205020404" pitchFamily="49" charset="0"/>
              </a:rPr>
              <a:t>     C: DATA </a:t>
            </a:r>
          </a:p>
          <a:p>
            <a:pPr defTabSz="685800">
              <a:spcBef>
                <a:spcPct val="0"/>
              </a:spcBef>
              <a:defRPr/>
            </a:pPr>
            <a:r>
              <a:rPr lang="en-US" altLang="en-US" sz="1650" b="1" dirty="0">
                <a:solidFill>
                  <a:prstClr val="black"/>
                </a:solidFill>
                <a:latin typeface="Courier New" panose="02070309020205020404" pitchFamily="49" charset="0"/>
              </a:rPr>
              <a:t>     S: 354 Enter mail, end with "." on a line by itself </a:t>
            </a:r>
          </a:p>
          <a:p>
            <a:pPr defTabSz="685800">
              <a:spcBef>
                <a:spcPct val="0"/>
              </a:spcBef>
              <a:defRPr/>
            </a:pPr>
            <a:r>
              <a:rPr lang="en-US" altLang="en-US" sz="1650" b="1" dirty="0">
                <a:solidFill>
                  <a:prstClr val="black"/>
                </a:solidFill>
                <a:latin typeface="Courier New" panose="02070309020205020404" pitchFamily="49" charset="0"/>
              </a:rPr>
              <a:t>     C: Do you like ketchup? </a:t>
            </a:r>
          </a:p>
          <a:p>
            <a:pPr defTabSz="685800">
              <a:spcBef>
                <a:spcPct val="0"/>
              </a:spcBef>
              <a:defRPr/>
            </a:pPr>
            <a:r>
              <a:rPr lang="en-US" altLang="en-US" sz="1650" b="1" dirty="0">
                <a:solidFill>
                  <a:prstClr val="black"/>
                </a:solidFill>
                <a:latin typeface="Courier New" panose="02070309020205020404" pitchFamily="49" charset="0"/>
              </a:rPr>
              <a:t>     C: How about pickles? </a:t>
            </a:r>
          </a:p>
          <a:p>
            <a:pPr defTabSz="685800">
              <a:spcBef>
                <a:spcPct val="0"/>
              </a:spcBef>
              <a:defRPr/>
            </a:pPr>
            <a:r>
              <a:rPr lang="en-US" altLang="en-US" sz="1650" b="1" dirty="0">
                <a:solidFill>
                  <a:prstClr val="black"/>
                </a:solidFill>
                <a:latin typeface="Courier New" panose="02070309020205020404" pitchFamily="49" charset="0"/>
              </a:rPr>
              <a:t>     C: . </a:t>
            </a:r>
          </a:p>
          <a:p>
            <a:pPr defTabSz="685800">
              <a:spcBef>
                <a:spcPct val="0"/>
              </a:spcBef>
              <a:defRPr/>
            </a:pPr>
            <a:r>
              <a:rPr lang="en-US" altLang="en-US" sz="1650" b="1" dirty="0">
                <a:solidFill>
                  <a:prstClr val="black"/>
                </a:solidFill>
                <a:latin typeface="Courier New" panose="02070309020205020404" pitchFamily="49" charset="0"/>
              </a:rPr>
              <a:t>     S: 250 Message accepted for delivery </a:t>
            </a:r>
          </a:p>
          <a:p>
            <a:pPr defTabSz="685800">
              <a:spcBef>
                <a:spcPct val="0"/>
              </a:spcBef>
              <a:defRPr/>
            </a:pPr>
            <a:r>
              <a:rPr lang="en-US" altLang="en-US" sz="1650" b="1" dirty="0">
                <a:solidFill>
                  <a:prstClr val="black"/>
                </a:solidFill>
                <a:latin typeface="Courier New" panose="02070309020205020404" pitchFamily="49" charset="0"/>
              </a:rPr>
              <a:t>     C: QUIT </a:t>
            </a:r>
          </a:p>
          <a:p>
            <a:pPr defTabSz="685800">
              <a:spcBef>
                <a:spcPct val="0"/>
              </a:spcBef>
              <a:defRPr/>
            </a:pPr>
            <a:r>
              <a:rPr lang="en-US" altLang="en-US" sz="1650" b="1" dirty="0">
                <a:solidFill>
                  <a:prstClr val="black"/>
                </a:solidFill>
                <a:latin typeface="Courier New" panose="02070309020205020404" pitchFamily="49" charset="0"/>
              </a:rPr>
              <a:t>     S: 221 </a:t>
            </a:r>
            <a:r>
              <a:rPr lang="en-US" altLang="en-US" sz="1650" b="1" dirty="0" err="1">
                <a:solidFill>
                  <a:prstClr val="black"/>
                </a:solidFill>
                <a:latin typeface="Courier New" panose="02070309020205020404" pitchFamily="49" charset="0"/>
              </a:rPr>
              <a:t>hamburger.edu</a:t>
            </a:r>
            <a:r>
              <a:rPr lang="en-US" altLang="en-US" sz="1650" b="1" dirty="0">
                <a:solidFill>
                  <a:prstClr val="black"/>
                </a:solidFill>
                <a:latin typeface="Courier New" panose="02070309020205020404" pitchFamily="49" charset="0"/>
              </a:rPr>
              <a:t> closing connection</a:t>
            </a:r>
            <a:endParaRPr lang="en-US" altLang="en-US" sz="1650" dirty="0">
              <a:solidFill>
                <a:prstClr val="black"/>
              </a:solidFill>
              <a:latin typeface="Times New Roman" panose="02020603050405020304" pitchFamily="18" charset="0"/>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483822" y="2048049"/>
            <a:ext cx="6745778" cy="5424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485900" y="2517718"/>
            <a:ext cx="6745778" cy="5714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7" name="Rectangle 6">
            <a:extLst>
              <a:ext uri="{FF2B5EF4-FFF2-40B4-BE49-F238E27FC236}">
                <a16:creationId xmlns:a16="http://schemas.microsoft.com/office/drawing/2014/main" id="{B7064521-6B03-5B46-A46A-56B82F1B8EC5}"/>
              </a:ext>
            </a:extLst>
          </p:cNvPr>
          <p:cNvSpPr/>
          <p:nvPr/>
        </p:nvSpPr>
        <p:spPr>
          <a:xfrm>
            <a:off x="1500445" y="3055967"/>
            <a:ext cx="6745778" cy="4862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8" name="Rectangle 7">
            <a:extLst>
              <a:ext uri="{FF2B5EF4-FFF2-40B4-BE49-F238E27FC236}">
                <a16:creationId xmlns:a16="http://schemas.microsoft.com/office/drawing/2014/main" id="{3E38ED0F-A82C-EF4D-B01A-1798192BFFB8}"/>
              </a:ext>
            </a:extLst>
          </p:cNvPr>
          <p:cNvSpPr/>
          <p:nvPr/>
        </p:nvSpPr>
        <p:spPr>
          <a:xfrm>
            <a:off x="1514993" y="3531870"/>
            <a:ext cx="6745778" cy="5673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467196" y="4070118"/>
            <a:ext cx="6745778" cy="9518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392380" y="4959582"/>
            <a:ext cx="6745778" cy="5818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188</a:t>
            </a:fld>
            <a:endParaRPr lang="en-US" dirty="0"/>
          </a:p>
        </p:txBody>
      </p:sp>
    </p:spTree>
    <p:extLst>
      <p:ext uri="{BB962C8B-B14F-4D97-AF65-F5344CB8AC3E}">
        <p14:creationId xmlns:p14="http://schemas.microsoft.com/office/powerpoint/2010/main" val="4172446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SMTP: observations</a:t>
            </a:r>
            <a:endParaRPr lang="en-US" sz="33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5339749" y="1996085"/>
            <a:ext cx="314597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uses persistent connections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requires message (header &amp; body) to be in 7-bit ASCII</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488498" y="1952543"/>
            <a:ext cx="4637313"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panose="020F0502020204030204"/>
                <a:ea typeface="ＭＳ Ｐゴシック" panose="020B0600070205080204" pitchFamily="34" charset="-128"/>
              </a:rPr>
              <a:t>comparison with HTTP:</a:t>
            </a:r>
          </a:p>
          <a:p>
            <a:pPr marL="432197" indent="-238125" defTabSz="685800">
              <a:spcBef>
                <a:spcPct val="50000"/>
              </a:spcBef>
              <a:defRPr/>
            </a:pPr>
            <a:r>
              <a:rPr lang="en-US" altLang="en-US" sz="2100" dirty="0">
                <a:solidFill>
                  <a:prstClr val="black"/>
                </a:solidFill>
                <a:latin typeface="Calibri" panose="020F0502020204030204"/>
                <a:ea typeface="ＭＳ Ｐゴシック" panose="020B0600070205080204" pitchFamily="34" charset="-128"/>
              </a:rPr>
              <a:t>HTTP: client pull</a:t>
            </a:r>
          </a:p>
          <a:p>
            <a:pPr marL="432197" indent="-238125" defTabSz="685800">
              <a:spcBef>
                <a:spcPts val="750"/>
              </a:spcBef>
              <a:spcAft>
                <a:spcPct val="50000"/>
              </a:spcAft>
              <a:defRPr/>
            </a:pPr>
            <a:r>
              <a:rPr lang="en-US" altLang="en-US" sz="2100" dirty="0">
                <a:solidFill>
                  <a:prstClr val="black"/>
                </a:solidFill>
                <a:latin typeface="Calibri" panose="020F0502020204030204"/>
                <a:ea typeface="ＭＳ Ｐゴシック" panose="020B0600070205080204" pitchFamily="34" charset="-128"/>
              </a:rPr>
              <a:t>SMTP: client push</a:t>
            </a:r>
          </a:p>
          <a:p>
            <a:pPr marL="432197" indent="-238125" defTabSz="685800">
              <a:spcBef>
                <a:spcPts val="750"/>
              </a:spcBef>
              <a:spcAft>
                <a:spcPct val="50000"/>
              </a:spcAft>
              <a:defRPr/>
            </a:pPr>
            <a:r>
              <a:rPr lang="en-US" altLang="en-US" sz="2100" dirty="0">
                <a:solidFill>
                  <a:prstClr val="black"/>
                </a:solidFill>
                <a:latin typeface="Calibri" panose="020F0502020204030204"/>
                <a:ea typeface="ＭＳ Ｐゴシック" panose="020B0600070205080204" pitchFamily="34" charset="-128"/>
              </a:rPr>
              <a:t>both have ASCII command/response interaction, status codes</a:t>
            </a:r>
          </a:p>
          <a:p>
            <a:pPr marL="432197" indent="-2381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HTTP: each object encapsulated in its own response message</a:t>
            </a:r>
          </a:p>
          <a:p>
            <a:pPr marL="432197" indent="-238125"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189</a:t>
            </a:fld>
            <a:endParaRPr lang="en-US" dirty="0"/>
          </a:p>
        </p:txBody>
      </p:sp>
    </p:spTree>
    <p:extLst>
      <p:ext uri="{BB962C8B-B14F-4D97-AF65-F5344CB8AC3E}">
        <p14:creationId xmlns:p14="http://schemas.microsoft.com/office/powerpoint/2010/main" val="161754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7" name="Slide Number Placeholder 4"/>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fld id="{A704E718-75CE-A443-A56F-EFAA5738076D}" type="slidenum">
              <a:rPr lang="en-US" sz="1400">
                <a:latin typeface="Times New Roman" charset="0"/>
              </a:rPr>
              <a:pPr/>
              <a:t>19</a:t>
            </a:fld>
            <a:endParaRPr lang="en-US" sz="1400">
              <a:latin typeface="Times New Roman" charset="0"/>
            </a:endParaRPr>
          </a:p>
        </p:txBody>
      </p:sp>
      <p:grpSp>
        <p:nvGrpSpPr>
          <p:cNvPr id="18438" name="Group 65"/>
          <p:cNvGrpSpPr>
            <a:grpSpLocks/>
          </p:cNvGrpSpPr>
          <p:nvPr/>
        </p:nvGrpSpPr>
        <p:grpSpPr bwMode="auto">
          <a:xfrm>
            <a:off x="3457575" y="790575"/>
            <a:ext cx="5686425" cy="5513388"/>
            <a:chOff x="1525" y="384"/>
            <a:chExt cx="3582" cy="3473"/>
          </a:xfrm>
        </p:grpSpPr>
        <p:graphicFrame>
          <p:nvGraphicFramePr>
            <p:cNvPr id="18434" name="Object 2"/>
            <p:cNvGraphicFramePr>
              <a:graphicFrameLocks noChangeAspect="1"/>
            </p:cNvGraphicFramePr>
            <p:nvPr/>
          </p:nvGraphicFramePr>
          <p:xfrm>
            <a:off x="2040" y="2792"/>
            <a:ext cx="525" cy="402"/>
          </p:xfrm>
          <a:graphic>
            <a:graphicData uri="http://schemas.openxmlformats.org/presentationml/2006/ole">
              <mc:AlternateContent xmlns:mc="http://schemas.openxmlformats.org/markup-compatibility/2006">
                <mc:Choice xmlns:v="urn:schemas-microsoft-com:vml" Requires="v">
                  <p:oleObj name="Clip" r:id="rId2" imgW="1305000" imgH="1085760" progId="MS_ClipArt_Gallery.2">
                    <p:embed/>
                  </p:oleObj>
                </mc:Choice>
                <mc:Fallback>
                  <p:oleObj name="Clip" r:id="rId2" imgW="1305000" imgH="1085760" progId="MS_ClipArt_Gallery.2">
                    <p:embed/>
                    <p:pic>
                      <p:nvPicPr>
                        <p:cNvPr id="18434"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40" y="2792"/>
                          <a:ext cx="525" cy="4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8441" name="Text Box 3"/>
            <p:cNvSpPr txBox="1">
              <a:spLocks noChangeArrowheads="1"/>
            </p:cNvSpPr>
            <p:nvPr/>
          </p:nvSpPr>
          <p:spPr bwMode="auto">
            <a:xfrm>
              <a:off x="1542" y="3156"/>
              <a:ext cx="1111"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requesting host</a:t>
              </a:r>
              <a:endParaRPr lang="en-US" dirty="0">
                <a:latin typeface="Times New Roman" charset="0"/>
              </a:endParaRPr>
            </a:p>
            <a:p>
              <a:pPr algn="ctr">
                <a:spcBef>
                  <a:spcPct val="0"/>
                </a:spcBef>
                <a:buClrTx/>
                <a:buSzTx/>
                <a:buFontTx/>
                <a:buNone/>
              </a:pPr>
              <a:r>
                <a:rPr lang="en-US" sz="1600" b="1" dirty="0" err="1">
                  <a:latin typeface="Arial" charset="0"/>
                </a:rPr>
                <a:t>cl.cam.ac.uk</a:t>
              </a:r>
              <a:endParaRPr lang="en-US" sz="1600" dirty="0">
                <a:latin typeface="Arial" charset="0"/>
              </a:endParaRPr>
            </a:p>
          </p:txBody>
        </p:sp>
        <p:sp>
          <p:nvSpPr>
            <p:cNvPr id="18442" name="Text Box 4"/>
            <p:cNvSpPr txBox="1">
              <a:spLocks noChangeArrowheads="1"/>
            </p:cNvSpPr>
            <p:nvPr/>
          </p:nvSpPr>
          <p:spPr bwMode="auto">
            <a:xfrm>
              <a:off x="3077" y="3644"/>
              <a:ext cx="1232"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600" b="1" dirty="0" err="1">
                  <a:latin typeface="Arial" charset="0"/>
                </a:rPr>
                <a:t>www.stanford.edu</a:t>
              </a:r>
              <a:endParaRPr lang="en-US" sz="1600" dirty="0">
                <a:latin typeface="Arial" charset="0"/>
              </a:endParaRPr>
            </a:p>
          </p:txBody>
        </p:sp>
        <p:graphicFrame>
          <p:nvGraphicFramePr>
            <p:cNvPr id="18435" name="Object 5"/>
            <p:cNvGraphicFramePr>
              <a:graphicFrameLocks noChangeAspect="1"/>
            </p:cNvGraphicFramePr>
            <p:nvPr/>
          </p:nvGraphicFramePr>
          <p:xfrm>
            <a:off x="3378" y="3296"/>
            <a:ext cx="525" cy="402"/>
          </p:xfrm>
          <a:graphic>
            <a:graphicData uri="http://schemas.openxmlformats.org/presentationml/2006/ole">
              <mc:AlternateContent xmlns:mc="http://schemas.openxmlformats.org/markup-compatibility/2006">
                <mc:Choice xmlns:v="urn:schemas-microsoft-com:vml" Requires="v">
                  <p:oleObj name="Clip" r:id="rId4" imgW="1305000" imgH="1085760" progId="MS_ClipArt_Gallery.2">
                    <p:embed/>
                  </p:oleObj>
                </mc:Choice>
                <mc:Fallback>
                  <p:oleObj name="Clip" r:id="rId4" imgW="1305000" imgH="1085760" progId="MS_ClipArt_Gallery.2">
                    <p:embed/>
                    <p:pic>
                      <p:nvPicPr>
                        <p:cNvPr id="18435"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78" y="3296"/>
                          <a:ext cx="525" cy="4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18443" name="Group 6"/>
            <p:cNvGrpSpPr>
              <a:grpSpLocks/>
            </p:cNvGrpSpPr>
            <p:nvPr/>
          </p:nvGrpSpPr>
          <p:grpSpPr bwMode="auto">
            <a:xfrm>
              <a:off x="2196" y="1485"/>
              <a:ext cx="233" cy="414"/>
              <a:chOff x="4180" y="783"/>
              <a:chExt cx="150" cy="307"/>
            </a:xfrm>
          </p:grpSpPr>
          <p:sp>
            <p:nvSpPr>
              <p:cNvPr id="18493" name="AutoShape 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94" name="Rectangle 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95" name="Rectangle 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96" name="AutoShape 1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97" name="Line 1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98" name="Line 1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99" name="Rectangle 1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500" name="Rectangle 1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sp>
          <p:nvSpPr>
            <p:cNvPr id="18444" name="Text Box 15"/>
            <p:cNvSpPr txBox="1">
              <a:spLocks noChangeArrowheads="1"/>
            </p:cNvSpPr>
            <p:nvPr/>
          </p:nvSpPr>
          <p:spPr bwMode="auto">
            <a:xfrm>
              <a:off x="2545" y="384"/>
              <a:ext cx="1267"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root DNS server</a:t>
              </a:r>
              <a:endParaRPr lang="en-US" sz="1600" dirty="0">
                <a:latin typeface="Times New Roman" charset="0"/>
              </a:endParaRPr>
            </a:p>
          </p:txBody>
        </p:sp>
        <p:sp>
          <p:nvSpPr>
            <p:cNvPr id="18445" name="Line 16"/>
            <p:cNvSpPr>
              <a:spLocks noChangeShapeType="1"/>
            </p:cNvSpPr>
            <p:nvPr/>
          </p:nvSpPr>
          <p:spPr bwMode="auto">
            <a:xfrm flipH="1" flipV="1">
              <a:off x="2227" y="1918"/>
              <a:ext cx="0" cy="828"/>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46" name="Line 17"/>
            <p:cNvSpPr>
              <a:spLocks noChangeShapeType="1"/>
            </p:cNvSpPr>
            <p:nvPr/>
          </p:nvSpPr>
          <p:spPr bwMode="auto">
            <a:xfrm flipV="1">
              <a:off x="2299" y="850"/>
              <a:ext cx="576" cy="612"/>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47" name="Line 18"/>
            <p:cNvSpPr>
              <a:spLocks noChangeShapeType="1"/>
            </p:cNvSpPr>
            <p:nvPr/>
          </p:nvSpPr>
          <p:spPr bwMode="auto">
            <a:xfrm>
              <a:off x="2347" y="1936"/>
              <a:ext cx="6" cy="834"/>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grpSp>
          <p:nvGrpSpPr>
            <p:cNvPr id="18448" name="Group 19"/>
            <p:cNvGrpSpPr>
              <a:grpSpLocks/>
            </p:cNvGrpSpPr>
            <p:nvPr/>
          </p:nvGrpSpPr>
          <p:grpSpPr bwMode="auto">
            <a:xfrm>
              <a:off x="1525" y="2010"/>
              <a:ext cx="1207" cy="388"/>
              <a:chOff x="2826" y="2132"/>
              <a:chExt cx="1207" cy="388"/>
            </a:xfrm>
          </p:grpSpPr>
          <p:sp>
            <p:nvSpPr>
              <p:cNvPr id="18491" name="Rectangle 20"/>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92" name="Text Box 21"/>
              <p:cNvSpPr txBox="1">
                <a:spLocks noChangeArrowheads="1"/>
              </p:cNvSpPr>
              <p:nvPr/>
            </p:nvSpPr>
            <p:spPr bwMode="auto">
              <a:xfrm>
                <a:off x="2826" y="2132"/>
                <a:ext cx="1207"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local DNS server</a:t>
                </a:r>
                <a:endParaRPr lang="en-US" dirty="0">
                  <a:latin typeface="Times New Roman" charset="0"/>
                </a:endParaRPr>
              </a:p>
              <a:p>
                <a:pPr algn="ctr">
                  <a:spcBef>
                    <a:spcPct val="0"/>
                  </a:spcBef>
                  <a:buClrTx/>
                  <a:buSzTx/>
                  <a:buFontTx/>
                  <a:buNone/>
                </a:pPr>
                <a:r>
                  <a:rPr lang="en-US" sz="1600" b="1" dirty="0" err="1">
                    <a:latin typeface="Arial" charset="0"/>
                  </a:rPr>
                  <a:t>dns.cam.ac.uk</a:t>
                </a:r>
                <a:endParaRPr lang="en-US" sz="1600" dirty="0">
                  <a:latin typeface="Arial" charset="0"/>
                </a:endParaRPr>
              </a:p>
            </p:txBody>
          </p:sp>
        </p:grpSp>
        <p:sp>
          <p:nvSpPr>
            <p:cNvPr id="18449" name="Text Box 22"/>
            <p:cNvSpPr txBox="1">
              <a:spLocks noChangeArrowheads="1"/>
            </p:cNvSpPr>
            <p:nvPr/>
          </p:nvSpPr>
          <p:spPr bwMode="auto">
            <a:xfrm>
              <a:off x="2045" y="2457"/>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1</a:t>
              </a:r>
              <a:endParaRPr lang="en-US">
                <a:latin typeface="Times New Roman" charset="0"/>
              </a:endParaRPr>
            </a:p>
          </p:txBody>
        </p:sp>
        <p:sp>
          <p:nvSpPr>
            <p:cNvPr id="18450" name="Text Box 23"/>
            <p:cNvSpPr txBox="1">
              <a:spLocks noChangeArrowheads="1"/>
            </p:cNvSpPr>
            <p:nvPr/>
          </p:nvSpPr>
          <p:spPr bwMode="auto">
            <a:xfrm>
              <a:off x="2387" y="987"/>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2</a:t>
              </a:r>
              <a:endParaRPr lang="en-US">
                <a:latin typeface="Times New Roman" charset="0"/>
              </a:endParaRPr>
            </a:p>
          </p:txBody>
        </p:sp>
        <p:sp>
          <p:nvSpPr>
            <p:cNvPr id="18451" name="Text Box 24"/>
            <p:cNvSpPr txBox="1">
              <a:spLocks noChangeArrowheads="1"/>
            </p:cNvSpPr>
            <p:nvPr/>
          </p:nvSpPr>
          <p:spPr bwMode="auto">
            <a:xfrm>
              <a:off x="3600" y="2112"/>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4</a:t>
              </a:r>
              <a:endParaRPr lang="en-US">
                <a:latin typeface="Times New Roman" charset="0"/>
              </a:endParaRPr>
            </a:p>
          </p:txBody>
        </p:sp>
        <p:sp>
          <p:nvSpPr>
            <p:cNvPr id="18452" name="Text Box 25"/>
            <p:cNvSpPr txBox="1">
              <a:spLocks noChangeArrowheads="1"/>
            </p:cNvSpPr>
            <p:nvPr/>
          </p:nvSpPr>
          <p:spPr bwMode="auto">
            <a:xfrm>
              <a:off x="3312" y="2160"/>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5</a:t>
              </a:r>
              <a:endParaRPr lang="en-US">
                <a:latin typeface="Times New Roman" charset="0"/>
              </a:endParaRPr>
            </a:p>
          </p:txBody>
        </p:sp>
        <p:sp>
          <p:nvSpPr>
            <p:cNvPr id="18453" name="Text Box 26"/>
            <p:cNvSpPr txBox="1">
              <a:spLocks noChangeArrowheads="1"/>
            </p:cNvSpPr>
            <p:nvPr/>
          </p:nvSpPr>
          <p:spPr bwMode="auto">
            <a:xfrm>
              <a:off x="3120" y="1296"/>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6</a:t>
              </a:r>
              <a:endParaRPr lang="en-US">
                <a:latin typeface="Times New Roman" charset="0"/>
              </a:endParaRPr>
            </a:p>
          </p:txBody>
        </p:sp>
        <p:grpSp>
          <p:nvGrpSpPr>
            <p:cNvPr id="18454" name="Group 27"/>
            <p:cNvGrpSpPr>
              <a:grpSpLocks/>
            </p:cNvGrpSpPr>
            <p:nvPr/>
          </p:nvGrpSpPr>
          <p:grpSpPr bwMode="auto">
            <a:xfrm>
              <a:off x="2898" y="591"/>
              <a:ext cx="233" cy="414"/>
              <a:chOff x="4180" y="783"/>
              <a:chExt cx="150" cy="307"/>
            </a:xfrm>
          </p:grpSpPr>
          <p:sp>
            <p:nvSpPr>
              <p:cNvPr id="18483" name="AutoShape 28"/>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84" name="Rectangle 29"/>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85" name="Rectangle 30"/>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86" name="AutoShape 31"/>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87" name="Line 32"/>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8" name="Line 33"/>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9" name="Rectangle 34"/>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490" name="Rectangle 35"/>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grpSp>
          <p:nvGrpSpPr>
            <p:cNvPr id="18455" name="Group 36"/>
            <p:cNvGrpSpPr>
              <a:grpSpLocks/>
            </p:cNvGrpSpPr>
            <p:nvPr/>
          </p:nvGrpSpPr>
          <p:grpSpPr bwMode="auto">
            <a:xfrm>
              <a:off x="3420" y="1491"/>
              <a:ext cx="233" cy="414"/>
              <a:chOff x="4180" y="783"/>
              <a:chExt cx="150" cy="307"/>
            </a:xfrm>
          </p:grpSpPr>
          <p:sp>
            <p:nvSpPr>
              <p:cNvPr id="18475" name="AutoShape 37"/>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76" name="Rectangle 38"/>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77" name="Rectangle 39"/>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8" name="AutoShape 40"/>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9" name="Line 41"/>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0" name="Line 42"/>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81" name="Rectangle 43"/>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482" name="Rectangle 44"/>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grpSp>
          <p:nvGrpSpPr>
            <p:cNvPr id="18456" name="Group 45"/>
            <p:cNvGrpSpPr>
              <a:grpSpLocks/>
            </p:cNvGrpSpPr>
            <p:nvPr/>
          </p:nvGrpSpPr>
          <p:grpSpPr bwMode="auto">
            <a:xfrm>
              <a:off x="3408" y="2511"/>
              <a:ext cx="233" cy="414"/>
              <a:chOff x="4180" y="783"/>
              <a:chExt cx="150" cy="307"/>
            </a:xfrm>
          </p:grpSpPr>
          <p:sp>
            <p:nvSpPr>
              <p:cNvPr id="18467" name="AutoShape 46"/>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68" name="Rectangle 47"/>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sp>
            <p:nvSpPr>
              <p:cNvPr id="18469" name="Rectangle 48"/>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0" name="AutoShape 49"/>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dirty="0">
                  <a:latin typeface="Arial"/>
                </a:endParaRPr>
              </a:p>
            </p:txBody>
          </p:sp>
          <p:sp>
            <p:nvSpPr>
              <p:cNvPr id="18471" name="Line 50"/>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72" name="Line 51"/>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73" name="Rectangle 52"/>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dirty="0">
                  <a:latin typeface="Arial"/>
                </a:endParaRPr>
              </a:p>
            </p:txBody>
          </p:sp>
          <p:sp>
            <p:nvSpPr>
              <p:cNvPr id="18474" name="Rectangle 53"/>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dirty="0">
                  <a:latin typeface="Arial"/>
                </a:endParaRPr>
              </a:p>
            </p:txBody>
          </p:sp>
        </p:grpSp>
        <p:sp>
          <p:nvSpPr>
            <p:cNvPr id="18457" name="Text Box 54"/>
            <p:cNvSpPr txBox="1">
              <a:spLocks noChangeArrowheads="1"/>
            </p:cNvSpPr>
            <p:nvPr/>
          </p:nvSpPr>
          <p:spPr bwMode="auto">
            <a:xfrm>
              <a:off x="2892" y="2871"/>
              <a:ext cx="1524" cy="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600" dirty="0">
                  <a:latin typeface="Arial"/>
                </a:rPr>
                <a:t>authoritative DNS server</a:t>
              </a:r>
              <a:endParaRPr lang="en-US" dirty="0">
                <a:latin typeface="Times New Roman" charset="0"/>
              </a:endParaRPr>
            </a:p>
            <a:p>
              <a:pPr algn="ctr">
                <a:spcBef>
                  <a:spcPct val="0"/>
                </a:spcBef>
                <a:buClrTx/>
                <a:buSzTx/>
                <a:buFontTx/>
                <a:buNone/>
              </a:pPr>
              <a:r>
                <a:rPr lang="en-US" sz="1600" b="1" dirty="0" err="1">
                  <a:latin typeface="Arial" charset="0"/>
                </a:rPr>
                <a:t>dns.stanford.edu</a:t>
              </a:r>
              <a:endParaRPr lang="en-US" sz="1600" dirty="0">
                <a:latin typeface="Arial" charset="0"/>
              </a:endParaRPr>
            </a:p>
          </p:txBody>
        </p:sp>
        <p:sp>
          <p:nvSpPr>
            <p:cNvPr id="18458" name="Text Box 55"/>
            <p:cNvSpPr txBox="1">
              <a:spLocks noChangeArrowheads="1"/>
            </p:cNvSpPr>
            <p:nvPr/>
          </p:nvSpPr>
          <p:spPr bwMode="auto">
            <a:xfrm>
              <a:off x="2592" y="1344"/>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7</a:t>
              </a:r>
              <a:endParaRPr lang="en-US">
                <a:latin typeface="Times New Roman" charset="0"/>
              </a:endParaRPr>
            </a:p>
          </p:txBody>
        </p:sp>
        <p:sp>
          <p:nvSpPr>
            <p:cNvPr id="18459" name="Text Box 56"/>
            <p:cNvSpPr txBox="1">
              <a:spLocks noChangeArrowheads="1"/>
            </p:cNvSpPr>
            <p:nvPr/>
          </p:nvSpPr>
          <p:spPr bwMode="auto">
            <a:xfrm>
              <a:off x="2393" y="2469"/>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8</a:t>
              </a:r>
              <a:endParaRPr lang="en-US">
                <a:latin typeface="Times New Roman" charset="0"/>
              </a:endParaRPr>
            </a:p>
          </p:txBody>
        </p:sp>
        <p:sp>
          <p:nvSpPr>
            <p:cNvPr id="18460" name="Line 57"/>
            <p:cNvSpPr>
              <a:spLocks noChangeShapeType="1"/>
            </p:cNvSpPr>
            <p:nvPr/>
          </p:nvSpPr>
          <p:spPr bwMode="auto">
            <a:xfrm>
              <a:off x="3120" y="768"/>
              <a:ext cx="432" cy="72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latin typeface="Arial"/>
              </a:endParaRPr>
            </a:p>
          </p:txBody>
        </p:sp>
        <p:sp>
          <p:nvSpPr>
            <p:cNvPr id="18461" name="Text Box 59"/>
            <p:cNvSpPr txBox="1">
              <a:spLocks noChangeArrowheads="1"/>
            </p:cNvSpPr>
            <p:nvPr/>
          </p:nvSpPr>
          <p:spPr bwMode="auto">
            <a:xfrm>
              <a:off x="3840" y="1536"/>
              <a:ext cx="1267"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dirty="0">
                  <a:latin typeface="Arial"/>
                </a:rPr>
                <a:t>TLD DNS server</a:t>
              </a:r>
              <a:endParaRPr lang="en-US" sz="1600" dirty="0">
                <a:latin typeface="Times New Roman" charset="0"/>
              </a:endParaRPr>
            </a:p>
          </p:txBody>
        </p:sp>
        <p:sp>
          <p:nvSpPr>
            <p:cNvPr id="18462" name="Line 60"/>
            <p:cNvSpPr>
              <a:spLocks noChangeShapeType="1"/>
            </p:cNvSpPr>
            <p:nvPr/>
          </p:nvSpPr>
          <p:spPr bwMode="auto">
            <a:xfrm>
              <a:off x="3600" y="1872"/>
              <a:ext cx="0" cy="624"/>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63" name="Line 61"/>
            <p:cNvSpPr>
              <a:spLocks noChangeShapeType="1"/>
            </p:cNvSpPr>
            <p:nvPr/>
          </p:nvSpPr>
          <p:spPr bwMode="auto">
            <a:xfrm flipH="1" flipV="1">
              <a:off x="3504" y="1920"/>
              <a:ext cx="0" cy="576"/>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64" name="Line 62"/>
            <p:cNvSpPr>
              <a:spLocks noChangeShapeType="1"/>
            </p:cNvSpPr>
            <p:nvPr/>
          </p:nvSpPr>
          <p:spPr bwMode="auto">
            <a:xfrm flipH="1" flipV="1">
              <a:off x="3072" y="1008"/>
              <a:ext cx="336" cy="576"/>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sp>
          <p:nvSpPr>
            <p:cNvPr id="18465" name="Text Box 63"/>
            <p:cNvSpPr txBox="1">
              <a:spLocks noChangeArrowheads="1"/>
            </p:cNvSpPr>
            <p:nvPr/>
          </p:nvSpPr>
          <p:spPr bwMode="auto">
            <a:xfrm>
              <a:off x="3408" y="1008"/>
              <a:ext cx="196"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400">
                  <a:solidFill>
                    <a:schemeClr val="tx1"/>
                  </a:solidFill>
                  <a:latin typeface="Comic Sans MS" charset="0"/>
                  <a:ea typeface="ＭＳ Ｐゴシック" charset="0"/>
                </a:defRPr>
              </a:lvl9pPr>
            </a:lstStyle>
            <a:p>
              <a:pPr algn="ctr">
                <a:spcBef>
                  <a:spcPct val="0"/>
                </a:spcBef>
                <a:buClrTx/>
                <a:buSzTx/>
                <a:buFontTx/>
                <a:buNone/>
              </a:pPr>
              <a:r>
                <a:rPr lang="en-US" sz="1800">
                  <a:solidFill>
                    <a:srgbClr val="FF0000"/>
                  </a:solidFill>
                  <a:latin typeface="Arial" charset="0"/>
                </a:rPr>
                <a:t>3</a:t>
              </a:r>
              <a:endParaRPr lang="en-US">
                <a:latin typeface="Times New Roman" charset="0"/>
              </a:endParaRPr>
            </a:p>
          </p:txBody>
        </p:sp>
        <p:sp>
          <p:nvSpPr>
            <p:cNvPr id="18466" name="Line 64"/>
            <p:cNvSpPr>
              <a:spLocks noChangeShapeType="1"/>
            </p:cNvSpPr>
            <p:nvPr/>
          </p:nvSpPr>
          <p:spPr bwMode="auto">
            <a:xfrm flipH="1">
              <a:off x="2448" y="1008"/>
              <a:ext cx="480" cy="528"/>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dirty="0">
                <a:latin typeface="Arial"/>
              </a:endParaRPr>
            </a:p>
          </p:txBody>
        </p:sp>
      </p:grpSp>
      <p:sp>
        <p:nvSpPr>
          <p:cNvPr id="18439" name="Rectangle 67"/>
          <p:cNvSpPr>
            <a:spLocks noChangeArrowheads="1"/>
          </p:cNvSpPr>
          <p:nvPr/>
        </p:nvSpPr>
        <p:spPr bwMode="auto">
          <a:xfrm>
            <a:off x="468313" y="1687513"/>
            <a:ext cx="3162300" cy="231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r>
              <a:rPr lang="en-US" u="sng" dirty="0">
                <a:solidFill>
                  <a:srgbClr val="FF0000"/>
                </a:solidFill>
                <a:latin typeface="Arial"/>
              </a:rPr>
              <a:t>recursive query:</a:t>
            </a:r>
            <a:endParaRPr lang="en-US" sz="2000" dirty="0">
              <a:latin typeface="Arial"/>
            </a:endParaRPr>
          </a:p>
          <a:p>
            <a:pPr marL="342900" indent="-342900">
              <a:buFont typeface="Arial" panose="020B0604020202020204" pitchFamily="34" charset="0"/>
              <a:buChar char="•"/>
            </a:pPr>
            <a:r>
              <a:rPr lang="en-US" sz="2000" dirty="0">
                <a:latin typeface="Arial"/>
              </a:rPr>
              <a:t>puts burden of name resolution on contacted name server</a:t>
            </a:r>
          </a:p>
          <a:p>
            <a:pPr marL="342900" indent="-342900">
              <a:buFont typeface="Arial" panose="020B0604020202020204" pitchFamily="34" charset="0"/>
              <a:buChar char="•"/>
            </a:pPr>
            <a:endParaRPr lang="en-US" sz="2000" dirty="0">
              <a:latin typeface="Arial"/>
            </a:endParaRPr>
          </a:p>
          <a:p>
            <a:pPr marL="342900" indent="-342900">
              <a:buFont typeface="Arial" panose="020B0604020202020204" pitchFamily="34" charset="0"/>
              <a:buChar char="•"/>
            </a:pPr>
            <a:r>
              <a:rPr lang="en-US" sz="2000" dirty="0">
                <a:latin typeface="Arial"/>
              </a:rPr>
              <a:t>heavy load? </a:t>
            </a:r>
          </a:p>
        </p:txBody>
      </p:sp>
      <p:sp>
        <p:nvSpPr>
          <p:cNvPr id="18440" name="Rectangle 70"/>
          <p:cNvSpPr>
            <a:spLocks noGrp="1" noChangeArrowheads="1"/>
          </p:cNvSpPr>
          <p:nvPr>
            <p:ph type="title"/>
          </p:nvPr>
        </p:nvSpPr>
        <p:spPr>
          <a:xfrm>
            <a:off x="595398" y="-35463"/>
            <a:ext cx="8229600" cy="1143000"/>
          </a:xfrm>
          <a:noFill/>
        </p:spPr>
        <p:txBody>
          <a:bodyPr>
            <a:normAutofit/>
          </a:bodyPr>
          <a:lstStyle/>
          <a:p>
            <a:r>
              <a:rPr lang="en-US" sz="3600" dirty="0"/>
              <a:t>DNS name resolution </a:t>
            </a:r>
            <a:r>
              <a:rPr lang="en-US" sz="3600" b="1" dirty="0"/>
              <a:t>recursive</a:t>
            </a:r>
            <a:r>
              <a:rPr lang="en-US" sz="3600" dirty="0"/>
              <a:t> example</a:t>
            </a:r>
          </a:p>
        </p:txBody>
      </p:sp>
    </p:spTree>
    <p:extLst>
      <p:ext uri="{BB962C8B-B14F-4D97-AF65-F5344CB8AC3E}">
        <p14:creationId xmlns:p14="http://schemas.microsoft.com/office/powerpoint/2010/main" val="124517046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Mail message format</a:t>
            </a:r>
            <a:endParaRPr lang="en-US" sz="33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614966" y="1996085"/>
            <a:ext cx="8026114" cy="139239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SMTP: protocol for exchanging e-mail messages, defined in RFC 5321 (like RFC 7231 defines HTTP)</a:t>
            </a:r>
          </a:p>
          <a:p>
            <a:pPr marL="10716"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RFC 2822 defines </a:t>
            </a:r>
            <a:r>
              <a:rPr lang="en-US" altLang="en-US" sz="2100" i="1" dirty="0">
                <a:solidFill>
                  <a:prstClr val="black"/>
                </a:solidFill>
                <a:latin typeface="Calibri" panose="020F0502020204030204"/>
                <a:ea typeface="ＭＳ Ｐゴシック" panose="020B0600070205080204" pitchFamily="34" charset="-128"/>
              </a:rPr>
              <a:t>syntax</a:t>
            </a:r>
            <a:r>
              <a:rPr lang="en-US" altLang="en-US" sz="2100" dirty="0">
                <a:solidFill>
                  <a:prstClr val="black"/>
                </a:solidFill>
                <a:latin typeface="Calibri" panose="020F0502020204030204"/>
                <a:ea typeface="ＭＳ Ｐゴシック" panose="020B0600070205080204" pitchFamily="34" charset="-128"/>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6083654" y="3345053"/>
            <a:ext cx="2124075" cy="32385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dirty="0">
                <a:solidFill>
                  <a:srgbClr val="FFFFFF"/>
                </a:solidFill>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6083654" y="3954653"/>
            <a:ext cx="2124075" cy="1304925"/>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a:solidFill>
                  <a:srgbClr val="FFFFFF"/>
                </a:solidFill>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5931254" y="3259328"/>
            <a:ext cx="2428875" cy="230505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175486" y="4678141"/>
            <a:ext cx="4908169" cy="609594"/>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r>
              <a:rPr lang="en-US" sz="1500" dirty="0">
                <a:solidFill>
                  <a:srgbClr val="000000"/>
                </a:solidFill>
                <a:latin typeface="Arial" panose="020B0604020202020204" pitchFamily="34" charset="0"/>
                <a:ea typeface="ＭＳ Ｐゴシック" panose="020B0600070205080204" pitchFamily="34" charset="-128"/>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8428084" y="3510550"/>
            <a:ext cx="64633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a:solidFill>
                  <a:srgbClr val="000000"/>
                </a:solidFill>
              </a:rPr>
              <a:t>blank</a:t>
            </a:r>
          </a:p>
          <a:p>
            <a:pPr algn="ctr" defTabSz="685800" eaLnBrk="0" fontAlgn="base" hangingPunct="0">
              <a:spcBef>
                <a:spcPct val="0"/>
              </a:spcBef>
              <a:spcAft>
                <a:spcPct val="0"/>
              </a:spcAft>
              <a:defRPr/>
            </a:pPr>
            <a:r>
              <a:rPr lang="en-US" altLang="en-US" sz="1500" kern="0">
                <a:solidFill>
                  <a:srgbClr val="000000"/>
                </a:solidFill>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7788629" y="3840353"/>
            <a:ext cx="7239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2710543" y="3505621"/>
            <a:ext cx="3318684"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666920" y="3332355"/>
            <a:ext cx="4784345" cy="227561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9556" indent="-163116"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header lines, e.g.,</a:t>
            </a:r>
          </a:p>
          <a:p>
            <a:pPr marL="476250" lvl="1" indent="-167879"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To:</a:t>
            </a:r>
          </a:p>
          <a:p>
            <a:pPr marL="476250" lvl="1" indent="-167879"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From:</a:t>
            </a:r>
          </a:p>
          <a:p>
            <a:pPr marL="476250" lvl="1" indent="-167879"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Subject:</a:t>
            </a:r>
          </a:p>
          <a:p>
            <a:pPr marL="302419" lvl="1" indent="0" defTabSz="685800">
              <a:spcBef>
                <a:spcPts val="375"/>
              </a:spcBef>
              <a:buNone/>
              <a:defRPr/>
            </a:pPr>
            <a:r>
              <a:rPr lang="en-US" altLang="en-US" sz="1800" dirty="0">
                <a:solidFill>
                  <a:prstClr val="black"/>
                </a:solidFill>
                <a:latin typeface="Calibri" panose="020F0502020204030204"/>
                <a:ea typeface="ＭＳ Ｐゴシック" panose="020B0600070205080204" pitchFamily="34" charset="-128"/>
              </a:rPr>
              <a:t>these lines, within the body of the email message area different from </a:t>
            </a:r>
            <a:r>
              <a:rPr lang="en-US" altLang="en-US" sz="1650" dirty="0">
                <a:solidFill>
                  <a:prstClr val="black"/>
                </a:solidFill>
                <a:latin typeface="Calibri" panose="020F0502020204030204"/>
                <a:ea typeface="ＭＳ Ｐゴシック" panose="020B0600070205080204" pitchFamily="34" charset="-128"/>
              </a:rPr>
              <a:t>SMTP MAIL FROM:, RCPT TO:</a:t>
            </a:r>
            <a:r>
              <a:rPr lang="en-US" altLang="en-US" sz="1800" dirty="0">
                <a:solidFill>
                  <a:prstClr val="black"/>
                </a:solidFill>
                <a:latin typeface="Calibri" panose="020F0502020204030204"/>
                <a:ea typeface="ＭＳ Ｐゴシック" panose="020B0600070205080204" pitchFamily="34" charset="-128"/>
              </a:rPr>
              <a:t> commands!</a:t>
            </a:r>
          </a:p>
          <a:p>
            <a:pPr marL="264319" indent="-166688"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Body: the “</a:t>
            </a:r>
            <a:r>
              <a:rPr lang="en-US" altLang="ja-JP" sz="1800" dirty="0">
                <a:solidFill>
                  <a:prstClr val="black"/>
                </a:solidFill>
                <a:latin typeface="Calibri" panose="020F0502020204030204"/>
                <a:ea typeface="ＭＳ Ｐゴシック" panose="020B0600070205080204" pitchFamily="34" charset="-128"/>
              </a:rPr>
              <a:t>message” , </a:t>
            </a:r>
            <a:r>
              <a:rPr lang="en-US" altLang="en-US" sz="1800" dirty="0">
                <a:solidFill>
                  <a:prstClr val="black"/>
                </a:solidFill>
                <a:latin typeface="Calibri" panose="020F0502020204030204"/>
                <a:ea typeface="ＭＳ Ｐゴシック" panose="020B0600070205080204" pitchFamily="34" charset="-128"/>
              </a:rPr>
              <a:t>ASCII characters only</a:t>
            </a:r>
            <a:endParaRPr lang="en-US" altLang="en-US" sz="1500" dirty="0">
              <a:solidFill>
                <a:prstClr val="black"/>
              </a:solidFill>
              <a:latin typeface="Calibri" panose="020F0502020204030204"/>
              <a:ea typeface="ＭＳ Ｐゴシック" panose="020B0600070205080204" pitchFamily="34" charset="-128"/>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190</a:t>
            </a:fld>
            <a:endParaRPr lang="en-US" dirty="0"/>
          </a:p>
        </p:txBody>
      </p:sp>
    </p:spTree>
    <p:extLst>
      <p:ext uri="{BB962C8B-B14F-4D97-AF65-F5344CB8AC3E}">
        <p14:creationId xmlns:p14="http://schemas.microsoft.com/office/powerpoint/2010/main" val="827701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Retrieving email: mail access protocols</a:t>
            </a:r>
            <a:endParaRPr lang="en-US" sz="33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3338647" y="2127817"/>
            <a:ext cx="383381" cy="520304"/>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4603090" y="2134960"/>
            <a:ext cx="383381" cy="520304"/>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3096950" y="2434998"/>
            <a:ext cx="1309688" cy="873920"/>
            <a:chOff x="1697" y="1206"/>
            <a:chExt cx="1100" cy="73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697" y="1583"/>
              <a:ext cx="1100"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200" kern="0" dirty="0">
                  <a:solidFill>
                    <a:srgbClr val="000000"/>
                  </a:solidFill>
                </a:rPr>
                <a:t>sender</a:t>
              </a:r>
              <a:r>
                <a:rPr lang="ja-JP" altLang="en-US" sz="1200" kern="0">
                  <a:solidFill>
                    <a:srgbClr val="000000"/>
                  </a:solidFill>
                </a:rPr>
                <a:t>’</a:t>
              </a:r>
              <a:r>
                <a:rPr lang="en-US" altLang="ja-JP" sz="1200" kern="0" dirty="0">
                  <a:solidFill>
                    <a:srgbClr val="000000"/>
                  </a:solidFill>
                </a:rPr>
                <a:t>s e-mail </a:t>
              </a:r>
            </a:p>
            <a:p>
              <a:pPr algn="ctr" defTabSz="685800" eaLnBrk="0" fontAlgn="base" hangingPunct="0">
                <a:lnSpc>
                  <a:spcPct val="90000"/>
                </a:lnSpc>
                <a:spcBef>
                  <a:spcPct val="0"/>
                </a:spcBef>
                <a:spcAft>
                  <a:spcPct val="0"/>
                </a:spcAft>
                <a:defRPr/>
              </a:pPr>
              <a:r>
                <a:rPr lang="en-US" altLang="en-US" sz="1200" kern="0" dirty="0">
                  <a:solidFill>
                    <a:srgbClr val="000000"/>
                  </a:solidFill>
                </a:rPr>
                <a:t>server</a:t>
              </a:r>
              <a:endParaRPr lang="en-US" altLang="en-US" sz="1800" kern="0" dirty="0">
                <a:solidFill>
                  <a:srgbClr val="000000"/>
                </a:solidFill>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2607343" y="2044473"/>
            <a:ext cx="71846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a:solidFill>
                  <a:srgbClr val="CC0000"/>
                </a:solidFill>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3953008" y="2037329"/>
            <a:ext cx="642938"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3808684" y="2052808"/>
            <a:ext cx="71846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a:solidFill>
                  <a:srgbClr val="CC0000"/>
                </a:solidFill>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4279320" y="2893389"/>
            <a:ext cx="1386919"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200" kern="0" dirty="0">
                <a:solidFill>
                  <a:srgbClr val="000000"/>
                </a:solidFill>
              </a:rPr>
              <a:t>receiver</a:t>
            </a:r>
            <a:r>
              <a:rPr lang="ja-JP" altLang="en-US" sz="1200" kern="0">
                <a:solidFill>
                  <a:srgbClr val="000000"/>
                </a:solidFill>
              </a:rPr>
              <a:t>’</a:t>
            </a:r>
            <a:r>
              <a:rPr lang="en-US" altLang="ja-JP" sz="1200" kern="0" dirty="0">
                <a:solidFill>
                  <a:srgbClr val="000000"/>
                </a:solidFill>
              </a:rPr>
              <a:t>s e-mail </a:t>
            </a:r>
          </a:p>
          <a:p>
            <a:pPr algn="ctr" defTabSz="685800" eaLnBrk="0" fontAlgn="base" hangingPunct="0">
              <a:lnSpc>
                <a:spcPct val="90000"/>
              </a:lnSpc>
              <a:spcBef>
                <a:spcPct val="0"/>
              </a:spcBef>
              <a:spcAft>
                <a:spcPct val="0"/>
              </a:spcAft>
              <a:defRPr/>
            </a:pPr>
            <a:r>
              <a:rPr lang="en-US" altLang="en-US" sz="1200" kern="0" dirty="0">
                <a:solidFill>
                  <a:srgbClr val="000000"/>
                </a:solidFill>
              </a:rPr>
              <a:t>server</a:t>
            </a:r>
            <a:endParaRPr lang="en-US" altLang="en-US" sz="1800" kern="0" dirty="0">
              <a:solidFill>
                <a:srgbClr val="000000"/>
              </a:solidFill>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4717390" y="2444524"/>
            <a:ext cx="607219" cy="421481"/>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omic Sans MS" panose="030F0902030302020204" pitchFamily="66" charset="0"/>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0315" y="2112339"/>
            <a:ext cx="421481" cy="520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27215" y="2123055"/>
            <a:ext cx="507206" cy="51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2619509" y="2373086"/>
            <a:ext cx="677466"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3842281" y="2370704"/>
            <a:ext cx="67746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5024439" y="1925412"/>
            <a:ext cx="1362207" cy="909851"/>
            <a:chOff x="6699252" y="1424214"/>
            <a:chExt cx="1816276" cy="1213134"/>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5" cy="907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5000"/>
                </a:lnSpc>
                <a:spcBef>
                  <a:spcPct val="0"/>
                </a:spcBef>
                <a:spcAft>
                  <a:spcPct val="0"/>
                </a:spcAft>
                <a:defRPr/>
              </a:pPr>
              <a:r>
                <a:rPr lang="en-US" altLang="en-US" sz="1500" i="1" kern="0" dirty="0">
                  <a:solidFill>
                    <a:srgbClr val="CC0000"/>
                  </a:solidFill>
                </a:rPr>
                <a:t>e-mail access</a:t>
              </a:r>
            </a:p>
            <a:p>
              <a:pPr algn="ctr" defTabSz="685800" eaLnBrk="0" fontAlgn="base" hangingPunct="0">
                <a:lnSpc>
                  <a:spcPct val="85000"/>
                </a:lnSpc>
                <a:spcBef>
                  <a:spcPct val="0"/>
                </a:spcBef>
                <a:spcAft>
                  <a:spcPct val="0"/>
                </a:spcAft>
                <a:defRPr/>
              </a:pPr>
              <a:r>
                <a:rPr lang="en-US" altLang="en-US" sz="1500" i="1" kern="0" dirty="0">
                  <a:solidFill>
                    <a:srgbClr val="CC0000"/>
                  </a:solidFill>
                </a:rPr>
                <a:t>protocol</a:t>
              </a:r>
              <a:endParaRPr lang="en-US" altLang="en-US" sz="1350" kern="0" dirty="0">
                <a:solidFill>
                  <a:srgbClr val="CC0000"/>
                </a:solidFill>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4731" y="2043339"/>
              <a:ext cx="1450797" cy="594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5000"/>
                </a:lnSpc>
                <a:spcBef>
                  <a:spcPct val="0"/>
                </a:spcBef>
                <a:spcAft>
                  <a:spcPct val="0"/>
                </a:spcAft>
                <a:defRPr/>
              </a:pPr>
              <a:r>
                <a:rPr lang="en-US" altLang="en-US" sz="1350" i="1" kern="0" dirty="0">
                  <a:solidFill>
                    <a:srgbClr val="CC0000"/>
                  </a:solidFill>
                </a:rPr>
                <a:t>(e.g.,</a:t>
              </a:r>
              <a:r>
                <a:rPr lang="en-US" altLang="en-US" sz="1200" i="1" kern="0" dirty="0">
                  <a:solidFill>
                    <a:srgbClr val="CC0000"/>
                  </a:solidFill>
                </a:rPr>
                <a:t> IMAP, HTTP</a:t>
              </a:r>
              <a:r>
                <a:rPr lang="en-US" altLang="en-US" sz="1350" i="1" kern="0" dirty="0">
                  <a:solidFill>
                    <a:srgbClr val="CC0000"/>
                  </a:solidFill>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1893226" y="2008754"/>
            <a:ext cx="708422" cy="790575"/>
            <a:chOff x="3554" y="550"/>
            <a:chExt cx="59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6318781" y="2011136"/>
            <a:ext cx="708421" cy="790575"/>
            <a:chOff x="3554" y="550"/>
            <a:chExt cx="59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54" y="550"/>
              <a:ext cx="47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user</a:t>
              </a:r>
            </a:p>
            <a:p>
              <a:pPr algn="ctr" defTabSz="685800" eaLnBrk="0" fontAlgn="base" hangingPunct="0">
                <a:spcBef>
                  <a:spcPct val="0"/>
                </a:spcBef>
                <a:spcAft>
                  <a:spcPct val="0"/>
                </a:spcAft>
                <a:defRPr/>
              </a:pPr>
              <a:r>
                <a:rPr lang="en-US" altLang="en-US" sz="1200" kern="0">
                  <a:solidFill>
                    <a:srgbClr val="000000"/>
                  </a:solidFill>
                </a:rPr>
                <a:t>agent</a:t>
              </a:r>
              <a:endParaRPr lang="en-US" altLang="en-US" sz="1800" kern="0">
                <a:solidFill>
                  <a:srgbClr val="000000"/>
                </a:solidFill>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359229" y="3421218"/>
            <a:ext cx="8436428" cy="236253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lnSpc>
                <a:spcPct val="100000"/>
              </a:lnSpc>
              <a:spcBef>
                <a:spcPts val="750"/>
              </a:spcBef>
              <a:defRPr/>
            </a:pPr>
            <a:r>
              <a:rPr lang="en-US" altLang="en-US" sz="2100" dirty="0">
                <a:solidFill>
                  <a:srgbClr val="CC0000"/>
                </a:solidFill>
                <a:latin typeface="Calibri" panose="020F0502020204030204"/>
                <a:ea typeface="ＭＳ Ｐゴシック" panose="020B0600070205080204" pitchFamily="34" charset="-128"/>
              </a:rPr>
              <a:t>SMTP:</a:t>
            </a:r>
            <a:r>
              <a:rPr lang="en-US" altLang="en-US" sz="2100" dirty="0">
                <a:solidFill>
                  <a:prstClr val="black"/>
                </a:solidFill>
                <a:latin typeface="Calibri" panose="020F0502020204030204"/>
                <a:ea typeface="ＭＳ Ｐゴシック" panose="020B0600070205080204" pitchFamily="34" charset="-128"/>
              </a:rPr>
              <a:t> delivery/storage of e-mail messages to receiver’</a:t>
            </a:r>
            <a:r>
              <a:rPr lang="en-US" altLang="ja-JP" sz="2100" dirty="0">
                <a:solidFill>
                  <a:prstClr val="black"/>
                </a:solidFill>
                <a:latin typeface="Calibri" panose="020F0502020204030204"/>
                <a:ea typeface="ＭＳ Ｐゴシック" panose="020B0600070205080204" pitchFamily="34" charset="-128"/>
              </a:rPr>
              <a:t>s server</a:t>
            </a:r>
          </a:p>
          <a:p>
            <a:pPr marL="264319" indent="-166688" defTabSz="685800">
              <a:lnSpc>
                <a:spcPct val="100000"/>
              </a:lnSpc>
              <a:spcBef>
                <a:spcPts val="750"/>
              </a:spcBef>
              <a:defRPr/>
            </a:pPr>
            <a:r>
              <a:rPr lang="en-US" altLang="en-US" sz="2100" dirty="0">
                <a:solidFill>
                  <a:prstClr val="black"/>
                </a:solidFill>
                <a:latin typeface="Calibri" panose="020F0502020204030204"/>
                <a:ea typeface="ＭＳ Ｐゴシック" panose="020B0600070205080204" pitchFamily="34" charset="-128"/>
              </a:rPr>
              <a:t>mail access protocol: retrieval from server</a:t>
            </a:r>
          </a:p>
          <a:p>
            <a:pPr marL="521494" lvl="1" indent="-173831" defTabSz="685800">
              <a:lnSpc>
                <a:spcPct val="100000"/>
              </a:lnSpc>
              <a:spcBef>
                <a:spcPts val="375"/>
              </a:spcBef>
              <a:defRPr/>
            </a:pPr>
            <a:r>
              <a:rPr lang="en-US" altLang="en-US" sz="1800" dirty="0">
                <a:solidFill>
                  <a:srgbClr val="CC0000"/>
                </a:solidFill>
                <a:latin typeface="Calibri" panose="020F0502020204030204"/>
                <a:ea typeface="ＭＳ Ｐゴシック" panose="020B0600070205080204" pitchFamily="34" charset="-128"/>
              </a:rPr>
              <a:t>IMAP:</a:t>
            </a:r>
            <a:r>
              <a:rPr lang="en-US" altLang="en-US" sz="1800" dirty="0">
                <a:solidFill>
                  <a:prstClr val="black"/>
                </a:solidFill>
                <a:latin typeface="Calibri" panose="020F0502020204030204"/>
                <a:ea typeface="ＭＳ Ｐゴシック" panose="020B0600070205080204" pitchFamily="34" charset="-128"/>
              </a:rPr>
              <a:t> Internet Mail Access Protocol [RFC 3501]: messages stored on server, IMAP provides retrieval, deletion, folders of stored messages on server</a:t>
            </a:r>
          </a:p>
          <a:p>
            <a:pPr marL="259556" indent="-216694" defTabSz="685800">
              <a:lnSpc>
                <a:spcPct val="100000"/>
              </a:lnSpc>
              <a:spcBef>
                <a:spcPts val="750"/>
              </a:spcBef>
              <a:defRPr/>
            </a:pPr>
            <a:r>
              <a:rPr lang="en-US" altLang="en-US" sz="2100" dirty="0">
                <a:solidFill>
                  <a:srgbClr val="CC0000"/>
                </a:solidFill>
                <a:latin typeface="Calibri" panose="020F0502020204030204"/>
                <a:ea typeface="ＭＳ Ｐゴシック" panose="020B0600070205080204" pitchFamily="34" charset="-128"/>
              </a:rPr>
              <a:t>HTTP:</a:t>
            </a:r>
            <a:r>
              <a:rPr lang="en-US" altLang="en-US" sz="2100" dirty="0">
                <a:solidFill>
                  <a:prstClr val="black"/>
                </a:solidFill>
                <a:latin typeface="Calibri" panose="020F0502020204030204"/>
                <a:ea typeface="ＭＳ Ｐゴシック" panose="020B0600070205080204" pitchFamily="34" charset="-128"/>
              </a:rPr>
              <a:t> </a:t>
            </a:r>
            <a:r>
              <a:rPr lang="en-US" altLang="en-US" sz="2100" dirty="0" err="1">
                <a:solidFill>
                  <a:prstClr val="black"/>
                </a:solidFill>
                <a:latin typeface="Calibri" panose="020F0502020204030204"/>
                <a:ea typeface="ＭＳ Ｐゴシック" panose="020B0600070205080204" pitchFamily="34" charset="-128"/>
              </a:rPr>
              <a:t>gmail</a:t>
            </a:r>
            <a:r>
              <a:rPr lang="en-US" altLang="en-US" sz="2100" dirty="0">
                <a:solidFill>
                  <a:prstClr val="black"/>
                </a:solidFill>
                <a:latin typeface="Calibri" panose="020F0502020204030204"/>
                <a:ea typeface="ＭＳ Ｐゴシック" panose="020B0600070205080204" pitchFamily="34" charset="-128"/>
              </a:rPr>
              <a:t>, Hotmail, </a:t>
            </a:r>
            <a:r>
              <a:rPr lang="en-US" altLang="en-US" sz="2100" dirty="0" err="1">
                <a:solidFill>
                  <a:prstClr val="black"/>
                </a:solidFill>
                <a:latin typeface="Calibri" panose="020F0502020204030204"/>
                <a:ea typeface="ＭＳ Ｐゴシック" panose="020B0600070205080204" pitchFamily="34" charset="-128"/>
              </a:rPr>
              <a:t>Yahoo!Mail</a:t>
            </a:r>
            <a:r>
              <a:rPr lang="en-US" altLang="en-US" sz="2100" dirty="0">
                <a:solidFill>
                  <a:prstClr val="black"/>
                </a:solidFill>
                <a:latin typeface="Calibri" panose="020F0502020204030204"/>
                <a:ea typeface="ＭＳ Ｐゴシック" panose="020B0600070205080204" pitchFamily="34" charset="-128"/>
              </a:rPr>
              <a:t>, etc. provides web-based interface on top of STMP (to send), IMAP (or POP) to retrieve e-mail messages</a:t>
            </a:r>
          </a:p>
          <a:p>
            <a:pPr marL="521494" lvl="1" indent="-173831" defTabSz="685800">
              <a:spcBef>
                <a:spcPts val="375"/>
              </a:spcBef>
              <a:defRPr/>
            </a:pPr>
            <a:endParaRPr lang="en-US" altLang="en-US" sz="1650" dirty="0">
              <a:solidFill>
                <a:prstClr val="black"/>
              </a:solidFill>
              <a:latin typeface="Calibri" panose="020F0502020204030204"/>
              <a:ea typeface="ＭＳ Ｐゴシック" panose="020B0600070205080204" pitchFamily="34" charset="-128"/>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191</a:t>
            </a:fld>
            <a:endParaRPr lang="en-US" dirty="0"/>
          </a:p>
        </p:txBody>
      </p:sp>
    </p:spTree>
    <p:extLst>
      <p:ext uri="{BB962C8B-B14F-4D97-AF65-F5344CB8AC3E}">
        <p14:creationId xmlns:p14="http://schemas.microsoft.com/office/powerpoint/2010/main" val="2858908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38ED52-2A98-DCAC-C5F5-70B3256379D0}"/>
              </a:ext>
            </a:extLst>
          </p:cNvPr>
          <p:cNvSpPr>
            <a:spLocks noGrp="1"/>
          </p:cNvSpPr>
          <p:nvPr>
            <p:ph type="title"/>
          </p:nvPr>
        </p:nvSpPr>
        <p:spPr>
          <a:xfrm>
            <a:off x="457200" y="53922"/>
            <a:ext cx="8229600" cy="1143000"/>
          </a:xfrm>
        </p:spPr>
        <p:txBody>
          <a:bodyPr>
            <a:normAutofit fontScale="90000"/>
          </a:bodyPr>
          <a:lstStyle/>
          <a:p>
            <a:r>
              <a:rPr lang="en-US" dirty="0"/>
              <a:t>Internet</a:t>
            </a:r>
            <a:br>
              <a:rPr lang="en-US" dirty="0"/>
            </a:br>
            <a:r>
              <a:rPr lang="en-US" sz="2200" dirty="0"/>
              <a:t>(current data is $$$ or hard to get)</a:t>
            </a:r>
            <a:br>
              <a:rPr lang="en-US" sz="2200" dirty="0"/>
            </a:br>
            <a:r>
              <a:rPr lang="en-US" sz="2200" dirty="0"/>
              <a:t>This info taken from an annual </a:t>
            </a:r>
            <a:r>
              <a:rPr lang="en-US" sz="2200" dirty="0" err="1"/>
              <a:t>Sandvine</a:t>
            </a:r>
            <a:r>
              <a:rPr lang="en-US" sz="2200" dirty="0"/>
              <a:t> report for 2022 </a:t>
            </a:r>
            <a:r>
              <a:rPr lang="en-US" sz="1100" dirty="0"/>
              <a:t>https://</a:t>
            </a:r>
            <a:r>
              <a:rPr lang="en-US" sz="1100" dirty="0" err="1"/>
              <a:t>www.sandvine.com</a:t>
            </a:r>
            <a:endParaRPr lang="en-US" dirty="0"/>
          </a:p>
        </p:txBody>
      </p:sp>
      <p:pic>
        <p:nvPicPr>
          <p:cNvPr id="10" name="Picture 9">
            <a:extLst>
              <a:ext uri="{FF2B5EF4-FFF2-40B4-BE49-F238E27FC236}">
                <a16:creationId xmlns:a16="http://schemas.microsoft.com/office/drawing/2014/main" id="{6844EB5B-276C-DE8C-9804-495993788B10}"/>
              </a:ext>
            </a:extLst>
          </p:cNvPr>
          <p:cNvPicPr>
            <a:picLocks noChangeAspect="1"/>
          </p:cNvPicPr>
          <p:nvPr/>
        </p:nvPicPr>
        <p:blipFill>
          <a:blip r:embed="rId2"/>
          <a:stretch>
            <a:fillRect/>
          </a:stretch>
        </p:blipFill>
        <p:spPr>
          <a:xfrm>
            <a:off x="3909848" y="1336107"/>
            <a:ext cx="2921000" cy="4483100"/>
          </a:xfrm>
          <a:prstGeom prst="rect">
            <a:avLst/>
          </a:prstGeom>
        </p:spPr>
      </p:pic>
      <p:pic>
        <p:nvPicPr>
          <p:cNvPr id="12" name="Picture 11">
            <a:extLst>
              <a:ext uri="{FF2B5EF4-FFF2-40B4-BE49-F238E27FC236}">
                <a16:creationId xmlns:a16="http://schemas.microsoft.com/office/drawing/2014/main" id="{FC59640D-8983-6241-6EF9-A9FED2D4BB01}"/>
              </a:ext>
            </a:extLst>
          </p:cNvPr>
          <p:cNvPicPr>
            <a:picLocks noChangeAspect="1"/>
          </p:cNvPicPr>
          <p:nvPr/>
        </p:nvPicPr>
        <p:blipFill>
          <a:blip r:embed="rId3"/>
          <a:stretch>
            <a:fillRect/>
          </a:stretch>
        </p:blipFill>
        <p:spPr>
          <a:xfrm>
            <a:off x="457200" y="1336107"/>
            <a:ext cx="2921000" cy="4483100"/>
          </a:xfrm>
          <a:prstGeom prst="rect">
            <a:avLst/>
          </a:prstGeom>
        </p:spPr>
      </p:pic>
      <p:pic>
        <p:nvPicPr>
          <p:cNvPr id="7" name="Picture 6">
            <a:extLst>
              <a:ext uri="{FF2B5EF4-FFF2-40B4-BE49-F238E27FC236}">
                <a16:creationId xmlns:a16="http://schemas.microsoft.com/office/drawing/2014/main" id="{59771385-45BA-42AE-7E27-C3F08EBA0DB7}"/>
              </a:ext>
            </a:extLst>
          </p:cNvPr>
          <p:cNvPicPr>
            <a:picLocks noChangeAspect="1"/>
          </p:cNvPicPr>
          <p:nvPr/>
        </p:nvPicPr>
        <p:blipFill>
          <a:blip r:embed="rId4"/>
          <a:stretch>
            <a:fillRect/>
          </a:stretch>
        </p:blipFill>
        <p:spPr>
          <a:xfrm>
            <a:off x="181303" y="3146733"/>
            <a:ext cx="7772400" cy="3528453"/>
          </a:xfrm>
          <a:prstGeom prst="rect">
            <a:avLst/>
          </a:prstGeom>
        </p:spPr>
      </p:pic>
    </p:spTree>
    <p:extLst>
      <p:ext uri="{BB962C8B-B14F-4D97-AF65-F5344CB8AC3E}">
        <p14:creationId xmlns:p14="http://schemas.microsoft.com/office/powerpoint/2010/main" val="2746959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527763" y="1950557"/>
            <a:ext cx="6336676" cy="670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buClr>
                <a:srgbClr val="000099"/>
              </a:buClr>
              <a:buSzPct val="100000"/>
              <a:buFont typeface="Wingdings" pitchFamily="2" charset="2"/>
              <a:buChar char="§"/>
              <a:defRPr/>
            </a:pPr>
            <a:endParaRPr lang="en-US" altLang="en-US" sz="2100" dirty="0">
              <a:solidFill>
                <a:prstClr val="black"/>
              </a:solidFill>
              <a:latin typeface="Calibri" panose="020F0502020204030204"/>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599343" y="1976654"/>
            <a:ext cx="4623289" cy="36159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67891" indent="-255985" defTabSz="685800">
              <a:buClr>
                <a:srgbClr val="0000A3"/>
              </a:buClr>
              <a:buSzPct val="100000"/>
              <a:buFont typeface="Wingdings" pitchFamily="2" charset="2"/>
              <a:buChar char="§"/>
              <a:defRPr/>
            </a:pPr>
            <a:r>
              <a:rPr lang="en-US" altLang="en-US" sz="2400" dirty="0">
                <a:solidFill>
                  <a:prstClr val="black"/>
                </a:solidFill>
                <a:latin typeface="Calibri" panose="020F0502020204030204"/>
              </a:rPr>
              <a:t>stream video traffic: major consumer of Internet bandwidth</a:t>
            </a:r>
          </a:p>
          <a:p>
            <a:pPr marL="510779" lvl="1" indent="-167879" defTabSz="685800">
              <a:buClr>
                <a:srgbClr val="000099"/>
              </a:buClr>
              <a:buSzPct val="100000"/>
              <a:buFont typeface="Arial" panose="020B0604020202020204" pitchFamily="34" charset="0"/>
              <a:buChar char="•"/>
              <a:defRPr/>
            </a:pPr>
            <a:r>
              <a:rPr lang="en-US" altLang="en-US" sz="1800" dirty="0">
                <a:solidFill>
                  <a:prstClr val="black"/>
                </a:solidFill>
                <a:latin typeface="Calibri" panose="020F0502020204030204"/>
              </a:rPr>
              <a:t>Netflix, YouTube, Amazon Prime: 80% of residential ISP traffic </a:t>
            </a:r>
            <a:r>
              <a:rPr lang="en-US" altLang="en-US" sz="1500" dirty="0">
                <a:solidFill>
                  <a:prstClr val="black"/>
                </a:solidFill>
                <a:latin typeface="Calibri" panose="020F0502020204030204"/>
              </a:rPr>
              <a:t>(2020)</a:t>
            </a:r>
          </a:p>
          <a:p>
            <a:pPr marL="257175" indent="-257175" defTabSz="685800">
              <a:buClr>
                <a:srgbClr val="000099"/>
              </a:buClr>
              <a:buSzPct val="100000"/>
              <a:buFont typeface="Wingdings" pitchFamily="2" charset="2"/>
              <a:buChar char="§"/>
              <a:defRPr/>
            </a:pPr>
            <a:r>
              <a:rPr lang="en-US" altLang="en-US" sz="2400" i="1" dirty="0">
                <a:solidFill>
                  <a:srgbClr val="0000A3"/>
                </a:solidFill>
                <a:latin typeface="Calibri" panose="020F0502020204030204"/>
              </a:rPr>
              <a:t>challenge:  </a:t>
            </a:r>
            <a:r>
              <a:rPr lang="en-US" altLang="en-US" sz="2400" dirty="0">
                <a:solidFill>
                  <a:prstClr val="black"/>
                </a:solidFill>
                <a:latin typeface="Calibri" panose="020F0502020204030204"/>
              </a:rPr>
              <a:t>scale - how to reach ~1B users?</a:t>
            </a:r>
            <a:endParaRPr lang="en-US" altLang="en-US" sz="2100" dirty="0">
              <a:solidFill>
                <a:prstClr val="black"/>
              </a:solidFill>
              <a:latin typeface="Calibri" panose="020F0502020204030204"/>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6376965" y="3695451"/>
            <a:ext cx="2767036" cy="1968229"/>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643304" y="3990373"/>
            <a:ext cx="7006004"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buClr>
                <a:srgbClr val="000099"/>
              </a:buClr>
              <a:buSzPct val="100000"/>
              <a:buFont typeface="Wingdings" pitchFamily="2" charset="2"/>
              <a:buChar char="§"/>
              <a:defRPr/>
            </a:pPr>
            <a:r>
              <a:rPr lang="en-US" altLang="en-US" sz="2400" i="1" dirty="0">
                <a:solidFill>
                  <a:srgbClr val="0000A3"/>
                </a:solidFill>
                <a:latin typeface="Calibri" panose="020F0502020204030204"/>
              </a:rPr>
              <a:t>challenge: </a:t>
            </a:r>
            <a:r>
              <a:rPr lang="en-US" altLang="en-US" sz="2400" dirty="0">
                <a:solidFill>
                  <a:prstClr val="black"/>
                </a:solidFill>
                <a:latin typeface="Calibri" panose="020F0502020204030204"/>
              </a:rPr>
              <a:t>heterogeneity</a:t>
            </a:r>
          </a:p>
          <a:p>
            <a:pPr marL="510779" lvl="1" indent="-167879" defTabSz="685800">
              <a:buClr>
                <a:srgbClr val="000099"/>
              </a:buClr>
              <a:buSzPct val="100000"/>
              <a:buFont typeface="Wingdings" pitchFamily="2" charset="2"/>
              <a:buChar char="§"/>
              <a:defRPr/>
            </a:pPr>
            <a:r>
              <a:rPr lang="en-US" altLang="en-US" sz="2100" dirty="0">
                <a:solidFill>
                  <a:prstClr val="black"/>
                </a:solidFill>
                <a:latin typeface="Calibri" panose="020F0502020204030204"/>
              </a:rPr>
              <a:t>different users have different capabilities (e.g., wired versus mobile; bandwidth rich versus bandwidth poor)</a:t>
            </a:r>
          </a:p>
          <a:p>
            <a:pPr marL="257175" indent="-257175" defTabSz="685800">
              <a:buClr>
                <a:srgbClr val="000099"/>
              </a:buClr>
              <a:buSzPct val="100000"/>
              <a:buFont typeface="Wingdings" pitchFamily="2" charset="2"/>
              <a:buChar char="§"/>
              <a:defRPr/>
            </a:pPr>
            <a:r>
              <a:rPr lang="en-US" altLang="en-US" sz="2400" i="1" dirty="0">
                <a:solidFill>
                  <a:srgbClr val="0000A3"/>
                </a:solidFill>
                <a:latin typeface="Calibri" panose="020F0502020204030204"/>
              </a:rPr>
              <a:t>solution: </a:t>
            </a:r>
            <a:r>
              <a:rPr lang="en-US" altLang="en-US" sz="2400" dirty="0">
                <a:latin typeface="Calibri" panose="020F0502020204030204"/>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193</a:t>
            </a:fld>
            <a:endParaRPr lang="en-US" dirty="0"/>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dissolve">
                                      <p:cBhvr>
                                        <p:cTn id="12" dur="500"/>
                                        <p:tgtEl>
                                          <p:spTgt spid="11">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Effect transition="in" filter="dissolve">
                                      <p:cBhvr>
                                        <p:cTn id="15" dur="500"/>
                                        <p:tgtEl>
                                          <p:spTgt spid="11">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dissolve">
                                      <p:cBhvr>
                                        <p:cTn id="20" dur="500"/>
                                        <p:tgtEl>
                                          <p:spTgt spid="11">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dissolve">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648006" y="1946920"/>
            <a:ext cx="4282678" cy="3681413"/>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video: sequence of images displayed at constant rate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e.g., 24 images/sec</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digital image: array of pixels</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each pixel represented by bits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coding: use redundancy </a:t>
            </a:r>
            <a:r>
              <a:rPr lang="en-US" altLang="en-US" sz="2100" i="1" dirty="0">
                <a:solidFill>
                  <a:srgbClr val="CC0000"/>
                </a:solidFill>
                <a:latin typeface="Calibri" panose="020F0502020204030204"/>
                <a:ea typeface="ＭＳ Ｐゴシック" panose="020B0600070205080204" pitchFamily="34" charset="-128"/>
              </a:rPr>
              <a:t>within</a:t>
            </a:r>
            <a:r>
              <a:rPr lang="en-US" altLang="en-US" sz="2100" dirty="0">
                <a:solidFill>
                  <a:prstClr val="black"/>
                </a:solidFill>
                <a:latin typeface="Calibri" panose="020F0502020204030204"/>
                <a:ea typeface="ＭＳ Ｐゴシック" panose="020B0600070205080204" pitchFamily="34" charset="-128"/>
              </a:rPr>
              <a:t> and </a:t>
            </a:r>
            <a:r>
              <a:rPr lang="en-US" altLang="en-US" sz="2100" i="1" dirty="0">
                <a:solidFill>
                  <a:srgbClr val="CC0000"/>
                </a:solidFill>
                <a:latin typeface="Calibri" panose="020F0502020204030204"/>
                <a:ea typeface="ＭＳ Ｐゴシック" panose="020B0600070205080204" pitchFamily="34" charset="-128"/>
              </a:rPr>
              <a:t>between</a:t>
            </a:r>
            <a:r>
              <a:rPr lang="en-US" altLang="en-US" sz="2100" dirty="0">
                <a:solidFill>
                  <a:srgbClr val="CC0000"/>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images to decrease # bits used to encode image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spatial (within image)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828821" y="2369938"/>
            <a:ext cx="1232003" cy="1395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796679" y="1279326"/>
            <a:ext cx="2455823" cy="1320844"/>
            <a:chOff x="5345311" y="524250"/>
            <a:chExt cx="3274238" cy="1760988"/>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74762" cy="4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41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spatial coding example: </a:t>
              </a:r>
              <a:r>
                <a:rPr lang="en-US" altLang="en-US" sz="1050">
                  <a:solidFill>
                    <a:prstClr val="black"/>
                  </a:solidFill>
                  <a:cs typeface="Arial" panose="020B0604020202020204" pitchFamily="34" charset="0"/>
                </a:rPr>
                <a:t>instead of sending</a:t>
              </a:r>
              <a:r>
                <a:rPr lang="en-US" altLang="en-US" sz="1050" i="1">
                  <a:solidFill>
                    <a:prstClr val="black"/>
                  </a:solidFill>
                  <a:cs typeface="Arial" panose="020B0604020202020204" pitchFamily="34" charset="0"/>
                </a:rPr>
                <a:t> N </a:t>
              </a:r>
              <a:r>
                <a:rPr lang="en-US" altLang="en-US" sz="1050">
                  <a:solidFill>
                    <a:prstClr val="black"/>
                  </a:solidFill>
                  <a:cs typeface="Arial" panose="020B0604020202020204" pitchFamily="34" charset="0"/>
                </a:rPr>
                <a:t>values of same color (all purple), send only two values: color  value (</a:t>
              </a:r>
              <a:r>
                <a:rPr lang="en-US" altLang="en-US" sz="1050" i="1">
                  <a:solidFill>
                    <a:prstClr val="black"/>
                  </a:solidFill>
                  <a:cs typeface="Arial" panose="020B0604020202020204" pitchFamily="34" charset="0"/>
                </a:rPr>
                <a:t>purple)  and number of repeated values (</a:t>
              </a:r>
              <a:r>
                <a:rPr lang="en-US" altLang="en-US" sz="1050">
                  <a:solidFill>
                    <a:prstClr val="black"/>
                  </a:solidFill>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0" y="1885160"/>
              <a:ext cx="1874762" cy="4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dirty="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780638" y="3798868"/>
            <a:ext cx="71365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76511" y="5266188"/>
            <a:ext cx="91082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5041957" y="4073954"/>
            <a:ext cx="1984853" cy="1527475"/>
            <a:chOff x="6722609" y="4288938"/>
            <a:chExt cx="2646470" cy="203663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200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temporal coding example: </a:t>
              </a:r>
              <a:r>
                <a:rPr lang="en-US" altLang="en-US" sz="1050">
                  <a:solidFill>
                    <a:prstClr val="black"/>
                  </a:solidFill>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22273" y="3912910"/>
            <a:ext cx="1232003" cy="1395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194</a:t>
            </a:fld>
            <a:endParaRPr lang="en-US" dirty="0"/>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xEl>
                                              <p:pRg st="5" end="5"/>
                                            </p:txEl>
                                          </p:spTgt>
                                        </p:tgtEl>
                                        <p:attrNameLst>
                                          <p:attrName>style.visibility</p:attrName>
                                        </p:attrNameLst>
                                      </p:cBhvr>
                                      <p:to>
                                        <p:strVal val="visible"/>
                                      </p:to>
                                    </p:set>
                                    <p:animEffect transition="in" filter="dissolve">
                                      <p:cBhvr>
                                        <p:cTn id="20" dur="500"/>
                                        <p:tgtEl>
                                          <p:spTgt spid="12">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dissolve">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2">
                                            <p:txEl>
                                              <p:pRg st="6" end="6"/>
                                            </p:txEl>
                                          </p:spTgt>
                                        </p:tgtEl>
                                        <p:attrNameLst>
                                          <p:attrName>style.visibility</p:attrName>
                                        </p:attrNameLst>
                                      </p:cBhvr>
                                      <p:to>
                                        <p:strVal val="visible"/>
                                      </p:to>
                                    </p:set>
                                    <p:animEffect transition="in" filter="dissolve">
                                      <p:cBhvr>
                                        <p:cTn id="28" dur="500"/>
                                        <p:tgtEl>
                                          <p:spTgt spid="12">
                                            <p:txEl>
                                              <p:pRg st="6" end="6"/>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dissolve">
                                      <p:cBhvr>
                                        <p:cTn id="3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5041957" y="1279326"/>
            <a:ext cx="3312319" cy="4322103"/>
            <a:chOff x="4338638" y="295275"/>
            <a:chExt cx="4417210" cy="576280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61124"/>
              <a:chOff x="5345311" y="524250"/>
              <a:chExt cx="3274238" cy="1760989"/>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74762" cy="4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4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spatial coding example: </a:t>
                </a:r>
                <a:r>
                  <a:rPr lang="en-US" altLang="en-US" sz="1050">
                    <a:solidFill>
                      <a:prstClr val="black"/>
                    </a:solidFill>
                    <a:cs typeface="Arial" panose="020B0604020202020204" pitchFamily="34" charset="0"/>
                  </a:rPr>
                  <a:t>instead of sending</a:t>
                </a:r>
                <a:r>
                  <a:rPr lang="en-US" altLang="en-US" sz="1050" i="1">
                    <a:solidFill>
                      <a:prstClr val="black"/>
                    </a:solidFill>
                    <a:cs typeface="Arial" panose="020B0604020202020204" pitchFamily="34" charset="0"/>
                  </a:rPr>
                  <a:t> N </a:t>
                </a:r>
                <a:r>
                  <a:rPr lang="en-US" altLang="en-US" sz="1050">
                    <a:solidFill>
                      <a:prstClr val="black"/>
                    </a:solidFill>
                    <a:cs typeface="Arial" panose="020B0604020202020204" pitchFamily="34" charset="0"/>
                  </a:rPr>
                  <a:t>values of same color (all purple), send only two values: color  value (</a:t>
                </a:r>
                <a:r>
                  <a:rPr lang="en-US" altLang="en-US" sz="1050" i="1">
                    <a:solidFill>
                      <a:prstClr val="black"/>
                    </a:solidFill>
                    <a:cs typeface="Arial" panose="020B0604020202020204" pitchFamily="34" charset="0"/>
                  </a:rPr>
                  <a:t>purple)  and number of repeated values (</a:t>
                </a:r>
                <a:r>
                  <a:rPr lang="en-US" altLang="en-US" sz="1050">
                    <a:solidFill>
                      <a:prstClr val="black"/>
                    </a:solidFill>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0" y="1885160"/>
                <a:ext cx="1874762" cy="400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51712"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9" y="5611090"/>
              <a:ext cx="1214652"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CC0000"/>
                  </a:solidFill>
                  <a:cs typeface="Arial" panose="020B0604020202020204" pitchFamily="34" charset="0"/>
                </a:rPr>
                <a:t>frame</a:t>
              </a:r>
              <a:r>
                <a:rPr lang="en-US" altLang="en-US" sz="1350" i="1">
                  <a:solidFill>
                    <a:srgbClr val="CC0000"/>
                  </a:solidFill>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200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i="1">
                  <a:solidFill>
                    <a:srgbClr val="CC0000"/>
                  </a:solidFill>
                  <a:cs typeface="Arial" panose="020B0604020202020204" pitchFamily="34" charset="0"/>
                </a:rPr>
                <a:t>temporal coding example: </a:t>
              </a:r>
              <a:r>
                <a:rPr lang="en-US" altLang="en-US" sz="1050">
                  <a:solidFill>
                    <a:prstClr val="black"/>
                  </a:solidFill>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775100" y="1951263"/>
            <a:ext cx="3940546" cy="36814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57175" indent="-257175" defTabSz="685800">
              <a:buSzPct val="100000"/>
              <a:buFont typeface="Wingdings" charset="2"/>
              <a:buChar char="§"/>
              <a:defRPr/>
            </a:pPr>
            <a:r>
              <a:rPr lang="en-US" sz="2100" dirty="0">
                <a:solidFill>
                  <a:srgbClr val="CC0000"/>
                </a:solidFill>
                <a:latin typeface="Calibri" panose="020F0502020204030204"/>
                <a:cs typeface="Gill Sans MT"/>
              </a:rPr>
              <a:t>CBR: (constant bit rate): </a:t>
            </a:r>
            <a:r>
              <a:rPr lang="en-US" sz="2100" dirty="0">
                <a:solidFill>
                  <a:srgbClr val="000000"/>
                </a:solidFill>
                <a:latin typeface="Calibri" panose="020F0502020204030204"/>
                <a:cs typeface="Gill Sans MT"/>
              </a:rPr>
              <a:t>video encoding rate fixed</a:t>
            </a:r>
          </a:p>
          <a:p>
            <a:pPr marL="257175" indent="-257175" defTabSz="685800">
              <a:buSzPct val="100000"/>
              <a:buFont typeface="Wingdings" charset="2"/>
              <a:buChar char="§"/>
              <a:defRPr/>
            </a:pPr>
            <a:r>
              <a:rPr lang="en-US" sz="2100" dirty="0">
                <a:solidFill>
                  <a:srgbClr val="CC0000"/>
                </a:solidFill>
                <a:latin typeface="Calibri" panose="020F0502020204030204"/>
                <a:cs typeface="Gill Sans MT"/>
              </a:rPr>
              <a:t>VBR:  (variable bit rate): </a:t>
            </a:r>
            <a:r>
              <a:rPr lang="en-US" sz="2100" dirty="0">
                <a:solidFill>
                  <a:srgbClr val="000000"/>
                </a:solidFill>
                <a:latin typeface="Calibri" panose="020F0502020204030204"/>
                <a:cs typeface="Gill Sans MT"/>
              </a:rPr>
              <a:t>video </a:t>
            </a:r>
            <a:r>
              <a:rPr lang="en-US" sz="2100" dirty="0">
                <a:solidFill>
                  <a:prstClr val="black"/>
                </a:solidFill>
                <a:latin typeface="Calibri" panose="020F0502020204030204"/>
                <a:cs typeface="Gill Sans MT"/>
              </a:rPr>
              <a:t>encoding rate changes as amount of spatial, temporal coding changes </a:t>
            </a:r>
          </a:p>
          <a:p>
            <a:pPr marL="257175" indent="-257175" defTabSz="685800">
              <a:buSzPct val="100000"/>
              <a:buFont typeface="Wingdings" charset="2"/>
              <a:buChar char="§"/>
              <a:defRPr/>
            </a:pPr>
            <a:r>
              <a:rPr lang="en-US" sz="2100" dirty="0">
                <a:solidFill>
                  <a:srgbClr val="CC0000"/>
                </a:solidFill>
                <a:latin typeface="Calibri" panose="020F0502020204030204"/>
                <a:cs typeface="Gill Sans MT"/>
              </a:rPr>
              <a:t>examples:</a:t>
            </a:r>
          </a:p>
          <a:p>
            <a:pPr marL="557213" lvl="1" indent="-214313" defTabSz="685800">
              <a:lnSpc>
                <a:spcPct val="100000"/>
              </a:lnSpc>
              <a:buSzPct val="100000"/>
              <a:buFont typeface="Arial"/>
              <a:buChar char="•"/>
              <a:defRPr/>
            </a:pPr>
            <a:r>
              <a:rPr lang="en-US" sz="2100" dirty="0">
                <a:solidFill>
                  <a:prstClr val="black"/>
                </a:solidFill>
                <a:latin typeface="Calibri" panose="020F0502020204030204"/>
                <a:cs typeface="Gill Sans MT"/>
              </a:rPr>
              <a:t>MPEG 1 (CD-ROM) 1.5 Mbps</a:t>
            </a:r>
          </a:p>
          <a:p>
            <a:pPr marL="557213" lvl="1" indent="-214313" defTabSz="685800">
              <a:lnSpc>
                <a:spcPct val="100000"/>
              </a:lnSpc>
              <a:buSzPct val="100000"/>
              <a:buFont typeface="Arial"/>
              <a:buChar char="•"/>
              <a:defRPr/>
            </a:pPr>
            <a:r>
              <a:rPr lang="en-US" sz="2100" dirty="0">
                <a:solidFill>
                  <a:prstClr val="black"/>
                </a:solidFill>
                <a:latin typeface="Calibri" panose="020F0502020204030204"/>
                <a:cs typeface="Gill Sans MT"/>
              </a:rPr>
              <a:t>MPEG2 (DVD) 3-6 Mbps</a:t>
            </a:r>
          </a:p>
          <a:p>
            <a:pPr marL="557213" lvl="1" indent="-214313" defTabSz="685800">
              <a:lnSpc>
                <a:spcPct val="100000"/>
              </a:lnSpc>
              <a:buSzPct val="100000"/>
              <a:buFont typeface="Arial"/>
              <a:buChar char="•"/>
              <a:defRPr/>
            </a:pPr>
            <a:r>
              <a:rPr lang="en-US" sz="2100" dirty="0">
                <a:solidFill>
                  <a:prstClr val="black"/>
                </a:solidFill>
                <a:latin typeface="Calibri" panose="020F0502020204030204"/>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195</a:t>
            </a:fld>
            <a:endParaRPr lang="en-US" dirty="0"/>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635357" y="3931971"/>
            <a:ext cx="8192878" cy="1907909"/>
          </a:xfrm>
        </p:spPr>
        <p:txBody>
          <a:bodyPr>
            <a:normAutofit fontScale="70000" lnSpcReduction="20000"/>
          </a:bodyPr>
          <a:lstStyle/>
          <a:p>
            <a:pPr marL="11906" indent="0">
              <a:buNone/>
            </a:pPr>
            <a:r>
              <a:rPr lang="en-US" sz="2250" dirty="0"/>
              <a:t>Main challenges: </a:t>
            </a:r>
          </a:p>
          <a:p>
            <a:pPr marL="353616" indent="-220266"/>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353616" indent="-220266"/>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Streaming stored video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663932" y="1856184"/>
            <a:ext cx="210346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2100" dirty="0">
                <a:solidFill>
                  <a:prstClr val="black"/>
                </a:solidFill>
              </a:rPr>
              <a:t>simple scenario</a:t>
            </a:r>
            <a:r>
              <a:rPr lang="en-US" altLang="en-US" sz="1500" dirty="0">
                <a:solidFill>
                  <a:prstClr val="black"/>
                </a:solidFill>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690902" y="3206354"/>
            <a:ext cx="124264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defRPr/>
            </a:pPr>
            <a:r>
              <a:rPr lang="en-US" altLang="en-US" sz="1350" dirty="0">
                <a:solidFill>
                  <a:srgbClr val="000000"/>
                </a:solidFill>
                <a:cs typeface="Arial" panose="020B0604020202020204" pitchFamily="34" charset="0"/>
              </a:rPr>
              <a:t>video server</a:t>
            </a:r>
          </a:p>
          <a:p>
            <a:pPr algn="ctr" defTabSz="685800">
              <a:defRPr/>
            </a:pPr>
            <a:r>
              <a:rPr lang="en-US" altLang="en-US" sz="1350" dirty="0">
                <a:solidFill>
                  <a:srgbClr val="000000"/>
                </a:solidFill>
                <a:cs typeface="Arial" panose="020B0604020202020204" pitchFamily="34" charset="0"/>
              </a:rPr>
              <a:t>(stored video)</a:t>
            </a:r>
            <a:endParaRPr lang="en-US" altLang="en-US" sz="1350" i="1" dirty="0">
              <a:solidFill>
                <a:srgbClr val="CC0000"/>
              </a:solidFill>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3364006" y="2175272"/>
            <a:ext cx="1361585" cy="1111181"/>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153839" y="2643709"/>
            <a:ext cx="275595" cy="551690"/>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878243" y="2385139"/>
            <a:ext cx="826787" cy="255227"/>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685800">
                <a:defRPr/>
              </a:pPr>
              <a:endParaRPr lang="en-US" sz="1350">
                <a:solidFill>
                  <a:prstClr val="black"/>
                </a:solidFill>
                <a:latin typeface="Calibri" panose="020F0502020204030204"/>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685800">
                <a:defRPr/>
              </a:pPr>
              <a:endParaRPr lang="en-US" sz="1350">
                <a:solidFill>
                  <a:prstClr val="black"/>
                </a:solidFill>
                <a:latin typeface="Calibri" panose="020F0502020204030204"/>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3853726" y="2722503"/>
            <a:ext cx="437469" cy="46587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1804408" y="2405200"/>
            <a:ext cx="1497845" cy="86264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1572867" y="2801971"/>
            <a:ext cx="801173"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2870931" y="2823147"/>
            <a:ext cx="783098"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3799426" y="3294255"/>
            <a:ext cx="58862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000000"/>
                </a:solidFill>
                <a:cs typeface="Arial" panose="020B0604020202020204" pitchFamily="34" charset="0"/>
              </a:rPr>
              <a:t>client</a:t>
            </a:r>
            <a:endParaRPr lang="en-US" altLang="en-US" sz="1350" i="1">
              <a:solidFill>
                <a:srgbClr val="CC0000"/>
              </a:solidFill>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226509" y="2986983"/>
            <a:ext cx="705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200">
                <a:solidFill>
                  <a:srgbClr val="000000"/>
                </a:solidFill>
                <a:cs typeface="Arial" panose="020B0604020202020204" pitchFamily="34" charset="0"/>
              </a:rPr>
              <a:t>Internet</a:t>
            </a:r>
            <a:endParaRPr lang="en-US" altLang="en-US" sz="1350" i="1">
              <a:solidFill>
                <a:srgbClr val="CC0000"/>
              </a:solidFill>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196</a:t>
            </a:fld>
            <a:endParaRPr lang="en-US" dirty="0"/>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dissolve">
                                      <p:cBhvr>
                                        <p:cTn id="12"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Streaming stored video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2841605" y="4464413"/>
            <a:ext cx="320278" cy="589359"/>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defTabSz="685800">
                <a:defRPr/>
              </a:pPr>
              <a:endParaRPr lang="en-US" sz="1350" dirty="0">
                <a:solidFill>
                  <a:prstClr val="black"/>
                </a:solidFill>
                <a:latin typeface="Calibri" panose="020F0502020204030204"/>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Calibri" panose="020F0502020204030204"/>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Calibri" panose="020F0502020204030204"/>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2521326" y="4188189"/>
            <a:ext cx="960835" cy="272653"/>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047332" y="1885520"/>
            <a:ext cx="0" cy="213955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1542633" y="3367850"/>
            <a:ext cx="1246585" cy="1139429"/>
            <a:chOff x="944" y="2184"/>
            <a:chExt cx="1047" cy="957"/>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257175" indent="-257175" defTabSz="685800">
                <a:lnSpc>
                  <a:spcPct val="90000"/>
                </a:lnSpc>
                <a:buFontTx/>
                <a:buAutoNum type="arabicPeriod"/>
                <a:defRPr/>
              </a:pPr>
              <a:r>
                <a:rPr lang="en-US" sz="1500" dirty="0">
                  <a:solidFill>
                    <a:prstClr val="black"/>
                  </a:solidFill>
                  <a:latin typeface="Calibri" panose="020F0502020204030204"/>
                  <a:cs typeface="Arial"/>
                </a:rPr>
                <a:t>video</a:t>
              </a:r>
            </a:p>
            <a:p>
              <a:pPr defTabSz="685800">
                <a:lnSpc>
                  <a:spcPct val="90000"/>
                </a:lnSpc>
                <a:defRPr/>
              </a:pPr>
              <a:r>
                <a:rPr lang="en-US" sz="1500" dirty="0">
                  <a:solidFill>
                    <a:prstClr val="black"/>
                  </a:solidFill>
                  <a:latin typeface="Calibri" panose="020F0502020204030204"/>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190207" y="2126026"/>
            <a:ext cx="1914525" cy="1894284"/>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2792789" y="3198779"/>
            <a:ext cx="1029891" cy="972741"/>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77" cy="46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defTabSz="685800">
                <a:defRPr/>
              </a:pPr>
              <a:r>
                <a:rPr lang="en-US" sz="1500" b="1" dirty="0">
                  <a:solidFill>
                    <a:srgbClr val="CC0000"/>
                  </a:solidFill>
                  <a:latin typeface="Calibri" panose="020F0502020204030204"/>
                  <a:cs typeface="Arial"/>
                </a:rPr>
                <a:t>2. </a:t>
              </a:r>
              <a:r>
                <a:rPr lang="en-US" sz="1500" dirty="0">
                  <a:solidFill>
                    <a:srgbClr val="CC0000"/>
                  </a:solidFill>
                  <a:latin typeface="Calibri" panose="020F0502020204030204"/>
                  <a:cs typeface="Arial"/>
                </a:rPr>
                <a:t>video</a:t>
              </a:r>
            </a:p>
            <a:p>
              <a:pPr defTabSz="685800">
                <a:defRPr/>
              </a:pPr>
              <a:r>
                <a:rPr lang="en-US" sz="1500" dirty="0">
                  <a:solidFill>
                    <a:srgbClr val="CC0000"/>
                  </a:solidFill>
                  <a:latin typeface="Calibri" panose="020F0502020204030204"/>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09120" y="2733818"/>
            <a:ext cx="1468040" cy="3000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685800">
              <a:defRPr/>
            </a:pPr>
            <a:r>
              <a:rPr lang="en-US" sz="1350" dirty="0">
                <a:solidFill>
                  <a:prstClr val="black"/>
                </a:solidFill>
                <a:latin typeface="Arial"/>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3757195" y="1987913"/>
            <a:ext cx="4326732" cy="3573067"/>
            <a:chOff x="2804" y="903"/>
            <a:chExt cx="3634" cy="300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706"/>
            </a:xfrm>
            <a:prstGeom prst="rect">
              <a:avLst/>
            </a:prstGeom>
            <a:noFill/>
            <a:ln w="19050">
              <a:solidFill>
                <a:schemeClr val="tx1"/>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defTabSz="685800">
                <a:lnSpc>
                  <a:spcPct val="90000"/>
                </a:lnSpc>
                <a:defRPr/>
              </a:pPr>
              <a:r>
                <a:rPr lang="en-US" dirty="0">
                  <a:solidFill>
                    <a:srgbClr val="CC0000"/>
                  </a:solidFill>
                  <a:latin typeface="Calibri" panose="020F0502020204030204"/>
                  <a:cs typeface="Arial"/>
                </a:rPr>
                <a:t>streaming</a:t>
              </a:r>
              <a:r>
                <a:rPr lang="en-US" dirty="0">
                  <a:solidFill>
                    <a:prstClr val="black"/>
                  </a:solidFill>
                  <a:latin typeface="Calibri" panose="020F0502020204030204"/>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6493252" y="4034597"/>
            <a:ext cx="511679" cy="3000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defTabSz="685800">
              <a:defRPr/>
            </a:pPr>
            <a:r>
              <a:rPr lang="en-US" sz="1350" dirty="0">
                <a:solidFill>
                  <a:prstClr val="black"/>
                </a:solidFill>
                <a:latin typeface="Arial"/>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3358754" y="2127615"/>
            <a:ext cx="1914525" cy="1894285"/>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4777184" y="2134759"/>
            <a:ext cx="3401616" cy="2189768"/>
            <a:chOff x="7656512" y="-921322"/>
            <a:chExt cx="4535488" cy="2919690"/>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8"/>
              <a:ext cx="4065588" cy="104644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defTabSz="685800">
                <a:defRPr/>
              </a:pPr>
              <a:r>
                <a:rPr lang="en-US" sz="1500" b="1" dirty="0">
                  <a:solidFill>
                    <a:srgbClr val="000099"/>
                  </a:solidFill>
                  <a:latin typeface="Calibri" panose="020F0502020204030204"/>
                  <a:cs typeface="Arial"/>
                </a:rPr>
                <a:t>3. </a:t>
              </a:r>
              <a:r>
                <a:rPr lang="en-US" sz="1500" dirty="0">
                  <a:solidFill>
                    <a:srgbClr val="000099"/>
                  </a:solidFill>
                  <a:latin typeface="Calibri" panose="020F0502020204030204"/>
                  <a:cs typeface="Arial"/>
                </a:rPr>
                <a:t>video received, played out at client</a:t>
              </a:r>
            </a:p>
            <a:p>
              <a:pPr defTabSz="685800">
                <a:defRPr/>
              </a:pPr>
              <a:r>
                <a:rPr lang="en-US" sz="1500" dirty="0">
                  <a:solidFill>
                    <a:srgbClr val="000099"/>
                  </a:solidFill>
                  <a:latin typeface="Calibri" panose="020F0502020204030204"/>
                  <a:cs typeface="Arial"/>
                </a:rPr>
                <a:t>(30 frames/sec)</a:t>
              </a:r>
              <a:endParaRPr lang="en-US" sz="1350" dirty="0">
                <a:solidFill>
                  <a:srgbClr val="000099"/>
                </a:solidFill>
                <a:latin typeface="Calibri" panose="020F0502020204030204"/>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040189" y="4017929"/>
            <a:ext cx="5861447" cy="10716"/>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2834838" y="3883295"/>
            <a:ext cx="187318" cy="218816"/>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3352801" y="4095750"/>
            <a:ext cx="1447800" cy="675846"/>
            <a:chOff x="6858000" y="237067"/>
            <a:chExt cx="1930400" cy="90112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71008"/>
            </a:xfrm>
            <a:prstGeom prst="rect">
              <a:avLst/>
            </a:prstGeom>
            <a:solidFill>
              <a:schemeClr val="bg1"/>
            </a:solidFill>
            <a:ln>
              <a:noFill/>
            </a:ln>
            <a:effectLst/>
            <a:extLs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defTabSz="685800">
                <a:lnSpc>
                  <a:spcPct val="90000"/>
                </a:lnSpc>
                <a:defRPr/>
              </a:pPr>
              <a:r>
                <a:rPr lang="en-US" sz="1350" dirty="0">
                  <a:solidFill>
                    <a:prstClr val="black"/>
                  </a:solidFill>
                  <a:latin typeface="Calibri" panose="020F0502020204030204"/>
                  <a:cs typeface="Arial"/>
                </a:rPr>
                <a:t>network delay</a:t>
              </a:r>
            </a:p>
            <a:p>
              <a:pPr algn="ctr" defTabSz="685800">
                <a:lnSpc>
                  <a:spcPct val="90000"/>
                </a:lnSpc>
                <a:defRPr/>
              </a:pPr>
              <a:r>
                <a:rPr lang="en-US" sz="1350" dirty="0">
                  <a:solidFill>
                    <a:prstClr val="black"/>
                  </a:solidFill>
                  <a:latin typeface="Calibri" panose="020F0502020204030204"/>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197</a:t>
            </a:fld>
            <a:endParaRPr lang="en-US" dirty="0"/>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Streaming stored video: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785851" y="1899621"/>
            <a:ext cx="6415050" cy="33665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11931" indent="-211931" defTabSz="685800">
              <a:spcBef>
                <a:spcPct val="20000"/>
              </a:spcBef>
              <a:buClr>
                <a:srgbClr val="000099"/>
              </a:buClr>
              <a:buSzPct val="100000"/>
              <a:buFont typeface="Wingdings" charset="2"/>
              <a:buChar char="§"/>
              <a:defRPr/>
            </a:pPr>
            <a:r>
              <a:rPr lang="en-US" sz="2400" dirty="0">
                <a:solidFill>
                  <a:srgbClr val="CC0000"/>
                </a:solidFill>
                <a:latin typeface="Calibri" panose="020F0502020204030204"/>
              </a:rPr>
              <a:t>continuous playout constraint</a:t>
            </a:r>
            <a:r>
              <a:rPr lang="en-US" sz="2400" dirty="0">
                <a:solidFill>
                  <a:prstClr val="black"/>
                </a:solidFill>
                <a:latin typeface="Calibri" panose="020F0502020204030204"/>
              </a:rPr>
              <a:t>: during client video playout, playout timing must match original timing </a:t>
            </a:r>
          </a:p>
          <a:p>
            <a:pPr marL="511969" lvl="1" indent="-169069" defTabSz="685800">
              <a:lnSpc>
                <a:spcPct val="90000"/>
              </a:lnSpc>
              <a:spcBef>
                <a:spcPct val="20000"/>
              </a:spcBef>
              <a:buClr>
                <a:srgbClr val="000099"/>
              </a:buClr>
              <a:buSzPct val="100000"/>
              <a:buFont typeface="Arial"/>
              <a:buChar char="•"/>
              <a:defRPr/>
            </a:pPr>
            <a:r>
              <a:rPr lang="en-US" sz="2100" dirty="0">
                <a:solidFill>
                  <a:prstClr val="black"/>
                </a:solidFill>
                <a:latin typeface="Calibri" panose="020F0502020204030204"/>
              </a:rPr>
              <a:t>… but </a:t>
            </a:r>
            <a:r>
              <a:rPr lang="en-US" sz="2100" dirty="0">
                <a:solidFill>
                  <a:srgbClr val="CC0000"/>
                </a:solidFill>
                <a:latin typeface="Calibri" panose="020F0502020204030204"/>
              </a:rPr>
              <a:t>network delays are variable </a:t>
            </a:r>
            <a:r>
              <a:rPr lang="en-US" sz="2100" dirty="0">
                <a:solidFill>
                  <a:prstClr val="black"/>
                </a:solidFill>
                <a:latin typeface="Calibri" panose="020F0502020204030204"/>
              </a:rPr>
              <a:t>(jitter), so will need </a:t>
            </a:r>
            <a:r>
              <a:rPr lang="en-US" sz="2100" dirty="0">
                <a:solidFill>
                  <a:srgbClr val="000099"/>
                </a:solidFill>
                <a:latin typeface="Calibri" panose="020F0502020204030204"/>
              </a:rPr>
              <a:t>client-side buffer </a:t>
            </a:r>
            <a:r>
              <a:rPr lang="en-US" sz="2100" dirty="0">
                <a:solidFill>
                  <a:prstClr val="black"/>
                </a:solidFill>
                <a:latin typeface="Calibri" panose="020F0502020204030204"/>
              </a:rPr>
              <a:t>to match continuous playout constraint</a:t>
            </a:r>
          </a:p>
          <a:p>
            <a:pPr marL="257175" indent="-257175" defTabSz="685800">
              <a:spcBef>
                <a:spcPct val="20000"/>
              </a:spcBef>
              <a:buClr>
                <a:srgbClr val="000099"/>
              </a:buClr>
              <a:buSzPct val="75000"/>
              <a:buFont typeface="Wingdings" charset="0"/>
              <a:buChar char="v"/>
              <a:defRPr/>
            </a:pPr>
            <a:endParaRPr lang="en-US" dirty="0">
              <a:solidFill>
                <a:prstClr val="black"/>
              </a:solidFill>
              <a:latin typeface="Calibri" panose="020F0502020204030204"/>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26545" y="3140362"/>
            <a:ext cx="1593170" cy="88509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785851" y="3982665"/>
            <a:ext cx="6128861" cy="8748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11931" indent="-211931" defTabSz="685800">
              <a:spcBef>
                <a:spcPct val="20000"/>
              </a:spcBef>
              <a:buClr>
                <a:srgbClr val="000099"/>
              </a:buClr>
              <a:buSzPct val="100000"/>
              <a:buFont typeface="Wingdings" charset="2"/>
              <a:buChar char="§"/>
              <a:defRPr/>
            </a:pPr>
            <a:r>
              <a:rPr lang="en-US" sz="2400" dirty="0">
                <a:solidFill>
                  <a:prstClr val="black"/>
                </a:solidFill>
                <a:latin typeface="Calibri" panose="020F0502020204030204"/>
              </a:rPr>
              <a:t>other challenges:</a:t>
            </a:r>
          </a:p>
          <a:p>
            <a:pPr marL="511969" lvl="1" indent="-169069" defTabSz="685800">
              <a:spcBef>
                <a:spcPct val="20000"/>
              </a:spcBef>
              <a:buClr>
                <a:srgbClr val="000099"/>
              </a:buClr>
              <a:buSzPct val="100000"/>
              <a:buFont typeface="Arial"/>
              <a:buChar char="•"/>
              <a:defRPr/>
            </a:pPr>
            <a:r>
              <a:rPr lang="en-US" sz="2100" dirty="0">
                <a:solidFill>
                  <a:prstClr val="black"/>
                </a:solidFill>
                <a:latin typeface="Calibri" panose="020F0502020204030204"/>
              </a:rPr>
              <a:t>client interactivity: pause, fast-forward, rewind, jump through video</a:t>
            </a:r>
          </a:p>
          <a:p>
            <a:pPr marL="511969" lvl="1" indent="-169069" defTabSz="685800">
              <a:spcBef>
                <a:spcPct val="20000"/>
              </a:spcBef>
              <a:buClr>
                <a:srgbClr val="000099"/>
              </a:buClr>
              <a:buSzPct val="100000"/>
              <a:buFont typeface="Arial"/>
              <a:buChar char="•"/>
              <a:defRPr/>
            </a:pPr>
            <a:r>
              <a:rPr lang="en-US" sz="2100" dirty="0">
                <a:solidFill>
                  <a:prstClr val="black"/>
                </a:solidFill>
                <a:latin typeface="Calibri" panose="020F0502020204030204"/>
              </a:rPr>
              <a:t>video packets may be lost, retransmitted</a:t>
            </a:r>
          </a:p>
          <a:p>
            <a:pPr marL="257175" indent="-257175" defTabSz="685800">
              <a:spcBef>
                <a:spcPct val="20000"/>
              </a:spcBef>
              <a:buClr>
                <a:srgbClr val="000099"/>
              </a:buClr>
              <a:buSzPct val="75000"/>
              <a:buFont typeface="Wingdings" charset="0"/>
              <a:buChar char="v"/>
              <a:defRPr/>
            </a:pPr>
            <a:endParaRPr lang="en-US" dirty="0">
              <a:solidFill>
                <a:prstClr val="black"/>
              </a:solidFill>
              <a:latin typeface="Calibri" panose="020F0502020204030204"/>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198</a:t>
            </a:fld>
            <a:endParaRPr lang="en-US" dirty="0"/>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95">
                                            <p:txEl>
                                              <p:pRg st="1" end="1"/>
                                            </p:txEl>
                                          </p:spTgt>
                                        </p:tgtEl>
                                        <p:attrNameLst>
                                          <p:attrName>style.visibility</p:attrName>
                                        </p:attrNameLst>
                                      </p:cBhvr>
                                      <p:to>
                                        <p:strVal val="visible"/>
                                      </p:to>
                                    </p:set>
                                    <p:animEffect transition="in" filter="dissolve">
                                      <p:cBhvr>
                                        <p:cTn id="12" dur="500"/>
                                        <p:tgtEl>
                                          <p:spTgt spid="19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628650" y="1196116"/>
            <a:ext cx="7886700" cy="670967"/>
          </a:xfrm>
        </p:spPr>
        <p:txBody>
          <a:bodyPr>
            <a:normAutofit/>
          </a:bodyPr>
          <a:lstStyle/>
          <a:p>
            <a:r>
              <a:rPr lang="en-US" altLang="en-US" sz="3300" dirty="0">
                <a:ea typeface="ＭＳ Ｐゴシック" panose="020B0600070205080204" pitchFamily="34" charset="-128"/>
              </a:rPr>
              <a:t>Streaming stored video: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1834331" y="2107983"/>
            <a:ext cx="0" cy="2139553"/>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1827187" y="4240392"/>
            <a:ext cx="5861447" cy="10716"/>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2308200" y="2185374"/>
            <a:ext cx="1455911" cy="71558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685800">
              <a:lnSpc>
                <a:spcPct val="90000"/>
              </a:lnSpc>
              <a:defRPr/>
            </a:pPr>
            <a:r>
              <a:rPr lang="en-US" sz="1500" dirty="0">
                <a:solidFill>
                  <a:srgbClr val="CC0000"/>
                </a:solidFill>
                <a:latin typeface="Calibri" panose="020F0502020204030204"/>
                <a:cs typeface="Arial"/>
              </a:rPr>
              <a:t>       constant bit </a:t>
            </a:r>
          </a:p>
          <a:p>
            <a:pPr defTabSz="685800">
              <a:lnSpc>
                <a:spcPct val="90000"/>
              </a:lnSpc>
              <a:defRPr/>
            </a:pPr>
            <a:r>
              <a:rPr lang="en-US" sz="1500" dirty="0">
                <a:solidFill>
                  <a:srgbClr val="CC0000"/>
                </a:solidFill>
                <a:latin typeface="Calibri" panose="020F0502020204030204"/>
                <a:cs typeface="Arial"/>
              </a:rPr>
              <a:t>      rate video</a:t>
            </a:r>
          </a:p>
          <a:p>
            <a:pPr defTabSz="685800">
              <a:lnSpc>
                <a:spcPct val="90000"/>
              </a:lnSpc>
              <a:defRPr/>
            </a:pPr>
            <a:r>
              <a:rPr lang="en-US" sz="1500" dirty="0">
                <a:solidFill>
                  <a:srgbClr val="CC0000"/>
                </a:solidFill>
                <a:latin typeface="Calibri" panose="020F0502020204030204"/>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120081" y="2355633"/>
            <a:ext cx="1914525" cy="1894284"/>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896119" y="2956281"/>
            <a:ext cx="1468040" cy="3000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685800">
              <a:lnSpc>
                <a:spcPct val="90000"/>
              </a:lnSpc>
              <a:defRPr/>
            </a:pPr>
            <a:r>
              <a:rPr lang="en-US" sz="1500" dirty="0">
                <a:solidFill>
                  <a:prstClr val="black"/>
                </a:solidFill>
                <a:latin typeface="Calibri" panose="020F0502020204030204"/>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7280250" y="4257061"/>
            <a:ext cx="543739" cy="3000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685800">
              <a:lnSpc>
                <a:spcPct val="90000"/>
              </a:lnSpc>
              <a:defRPr/>
            </a:pPr>
            <a:r>
              <a:rPr lang="en-US" sz="1500" dirty="0">
                <a:solidFill>
                  <a:prstClr val="black"/>
                </a:solidFill>
                <a:latin typeface="Calibri" panose="020F0502020204030204"/>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3077343" y="2366348"/>
            <a:ext cx="2625329" cy="1890713"/>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17" y="1724"/>
              <a:ext cx="703" cy="60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defTabSz="685800">
                <a:lnSpc>
                  <a:spcPct val="90000"/>
                </a:lnSpc>
                <a:defRPr/>
              </a:pPr>
              <a:r>
                <a:rPr lang="en-US" sz="1500" dirty="0">
                  <a:solidFill>
                    <a:prstClr val="black"/>
                  </a:solidFill>
                  <a:latin typeface="Calibri" panose="020F0502020204030204"/>
                  <a:cs typeface="Arial"/>
                </a:rPr>
                <a:t>variable</a:t>
              </a:r>
            </a:p>
            <a:p>
              <a:pPr algn="ctr" defTabSz="685800">
                <a:lnSpc>
                  <a:spcPct val="90000"/>
                </a:lnSpc>
                <a:defRPr/>
              </a:pPr>
              <a:r>
                <a:rPr lang="en-US" sz="1500" dirty="0">
                  <a:solidFill>
                    <a:prstClr val="black"/>
                  </a:solidFill>
                  <a:latin typeface="Calibri" panose="020F0502020204030204"/>
                  <a:cs typeface="Arial"/>
                </a:rPr>
                <a:t>network</a:t>
              </a:r>
            </a:p>
            <a:p>
              <a:pPr algn="ctr" defTabSz="685800">
                <a:lnSpc>
                  <a:spcPct val="90000"/>
                </a:lnSpc>
                <a:defRPr/>
              </a:pPr>
              <a:r>
                <a:rPr lang="en-US" sz="1500" dirty="0">
                  <a:solidFill>
                    <a:prstClr val="black"/>
                  </a:solidFill>
                  <a:latin typeface="Calibri" panose="020F0502020204030204"/>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12" y="1196"/>
              <a:ext cx="914" cy="42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r" defTabSz="685800">
                <a:lnSpc>
                  <a:spcPct val="90000"/>
                </a:lnSpc>
                <a:defRPr/>
              </a:pPr>
              <a:r>
                <a:rPr lang="en-US" sz="1500" dirty="0">
                  <a:solidFill>
                    <a:prstClr val="black"/>
                  </a:solidFill>
                  <a:latin typeface="Calibri" panose="020F0502020204030204"/>
                  <a:cs typeface="Arial"/>
                </a:rPr>
                <a:t>client video</a:t>
              </a:r>
            </a:p>
            <a:p>
              <a:pPr algn="r" defTabSz="685800">
                <a:lnSpc>
                  <a:spcPct val="90000"/>
                </a:lnSpc>
                <a:defRPr/>
              </a:pPr>
              <a:r>
                <a:rPr lang="en-US" sz="1500" dirty="0">
                  <a:solidFill>
                    <a:prstClr val="black"/>
                  </a:solidFill>
                  <a:latin typeface="Calibri" panose="020F0502020204030204"/>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3436912" y="2344918"/>
            <a:ext cx="3962403" cy="2434828"/>
            <a:chOff x="1874" y="1138"/>
            <a:chExt cx="3328" cy="204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46" cy="60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685800">
                <a:lnSpc>
                  <a:spcPct val="90000"/>
                </a:lnSpc>
                <a:defRPr/>
              </a:pPr>
              <a:r>
                <a:rPr lang="en-US" sz="1500" dirty="0">
                  <a:solidFill>
                    <a:srgbClr val="000099"/>
                  </a:solidFill>
                  <a:latin typeface="Calibri" panose="020F0502020204030204"/>
                  <a:cs typeface="Arial"/>
                </a:rPr>
                <a:t>       constant bit </a:t>
              </a:r>
            </a:p>
            <a:p>
              <a:pPr defTabSz="685800">
                <a:lnSpc>
                  <a:spcPct val="90000"/>
                </a:lnSpc>
                <a:defRPr/>
              </a:pPr>
              <a:r>
                <a:rPr lang="en-US" sz="1500" dirty="0">
                  <a:solidFill>
                    <a:srgbClr val="000099"/>
                  </a:solidFill>
                  <a:latin typeface="Calibri" panose="020F0502020204030204"/>
                  <a:cs typeface="Arial"/>
                </a:rPr>
                <a:t>     rate video</a:t>
              </a:r>
            </a:p>
            <a:p>
              <a:pPr defTabSz="685800">
                <a:lnSpc>
                  <a:spcPct val="90000"/>
                </a:lnSpc>
                <a:defRPr/>
              </a:pPr>
              <a:r>
                <a:rPr lang="en-US" sz="1500" dirty="0">
                  <a:solidFill>
                    <a:srgbClr val="000099"/>
                  </a:solidFill>
                  <a:latin typeface="Calibri" panose="020F0502020204030204"/>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27"/>
              <a:chOff x="1874" y="2756"/>
              <a:chExt cx="1059" cy="42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2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685800">
                  <a:lnSpc>
                    <a:spcPct val="90000"/>
                  </a:lnSpc>
                  <a:defRPr/>
                </a:pPr>
                <a:r>
                  <a:rPr lang="en-US" sz="1500" dirty="0">
                    <a:solidFill>
                      <a:srgbClr val="000099"/>
                    </a:solidFill>
                    <a:latin typeface="Calibri" panose="020F0502020204030204"/>
                    <a:cs typeface="Arial"/>
                  </a:rPr>
                  <a:t>client playout</a:t>
                </a:r>
              </a:p>
              <a:p>
                <a:pPr algn="ctr" defTabSz="685800">
                  <a:lnSpc>
                    <a:spcPct val="90000"/>
                  </a:lnSpc>
                  <a:defRPr/>
                </a:pPr>
                <a:r>
                  <a:rPr lang="en-US" sz="1500" dirty="0">
                    <a:solidFill>
                      <a:srgbClr val="000099"/>
                    </a:solidFill>
                    <a:latin typeface="Calibri" panose="020F0502020204030204"/>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4534666" y="3181633"/>
            <a:ext cx="425054" cy="717947"/>
            <a:chOff x="2813" y="1837"/>
            <a:chExt cx="357" cy="603"/>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lnSpc>
                  <a:spcPct val="90000"/>
                </a:lnSpc>
                <a:defRPr/>
              </a:pPr>
              <a:endParaRPr lang="en-US" sz="1500" dirty="0">
                <a:solidFill>
                  <a:prstClr val="black"/>
                </a:solidFill>
                <a:latin typeface="Calibri" panose="020F0502020204030204"/>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690" y="1960"/>
              <a:ext cx="603" cy="35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defTabSz="685800">
                <a:lnSpc>
                  <a:spcPct val="90000"/>
                </a:lnSpc>
                <a:defRPr/>
              </a:pPr>
              <a:r>
                <a:rPr lang="en-US" sz="1200" dirty="0">
                  <a:solidFill>
                    <a:srgbClr val="0000A3"/>
                  </a:solidFill>
                  <a:latin typeface="Calibri" panose="020F0502020204030204"/>
                  <a:cs typeface="Arial"/>
                </a:rPr>
                <a:t>buffered</a:t>
              </a:r>
            </a:p>
            <a:p>
              <a:pPr algn="ctr" defTabSz="685800">
                <a:lnSpc>
                  <a:spcPct val="90000"/>
                </a:lnSpc>
                <a:defRPr/>
              </a:pPr>
              <a:r>
                <a:rPr lang="en-US" sz="1200" dirty="0">
                  <a:solidFill>
                    <a:srgbClr val="0000A3"/>
                  </a:solidFill>
                  <a:latin typeface="Calibri" panose="020F0502020204030204"/>
                  <a:cs typeface="Arial"/>
                </a:rPr>
                <a:t>video</a:t>
              </a:r>
              <a:endParaRPr lang="en-US" sz="1500" dirty="0">
                <a:solidFill>
                  <a:srgbClr val="0000A3"/>
                </a:solidFill>
                <a:latin typeface="Calibri" panose="020F0502020204030204"/>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939577" y="4882740"/>
            <a:ext cx="7886699" cy="666750"/>
          </a:xfrm>
          <a:prstGeom prst="rect">
            <a:avLst/>
          </a:prstGeom>
        </p:spPr>
        <p:txBody>
          <a:bodyPr vert="horz" lIns="68580" tIns="34290" rIns="68580" bIns="3429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sz="2400" i="1">
                <a:solidFill>
                  <a:srgbClr val="CC0000"/>
                </a:solidFill>
                <a:latin typeface="Calibri" panose="020F0502020204030204"/>
              </a:rPr>
              <a:t>client-side buffering and playout delay: </a:t>
            </a:r>
            <a:r>
              <a:rPr lang="en-US" sz="2400">
                <a:solidFill>
                  <a:prstClr val="black"/>
                </a:solidFill>
                <a:latin typeface="Calibri" panose="020F0502020204030204"/>
              </a:rPr>
              <a:t>compensate for network-added delay, delay jitter</a:t>
            </a:r>
            <a:endParaRPr lang="en-US" sz="2400" dirty="0">
              <a:solidFill>
                <a:prstClr val="black"/>
              </a:solidFill>
              <a:latin typeface="Calibri" panose="020F0502020204030204"/>
            </a:endParaRP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199</a:t>
            </a:fld>
            <a:endParaRPr lang="en-US" dirty="0"/>
          </a:p>
        </p:txBody>
      </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Topic 6 – Applications</a:t>
            </a:r>
          </a:p>
        </p:txBody>
      </p:sp>
      <p:sp>
        <p:nvSpPr>
          <p:cNvPr id="3" name="Content Placeholder 2"/>
          <p:cNvSpPr>
            <a:spLocks noGrp="1"/>
          </p:cNvSpPr>
          <p:nvPr>
            <p:ph idx="1"/>
          </p:nvPr>
        </p:nvSpPr>
        <p:spPr>
          <a:xfrm>
            <a:off x="457200" y="1600200"/>
            <a:ext cx="8229600" cy="4928480"/>
          </a:xfrm>
        </p:spPr>
        <p:txBody>
          <a:bodyPr>
            <a:normAutofit fontScale="85000" lnSpcReduction="20000"/>
          </a:bodyPr>
          <a:lstStyle/>
          <a:p>
            <a:pPr marL="0" indent="0">
              <a:buNone/>
            </a:pPr>
            <a:endParaRPr lang="en-US" dirty="0">
              <a:latin typeface="Calibri"/>
            </a:endParaRPr>
          </a:p>
          <a:p>
            <a:r>
              <a:rPr lang="en-US" dirty="0"/>
              <a:t>Infrastructure Services (DNS)</a:t>
            </a:r>
          </a:p>
          <a:p>
            <a:pPr lvl="1"/>
            <a:r>
              <a:rPr lang="en-US" dirty="0"/>
              <a:t>Now with added security…</a:t>
            </a:r>
          </a:p>
          <a:p>
            <a:endParaRPr lang="en-US" dirty="0">
              <a:latin typeface="Calibri"/>
            </a:endParaRPr>
          </a:p>
          <a:p>
            <a:r>
              <a:rPr lang="en-US" dirty="0">
                <a:latin typeface="Calibri"/>
              </a:rPr>
              <a:t>Traditional Applications (web)</a:t>
            </a:r>
          </a:p>
          <a:p>
            <a:pPr lvl="1"/>
            <a:r>
              <a:rPr lang="en-US" dirty="0">
                <a:latin typeface="Calibri"/>
              </a:rPr>
              <a:t>Now with added QUIC</a:t>
            </a:r>
          </a:p>
          <a:p>
            <a:endParaRPr lang="en-US" dirty="0"/>
          </a:p>
          <a:p>
            <a:r>
              <a:rPr lang="en-US" dirty="0"/>
              <a:t>Multimedia Applications (SIP)</a:t>
            </a:r>
          </a:p>
          <a:p>
            <a:pPr lvl="1"/>
            <a:r>
              <a:rPr lang="en-US" dirty="0">
                <a:latin typeface="Calibri"/>
              </a:rPr>
              <a:t>One day (more…)…</a:t>
            </a:r>
          </a:p>
          <a:p>
            <a:endParaRPr lang="en-US" dirty="0">
              <a:latin typeface="Calibri"/>
            </a:endParaRPr>
          </a:p>
          <a:p>
            <a:r>
              <a:rPr lang="en-US" dirty="0">
                <a:latin typeface="Calibri"/>
              </a:rPr>
              <a:t>P2P Networks</a:t>
            </a:r>
          </a:p>
          <a:p>
            <a:pPr lvl="1"/>
            <a:r>
              <a:rPr lang="en-US" dirty="0">
                <a:latin typeface="Calibri"/>
              </a:rPr>
              <a:t>Every device serves</a:t>
            </a:r>
          </a:p>
          <a:p>
            <a:endParaRPr lang="en-US" dirty="0"/>
          </a:p>
          <a:p>
            <a:endParaRPr lang="en-US" dirty="0"/>
          </a:p>
          <a:p>
            <a:endParaRPr lang="en-US" dirty="0"/>
          </a:p>
        </p:txBody>
      </p:sp>
      <p:sp>
        <p:nvSpPr>
          <p:cNvPr id="4" name="Slide Number Placeholder 3"/>
          <p:cNvSpPr>
            <a:spLocks noGrp="1"/>
          </p:cNvSpPr>
          <p:nvPr>
            <p:ph type="sldNum" sz="quarter" idx="12"/>
          </p:nvPr>
        </p:nvSpPr>
        <p:spPr/>
        <p:txBody>
          <a:bodyPr/>
          <a:lstStyle/>
          <a:p>
            <a:fld id="{11828BE7-28D6-6A44-825C-169A4C1A9E19}" type="slidenum">
              <a:rPr lang="en-US" smtClean="0"/>
              <a:t>2</a:t>
            </a:fld>
            <a:endParaRPr lang="en-US"/>
          </a:p>
        </p:txBody>
      </p:sp>
    </p:spTree>
    <p:extLst>
      <p:ext uri="{BB962C8B-B14F-4D97-AF65-F5344CB8AC3E}">
        <p14:creationId xmlns:p14="http://schemas.microsoft.com/office/powerpoint/2010/main" val="13188184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1755EE98-F75E-F84A-BCB5-C5FB20C157EA}" type="slidenum">
              <a:rPr lang="en-US" sz="1400" b="0">
                <a:latin typeface="Times New Roman" charset="0"/>
                <a:cs typeface="Calibri"/>
              </a:rPr>
              <a:pPr eaLnBrk="1" hangingPunct="1"/>
              <a:t>20</a:t>
            </a:fld>
            <a:endParaRPr lang="en-US" sz="1400" b="0" dirty="0">
              <a:latin typeface="Times New Roman" charset="0"/>
              <a:cs typeface="Calibri"/>
            </a:endParaRPr>
          </a:p>
        </p:txBody>
      </p:sp>
      <p:sp>
        <p:nvSpPr>
          <p:cNvPr id="84997" name="Rectangle 2"/>
          <p:cNvSpPr>
            <a:spLocks noGrp="1" noChangeArrowheads="1"/>
          </p:cNvSpPr>
          <p:nvPr>
            <p:ph type="title"/>
          </p:nvPr>
        </p:nvSpPr>
        <p:spPr>
          <a:xfrm>
            <a:off x="47623" y="274638"/>
            <a:ext cx="9096377" cy="1143000"/>
          </a:xfrm>
        </p:spPr>
        <p:txBody>
          <a:bodyPr>
            <a:noAutofit/>
          </a:bodyPr>
          <a:lstStyle/>
          <a:p>
            <a:r>
              <a:rPr lang="en-US" sz="3200" dirty="0">
                <a:latin typeface="Helvetica" charset="0"/>
                <a:ea typeface="ＭＳ Ｐゴシック" charset="0"/>
                <a:cs typeface="ＭＳ Ｐゴシック" charset="0"/>
              </a:rPr>
              <a:t>Recursive and Iterative Queries - </a:t>
            </a:r>
            <a:r>
              <a:rPr lang="en-US" sz="3200" b="1" dirty="0">
                <a:latin typeface="Helvetica" charset="0"/>
                <a:ea typeface="ＭＳ Ｐゴシック" charset="0"/>
                <a:cs typeface="ＭＳ Ｐゴシック" charset="0"/>
              </a:rPr>
              <a:t>Hybrid</a:t>
            </a:r>
            <a:r>
              <a:rPr lang="en-US" sz="3200" dirty="0">
                <a:latin typeface="Helvetica" charset="0"/>
                <a:ea typeface="ＭＳ Ｐゴシック" charset="0"/>
                <a:cs typeface="ＭＳ Ｐゴシック" charset="0"/>
              </a:rPr>
              <a:t> case</a:t>
            </a:r>
          </a:p>
        </p:txBody>
      </p:sp>
      <p:sp>
        <p:nvSpPr>
          <p:cNvPr id="945155" name="Rectangle 3"/>
          <p:cNvSpPr>
            <a:spLocks noGrp="1" noChangeArrowheads="1"/>
          </p:cNvSpPr>
          <p:nvPr>
            <p:ph type="body" idx="1"/>
          </p:nvPr>
        </p:nvSpPr>
        <p:spPr>
          <a:xfrm>
            <a:off x="47624" y="1235075"/>
            <a:ext cx="3149620" cy="5486400"/>
          </a:xfrm>
        </p:spPr>
        <p:txBody>
          <a:bodyPr>
            <a:normAutofit/>
          </a:bodyPr>
          <a:lstStyle/>
          <a:p>
            <a:pPr marL="0" indent="0">
              <a:buNone/>
            </a:pPr>
            <a:r>
              <a:rPr lang="en-US" sz="2800" u="sng" dirty="0">
                <a:solidFill>
                  <a:srgbClr val="FF0000"/>
                </a:solidFill>
                <a:latin typeface="Arial"/>
              </a:rPr>
              <a:t>recursive query:</a:t>
            </a:r>
            <a:endParaRPr lang="en-US" dirty="0">
              <a:latin typeface="Arial"/>
            </a:endParaRPr>
          </a:p>
          <a:p>
            <a:r>
              <a:rPr lang="en-US" sz="2200" dirty="0">
                <a:latin typeface="Arial" panose="020B0604020202020204" pitchFamily="34" charset="0"/>
                <a:ea typeface="Calibri"/>
                <a:cs typeface="Arial" panose="020B0604020202020204" pitchFamily="34" charset="0"/>
              </a:rPr>
              <a:t>Ask server to get answer for you</a:t>
            </a:r>
          </a:p>
          <a:p>
            <a:r>
              <a:rPr lang="en-US" sz="2200" dirty="0">
                <a:latin typeface="Arial" panose="020B0604020202020204" pitchFamily="34" charset="0"/>
                <a:ea typeface="Calibri"/>
                <a:cs typeface="Arial" panose="020B0604020202020204" pitchFamily="34" charset="0"/>
              </a:rPr>
              <a:t>E.g., requests 1,2 and responses 9,10</a:t>
            </a:r>
          </a:p>
          <a:p>
            <a:pPr marL="0" indent="0">
              <a:buNone/>
            </a:pPr>
            <a:r>
              <a:rPr lang="en-US" sz="2800" u="sng" dirty="0" err="1">
                <a:solidFill>
                  <a:srgbClr val="FF0000"/>
                </a:solidFill>
                <a:latin typeface="Arial"/>
              </a:rPr>
              <a:t>Interative</a:t>
            </a:r>
            <a:r>
              <a:rPr lang="en-US" sz="2800" u="sng" dirty="0">
                <a:solidFill>
                  <a:srgbClr val="FF0000"/>
                </a:solidFill>
                <a:latin typeface="Arial"/>
              </a:rPr>
              <a:t> query:</a:t>
            </a:r>
          </a:p>
          <a:p>
            <a:pPr marL="342900" lvl="1" indent="-342900">
              <a:buFont typeface="Arial"/>
              <a:buChar char="•"/>
            </a:pPr>
            <a:r>
              <a:rPr lang="en-US" sz="2200" dirty="0">
                <a:latin typeface="Arial" panose="020B0604020202020204" pitchFamily="34" charset="0"/>
                <a:ea typeface="Calibri"/>
                <a:cs typeface="Arial" panose="020B0604020202020204" pitchFamily="34" charset="0"/>
              </a:rPr>
              <a:t>Ask server who </a:t>
            </a:r>
            <a:br>
              <a:rPr lang="en-US" sz="2200" dirty="0">
                <a:latin typeface="Arial" panose="020B0604020202020204" pitchFamily="34" charset="0"/>
                <a:ea typeface="Calibri"/>
                <a:cs typeface="Arial" panose="020B0604020202020204" pitchFamily="34" charset="0"/>
              </a:rPr>
            </a:br>
            <a:r>
              <a:rPr lang="en-US" sz="2200" dirty="0">
                <a:latin typeface="Arial" panose="020B0604020202020204" pitchFamily="34" charset="0"/>
                <a:ea typeface="Calibri"/>
                <a:cs typeface="Arial" panose="020B0604020202020204" pitchFamily="34" charset="0"/>
              </a:rPr>
              <a:t>to ask next</a:t>
            </a:r>
          </a:p>
          <a:p>
            <a:pPr marL="342900" lvl="1" indent="-342900">
              <a:buFont typeface="Arial"/>
              <a:buChar char="•"/>
            </a:pPr>
            <a:r>
              <a:rPr lang="en-US" sz="2200" dirty="0">
                <a:latin typeface="Arial" panose="020B0604020202020204" pitchFamily="34" charset="0"/>
                <a:ea typeface="Calibri"/>
                <a:cs typeface="Arial" panose="020B0604020202020204" pitchFamily="34" charset="0"/>
              </a:rPr>
              <a:t>E.g., all other request-response pairs</a:t>
            </a:r>
          </a:p>
        </p:txBody>
      </p:sp>
      <p:graphicFrame>
        <p:nvGraphicFramePr>
          <p:cNvPr id="84994" name="Object 2"/>
          <p:cNvGraphicFramePr>
            <a:graphicFrameLocks noChangeAspect="1"/>
          </p:cNvGraphicFramePr>
          <p:nvPr/>
        </p:nvGraphicFramePr>
        <p:xfrm>
          <a:off x="5220579" y="5569526"/>
          <a:ext cx="833437" cy="638175"/>
        </p:xfrm>
        <a:graphic>
          <a:graphicData uri="http://schemas.openxmlformats.org/presentationml/2006/ole">
            <mc:AlternateContent xmlns:mc="http://schemas.openxmlformats.org/markup-compatibility/2006">
              <mc:Choice xmlns:v="urn:schemas-microsoft-com:vml" Requires="v">
                <p:oleObj name="Clip" r:id="rId4" imgW="1307948" imgH="1084823" progId="MS_ClipArt_Gallery.2">
                  <p:embed/>
                </p:oleObj>
              </mc:Choice>
              <mc:Fallback>
                <p:oleObj name="Clip" r:id="rId4" imgW="1307948" imgH="1084823" progId="MS_ClipArt_Gallery.2">
                  <p:embed/>
                  <p:pic>
                    <p:nvPicPr>
                      <p:cNvPr id="84994"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20579" y="5569526"/>
                        <a:ext cx="833437"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84999" name="Text Box 5"/>
          <p:cNvSpPr txBox="1">
            <a:spLocks noChangeArrowheads="1"/>
          </p:cNvSpPr>
          <p:nvPr/>
        </p:nvSpPr>
        <p:spPr bwMode="auto">
          <a:xfrm>
            <a:off x="3988223" y="6147376"/>
            <a:ext cx="2647279"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requesting host</a:t>
            </a:r>
            <a:endParaRPr lang="en-US" sz="2400" b="0" dirty="0">
              <a:latin typeface="Times New Roman" charset="0"/>
              <a:cs typeface="Calibri"/>
            </a:endParaRPr>
          </a:p>
          <a:p>
            <a:pPr algn="ctr"/>
            <a:r>
              <a:rPr lang="en-US" sz="1600" dirty="0">
                <a:cs typeface="Calibri"/>
              </a:rPr>
              <a:t>my-</a:t>
            </a:r>
            <a:r>
              <a:rPr lang="en-US" sz="1600" dirty="0" err="1">
                <a:cs typeface="Calibri"/>
              </a:rPr>
              <a:t>host.cl.cam.ac.uk</a:t>
            </a:r>
            <a:endParaRPr lang="en-US" sz="1600" b="0" dirty="0">
              <a:latin typeface="Times New Roman" charset="0"/>
              <a:cs typeface="Calibri"/>
            </a:endParaRPr>
          </a:p>
        </p:txBody>
      </p:sp>
      <p:grpSp>
        <p:nvGrpSpPr>
          <p:cNvPr id="3" name="Group 2"/>
          <p:cNvGrpSpPr/>
          <p:nvPr/>
        </p:nvGrpSpPr>
        <p:grpSpPr>
          <a:xfrm>
            <a:off x="5613400" y="1279525"/>
            <a:ext cx="3269911" cy="5337175"/>
            <a:chOff x="5613400" y="1279525"/>
            <a:chExt cx="3269911" cy="5337175"/>
          </a:xfrm>
        </p:grpSpPr>
        <p:graphicFrame>
          <p:nvGraphicFramePr>
            <p:cNvPr id="84995" name="Object 3"/>
            <p:cNvGraphicFramePr>
              <a:graphicFrameLocks noChangeAspect="1"/>
            </p:cNvGraphicFramePr>
            <p:nvPr/>
          </p:nvGraphicFramePr>
          <p:xfrm>
            <a:off x="7326313" y="5978525"/>
            <a:ext cx="833437" cy="638175"/>
          </p:xfrm>
          <a:graphic>
            <a:graphicData uri="http://schemas.openxmlformats.org/presentationml/2006/ole">
              <mc:AlternateContent xmlns:mc="http://schemas.openxmlformats.org/markup-compatibility/2006">
                <mc:Choice xmlns:v="urn:schemas-microsoft-com:vml" Requires="v">
                  <p:oleObj name="Clip" r:id="rId6" imgW="1307948" imgH="1084823" progId="MS_ClipArt_Gallery.2">
                    <p:embed/>
                  </p:oleObj>
                </mc:Choice>
                <mc:Fallback>
                  <p:oleObj name="Clip" r:id="rId6" imgW="1307948" imgH="1084823" progId="MS_ClipArt_Gallery.2">
                    <p:embed/>
                    <p:pic>
                      <p:nvPicPr>
                        <p:cNvPr id="84995"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26313" y="5978525"/>
                          <a:ext cx="833437" cy="638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85001" name="Text Box 16"/>
            <p:cNvSpPr txBox="1">
              <a:spLocks noChangeArrowheads="1"/>
            </p:cNvSpPr>
            <p:nvPr/>
          </p:nvSpPr>
          <p:spPr bwMode="auto">
            <a:xfrm>
              <a:off x="6003925" y="1279525"/>
              <a:ext cx="20113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root DNS server</a:t>
              </a:r>
              <a:endParaRPr lang="en-US" sz="1600" b="0" dirty="0">
                <a:latin typeface="Times New Roman" charset="0"/>
                <a:cs typeface="Calibri"/>
              </a:endParaRPr>
            </a:p>
          </p:txBody>
        </p:sp>
        <p:sp>
          <p:nvSpPr>
            <p:cNvPr id="85003" name="Line 18"/>
            <p:cNvSpPr>
              <a:spLocks noChangeShapeType="1"/>
            </p:cNvSpPr>
            <p:nvPr/>
          </p:nvSpPr>
          <p:spPr bwMode="auto">
            <a:xfrm flipV="1">
              <a:off x="5613400" y="2019300"/>
              <a:ext cx="914400" cy="97155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04" name="Line 19"/>
            <p:cNvSpPr>
              <a:spLocks noChangeShapeType="1"/>
            </p:cNvSpPr>
            <p:nvPr/>
          </p:nvSpPr>
          <p:spPr bwMode="auto">
            <a:xfrm flipV="1">
              <a:off x="5899150" y="3181350"/>
              <a:ext cx="1485900" cy="9525"/>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05" name="Line 20"/>
            <p:cNvSpPr>
              <a:spLocks noChangeShapeType="1"/>
            </p:cNvSpPr>
            <p:nvPr/>
          </p:nvSpPr>
          <p:spPr bwMode="auto">
            <a:xfrm flipH="1" flipV="1">
              <a:off x="5899150" y="3352800"/>
              <a:ext cx="1419225" cy="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06" name="Line 21"/>
            <p:cNvSpPr>
              <a:spLocks noChangeShapeType="1"/>
            </p:cNvSpPr>
            <p:nvPr/>
          </p:nvSpPr>
          <p:spPr bwMode="auto">
            <a:xfrm flipH="1">
              <a:off x="5822950" y="2247900"/>
              <a:ext cx="733425" cy="762000"/>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5010" name="Text Box 27"/>
            <p:cNvSpPr txBox="1">
              <a:spLocks noChangeArrowheads="1"/>
            </p:cNvSpPr>
            <p:nvPr/>
          </p:nvSpPr>
          <p:spPr bwMode="auto">
            <a:xfrm>
              <a:off x="5757845" y="2236788"/>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3</a:t>
              </a:r>
              <a:endParaRPr lang="en-US" sz="2400" b="0" dirty="0">
                <a:latin typeface="Times New Roman" charset="0"/>
                <a:cs typeface="Calibri"/>
              </a:endParaRPr>
            </a:p>
          </p:txBody>
        </p:sp>
        <p:sp>
          <p:nvSpPr>
            <p:cNvPr id="85011" name="Text Box 28"/>
            <p:cNvSpPr txBox="1">
              <a:spLocks noChangeArrowheads="1"/>
            </p:cNvSpPr>
            <p:nvPr/>
          </p:nvSpPr>
          <p:spPr bwMode="auto">
            <a:xfrm>
              <a:off x="6195995" y="247491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4</a:t>
              </a:r>
              <a:endParaRPr lang="en-US" sz="2400" b="0" dirty="0">
                <a:latin typeface="Times New Roman" charset="0"/>
                <a:cs typeface="Calibri"/>
              </a:endParaRPr>
            </a:p>
          </p:txBody>
        </p:sp>
        <p:sp>
          <p:nvSpPr>
            <p:cNvPr id="85012" name="Text Box 29"/>
            <p:cNvSpPr txBox="1">
              <a:spLocks noChangeArrowheads="1"/>
            </p:cNvSpPr>
            <p:nvPr/>
          </p:nvSpPr>
          <p:spPr bwMode="auto">
            <a:xfrm>
              <a:off x="6510320" y="2884488"/>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5</a:t>
              </a:r>
              <a:endParaRPr lang="en-US" sz="2400" b="0" dirty="0">
                <a:latin typeface="Times New Roman" charset="0"/>
                <a:cs typeface="Calibri"/>
              </a:endParaRPr>
            </a:p>
          </p:txBody>
        </p:sp>
        <p:sp>
          <p:nvSpPr>
            <p:cNvPr id="85013" name="Text Box 30"/>
            <p:cNvSpPr txBox="1">
              <a:spLocks noChangeArrowheads="1"/>
            </p:cNvSpPr>
            <p:nvPr/>
          </p:nvSpPr>
          <p:spPr bwMode="auto">
            <a:xfrm>
              <a:off x="6540483" y="3371850"/>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6</a:t>
              </a:r>
              <a:endParaRPr lang="en-US" sz="2400" b="0" dirty="0">
                <a:latin typeface="Times New Roman" charset="0"/>
                <a:cs typeface="Calibri"/>
              </a:endParaRPr>
            </a:p>
          </p:txBody>
        </p:sp>
        <p:sp>
          <p:nvSpPr>
            <p:cNvPr id="85014" name="Text Box 31"/>
            <p:cNvSpPr txBox="1">
              <a:spLocks noChangeArrowheads="1"/>
            </p:cNvSpPr>
            <p:nvPr/>
          </p:nvSpPr>
          <p:spPr bwMode="auto">
            <a:xfrm>
              <a:off x="7137383" y="441166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7</a:t>
              </a:r>
              <a:endParaRPr lang="en-US" sz="2400" b="0" dirty="0">
                <a:latin typeface="Times New Roman" charset="0"/>
                <a:cs typeface="Calibri"/>
              </a:endParaRPr>
            </a:p>
          </p:txBody>
        </p:sp>
        <p:grpSp>
          <p:nvGrpSpPr>
            <p:cNvPr id="85015" name="Group 32"/>
            <p:cNvGrpSpPr>
              <a:grpSpLocks/>
            </p:cNvGrpSpPr>
            <p:nvPr/>
          </p:nvGrpSpPr>
          <p:grpSpPr bwMode="auto">
            <a:xfrm>
              <a:off x="6564313" y="1608138"/>
              <a:ext cx="369887" cy="657225"/>
              <a:chOff x="4180" y="783"/>
              <a:chExt cx="150" cy="307"/>
            </a:xfrm>
          </p:grpSpPr>
          <p:sp>
            <p:nvSpPr>
              <p:cNvPr id="85040" name="AutoShape 33"/>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41" name="Rectangle 34"/>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42" name="Rectangle 35"/>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5043" name="AutoShape 36"/>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5044" name="Line 37"/>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45" name="Line 38"/>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46" name="Rectangle 39"/>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5047" name="Rectangle 40"/>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85016" name="Group 41"/>
            <p:cNvGrpSpPr>
              <a:grpSpLocks/>
            </p:cNvGrpSpPr>
            <p:nvPr/>
          </p:nvGrpSpPr>
          <p:grpSpPr bwMode="auto">
            <a:xfrm>
              <a:off x="7392988" y="3036888"/>
              <a:ext cx="369887" cy="657225"/>
              <a:chOff x="4180" y="783"/>
              <a:chExt cx="150" cy="307"/>
            </a:xfrm>
          </p:grpSpPr>
          <p:sp>
            <p:nvSpPr>
              <p:cNvPr id="85032" name="AutoShape 42"/>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33" name="Rectangle 43"/>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34" name="Rectangle 44"/>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5035" name="AutoShape 45"/>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5036" name="Line 46"/>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37" name="Line 47"/>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38" name="Rectangle 48"/>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5039" name="Rectangle 49"/>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85017" name="Group 50"/>
            <p:cNvGrpSpPr>
              <a:grpSpLocks/>
            </p:cNvGrpSpPr>
            <p:nvPr/>
          </p:nvGrpSpPr>
          <p:grpSpPr bwMode="auto">
            <a:xfrm>
              <a:off x="7373938" y="4656138"/>
              <a:ext cx="369887" cy="657225"/>
              <a:chOff x="4180" y="783"/>
              <a:chExt cx="150" cy="307"/>
            </a:xfrm>
          </p:grpSpPr>
          <p:sp>
            <p:nvSpPr>
              <p:cNvPr id="85024" name="AutoShape 51"/>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25" name="Rectangle 52"/>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026" name="Rectangle 53"/>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85027" name="AutoShape 54"/>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85028" name="Line 55"/>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29" name="Line 56"/>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030" name="Rectangle 57"/>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85031" name="Rectangle 58"/>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85018" name="Text Box 59"/>
            <p:cNvSpPr txBox="1">
              <a:spLocks noChangeArrowheads="1"/>
            </p:cNvSpPr>
            <p:nvPr/>
          </p:nvSpPr>
          <p:spPr bwMode="auto">
            <a:xfrm>
              <a:off x="6647202" y="5303838"/>
              <a:ext cx="2236109"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600" b="0" dirty="0">
                  <a:latin typeface="Calibri"/>
                  <a:cs typeface="Calibri"/>
                </a:rPr>
                <a:t>authoritative DNS server</a:t>
              </a:r>
              <a:endParaRPr lang="en-US" sz="2400" b="0" dirty="0">
                <a:latin typeface="Times New Roman" charset="0"/>
                <a:cs typeface="Calibri"/>
              </a:endParaRPr>
            </a:p>
            <a:p>
              <a:pPr algn="ctr"/>
              <a:r>
                <a:rPr lang="en-US" sz="1600" dirty="0" err="1">
                  <a:cs typeface="Calibri"/>
                </a:rPr>
                <a:t>dns.stanford.edu</a:t>
              </a:r>
              <a:endParaRPr lang="en-US" sz="1600" b="0" dirty="0">
                <a:latin typeface="Times New Roman" charset="0"/>
                <a:cs typeface="Calibri"/>
              </a:endParaRPr>
            </a:p>
          </p:txBody>
        </p:sp>
        <p:sp>
          <p:nvSpPr>
            <p:cNvPr id="85019" name="Text Box 60"/>
            <p:cNvSpPr txBox="1">
              <a:spLocks noChangeArrowheads="1"/>
            </p:cNvSpPr>
            <p:nvPr/>
          </p:nvSpPr>
          <p:spPr bwMode="auto">
            <a:xfrm>
              <a:off x="6510320" y="4441825"/>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8</a:t>
              </a:r>
              <a:endParaRPr lang="en-US" sz="2400" b="0" dirty="0">
                <a:latin typeface="Times New Roman" charset="0"/>
                <a:cs typeface="Calibri"/>
              </a:endParaRPr>
            </a:p>
          </p:txBody>
        </p:sp>
        <p:sp>
          <p:nvSpPr>
            <p:cNvPr id="85021" name="Line 62"/>
            <p:cNvSpPr>
              <a:spLocks noChangeShapeType="1"/>
            </p:cNvSpPr>
            <p:nvPr/>
          </p:nvSpPr>
          <p:spPr bwMode="auto">
            <a:xfrm>
              <a:off x="5832475" y="3513138"/>
              <a:ext cx="1493838" cy="13144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85022" name="Line 63"/>
            <p:cNvSpPr>
              <a:spLocks noChangeShapeType="1"/>
            </p:cNvSpPr>
            <p:nvPr/>
          </p:nvSpPr>
          <p:spPr bwMode="auto">
            <a:xfrm flipH="1" flipV="1">
              <a:off x="5792788" y="3629025"/>
              <a:ext cx="1493837" cy="1301750"/>
            </a:xfrm>
            <a:prstGeom prst="line">
              <a:avLst/>
            </a:prstGeom>
            <a:noFill/>
            <a:ln w="254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85023" name="Text Box 64"/>
            <p:cNvSpPr txBox="1">
              <a:spLocks noChangeArrowheads="1"/>
            </p:cNvSpPr>
            <p:nvPr/>
          </p:nvSpPr>
          <p:spPr bwMode="auto">
            <a:xfrm>
              <a:off x="6764338" y="2651125"/>
              <a:ext cx="20113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TLD DNS server</a:t>
              </a:r>
              <a:endParaRPr lang="en-US" sz="1600" b="0" dirty="0">
                <a:latin typeface="Times New Roman" charset="0"/>
                <a:cs typeface="Calibri"/>
              </a:endParaRPr>
            </a:p>
          </p:txBody>
        </p:sp>
      </p:grpSp>
      <p:grpSp>
        <p:nvGrpSpPr>
          <p:cNvPr id="84" name="Group 83"/>
          <p:cNvGrpSpPr/>
          <p:nvPr/>
        </p:nvGrpSpPr>
        <p:grpSpPr>
          <a:xfrm>
            <a:off x="3176588" y="3027363"/>
            <a:ext cx="2938503" cy="2339086"/>
            <a:chOff x="3176588" y="3027363"/>
            <a:chExt cx="2938503" cy="2339086"/>
          </a:xfrm>
        </p:grpSpPr>
        <p:grpSp>
          <p:nvGrpSpPr>
            <p:cNvPr id="85" name="Group 7"/>
            <p:cNvGrpSpPr>
              <a:grpSpLocks/>
            </p:cNvGrpSpPr>
            <p:nvPr/>
          </p:nvGrpSpPr>
          <p:grpSpPr bwMode="auto">
            <a:xfrm>
              <a:off x="5449888" y="3027363"/>
              <a:ext cx="369887" cy="657225"/>
              <a:chOff x="4180" y="783"/>
              <a:chExt cx="150" cy="307"/>
            </a:xfrm>
          </p:grpSpPr>
          <p:sp>
            <p:nvSpPr>
              <p:cNvPr id="109" name="AutoShape 8"/>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 name="Rectangle 9"/>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 name="Rectangle 10"/>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112" name="AutoShape 11"/>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113" name="Line 12"/>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4" name="Line 13"/>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5" name="Rectangle 14"/>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16" name="Rectangle 15"/>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86" name="Line 17"/>
            <p:cNvSpPr>
              <a:spLocks noChangeShapeType="1"/>
            </p:cNvSpPr>
            <p:nvPr/>
          </p:nvSpPr>
          <p:spPr bwMode="auto">
            <a:xfrm flipH="1" flipV="1">
              <a:off x="5499100" y="3714750"/>
              <a:ext cx="0" cy="537834"/>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7" name="Line 22"/>
            <p:cNvSpPr>
              <a:spLocks noChangeShapeType="1"/>
            </p:cNvSpPr>
            <p:nvPr/>
          </p:nvSpPr>
          <p:spPr bwMode="auto">
            <a:xfrm>
              <a:off x="5689600" y="3743325"/>
              <a:ext cx="9525" cy="509259"/>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8" name="Group 23"/>
            <p:cNvGrpSpPr>
              <a:grpSpLocks/>
            </p:cNvGrpSpPr>
            <p:nvPr/>
          </p:nvGrpSpPr>
          <p:grpSpPr bwMode="auto">
            <a:xfrm>
              <a:off x="3517899" y="3082928"/>
              <a:ext cx="1876425" cy="615951"/>
              <a:chOff x="2838" y="2132"/>
              <a:chExt cx="1182" cy="388"/>
            </a:xfrm>
          </p:grpSpPr>
          <p:sp>
            <p:nvSpPr>
              <p:cNvPr id="107" name="Rectangle 24"/>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 name="Text Box 25"/>
              <p:cNvSpPr txBox="1">
                <a:spLocks noChangeArrowheads="1"/>
              </p:cNvSpPr>
              <p:nvPr/>
            </p:nvSpPr>
            <p:spPr bwMode="auto">
              <a:xfrm>
                <a:off x="2867" y="2132"/>
                <a:ext cx="1125"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Site DNS server</a:t>
                </a:r>
                <a:endParaRPr lang="en-US" sz="2400" b="0" dirty="0">
                  <a:latin typeface="Times New Roman" charset="0"/>
                  <a:cs typeface="Calibri"/>
                </a:endParaRPr>
              </a:p>
              <a:p>
                <a:pPr algn="ctr"/>
                <a:r>
                  <a:rPr lang="en-US" sz="1600" dirty="0" err="1">
                    <a:cs typeface="Calibri"/>
                  </a:rPr>
                  <a:t>dns.cam.ac.uk</a:t>
                </a:r>
                <a:endParaRPr lang="en-US" sz="1600" b="0" dirty="0">
                  <a:latin typeface="Times New Roman" charset="0"/>
                  <a:cs typeface="Calibri"/>
                </a:endParaRPr>
              </a:p>
            </p:txBody>
          </p:sp>
        </p:grpSp>
        <p:sp>
          <p:nvSpPr>
            <p:cNvPr id="89" name="Text Box 26"/>
            <p:cNvSpPr txBox="1">
              <a:spLocks noChangeArrowheads="1"/>
            </p:cNvSpPr>
            <p:nvPr/>
          </p:nvSpPr>
          <p:spPr bwMode="auto">
            <a:xfrm>
              <a:off x="5214920" y="393537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2</a:t>
              </a:r>
              <a:endParaRPr lang="en-US" sz="2400" b="0" dirty="0">
                <a:latin typeface="Times New Roman" charset="0"/>
                <a:cs typeface="Calibri"/>
              </a:endParaRPr>
            </a:p>
          </p:txBody>
        </p:sp>
        <p:sp>
          <p:nvSpPr>
            <p:cNvPr id="90" name="Text Box 61"/>
            <p:cNvSpPr txBox="1">
              <a:spLocks noChangeArrowheads="1"/>
            </p:cNvSpPr>
            <p:nvPr/>
          </p:nvSpPr>
          <p:spPr bwMode="auto">
            <a:xfrm>
              <a:off x="5767370" y="3954423"/>
              <a:ext cx="3016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9</a:t>
              </a:r>
              <a:endParaRPr lang="en-US" sz="2400" b="0" dirty="0">
                <a:latin typeface="Times New Roman" charset="0"/>
                <a:cs typeface="Calibri"/>
              </a:endParaRPr>
            </a:p>
          </p:txBody>
        </p:sp>
        <p:grpSp>
          <p:nvGrpSpPr>
            <p:cNvPr id="91" name="Group 7"/>
            <p:cNvGrpSpPr>
              <a:grpSpLocks/>
            </p:cNvGrpSpPr>
            <p:nvPr/>
          </p:nvGrpSpPr>
          <p:grpSpPr bwMode="auto">
            <a:xfrm>
              <a:off x="5394324" y="4252172"/>
              <a:ext cx="369887" cy="657225"/>
              <a:chOff x="4180" y="783"/>
              <a:chExt cx="150" cy="307"/>
            </a:xfrm>
          </p:grpSpPr>
          <p:sp>
            <p:nvSpPr>
              <p:cNvPr id="99" name="AutoShape 8"/>
              <p:cNvSpPr>
                <a:spLocks noChangeArrowheads="1"/>
              </p:cNvSpPr>
              <p:nvPr/>
            </p:nvSpPr>
            <p:spPr bwMode="auto">
              <a:xfrm>
                <a:off x="4180" y="1019"/>
                <a:ext cx="150" cy="71"/>
              </a:xfrm>
              <a:prstGeom prst="parallelogram">
                <a:avLst>
                  <a:gd name="adj" fmla="val 81387"/>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0" name="Rectangle 9"/>
              <p:cNvSpPr>
                <a:spLocks noChangeArrowheads="1"/>
              </p:cNvSpPr>
              <p:nvPr/>
            </p:nvSpPr>
            <p:spPr bwMode="auto">
              <a:xfrm>
                <a:off x="4256" y="785"/>
                <a:ext cx="69" cy="236"/>
              </a:xfrm>
              <a:prstGeom prst="rect">
                <a:avLst/>
              </a:prstGeom>
              <a:solidFill>
                <a:srgbClr val="33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1" name="Rectangle 10"/>
              <p:cNvSpPr>
                <a:spLocks noChangeArrowheads="1"/>
              </p:cNvSpPr>
              <p:nvPr/>
            </p:nvSpPr>
            <p:spPr bwMode="auto">
              <a:xfrm>
                <a:off x="4181" y="852"/>
                <a:ext cx="95" cy="236"/>
              </a:xfrm>
              <a:prstGeom prst="rect">
                <a:avLst/>
              </a:prstGeom>
              <a:solidFill>
                <a:srgbClr val="33CCCC"/>
              </a:solidFill>
              <a:ln w="9525">
                <a:solidFill>
                  <a:schemeClr val="tx1"/>
                </a:solidFill>
                <a:miter lim="800000"/>
                <a:headEnd/>
                <a:tailEnd/>
              </a:ln>
            </p:spPr>
            <p:txBody>
              <a:bodyPr wrap="none" anchor="ctr"/>
              <a:lstStyle/>
              <a:p>
                <a:endParaRPr lang="en-US"/>
              </a:p>
            </p:txBody>
          </p:sp>
          <p:sp>
            <p:nvSpPr>
              <p:cNvPr id="102" name="AutoShape 11"/>
              <p:cNvSpPr>
                <a:spLocks noChangeArrowheads="1"/>
              </p:cNvSpPr>
              <p:nvPr/>
            </p:nvSpPr>
            <p:spPr bwMode="auto">
              <a:xfrm>
                <a:off x="4180" y="783"/>
                <a:ext cx="150" cy="71"/>
              </a:xfrm>
              <a:prstGeom prst="parallelogram">
                <a:avLst>
                  <a:gd name="adj" fmla="val 81387"/>
                </a:avLst>
              </a:prstGeom>
              <a:solidFill>
                <a:srgbClr val="33CCCC"/>
              </a:solidFill>
              <a:ln w="9525">
                <a:solidFill>
                  <a:schemeClr val="tx1"/>
                </a:solidFill>
                <a:miter lim="800000"/>
                <a:headEnd/>
                <a:tailEnd/>
              </a:ln>
            </p:spPr>
            <p:txBody>
              <a:bodyPr wrap="none" anchor="ctr"/>
              <a:lstStyle/>
              <a:p>
                <a:endParaRPr lang="en-US"/>
              </a:p>
            </p:txBody>
          </p:sp>
          <p:sp>
            <p:nvSpPr>
              <p:cNvPr id="103" name="Line 12"/>
              <p:cNvSpPr>
                <a:spLocks noChangeShapeType="1"/>
              </p:cNvSpPr>
              <p:nvPr/>
            </p:nvSpPr>
            <p:spPr bwMode="auto">
              <a:xfrm>
                <a:off x="4330" y="788"/>
                <a:ext cx="0" cy="23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4" name="Line 13"/>
              <p:cNvSpPr>
                <a:spLocks noChangeShapeType="1"/>
              </p:cNvSpPr>
              <p:nvPr/>
            </p:nvSpPr>
            <p:spPr bwMode="auto">
              <a:xfrm flipH="1">
                <a:off x="4276" y="1019"/>
                <a:ext cx="54" cy="69"/>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5" name="Rectangle 14"/>
              <p:cNvSpPr>
                <a:spLocks noChangeArrowheads="1"/>
              </p:cNvSpPr>
              <p:nvPr/>
            </p:nvSpPr>
            <p:spPr bwMode="auto">
              <a:xfrm>
                <a:off x="4193" y="883"/>
                <a:ext cx="63" cy="136"/>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06" name="Rectangle 15"/>
              <p:cNvSpPr>
                <a:spLocks noChangeArrowheads="1"/>
              </p:cNvSpPr>
              <p:nvPr/>
            </p:nvSpPr>
            <p:spPr bwMode="auto">
              <a:xfrm>
                <a:off x="4202" y="924"/>
                <a:ext cx="48"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92" name="Line 17"/>
            <p:cNvSpPr>
              <a:spLocks noChangeShapeType="1"/>
            </p:cNvSpPr>
            <p:nvPr/>
          </p:nvSpPr>
          <p:spPr bwMode="auto">
            <a:xfrm flipH="1" flipV="1">
              <a:off x="5486664" y="4900287"/>
              <a:ext cx="0" cy="458787"/>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3" name="Line 22"/>
            <p:cNvSpPr>
              <a:spLocks noChangeShapeType="1"/>
            </p:cNvSpPr>
            <p:nvPr/>
          </p:nvSpPr>
          <p:spPr bwMode="auto">
            <a:xfrm>
              <a:off x="5677164" y="4888612"/>
              <a:ext cx="9525" cy="477837"/>
            </a:xfrm>
            <a:prstGeom prst="line">
              <a:avLst/>
            </a:prstGeom>
            <a:noFill/>
            <a:ln w="28575">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4" name="Text Box 26"/>
            <p:cNvSpPr txBox="1">
              <a:spLocks noChangeArrowheads="1"/>
            </p:cNvSpPr>
            <p:nvPr/>
          </p:nvSpPr>
          <p:spPr bwMode="auto">
            <a:xfrm>
              <a:off x="5197739" y="4941256"/>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1</a:t>
              </a:r>
              <a:endParaRPr lang="en-US" sz="2400" b="0" dirty="0">
                <a:latin typeface="Times New Roman" charset="0"/>
                <a:cs typeface="Calibri"/>
              </a:endParaRPr>
            </a:p>
          </p:txBody>
        </p:sp>
        <p:sp>
          <p:nvSpPr>
            <p:cNvPr id="95" name="Text Box 61"/>
            <p:cNvSpPr txBox="1">
              <a:spLocks noChangeArrowheads="1"/>
            </p:cNvSpPr>
            <p:nvPr/>
          </p:nvSpPr>
          <p:spPr bwMode="auto">
            <a:xfrm>
              <a:off x="5696437" y="4960306"/>
              <a:ext cx="4186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solidFill>
                    <a:srgbClr val="FF0000"/>
                  </a:solidFill>
                  <a:latin typeface="Calibri"/>
                  <a:cs typeface="Calibri"/>
                </a:rPr>
                <a:t>10</a:t>
              </a:r>
              <a:endParaRPr lang="en-US" sz="2400" b="0" dirty="0">
                <a:latin typeface="Times New Roman" charset="0"/>
                <a:cs typeface="Calibri"/>
              </a:endParaRPr>
            </a:p>
          </p:txBody>
        </p:sp>
        <p:grpSp>
          <p:nvGrpSpPr>
            <p:cNvPr id="96" name="Group 23"/>
            <p:cNvGrpSpPr>
              <a:grpSpLocks/>
            </p:cNvGrpSpPr>
            <p:nvPr/>
          </p:nvGrpSpPr>
          <p:grpSpPr bwMode="auto">
            <a:xfrm>
              <a:off x="3176588" y="4334113"/>
              <a:ext cx="2282826" cy="615951"/>
              <a:chOff x="2710" y="2132"/>
              <a:chExt cx="1438" cy="388"/>
            </a:xfrm>
          </p:grpSpPr>
          <p:sp>
            <p:nvSpPr>
              <p:cNvPr id="97" name="Rectangle 24"/>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8" name="Text Box 25"/>
              <p:cNvSpPr txBox="1">
                <a:spLocks noChangeArrowheads="1"/>
              </p:cNvSpPr>
              <p:nvPr/>
            </p:nvSpPr>
            <p:spPr bwMode="auto">
              <a:xfrm>
                <a:off x="2710" y="2132"/>
                <a:ext cx="1438" cy="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ctr"/>
                <a:r>
                  <a:rPr lang="en-US" sz="1800" b="0" dirty="0">
                    <a:latin typeface="Calibri"/>
                    <a:cs typeface="Calibri"/>
                  </a:rPr>
                  <a:t>Site DNS server</a:t>
                </a:r>
                <a:endParaRPr lang="en-US" sz="2400" b="0" dirty="0">
                  <a:latin typeface="Times New Roman" charset="0"/>
                  <a:cs typeface="Calibri"/>
                </a:endParaRPr>
              </a:p>
              <a:p>
                <a:pPr algn="ctr"/>
                <a:r>
                  <a:rPr lang="en-US" sz="1600" dirty="0">
                    <a:cs typeface="Calibri"/>
                  </a:rPr>
                  <a:t>dns0.cl.cam.ac.uk</a:t>
                </a:r>
                <a:endParaRPr lang="en-US" sz="1600" b="0" dirty="0">
                  <a:latin typeface="Times New Roman" charset="0"/>
                  <a:cs typeface="Calibri"/>
                </a:endParaRPr>
              </a:p>
            </p:txBody>
          </p:sp>
        </p:grpSp>
      </p:grpSp>
    </p:spTree>
    <p:custDataLst>
      <p:tags r:id="rId1"/>
    </p:custDataLst>
    <p:extLst>
      <p:ext uri="{BB962C8B-B14F-4D97-AF65-F5344CB8AC3E}">
        <p14:creationId xmlns:p14="http://schemas.microsoft.com/office/powerpoint/2010/main" val="249193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45155">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0" end="0"/>
                                            </p:txEl>
                                          </p:spTgt>
                                        </p:tgtEl>
                                        <p:attrNameLst>
                                          <p:attrName>ppt_c</p:attrName>
                                        </p:attrNameLst>
                                      </p:cBhvr>
                                      <p:to>
                                        <a:schemeClr val="bg2"/>
                                      </p:to>
                                    </p:animClr>
                                  </p:sub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45155">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1" end="1"/>
                                            </p:txEl>
                                          </p:spTgt>
                                        </p:tgtEl>
                                        <p:attrNameLst>
                                          <p:attrName>ppt_c</p:attrName>
                                        </p:attrNameLst>
                                      </p:cBhvr>
                                      <p:to>
                                        <a:schemeClr val="bg2"/>
                                      </p:to>
                                    </p:animClr>
                                  </p:sub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45155">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2" end="2"/>
                                            </p:txEl>
                                          </p:spTgt>
                                        </p:tgtEl>
                                        <p:attrNameLst>
                                          <p:attrName>ppt_c</p:attrName>
                                        </p:attrNameLst>
                                      </p:cBhvr>
                                      <p:to>
                                        <a:schemeClr val="bg2"/>
                                      </p:to>
                                    </p:animClr>
                                  </p:sub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45155">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945155">
                                            <p:txEl>
                                              <p:pRg st="3" end="3"/>
                                            </p:txEl>
                                          </p:spTgt>
                                        </p:tgtEl>
                                        <p:attrNameLst>
                                          <p:attrName>ppt_c</p:attrName>
                                        </p:attrNameLst>
                                      </p:cBhvr>
                                      <p:to>
                                        <a:schemeClr val="bg2"/>
                                      </p:to>
                                    </p:animClr>
                                  </p:sub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45155">
                                            <p:txEl>
                                              <p:pRg st="4" end="4"/>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4515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5155" grpId="0" build="p"/>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616826" y="1970753"/>
            <a:ext cx="7776956" cy="37897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server:</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divides video file into multiple chunks</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each chunk encoded at multiple different rates</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different rate encodings stored in different files</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files replicated in various CDN nodes</a:t>
            </a:r>
          </a:p>
          <a:p>
            <a:pPr lvl="1" defTabSz="685800">
              <a:spcBef>
                <a:spcPts val="375"/>
              </a:spcBef>
              <a:buFont typeface="Wingdings" pitchFamily="2" charset="2"/>
              <a:buChar char="§"/>
              <a:defRPr/>
            </a:pPr>
            <a:r>
              <a:rPr lang="en-US" altLang="en-US" sz="1800" i="1" dirty="0">
                <a:solidFill>
                  <a:srgbClr val="000099"/>
                </a:solidFill>
                <a:latin typeface="Calibri" panose="020F0502020204030204"/>
                <a:ea typeface="ＭＳ Ｐゴシック" panose="020B0600070205080204" pitchFamily="34" charset="-128"/>
              </a:rPr>
              <a:t>manifest file: </a:t>
            </a:r>
            <a:r>
              <a:rPr lang="en-US" altLang="en-US" sz="1800" dirty="0">
                <a:solidFill>
                  <a:prstClr val="black"/>
                </a:solidFill>
                <a:latin typeface="Calibri" panose="020F0502020204030204"/>
                <a:ea typeface="ＭＳ Ｐゴシック" panose="020B0600070205080204" pitchFamily="34" charset="-128"/>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7814189" y="2648204"/>
            <a:ext cx="998720" cy="812360"/>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8173397" y="2979203"/>
            <a:ext cx="320883" cy="340589"/>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6530755" y="2805866"/>
            <a:ext cx="1098668" cy="63065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6444794" y="3130473"/>
            <a:ext cx="1651593"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8133569" y="3466268"/>
            <a:ext cx="58862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000000"/>
                </a:solidFill>
                <a:cs typeface="Arial" panose="020B0604020202020204" pitchFamily="34" charset="0"/>
              </a:rPr>
              <a:t>client</a:t>
            </a:r>
            <a:endParaRPr lang="en-US" altLang="en-US" sz="1350" i="1">
              <a:solidFill>
                <a:srgbClr val="CC0000"/>
              </a:solidFill>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7075085" y="2899849"/>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8" name="Freeform 237">
            <a:extLst>
              <a:ext uri="{FF2B5EF4-FFF2-40B4-BE49-F238E27FC236}">
                <a16:creationId xmlns:a16="http://schemas.microsoft.com/office/drawing/2014/main" id="{7CE77C4C-F0D2-6344-8886-D4BFC98A935F}"/>
              </a:ext>
            </a:extLst>
          </p:cNvPr>
          <p:cNvSpPr/>
          <p:nvPr/>
        </p:nvSpPr>
        <p:spPr>
          <a:xfrm flipV="1">
            <a:off x="7080845" y="3221368"/>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7677012" y="2929452"/>
            <a:ext cx="309700" cy="415498"/>
            <a:chOff x="10485997" y="1295948"/>
            <a:chExt cx="412933" cy="553997"/>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412933" cy="553997"/>
            </a:xfrm>
            <a:prstGeom prst="rect">
              <a:avLst/>
            </a:prstGeom>
            <a:noFill/>
          </p:spPr>
          <p:txBody>
            <a:bodyPr wrap="none" rtlCol="0">
              <a:spAutoFit/>
            </a:bodyPr>
            <a:lstStyle/>
            <a:p>
              <a:r>
                <a:rPr lang="en-US" sz="2100" dirty="0">
                  <a:solidFill>
                    <a:srgbClr val="CD0000"/>
                  </a:solidFill>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643102" y="3922173"/>
            <a:ext cx="7776956" cy="192486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client:</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periodically estimates server-to-client bandwidth</a:t>
            </a:r>
          </a:p>
          <a:p>
            <a:pPr lvl="1" defTabSz="685800">
              <a:spcBef>
                <a:spcPts val="375"/>
              </a:spcBef>
              <a:buFont typeface="Wingdings" pitchFamily="2" charset="2"/>
              <a:buChar char="§"/>
              <a:defRPr/>
            </a:pPr>
            <a:r>
              <a:rPr lang="en-US" altLang="en-US" sz="1800" dirty="0">
                <a:solidFill>
                  <a:prstClr val="black"/>
                </a:solidFill>
                <a:latin typeface="Calibri" panose="020F0502020204030204"/>
                <a:ea typeface="ＭＳ Ｐゴシック" panose="020B0600070205080204" pitchFamily="34" charset="-128"/>
              </a:rPr>
              <a:t>consulting manifest, requests one chunk at a time </a:t>
            </a:r>
          </a:p>
          <a:p>
            <a:pPr marL="857250" lvl="2" indent="-171450" defTabSz="685800">
              <a:spcBef>
                <a:spcPts val="375"/>
              </a:spcBef>
              <a:buClr>
                <a:srgbClr val="0000A3"/>
              </a:buClr>
              <a:defRPr/>
            </a:pPr>
            <a:r>
              <a:rPr lang="en-US" altLang="en-US" sz="1800" dirty="0">
                <a:solidFill>
                  <a:prstClr val="black"/>
                </a:solidFill>
                <a:latin typeface="Calibri" panose="020F0502020204030204"/>
                <a:ea typeface="ＭＳ Ｐゴシック" panose="020B0600070205080204" pitchFamily="34" charset="-128"/>
              </a:rPr>
              <a:t>chooses maximum coding rate sustainable given current bandwidth</a:t>
            </a:r>
          </a:p>
          <a:p>
            <a:pPr marL="857250" lvl="2" indent="-171450" defTabSz="685800">
              <a:spcBef>
                <a:spcPts val="375"/>
              </a:spcBef>
              <a:buClr>
                <a:srgbClr val="0000A3"/>
              </a:buClr>
              <a:defRPr/>
            </a:pPr>
            <a:r>
              <a:rPr lang="en-US" altLang="en-US" sz="1800" dirty="0">
                <a:solidFill>
                  <a:prstClr val="black"/>
                </a:solidFill>
                <a:latin typeface="Calibri" panose="020F0502020204030204"/>
                <a:ea typeface="ＭＳ Ｐゴシック" panose="020B0600070205080204" pitchFamily="34" charset="-128"/>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5844826" y="2596211"/>
            <a:ext cx="707612" cy="849365"/>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399" y="2202874"/>
                <a:ext cx="419346" cy="400109"/>
              </a:xfrm>
              <a:prstGeom prst="rect">
                <a:avLst/>
              </a:prstGeom>
              <a:noFill/>
            </p:spPr>
            <p:txBody>
              <a:bodyPr wrap="none" rtlCol="0">
                <a:spAutoFit/>
              </a:bodyPr>
              <a:lstStyle/>
              <a:p>
                <a:r>
                  <a:rPr lang="en-US" sz="1350" dirty="0"/>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6843916" y="2529389"/>
            <a:ext cx="202148" cy="403329"/>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7058891" y="2343486"/>
            <a:ext cx="707612" cy="453197"/>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6839975" y="3223071"/>
            <a:ext cx="202148" cy="403329"/>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7007653" y="3356419"/>
            <a:ext cx="707612" cy="453197"/>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6042134" y="1129205"/>
            <a:ext cx="2506718" cy="738664"/>
          </a:xfrm>
          <a:prstGeom prst="rect">
            <a:avLst/>
          </a:prstGeom>
          <a:noFill/>
        </p:spPr>
        <p:txBody>
          <a:bodyPr wrap="square" rtlCol="0">
            <a:spAutoFit/>
          </a:bodyPr>
          <a:lstStyle/>
          <a:p>
            <a:r>
              <a:rPr lang="en-US" altLang="en-US" sz="2100" i="1" dirty="0">
                <a:solidFill>
                  <a:srgbClr val="CC0000"/>
                </a:solidFill>
                <a:ea typeface="ＭＳ Ｐゴシック" panose="020B0600070205080204" pitchFamily="34" charset="-128"/>
              </a:rPr>
              <a:t>D</a:t>
            </a:r>
            <a:r>
              <a:rPr lang="en-US" altLang="en-US" sz="2100" dirty="0">
                <a:solidFill>
                  <a:prstClr val="black"/>
                </a:solidFill>
                <a:ea typeface="ＭＳ Ｐゴシック" panose="020B0600070205080204" pitchFamily="34" charset="-128"/>
              </a:rPr>
              <a:t>ynamic, </a:t>
            </a:r>
            <a:r>
              <a:rPr lang="en-US" altLang="en-US" sz="2100" i="1" dirty="0">
                <a:solidFill>
                  <a:srgbClr val="CC0000"/>
                </a:solidFill>
                <a:ea typeface="ＭＳ Ｐゴシック" panose="020B0600070205080204" pitchFamily="34" charset="-128"/>
              </a:rPr>
              <a:t>A</a:t>
            </a:r>
            <a:r>
              <a:rPr lang="en-US" altLang="en-US" sz="2100" dirty="0">
                <a:solidFill>
                  <a:prstClr val="black"/>
                </a:solidFill>
                <a:ea typeface="ＭＳ Ｐゴシック" panose="020B0600070205080204" pitchFamily="34" charset="-128"/>
              </a:rPr>
              <a:t>daptive </a:t>
            </a:r>
            <a:r>
              <a:rPr lang="en-US" altLang="en-US" sz="2100" i="1" dirty="0">
                <a:solidFill>
                  <a:srgbClr val="CC0000"/>
                </a:solidFill>
                <a:ea typeface="ＭＳ Ｐゴシック" panose="020B0600070205080204" pitchFamily="34" charset="-128"/>
              </a:rPr>
              <a:t>S</a:t>
            </a:r>
            <a:r>
              <a:rPr lang="en-US" altLang="en-US" sz="2100" dirty="0">
                <a:solidFill>
                  <a:prstClr val="black"/>
                </a:solidFill>
                <a:ea typeface="ＭＳ Ｐゴシック" panose="020B0600070205080204" pitchFamily="34" charset="-128"/>
              </a:rPr>
              <a:t>treaming over </a:t>
            </a:r>
            <a:r>
              <a:rPr lang="en-US" altLang="en-US" sz="2100" i="1" dirty="0">
                <a:solidFill>
                  <a:srgbClr val="CC0000"/>
                </a:solidFill>
                <a:ea typeface="ＭＳ Ｐゴシック" panose="020B0600070205080204" pitchFamily="34" charset="-128"/>
              </a:rPr>
              <a:t>H</a:t>
            </a:r>
            <a:r>
              <a:rPr lang="en-US" altLang="en-US" sz="2100" dirty="0">
                <a:solidFill>
                  <a:prstClr val="black"/>
                </a:solidFill>
                <a:ea typeface="ＭＳ Ｐゴシック" panose="020B0600070205080204" pitchFamily="34" charset="-128"/>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200</a:t>
            </a:fld>
            <a:endParaRPr lang="en-US" dirty="0"/>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80">
                                            <p:txEl>
                                              <p:pRg st="4" end="4"/>
                                            </p:txEl>
                                          </p:spTgt>
                                        </p:tgtEl>
                                        <p:attrNameLst>
                                          <p:attrName>style.visibility</p:attrName>
                                        </p:attrNameLst>
                                      </p:cBhvr>
                                      <p:to>
                                        <p:strVal val="visible"/>
                                      </p:to>
                                    </p:set>
                                    <p:animEffect transition="in" filter="dissolve">
                                      <p:cBhvr>
                                        <p:cTn id="25" dur="500"/>
                                        <p:tgtEl>
                                          <p:spTgt spid="80">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80">
                                            <p:txEl>
                                              <p:pRg st="5" end="5"/>
                                            </p:txEl>
                                          </p:spTgt>
                                        </p:tgtEl>
                                        <p:attrNameLst>
                                          <p:attrName>style.visibility</p:attrName>
                                        </p:attrNameLst>
                                      </p:cBhvr>
                                      <p:to>
                                        <p:strVal val="visible"/>
                                      </p:to>
                                    </p:set>
                                    <p:animEffect transition="in" filter="dissolve">
                                      <p:cBhvr>
                                        <p:cTn id="30" dur="500"/>
                                        <p:tgtEl>
                                          <p:spTgt spid="80">
                                            <p:txEl>
                                              <p:pRg st="5" end="5"/>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43">
                                            <p:txEl>
                                              <p:pRg st="0" end="0"/>
                                            </p:txEl>
                                          </p:spTgt>
                                        </p:tgtEl>
                                        <p:attrNameLst>
                                          <p:attrName>style.visibility</p:attrName>
                                        </p:attrNameLst>
                                      </p:cBhvr>
                                      <p:to>
                                        <p:strVal val="visible"/>
                                      </p:to>
                                    </p:set>
                                    <p:animEffect transition="in" filter="dissolve">
                                      <p:cBhvr>
                                        <p:cTn id="35" dur="500"/>
                                        <p:tgtEl>
                                          <p:spTgt spid="243">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43">
                                            <p:txEl>
                                              <p:pRg st="1" end="1"/>
                                            </p:txEl>
                                          </p:spTgt>
                                        </p:tgtEl>
                                        <p:attrNameLst>
                                          <p:attrName>style.visibility</p:attrName>
                                        </p:attrNameLst>
                                      </p:cBhvr>
                                      <p:to>
                                        <p:strVal val="visible"/>
                                      </p:to>
                                    </p:set>
                                    <p:animEffect transition="in" filter="dissolve">
                                      <p:cBhvr>
                                        <p:cTn id="40" dur="500"/>
                                        <p:tgtEl>
                                          <p:spTgt spid="243">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243">
                                            <p:txEl>
                                              <p:pRg st="2" end="2"/>
                                            </p:txEl>
                                          </p:spTgt>
                                        </p:tgtEl>
                                        <p:attrNameLst>
                                          <p:attrName>style.visibility</p:attrName>
                                        </p:attrNameLst>
                                      </p:cBhvr>
                                      <p:to>
                                        <p:strVal val="visible"/>
                                      </p:to>
                                    </p:set>
                                    <p:animEffect transition="in" filter="dissolve">
                                      <p:cBhvr>
                                        <p:cTn id="45" dur="500"/>
                                        <p:tgtEl>
                                          <p:spTgt spid="243">
                                            <p:txEl>
                                              <p:pRg st="2" end="2"/>
                                            </p:txEl>
                                          </p:spTgt>
                                        </p:tgtEl>
                                      </p:cBhvr>
                                    </p:animEffect>
                                  </p:childTnLst>
                                </p:cTn>
                              </p:par>
                              <p:par>
                                <p:cTn id="46" presetID="9" presetClass="entr" presetSubtype="0" fill="hold" nodeType="withEffect">
                                  <p:stCondLst>
                                    <p:cond delay="0"/>
                                  </p:stCondLst>
                                  <p:childTnLst>
                                    <p:set>
                                      <p:cBhvr>
                                        <p:cTn id="47" dur="1" fill="hold">
                                          <p:stCondLst>
                                            <p:cond delay="0"/>
                                          </p:stCondLst>
                                        </p:cTn>
                                        <p:tgtEl>
                                          <p:spTgt spid="243">
                                            <p:txEl>
                                              <p:pRg st="3" end="3"/>
                                            </p:txEl>
                                          </p:spTgt>
                                        </p:tgtEl>
                                        <p:attrNameLst>
                                          <p:attrName>style.visibility</p:attrName>
                                        </p:attrNameLst>
                                      </p:cBhvr>
                                      <p:to>
                                        <p:strVal val="visible"/>
                                      </p:to>
                                    </p:set>
                                    <p:animEffect transition="in" filter="dissolve">
                                      <p:cBhvr>
                                        <p:cTn id="48" dur="500"/>
                                        <p:tgtEl>
                                          <p:spTgt spid="243">
                                            <p:txEl>
                                              <p:pRg st="3" end="3"/>
                                            </p:txEl>
                                          </p:spTgt>
                                        </p:tgtEl>
                                      </p:cBhvr>
                                    </p:animEffect>
                                  </p:childTnLst>
                                </p:cTn>
                              </p:par>
                              <p:par>
                                <p:cTn id="49" presetID="9" presetClass="entr" presetSubtype="0" fill="hold" nodeType="withEffect">
                                  <p:stCondLst>
                                    <p:cond delay="0"/>
                                  </p:stCondLst>
                                  <p:childTnLst>
                                    <p:set>
                                      <p:cBhvr>
                                        <p:cTn id="50" dur="1" fill="hold">
                                          <p:stCondLst>
                                            <p:cond delay="0"/>
                                          </p:stCondLst>
                                        </p:cTn>
                                        <p:tgtEl>
                                          <p:spTgt spid="243">
                                            <p:txEl>
                                              <p:pRg st="4" end="4"/>
                                            </p:txEl>
                                          </p:spTgt>
                                        </p:tgtEl>
                                        <p:attrNameLst>
                                          <p:attrName>style.visibility</p:attrName>
                                        </p:attrNameLst>
                                      </p:cBhvr>
                                      <p:to>
                                        <p:strVal val="visible"/>
                                      </p:to>
                                    </p:set>
                                    <p:animEffect transition="in" filter="dissolve">
                                      <p:cBhvr>
                                        <p:cTn id="51"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6530755" y="2805866"/>
            <a:ext cx="1098668" cy="63065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5844826" y="2596211"/>
            <a:ext cx="707612" cy="849365"/>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399" y="2202874"/>
                <a:ext cx="419346" cy="400109"/>
              </a:xfrm>
              <a:prstGeom prst="rect">
                <a:avLst/>
              </a:prstGeom>
              <a:noFill/>
            </p:spPr>
            <p:txBody>
              <a:bodyPr wrap="none" rtlCol="0">
                <a:spAutoFit/>
              </a:bodyPr>
              <a:lstStyle/>
              <a:p>
                <a:r>
                  <a:rPr lang="en-US" sz="1350" dirty="0"/>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6843916" y="2529389"/>
            <a:ext cx="202148" cy="403329"/>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7058891" y="2343486"/>
            <a:ext cx="707612" cy="453197"/>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6839975" y="3223071"/>
            <a:ext cx="202148" cy="403329"/>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defRPr/>
              </a:pPr>
              <a:endParaRPr lang="en-US" sz="1350" dirty="0">
                <a:solidFill>
                  <a:srgbClr val="FF0000"/>
                </a:solidFill>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7007653" y="3356419"/>
            <a:ext cx="707612" cy="453197"/>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399" y="2202874"/>
              <a:ext cx="419346" cy="400110"/>
            </a:xfrm>
            <a:prstGeom prst="rect">
              <a:avLst/>
            </a:prstGeom>
            <a:noFill/>
          </p:spPr>
          <p:txBody>
            <a:bodyPr wrap="none" rtlCol="0">
              <a:spAutoFit/>
            </a:bodyPr>
            <a:lstStyle/>
            <a:p>
              <a:r>
                <a:rPr lang="en-US" sz="1350" dirty="0"/>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562592" y="1926317"/>
            <a:ext cx="4936913" cy="37897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400" i="1" dirty="0">
                <a:solidFill>
                  <a:srgbClr val="000099"/>
                </a:solidFill>
                <a:latin typeface="Gill Sans MT" panose="020B0502020104020203" pitchFamily="34" charset="77"/>
                <a:ea typeface="ＭＳ Ｐゴシック" panose="020B0600070205080204" pitchFamily="34" charset="-128"/>
              </a:rPr>
              <a:t>“</a:t>
            </a:r>
            <a:r>
              <a:rPr lang="en-US" altLang="en-US" sz="2400" i="1" dirty="0">
                <a:solidFill>
                  <a:srgbClr val="000099"/>
                </a:solidFill>
                <a:latin typeface="Calibri" panose="020F0502020204030204"/>
                <a:ea typeface="ＭＳ Ｐゴシック" panose="020B0600070205080204" pitchFamily="34" charset="-128"/>
              </a:rPr>
              <a:t>intelligence” </a:t>
            </a:r>
            <a:r>
              <a:rPr lang="en-US" altLang="en-US" sz="2400" dirty="0">
                <a:solidFill>
                  <a:srgbClr val="000099"/>
                </a:solidFill>
                <a:latin typeface="Calibri" panose="020F0502020204030204"/>
                <a:ea typeface="ＭＳ Ｐゴシック" panose="020B0600070205080204" pitchFamily="34" charset="-128"/>
              </a:rPr>
              <a:t>at client: </a:t>
            </a:r>
            <a:r>
              <a:rPr lang="en-US" altLang="en-US" sz="2400" dirty="0">
                <a:solidFill>
                  <a:prstClr val="black"/>
                </a:solidFill>
                <a:latin typeface="Calibri" panose="020F0502020204030204"/>
                <a:ea typeface="ＭＳ Ｐゴシック" panose="020B0600070205080204" pitchFamily="34" charset="-128"/>
              </a:rPr>
              <a:t>client determines</a:t>
            </a:r>
          </a:p>
          <a:p>
            <a:pPr marL="521494" lvl="1" indent="-173831" defTabSz="685800">
              <a:spcBef>
                <a:spcPts val="375"/>
              </a:spcBef>
              <a:defRPr/>
            </a:pPr>
            <a:r>
              <a:rPr lang="en-US" altLang="en-US" sz="2100" i="1" dirty="0">
                <a:solidFill>
                  <a:srgbClr val="CC0000"/>
                </a:solidFill>
                <a:latin typeface="Calibri" panose="020F0502020204030204"/>
                <a:ea typeface="ＭＳ Ｐゴシック" panose="020B0600070205080204" pitchFamily="34" charset="-128"/>
              </a:rPr>
              <a:t>when</a:t>
            </a:r>
            <a:r>
              <a:rPr lang="en-US" altLang="en-US" sz="2100" i="1" dirty="0">
                <a:solidFill>
                  <a:srgbClr val="800000"/>
                </a:solidFill>
                <a:latin typeface="Calibri" panose="020F0502020204030204"/>
                <a:ea typeface="ＭＳ Ｐゴシック" panose="020B0600070205080204" pitchFamily="34" charset="-128"/>
              </a:rPr>
              <a:t> </a:t>
            </a:r>
            <a:r>
              <a:rPr lang="en-US" altLang="en-US" sz="2100" dirty="0">
                <a:solidFill>
                  <a:srgbClr val="000000"/>
                </a:solidFill>
                <a:latin typeface="Calibri" panose="020F0502020204030204"/>
                <a:ea typeface="ＭＳ Ｐゴシック" panose="020B0600070205080204" pitchFamily="34" charset="-128"/>
              </a:rPr>
              <a:t>to request chunk (so that buffer starvation, or overflow does not occur)</a:t>
            </a:r>
          </a:p>
          <a:p>
            <a:pPr marL="521494" lvl="1" indent="-173831" defTabSz="685800">
              <a:spcBef>
                <a:spcPts val="375"/>
              </a:spcBef>
              <a:defRPr/>
            </a:pPr>
            <a:r>
              <a:rPr lang="en-US" altLang="en-US" sz="2100" i="1" dirty="0">
                <a:solidFill>
                  <a:srgbClr val="CC0000"/>
                </a:solidFill>
                <a:latin typeface="Calibri" panose="020F0502020204030204"/>
                <a:ea typeface="ＭＳ Ｐゴシック" panose="020B0600070205080204" pitchFamily="34" charset="-128"/>
              </a:rPr>
              <a:t>what encoding rate </a:t>
            </a:r>
            <a:r>
              <a:rPr lang="en-US" altLang="en-US" sz="2100" dirty="0">
                <a:solidFill>
                  <a:srgbClr val="000000"/>
                </a:solidFill>
                <a:latin typeface="Calibri" panose="020F0502020204030204"/>
                <a:ea typeface="ＭＳ Ｐゴシック" panose="020B0600070205080204" pitchFamily="34" charset="-128"/>
              </a:rPr>
              <a:t>to request </a:t>
            </a:r>
            <a:r>
              <a:rPr lang="en-US" altLang="en-US" sz="2100" dirty="0">
                <a:solidFill>
                  <a:prstClr val="black"/>
                </a:solidFill>
                <a:latin typeface="Calibri" panose="020F0502020204030204"/>
                <a:ea typeface="ＭＳ Ｐゴシック" panose="020B0600070205080204" pitchFamily="34" charset="-128"/>
              </a:rPr>
              <a:t>(higher quality when more bandwidth available) </a:t>
            </a:r>
            <a:endParaRPr lang="en-US" altLang="en-US" sz="2100" dirty="0">
              <a:solidFill>
                <a:srgbClr val="000000"/>
              </a:solidFill>
              <a:latin typeface="Calibri" panose="020F0502020204030204"/>
              <a:ea typeface="ＭＳ Ｐゴシック" panose="020B0600070205080204" pitchFamily="34" charset="-128"/>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573653" y="4170813"/>
            <a:ext cx="4722248" cy="1200758"/>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altLang="en-US" sz="2100" i="1" dirty="0">
                <a:solidFill>
                  <a:srgbClr val="CC0000"/>
                </a:solidFill>
                <a:latin typeface="Calibri" panose="020F0502020204030204"/>
                <a:ea typeface="ＭＳ Ｐゴシック" panose="020B0600070205080204" pitchFamily="34" charset="-128"/>
              </a:rPr>
              <a:t>where</a:t>
            </a:r>
            <a:r>
              <a:rPr lang="en-US" altLang="en-US" sz="2100" i="1" dirty="0">
                <a:solidFill>
                  <a:srgbClr val="800000"/>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to request chunk (can request from URL server that is “close” to client or has high available bandwidth</a:t>
            </a:r>
            <a:r>
              <a:rPr lang="en-US" altLang="en-US" sz="2100" dirty="0">
                <a:solidFill>
                  <a:prstClr val="black"/>
                </a:solidFill>
                <a:latin typeface="Gill Sans MT" panose="020B0502020104020203" pitchFamily="34" charset="77"/>
                <a:ea typeface="ＭＳ Ｐゴシック" panose="020B0600070205080204" pitchFamily="34" charset="-128"/>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091592" y="5375820"/>
            <a:ext cx="7072129" cy="461665"/>
          </a:xfrm>
          <a:prstGeom prst="rect">
            <a:avLst/>
          </a:prstGeom>
          <a:noFill/>
        </p:spPr>
        <p:txBody>
          <a:bodyPr wrap="none" rtlCol="0">
            <a:spAutoFit/>
          </a:bodyPr>
          <a:lstStyle/>
          <a:p>
            <a:pPr defTabSz="685800">
              <a:defRPr/>
            </a:pPr>
            <a:r>
              <a:rPr lang="en-US" sz="2400" dirty="0">
                <a:solidFill>
                  <a:srgbClr val="0000A3"/>
                </a:solidFill>
                <a:latin typeface="Calibri" panose="020F0502020204030204"/>
              </a:rPr>
              <a:t>Streaming video = </a:t>
            </a:r>
            <a:r>
              <a:rPr lang="en-US" sz="2400" dirty="0">
                <a:solidFill>
                  <a:prstClr val="black"/>
                </a:solidFill>
                <a:latin typeface="Calibri" panose="020F0502020204030204"/>
              </a:rPr>
              <a:t>encoding +</a:t>
            </a:r>
            <a:r>
              <a:rPr lang="en-US" sz="2400" dirty="0">
                <a:solidFill>
                  <a:srgbClr val="C00000"/>
                </a:solidFill>
                <a:latin typeface="Calibri" panose="020F0502020204030204"/>
              </a:rPr>
              <a:t> </a:t>
            </a:r>
            <a:r>
              <a:rPr lang="en-US" sz="2400" dirty="0">
                <a:solidFill>
                  <a:prstClr val="black"/>
                </a:solidFill>
                <a:latin typeface="Calibri" panose="020F0502020204030204"/>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7814189" y="2648204"/>
            <a:ext cx="998720" cy="812360"/>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8173397" y="2979203"/>
            <a:ext cx="320883" cy="340589"/>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defRPr/>
              </a:pPr>
              <a:endParaRPr lang="en-US" sz="1350" dirty="0">
                <a:solidFill>
                  <a:prstClr val="black"/>
                </a:solidFill>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6444794" y="3130473"/>
            <a:ext cx="1651593"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8133569" y="3466268"/>
            <a:ext cx="58862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350">
                <a:solidFill>
                  <a:srgbClr val="000000"/>
                </a:solidFill>
                <a:cs typeface="Arial" panose="020B0604020202020204" pitchFamily="34" charset="0"/>
              </a:rPr>
              <a:t>client</a:t>
            </a:r>
            <a:endParaRPr lang="en-US" altLang="en-US" sz="1350" i="1">
              <a:solidFill>
                <a:srgbClr val="CC0000"/>
              </a:solidFill>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7075085" y="2899849"/>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1" name="Freeform 240">
            <a:extLst>
              <a:ext uri="{FF2B5EF4-FFF2-40B4-BE49-F238E27FC236}">
                <a16:creationId xmlns:a16="http://schemas.microsoft.com/office/drawing/2014/main" id="{6A4AC1EA-45FB-014E-A65A-F10B6E8D2FCC}"/>
              </a:ext>
            </a:extLst>
          </p:cNvPr>
          <p:cNvSpPr/>
          <p:nvPr/>
        </p:nvSpPr>
        <p:spPr>
          <a:xfrm flipV="1">
            <a:off x="7080845" y="3221368"/>
            <a:ext cx="1011432" cy="143081"/>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0" name="Group 9">
            <a:extLst>
              <a:ext uri="{FF2B5EF4-FFF2-40B4-BE49-F238E27FC236}">
                <a16:creationId xmlns:a16="http://schemas.microsoft.com/office/drawing/2014/main" id="{A8A41415-2E09-914F-B249-353A26FD167B}"/>
              </a:ext>
            </a:extLst>
          </p:cNvPr>
          <p:cNvGrpSpPr/>
          <p:nvPr/>
        </p:nvGrpSpPr>
        <p:grpSpPr>
          <a:xfrm>
            <a:off x="7677012" y="2929452"/>
            <a:ext cx="309700" cy="415498"/>
            <a:chOff x="10485997" y="1295948"/>
            <a:chExt cx="412933" cy="553997"/>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412933" cy="553997"/>
            </a:xfrm>
            <a:prstGeom prst="rect">
              <a:avLst/>
            </a:prstGeom>
            <a:noFill/>
          </p:spPr>
          <p:txBody>
            <a:bodyPr wrap="none" rtlCol="0">
              <a:spAutoFit/>
            </a:bodyPr>
            <a:lstStyle/>
            <a:p>
              <a:r>
                <a:rPr lang="en-US" sz="2100" dirty="0">
                  <a:solidFill>
                    <a:srgbClr val="CD0000"/>
                  </a:solidFill>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7502237" y="2161309"/>
            <a:ext cx="1502352" cy="1201882"/>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201</a:t>
            </a:fld>
            <a:endParaRPr lang="en-US" dirty="0"/>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Content distribution networks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759772" y="1948200"/>
            <a:ext cx="7886699" cy="37897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en-US" altLang="en-US" sz="2400" i="1" dirty="0">
                <a:solidFill>
                  <a:srgbClr val="CC0000"/>
                </a:solidFill>
                <a:latin typeface="Calibri" panose="020F0502020204030204"/>
                <a:ea typeface="ＭＳ Ｐゴシック" panose="020B0600070205080204" pitchFamily="34" charset="-128"/>
              </a:rPr>
              <a:t>challenge: </a:t>
            </a:r>
            <a:r>
              <a:rPr lang="en-US" altLang="en-US" sz="2400" dirty="0">
                <a:solidFill>
                  <a:srgbClr val="000000"/>
                </a:solidFill>
                <a:latin typeface="Calibri" panose="020F0502020204030204"/>
                <a:ea typeface="ＭＳ Ｐゴシック" panose="020B0600070205080204" pitchFamily="34" charset="-128"/>
              </a:rPr>
              <a:t>how to stream content (selected from millions of videos) to hundreds of thousands of </a:t>
            </a:r>
            <a:r>
              <a:rPr lang="en-US" altLang="en-US" sz="2400" i="1" dirty="0">
                <a:solidFill>
                  <a:srgbClr val="000000"/>
                </a:solidFill>
                <a:latin typeface="Calibri" panose="020F0502020204030204"/>
                <a:ea typeface="ＭＳ Ｐゴシック" panose="020B0600070205080204" pitchFamily="34" charset="-128"/>
              </a:rPr>
              <a:t>simultaneous</a:t>
            </a:r>
            <a:r>
              <a:rPr lang="en-US" altLang="en-US" sz="2400" dirty="0">
                <a:solidFill>
                  <a:srgbClr val="000000"/>
                </a:solidFill>
                <a:latin typeface="Calibri" panose="020F0502020204030204"/>
                <a:ea typeface="ＭＳ Ｐゴシック" panose="020B0600070205080204" pitchFamily="34" charset="-128"/>
              </a:rPr>
              <a:t> users?</a:t>
            </a: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758020" y="2871602"/>
            <a:ext cx="4373656" cy="1881482"/>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5504" indent="-215504" defTabSz="685800">
              <a:spcBef>
                <a:spcPts val="750"/>
              </a:spcBef>
              <a:defRPr/>
            </a:pPr>
            <a:r>
              <a:rPr lang="en-US" altLang="en-US" sz="2400" i="1" dirty="0">
                <a:solidFill>
                  <a:srgbClr val="CC0000"/>
                </a:solidFill>
                <a:latin typeface="Calibri" panose="020F0502020204030204"/>
                <a:ea typeface="ＭＳ Ｐゴシック" panose="020B0600070205080204" pitchFamily="34" charset="-128"/>
              </a:rPr>
              <a:t>option 1: </a:t>
            </a:r>
            <a:r>
              <a:rPr lang="en-US" altLang="en-US" sz="2400" dirty="0">
                <a:solidFill>
                  <a:srgbClr val="000000"/>
                </a:solidFill>
                <a:latin typeface="Calibri" panose="020F0502020204030204"/>
                <a:ea typeface="ＭＳ Ｐゴシック" panose="020B0600070205080204" pitchFamily="34" charset="-128"/>
              </a:rPr>
              <a:t>single, large “mega-server”</a:t>
            </a:r>
          </a:p>
          <a:p>
            <a:pPr marL="510779" lvl="1" indent="-167879" defTabSz="685800">
              <a:spcBef>
                <a:spcPts val="375"/>
              </a:spcBef>
              <a:defRPr/>
            </a:pPr>
            <a:r>
              <a:rPr lang="en-US" altLang="en-US" sz="2100" dirty="0">
                <a:solidFill>
                  <a:srgbClr val="000000"/>
                </a:solidFill>
                <a:latin typeface="Calibri" panose="020F0502020204030204"/>
                <a:ea typeface="ＭＳ Ｐゴシック" panose="020B0600070205080204" pitchFamily="34" charset="-128"/>
              </a:rPr>
              <a:t>single point of failure</a:t>
            </a:r>
          </a:p>
          <a:p>
            <a:pPr marL="510779" lvl="1" indent="-167879" defTabSz="685800">
              <a:spcBef>
                <a:spcPts val="375"/>
              </a:spcBef>
              <a:defRPr/>
            </a:pPr>
            <a:r>
              <a:rPr lang="en-US" altLang="en-US" sz="2100" dirty="0">
                <a:solidFill>
                  <a:srgbClr val="000000"/>
                </a:solidFill>
                <a:latin typeface="Calibri" panose="020F0502020204030204"/>
                <a:ea typeface="ＭＳ Ｐゴシック" panose="020B0600070205080204" pitchFamily="34" charset="-128"/>
              </a:rPr>
              <a:t>point of network congestion</a:t>
            </a:r>
          </a:p>
          <a:p>
            <a:pPr marL="510779" lvl="1" indent="-167879" defTabSz="685800">
              <a:spcBef>
                <a:spcPts val="375"/>
              </a:spcBef>
              <a:defRPr/>
            </a:pPr>
            <a:r>
              <a:rPr lang="en-US" altLang="en-US" sz="2100" dirty="0">
                <a:solidFill>
                  <a:srgbClr val="000000"/>
                </a:solidFill>
                <a:latin typeface="Calibri" panose="020F0502020204030204"/>
                <a:ea typeface="ＭＳ Ｐゴシック" panose="020B0600070205080204" pitchFamily="34" charset="-128"/>
              </a:rPr>
              <a:t>long (and possibly congested) path to distant clients</a:t>
            </a: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670872" y="4995569"/>
            <a:ext cx="7886699" cy="624182"/>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5504" indent="-215504" defTabSz="685800">
              <a:spcBef>
                <a:spcPts val="750"/>
              </a:spcBef>
              <a:buNone/>
              <a:defRPr/>
            </a:pPr>
            <a:r>
              <a:rPr lang="en-US" altLang="en-US" sz="2400" dirty="0">
                <a:solidFill>
                  <a:srgbClr val="000000"/>
                </a:solidFill>
                <a:latin typeface="Calibri" panose="020F0502020204030204"/>
                <a:ea typeface="ＭＳ Ｐゴシック" panose="020B0600070205080204" pitchFamily="34" charset="-128"/>
              </a:rPr>
              <a:t>….quite simply: this solution </a:t>
            </a:r>
            <a:r>
              <a:rPr lang="en-US" altLang="en-US" sz="2400" i="1" dirty="0" err="1">
                <a:solidFill>
                  <a:srgbClr val="C00000"/>
                </a:solidFill>
                <a:latin typeface="Calibri" panose="020F0502020204030204"/>
                <a:ea typeface="ＭＳ Ｐゴシック" panose="020B0600070205080204" pitchFamily="34" charset="-128"/>
              </a:rPr>
              <a:t>doesn</a:t>
            </a:r>
            <a:r>
              <a:rPr lang="fr-FR" altLang="en-US" sz="2400" i="1" dirty="0">
                <a:solidFill>
                  <a:srgbClr val="C00000"/>
                </a:solidFill>
                <a:latin typeface="Calibri" panose="020F0502020204030204"/>
                <a:ea typeface="ＭＳ Ｐゴシック" panose="020B0600070205080204" pitchFamily="34" charset="-128"/>
              </a:rPr>
              <a:t>’</a:t>
            </a:r>
            <a:r>
              <a:rPr lang="en-US" altLang="ja-JP" sz="2400" i="1" dirty="0">
                <a:solidFill>
                  <a:srgbClr val="C00000"/>
                </a:solidFill>
                <a:latin typeface="Calibri" panose="020F0502020204030204"/>
                <a:ea typeface="ＭＳ Ｐゴシック" panose="020B0600070205080204" pitchFamily="34" charset="-128"/>
              </a:rPr>
              <a:t>t scale</a:t>
            </a:r>
          </a:p>
          <a:p>
            <a:pPr marL="510779" lvl="1" indent="-167879" defTabSz="685800">
              <a:spcBef>
                <a:spcPts val="375"/>
              </a:spcBef>
              <a:defRPr/>
            </a:pPr>
            <a:endParaRPr lang="en-US" altLang="en-US" sz="18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202</a:t>
            </a:fld>
            <a:endParaRPr lang="en-US" dirty="0"/>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3300" dirty="0">
                <a:ea typeface="ＭＳ Ｐゴシック" panose="020B0600070205080204" pitchFamily="34" charset="-128"/>
              </a:rPr>
              <a:t>Content distribution networks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759772" y="1948200"/>
            <a:ext cx="7886699" cy="4015211"/>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en-US" altLang="en-US" sz="2400" i="1" dirty="0">
                <a:solidFill>
                  <a:srgbClr val="CC0000"/>
                </a:solidFill>
                <a:latin typeface="Calibri" panose="020F0502020204030204"/>
                <a:ea typeface="ＭＳ Ｐゴシック" panose="020B0600070205080204" pitchFamily="34" charset="-128"/>
              </a:rPr>
              <a:t>challenge: </a:t>
            </a:r>
            <a:r>
              <a:rPr lang="en-US" altLang="en-US" sz="2400" dirty="0">
                <a:solidFill>
                  <a:srgbClr val="000000"/>
                </a:solidFill>
                <a:latin typeface="Calibri" panose="020F0502020204030204"/>
                <a:ea typeface="ＭＳ Ｐゴシック" panose="020B0600070205080204" pitchFamily="34" charset="-128"/>
              </a:rPr>
              <a:t>how to stream content (selected from millions of videos) to hundreds of thousands of </a:t>
            </a:r>
            <a:r>
              <a:rPr lang="en-US" altLang="en-US" sz="2400" i="1" dirty="0">
                <a:solidFill>
                  <a:srgbClr val="000000"/>
                </a:solidFill>
                <a:latin typeface="Calibri" panose="020F0502020204030204"/>
                <a:ea typeface="ＭＳ Ｐゴシック" panose="020B0600070205080204" pitchFamily="34" charset="-128"/>
              </a:rPr>
              <a:t>simultaneous</a:t>
            </a:r>
            <a:r>
              <a:rPr lang="en-US" altLang="en-US" sz="2400" dirty="0">
                <a:solidFill>
                  <a:srgbClr val="000000"/>
                </a:solidFill>
                <a:latin typeface="Calibri" panose="020F0502020204030204"/>
                <a:ea typeface="ＭＳ Ｐゴシック" panose="020B0600070205080204" pitchFamily="34" charset="-128"/>
              </a:rPr>
              <a:t> users?</a:t>
            </a: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15135" y="4945427"/>
            <a:ext cx="2371725" cy="52387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603250" y="3534725"/>
            <a:ext cx="7520792" cy="1424460"/>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altLang="en-US" sz="2100" i="1" dirty="0">
                <a:solidFill>
                  <a:srgbClr val="000099"/>
                </a:solidFill>
                <a:latin typeface="Calibri" panose="020F0502020204030204"/>
                <a:ea typeface="ＭＳ Ｐゴシック" panose="020B0600070205080204" pitchFamily="34" charset="-128"/>
              </a:rPr>
              <a:t>enter deep: </a:t>
            </a:r>
            <a:r>
              <a:rPr lang="en-US" altLang="en-US" sz="2100" dirty="0">
                <a:solidFill>
                  <a:srgbClr val="000000"/>
                </a:solidFill>
                <a:latin typeface="Calibri" panose="020F0502020204030204"/>
                <a:ea typeface="ＭＳ Ｐゴシック" panose="020B0600070205080204" pitchFamily="34" charset="-128"/>
              </a:rPr>
              <a:t>push CDN servers deep into many access networks </a:t>
            </a:r>
          </a:p>
          <a:p>
            <a:pPr marL="857250" lvl="2" indent="-171450" defTabSz="685800">
              <a:spcBef>
                <a:spcPts val="0"/>
              </a:spcBef>
              <a:defRPr/>
            </a:pPr>
            <a:r>
              <a:rPr lang="en-US" altLang="en-US" sz="1800" dirty="0">
                <a:solidFill>
                  <a:srgbClr val="000000"/>
                </a:solidFill>
                <a:latin typeface="Calibri" panose="020F0502020204030204"/>
                <a:ea typeface="ＭＳ Ｐゴシック" panose="020B0600070205080204" pitchFamily="34" charset="-128"/>
              </a:rPr>
              <a:t>close to users</a:t>
            </a:r>
          </a:p>
          <a:p>
            <a:pPr marL="857250" lvl="2" indent="-171450" defTabSz="685800">
              <a:spcBef>
                <a:spcPts val="0"/>
              </a:spcBef>
              <a:defRPr/>
            </a:pPr>
            <a:r>
              <a:rPr lang="en-US" altLang="en-US" sz="1800" dirty="0">
                <a:solidFill>
                  <a:srgbClr val="000000"/>
                </a:solidFill>
                <a:latin typeface="Calibri" panose="020F0502020204030204"/>
                <a:ea typeface="ＭＳ Ｐゴシック" panose="020B0600070205080204" pitchFamily="34" charset="-128"/>
              </a:rPr>
              <a:t>Akamai: </a:t>
            </a:r>
            <a:r>
              <a:rPr lang="en-US" sz="1800" dirty="0">
                <a:solidFill>
                  <a:prstClr val="black"/>
                </a:solidFill>
                <a:latin typeface="Calibri" panose="020F0502020204030204"/>
              </a:rPr>
              <a:t>240,000 servers deployed </a:t>
            </a:r>
          </a:p>
          <a:p>
            <a:pPr marL="685800" lvl="2" indent="0" defTabSz="685800">
              <a:spcBef>
                <a:spcPts val="0"/>
              </a:spcBef>
              <a:buNone/>
              <a:defRPr/>
            </a:pPr>
            <a:r>
              <a:rPr lang="en-US" sz="1800" dirty="0">
                <a:solidFill>
                  <a:prstClr val="black"/>
                </a:solidFill>
                <a:latin typeface="Calibri" panose="020F0502020204030204"/>
              </a:rPr>
              <a:t>   in &gt; 120 countries (2015)</a:t>
            </a:r>
            <a:endParaRPr lang="en-US" altLang="en-US" sz="18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5136" y="4128349"/>
            <a:ext cx="1414616" cy="57468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732609" y="2377705"/>
            <a:ext cx="7886699" cy="1176728"/>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5504" indent="-215504" defTabSz="685800">
              <a:spcBef>
                <a:spcPts val="750"/>
              </a:spcBef>
              <a:defRPr/>
            </a:pPr>
            <a:endParaRPr lang="en-US" altLang="en-US" sz="24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r>
              <a:rPr lang="en-US" altLang="en-US" sz="2400" i="1" dirty="0">
                <a:solidFill>
                  <a:srgbClr val="CC0000"/>
                </a:solidFill>
                <a:latin typeface="Calibri" panose="020F0502020204030204"/>
                <a:ea typeface="ＭＳ Ｐゴシック" panose="020B0600070205080204" pitchFamily="34" charset="-128"/>
              </a:rPr>
              <a:t>option 2: </a:t>
            </a:r>
            <a:r>
              <a:rPr lang="en-US" altLang="en-US" sz="2400" dirty="0">
                <a:solidFill>
                  <a:srgbClr val="000000"/>
                </a:solidFill>
                <a:latin typeface="Calibri" panose="020F0502020204030204"/>
                <a:ea typeface="ＭＳ Ｐゴシック" panose="020B0600070205080204" pitchFamily="34" charset="-128"/>
              </a:rPr>
              <a:t>store/serve multiple copies of videos at multiple geographically distributed sites </a:t>
            </a:r>
            <a:r>
              <a:rPr lang="en-US" altLang="en-US" sz="2400" i="1" dirty="0">
                <a:solidFill>
                  <a:srgbClr val="CC0000"/>
                </a:solidFill>
                <a:latin typeface="Calibri" panose="020F0502020204030204"/>
                <a:ea typeface="ＭＳ Ｐゴシック" panose="020B0600070205080204" pitchFamily="34" charset="-128"/>
              </a:rPr>
              <a:t>(CDN)</a:t>
            </a:r>
          </a:p>
          <a:p>
            <a:pPr marL="0" indent="0" defTabSz="685800">
              <a:spcBef>
                <a:spcPts val="750"/>
              </a:spcBef>
              <a:buNone/>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609683" y="4572332"/>
            <a:ext cx="5268934" cy="1002886"/>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altLang="en-US" sz="2100" i="1" dirty="0">
                <a:solidFill>
                  <a:srgbClr val="000099"/>
                </a:solidFill>
                <a:latin typeface="Calibri" panose="020F0502020204030204"/>
                <a:ea typeface="ＭＳ Ｐゴシック" panose="020B0600070205080204" pitchFamily="34" charset="-128"/>
              </a:rPr>
              <a:t>bring home: </a:t>
            </a:r>
            <a:r>
              <a:rPr lang="en-US" altLang="en-US" sz="2100" dirty="0">
                <a:solidFill>
                  <a:srgbClr val="000000"/>
                </a:solidFill>
                <a:latin typeface="Calibri" panose="020F0502020204030204"/>
                <a:ea typeface="ＭＳ Ｐゴシック" panose="020B0600070205080204" pitchFamily="34" charset="-128"/>
              </a:rPr>
              <a:t>smaller number (10’s) of larger clusters in POPs near access nets</a:t>
            </a:r>
          </a:p>
          <a:p>
            <a:pPr marL="857250" lvl="2" indent="-171450" defTabSz="685800">
              <a:spcBef>
                <a:spcPts val="375"/>
              </a:spcBef>
              <a:defRPr/>
            </a:pPr>
            <a:r>
              <a:rPr lang="en-US" altLang="en-US" sz="1800" dirty="0">
                <a:solidFill>
                  <a:srgbClr val="000000"/>
                </a:solidFill>
                <a:latin typeface="Calibri" panose="020F0502020204030204"/>
                <a:ea typeface="ＭＳ Ｐゴシック" panose="020B0600070205080204" pitchFamily="34" charset="-128"/>
              </a:rPr>
              <a:t>used by Limelight</a:t>
            </a:r>
            <a:endParaRPr lang="en-US" altLang="en-US" sz="1800" i="1" dirty="0">
              <a:solidFill>
                <a:srgbClr val="CC0000"/>
              </a:solidFill>
              <a:latin typeface="Calibri" panose="020F0502020204030204"/>
              <a:ea typeface="ＭＳ Ｐゴシック" panose="020B0600070205080204" pitchFamily="34" charset="-128"/>
            </a:endParaRPr>
          </a:p>
          <a:p>
            <a:pPr marL="510779" lvl="1" indent="-167879" defTabSz="685800">
              <a:spcBef>
                <a:spcPts val="375"/>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a:p>
            <a:pPr marL="215504" indent="-215504" defTabSz="685800">
              <a:spcBef>
                <a:spcPts val="750"/>
              </a:spcBef>
              <a:defRPr/>
            </a:pPr>
            <a:endParaRPr lang="en-US" altLang="en-US" sz="2100" dirty="0">
              <a:solidFill>
                <a:srgbClr val="000000"/>
              </a:solidFill>
              <a:latin typeface="Calibri" panose="020F0502020204030204"/>
              <a:ea typeface="ＭＳ Ｐゴシック" panose="020B0600070205080204" pitchFamily="34" charset="-128"/>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203</a:t>
            </a:fld>
            <a:endParaRPr lang="en-US" dirty="0"/>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dissolve">
                                      <p:cBhvr>
                                        <p:cTn id="21" dur="500"/>
                                        <p:tgtEl>
                                          <p:spTgt spid="10"/>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48130"/>
                                        </p:tgtEl>
                                        <p:attrNameLst>
                                          <p:attrName>style.visibility</p:attrName>
                                        </p:attrNameLst>
                                      </p:cBhvr>
                                      <p:to>
                                        <p:strVal val="visible"/>
                                      </p:to>
                                    </p:set>
                                    <p:animEffect transition="in" filter="dissolve">
                                      <p:cBhvr>
                                        <p:cTn id="25"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2401491" y="3748087"/>
            <a:ext cx="260747" cy="510779"/>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1971800" y="3675628"/>
            <a:ext cx="5294586" cy="2096355"/>
            <a:chOff x="380687" y="1404311"/>
            <a:chExt cx="8456284" cy="5316812"/>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04608" y="1404311"/>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32100" y="3015000"/>
              <a:ext cx="1151367"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04375" y="5620253"/>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26894" y="5667330"/>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36811" y="3642376"/>
              <a:ext cx="1151367"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45442" y="1469165"/>
              <a:ext cx="725061" cy="1053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2100">
                  <a:solidFill>
                    <a:srgbClr val="0000FF"/>
                  </a:solidFill>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latin typeface="Times New Roman" panose="02020603050405020304" pitchFamily="18" charset="0"/>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800">
                  <a:solidFill>
                    <a:srgbClr val="000000"/>
                  </a:solidFill>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472804" y="4477941"/>
            <a:ext cx="656034" cy="379809"/>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685800" eaLnBrk="0" fontAlgn="base" hangingPunct="0">
                <a:spcBef>
                  <a:spcPct val="0"/>
                </a:spcBef>
                <a:spcAft>
                  <a:spcPct val="0"/>
                </a:spcAft>
                <a:defRPr/>
              </a:pPr>
              <a:endParaRPr lang="en-US" dirty="0">
                <a:solidFill>
                  <a:srgbClr val="00CCFF"/>
                </a:solidFill>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014539" y="4817270"/>
            <a:ext cx="108347" cy="23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787848" y="2287275"/>
            <a:ext cx="7901968" cy="979884"/>
          </a:xfrm>
        </p:spPr>
        <p:txBody>
          <a:bodyPr>
            <a:normAutofit/>
          </a:bodyPr>
          <a:lstStyle/>
          <a:p>
            <a:pPr marL="215504" indent="-215504" defTabSz="685800" eaLnBrk="0" fontAlgn="base" hangingPunct="0">
              <a:lnSpc>
                <a:spcPct val="95000"/>
              </a:lnSpc>
              <a:spcAft>
                <a:spcPct val="0"/>
              </a:spcAft>
              <a:buClr>
                <a:srgbClr val="000099"/>
              </a:buClr>
              <a:buSzPct val="100000"/>
              <a:buFont typeface="Wingdings" pitchFamily="2" charset="2"/>
              <a:buChar char="§"/>
              <a:defRPr/>
            </a:pPr>
            <a:r>
              <a:rPr lang="en-US" altLang="en-US" sz="2100" dirty="0">
                <a:solidFill>
                  <a:srgbClr val="000000"/>
                </a:solidFill>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628650" y="1196116"/>
            <a:ext cx="7886700" cy="670967"/>
          </a:xfrm>
        </p:spPr>
        <p:txBody>
          <a:bodyPr>
            <a:normAutofit fontScale="90000"/>
          </a:bodyPr>
          <a:lstStyle/>
          <a:p>
            <a:r>
              <a:rPr lang="en-US" altLang="en-US" sz="33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3300" dirty="0">
                <a:ea typeface="ＭＳ Ｐゴシック" panose="020B0600070205080204" pitchFamily="34" charset="-128"/>
              </a:rPr>
              <a:t>etworks (CDNs)</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3558778" y="5189935"/>
            <a:ext cx="261938" cy="509588"/>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4433889" y="3524250"/>
            <a:ext cx="260747" cy="509588"/>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4956572" y="5066111"/>
            <a:ext cx="260747" cy="510778"/>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5693570" y="3729037"/>
            <a:ext cx="260747" cy="510779"/>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2734866" y="5079206"/>
            <a:ext cx="260747" cy="510779"/>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6923485" y="4133850"/>
            <a:ext cx="742950" cy="548879"/>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dirty="0">
                  <a:solidFill>
                    <a:srgbClr val="FF0000"/>
                  </a:solidFill>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dirty="0">
                  <a:solidFill>
                    <a:srgbClr val="FF0000"/>
                  </a:solidFill>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dirty="0">
                  <a:solidFill>
                    <a:srgbClr val="FF0000"/>
                  </a:solidFill>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eaLnBrk="0" fontAlgn="base" hangingPunct="0">
                  <a:spcBef>
                    <a:spcPct val="0"/>
                  </a:spcBef>
                  <a:spcAft>
                    <a:spcPct val="0"/>
                  </a:spcAft>
                  <a:defRPr/>
                </a:pPr>
                <a:endParaRPr lang="en-US" dirty="0">
                  <a:solidFill>
                    <a:srgbClr val="000000"/>
                  </a:solidFill>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6532960" y="5157787"/>
            <a:ext cx="260747" cy="510779"/>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a:solidFill>
                    <a:srgbClr val="FF0000"/>
                  </a:solidFill>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1800">
                  <a:solidFill>
                    <a:srgbClr val="000000"/>
                  </a:solidFill>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313260" y="3646885"/>
            <a:ext cx="736997" cy="1189434"/>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793060" y="1927514"/>
            <a:ext cx="7301459" cy="405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15504" indent="-215504" defTabSz="685800" eaLnBrk="0" fontAlgn="base" hangingPunct="0">
              <a:lnSpc>
                <a:spcPct val="85000"/>
              </a:lnSpc>
              <a:spcBef>
                <a:spcPct val="20000"/>
              </a:spcBef>
              <a:spcAft>
                <a:spcPct val="0"/>
              </a:spcAft>
              <a:buClr>
                <a:srgbClr val="000099"/>
              </a:buClr>
              <a:buSzPct val="100000"/>
              <a:buFont typeface="Wingdings" pitchFamily="2" charset="2"/>
              <a:buChar char="§"/>
              <a:defRPr/>
            </a:pPr>
            <a:r>
              <a:rPr lang="en-US" altLang="en-US" sz="2100" dirty="0">
                <a:solidFill>
                  <a:srgbClr val="000000"/>
                </a:solidFill>
                <a:latin typeface="Calibri" panose="020F0502020204030204" pitchFamily="34" charset="0"/>
                <a:cs typeface="Calibri" panose="020F0502020204030204" pitchFamily="34" charset="0"/>
              </a:rPr>
              <a:t>CDN: stores copies of content (e.g. MADMEN) at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169194" y="4630342"/>
            <a:ext cx="1433854" cy="276999"/>
            <a:chOff x="5957397" y="-30236"/>
            <a:chExt cx="1911830" cy="369787"/>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911830" cy="369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a:solidFill>
                    <a:srgbClr val="FFFFFF"/>
                  </a:solidFill>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6588920" y="4441031"/>
            <a:ext cx="1003801" cy="276999"/>
            <a:chOff x="5931471" y="-30236"/>
            <a:chExt cx="1338634" cy="370242"/>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endParaRPr lang="en-US" altLang="en-US" sz="1800">
                <a:solidFill>
                  <a:srgbClr val="000000"/>
                </a:solidFill>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338634" cy="370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a:solidFill>
                    <a:srgbClr val="FFFFFF"/>
                  </a:solidFill>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1928272" y="4029400"/>
            <a:ext cx="756047" cy="660797"/>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1968105" y="4702970"/>
            <a:ext cx="1625203" cy="532210"/>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876295" y="2658812"/>
            <a:ext cx="7426041" cy="3440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388144" lvl="1" indent="-173831" defTabSz="685800">
              <a:buFont typeface="Arial"/>
              <a:buChar char="•"/>
              <a:defRPr/>
            </a:pPr>
            <a:r>
              <a:rPr lang="en-US" sz="1800" dirty="0">
                <a:solidFill>
                  <a:srgbClr val="000000"/>
                </a:solidFill>
                <a:latin typeface="Calibri" panose="020F0502020204030204" pitchFamily="34" charset="0"/>
                <a:cs typeface="Calibri" panose="020F0502020204030204" pitchFamily="34" charset="0"/>
              </a:rPr>
              <a:t>using manifest, client retrieves content at highest supportable rate</a:t>
            </a:r>
          </a:p>
          <a:p>
            <a:pPr marL="342900" lvl="1" indent="0" defTabSz="685800">
              <a:buNone/>
              <a:defRPr/>
            </a:pPr>
            <a:endParaRPr lang="en-US" sz="1800" dirty="0">
              <a:solidFill>
                <a:srgbClr val="000000"/>
              </a:solidFill>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877810" y="2971516"/>
            <a:ext cx="6835378" cy="3774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388144" lvl="1" indent="-163116" defTabSz="685800">
              <a:buFont typeface="Arial"/>
              <a:buChar char="•"/>
              <a:defRPr/>
            </a:pPr>
            <a:r>
              <a:rPr lang="en-US" sz="1800" dirty="0">
                <a:solidFill>
                  <a:srgbClr val="000000"/>
                </a:solidFill>
                <a:latin typeface="Calibri" panose="020F0502020204030204" pitchFamily="34" charset="0"/>
                <a:cs typeface="Calibri" panose="020F0502020204030204" pitchFamily="34" charset="0"/>
              </a:rPr>
              <a:t>may choose different rate or copy if network path congested</a:t>
            </a:r>
          </a:p>
          <a:p>
            <a:pPr marL="342900" lvl="1" indent="0" defTabSz="685800">
              <a:buNone/>
              <a:defRPr/>
            </a:pPr>
            <a:endParaRPr lang="en-US" sz="1800" dirty="0">
              <a:solidFill>
                <a:srgbClr val="000000"/>
              </a:solidFill>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204</a:t>
            </a:fld>
            <a:endParaRPr lang="en-US" dirty="0"/>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1971800" y="3673246"/>
            <a:ext cx="5294586" cy="2096355"/>
            <a:chOff x="380687" y="1404309"/>
            <a:chExt cx="8456283" cy="5316806"/>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04608" y="1404309"/>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32100" y="3014999"/>
              <a:ext cx="1151366"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04375" y="5620246"/>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26894" y="5667323"/>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36812" y="3642371"/>
              <a:ext cx="1151365" cy="663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45443" y="1469160"/>
              <a:ext cx="725061" cy="1053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a:solidFill>
                    <a:srgbClr val="0000FF"/>
                  </a:solidFill>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latin typeface="Times New Roman" panose="02020603050405020304" pitchFamily="18" charset="0"/>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latin typeface="Times New Roman" panose="02020603050405020304" pitchFamily="18" charset="0"/>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a:defRPr/>
                  </a:pPr>
                  <a:endParaRPr lang="en-US" sz="1350">
                    <a:solidFill>
                      <a:prstClr val="black"/>
                    </a:solidFill>
                    <a:latin typeface="Calibri" panose="020F0502020204030204"/>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a:solidFill>
                    <a:srgbClr val="000000"/>
                  </a:solidFill>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014539" y="4814889"/>
            <a:ext cx="108347" cy="23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472805" y="3521870"/>
            <a:ext cx="6193631" cy="2175272"/>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685800">
                    <a:spcBef>
                      <a:spcPct val="0"/>
                    </a:spcBef>
                    <a:defRPr/>
                  </a:pPr>
                  <a:endParaRPr lang="en-US" dirty="0">
                    <a:solidFill>
                      <a:srgbClr val="00CCFF"/>
                    </a:solidFill>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462089" y="1743076"/>
            <a:ext cx="6193631" cy="4070747"/>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350">
                      <a:solidFill>
                        <a:prstClr val="black"/>
                      </a:solidFill>
                      <a:latin typeface="Calibri" panose="020F0502020204030204"/>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a:spcBef>
                        <a:spcPct val="0"/>
                      </a:spcBef>
                      <a:defRPr/>
                    </a:pPr>
                    <a:endParaRPr lang="en-US" dirty="0">
                      <a:solidFill>
                        <a:srgbClr val="FF0000"/>
                      </a:solidFill>
                      <a:latin typeface="Arial" charset="0"/>
                      <a:ea typeface="ＭＳ Ｐゴシック" charset="0"/>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685800">
                      <a:spcBef>
                        <a:spcPct val="0"/>
                      </a:spcBef>
                      <a:defRPr/>
                    </a:pPr>
                    <a:endParaRPr lang="en-US" dirty="0">
                      <a:solidFill>
                        <a:srgbClr val="000000"/>
                      </a:solidFill>
                      <a:latin typeface="Arial" charset="0"/>
                      <a:ea typeface="ＭＳ Ｐゴシック" charset="0"/>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srgbClr val="000000"/>
                      </a:solidFill>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685800">
                      <a:spcBef>
                        <a:spcPct val="0"/>
                      </a:spcBef>
                      <a:defRPr/>
                    </a:pPr>
                    <a:endParaRPr lang="en-US" dirty="0">
                      <a:solidFill>
                        <a:srgbClr val="00CCFF"/>
                      </a:solidFill>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094885" y="3938893"/>
            <a:ext cx="6778229" cy="187761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000000"/>
              </a:solidFill>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444230" y="3986203"/>
            <a:ext cx="6055519" cy="415498"/>
            <a:chOff x="379080" y="5456397"/>
            <a:chExt cx="8074239" cy="555551"/>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algn="ctr" defTabSz="685800">
                <a:spcBef>
                  <a:spcPct val="0"/>
                </a:spcBef>
                <a:defRPr/>
              </a:pPr>
              <a:endParaRPr lang="en-US" dirty="0">
                <a:solidFill>
                  <a:srgbClr val="000000"/>
                </a:solidFill>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81157" cy="555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2100" dirty="0">
                  <a:solidFill>
                    <a:srgbClr val="000000"/>
                  </a:solidFill>
                  <a:latin typeface="Calibri" panose="020F0502020204030204"/>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694363" y="4660030"/>
            <a:ext cx="7275464" cy="1008211"/>
          </a:xfrm>
        </p:spPr>
        <p:txBody>
          <a:bodyPr>
            <a:normAutofit fontScale="62500" lnSpcReduction="20000"/>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350044" lvl="1" indent="-175022">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350044" lvl="1" indent="-175022">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2557126" y="2388586"/>
            <a:ext cx="346594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3300" i="1" dirty="0">
                <a:solidFill>
                  <a:srgbClr val="000099"/>
                </a:solidFill>
                <a:latin typeface="Calibri" panose="020F0502020204030204"/>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628650" y="1196116"/>
            <a:ext cx="7886700" cy="670967"/>
          </a:xfrm>
        </p:spPr>
        <p:txBody>
          <a:bodyPr>
            <a:normAutofit fontScale="90000"/>
          </a:bodyPr>
          <a:lstStyle/>
          <a:p>
            <a:r>
              <a:rPr lang="en-US" altLang="en-US" sz="33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3300" dirty="0">
                <a:ea typeface="ＭＳ Ｐゴシック" panose="020B0600070205080204" pitchFamily="34" charset="-128"/>
              </a:rPr>
              <a:t>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205</a:t>
            </a:fld>
            <a:endParaRPr lang="en-US" dirty="0"/>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Summary.</a:t>
            </a:r>
          </a:p>
        </p:txBody>
      </p:sp>
      <p:sp>
        <p:nvSpPr>
          <p:cNvPr id="3" name="Content Placeholder 2"/>
          <p:cNvSpPr>
            <a:spLocks noGrp="1"/>
          </p:cNvSpPr>
          <p:nvPr>
            <p:ph idx="1"/>
          </p:nvPr>
        </p:nvSpPr>
        <p:spPr>
          <a:xfrm>
            <a:off x="457200" y="1600200"/>
            <a:ext cx="8229600" cy="4928480"/>
          </a:xfrm>
        </p:spPr>
        <p:txBody>
          <a:bodyPr>
            <a:normAutofit fontScale="70000" lnSpcReduction="20000"/>
          </a:bodyPr>
          <a:lstStyle/>
          <a:p>
            <a:r>
              <a:rPr lang="en-US" dirty="0">
                <a:latin typeface="Calibri"/>
              </a:rPr>
              <a:t>Applications have protocols too</a:t>
            </a:r>
          </a:p>
          <a:p>
            <a:endParaRPr lang="en-US" dirty="0">
              <a:latin typeface="Calibri"/>
            </a:endParaRPr>
          </a:p>
          <a:p>
            <a:r>
              <a:rPr lang="en-US" dirty="0">
                <a:latin typeface="Calibri"/>
              </a:rPr>
              <a:t>We covered examples from</a:t>
            </a:r>
          </a:p>
          <a:p>
            <a:pPr lvl="1"/>
            <a:r>
              <a:rPr lang="en-US" dirty="0">
                <a:latin typeface="Calibri"/>
              </a:rPr>
              <a:t>Traditional Applications (web)</a:t>
            </a:r>
          </a:p>
          <a:p>
            <a:pPr lvl="1"/>
            <a:r>
              <a:rPr lang="en-US" dirty="0">
                <a:latin typeface="Calibri"/>
              </a:rPr>
              <a:t>Scaling and Speeding the web (CDN/Cache tricks)</a:t>
            </a:r>
          </a:p>
          <a:p>
            <a:endParaRPr lang="en-US" dirty="0">
              <a:latin typeface="Calibri"/>
            </a:endParaRPr>
          </a:p>
          <a:p>
            <a:r>
              <a:rPr lang="en-US" dirty="0">
                <a:latin typeface="Calibri"/>
              </a:rPr>
              <a:t>Infrastructure Services (DNS)</a:t>
            </a:r>
          </a:p>
          <a:p>
            <a:pPr lvl="1"/>
            <a:r>
              <a:rPr lang="en-US" dirty="0">
                <a:latin typeface="Calibri"/>
              </a:rPr>
              <a:t>Cache and Hierarchy</a:t>
            </a:r>
          </a:p>
          <a:p>
            <a:endParaRPr lang="en-US" dirty="0"/>
          </a:p>
          <a:p>
            <a:r>
              <a:rPr lang="en-US" dirty="0">
                <a:latin typeface="Calibri"/>
              </a:rPr>
              <a:t>P2P Network examples</a:t>
            </a:r>
          </a:p>
          <a:p>
            <a:endParaRPr lang="en-US" dirty="0">
              <a:latin typeface="Calibri"/>
            </a:endParaRPr>
          </a:p>
          <a:p>
            <a:r>
              <a:rPr lang="en-US" dirty="0">
                <a:latin typeface="Calibri"/>
              </a:rPr>
              <a:t>Evolving standards (Email)</a:t>
            </a:r>
          </a:p>
          <a:p>
            <a:endParaRPr lang="en-US" dirty="0">
              <a:latin typeface="Calibri"/>
            </a:endParaRPr>
          </a:p>
          <a:p>
            <a:r>
              <a:rPr lang="en-US" dirty="0">
                <a:latin typeface="Calibri"/>
              </a:rPr>
              <a:t>Video CDN Stream challenges</a:t>
            </a:r>
          </a:p>
          <a:p>
            <a:endParaRPr lang="en-US" dirty="0"/>
          </a:p>
          <a:p>
            <a:endParaRPr lang="en-US" dirty="0"/>
          </a:p>
          <a:p>
            <a:endParaRPr lang="en-US" dirty="0"/>
          </a:p>
        </p:txBody>
      </p:sp>
      <p:sp>
        <p:nvSpPr>
          <p:cNvPr id="4" name="Slide Number Placeholder 3"/>
          <p:cNvSpPr>
            <a:spLocks noGrp="1"/>
          </p:cNvSpPr>
          <p:nvPr>
            <p:ph type="sldNum" sz="quarter" idx="12"/>
          </p:nvPr>
        </p:nvSpPr>
        <p:spPr/>
        <p:txBody>
          <a:bodyPr/>
          <a:lstStyle/>
          <a:p>
            <a:fld id="{11828BE7-28D6-6A44-825C-169A4C1A9E19}" type="slidenum">
              <a:rPr lang="en-US" smtClean="0"/>
              <a:t>206</a:t>
            </a:fld>
            <a:endParaRPr lang="en-US"/>
          </a:p>
        </p:txBody>
      </p:sp>
    </p:spTree>
    <p:extLst>
      <p:ext uri="{BB962C8B-B14F-4D97-AF65-F5344CB8AC3E}">
        <p14:creationId xmlns:p14="http://schemas.microsoft.com/office/powerpoint/2010/main" val="227254552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43662C-C552-174F-BC4D-D9EFE70C12DE}"/>
              </a:ext>
            </a:extLst>
          </p:cNvPr>
          <p:cNvSpPr>
            <a:spLocks noGrp="1"/>
          </p:cNvSpPr>
          <p:nvPr>
            <p:ph type="title"/>
          </p:nvPr>
        </p:nvSpPr>
        <p:spPr/>
        <p:txBody>
          <a:bodyPr/>
          <a:lstStyle/>
          <a:p>
            <a:r>
              <a:rPr lang="en-US" dirty="0"/>
              <a:t>Class of 2020/2021</a:t>
            </a:r>
          </a:p>
        </p:txBody>
      </p:sp>
      <p:sp>
        <p:nvSpPr>
          <p:cNvPr id="3" name="Content Placeholder 2">
            <a:extLst>
              <a:ext uri="{FF2B5EF4-FFF2-40B4-BE49-F238E27FC236}">
                <a16:creationId xmlns:a16="http://schemas.microsoft.com/office/drawing/2014/main" id="{9804A531-8009-5146-B1E0-BF5F2E1C5F71}"/>
              </a:ext>
            </a:extLst>
          </p:cNvPr>
          <p:cNvSpPr>
            <a:spLocks noGrp="1"/>
          </p:cNvSpPr>
          <p:nvPr>
            <p:ph idx="1"/>
          </p:nvPr>
        </p:nvSpPr>
        <p:spPr>
          <a:xfrm>
            <a:off x="195072" y="1600200"/>
            <a:ext cx="8948928" cy="5121275"/>
          </a:xfrm>
        </p:spPr>
        <p:txBody>
          <a:bodyPr>
            <a:normAutofit fontScale="92500" lnSpcReduction="20000"/>
          </a:bodyPr>
          <a:lstStyle/>
          <a:p>
            <a:pPr marL="0" indent="0">
              <a:buNone/>
            </a:pPr>
            <a:endParaRPr lang="en-US" dirty="0"/>
          </a:p>
          <a:p>
            <a:pPr marL="0" indent="0">
              <a:buNone/>
            </a:pPr>
            <a:r>
              <a:rPr lang="en-US" dirty="0"/>
              <a:t>I miss lectures, the feedback and the contact</a:t>
            </a:r>
          </a:p>
          <a:p>
            <a:pPr marL="0" indent="0">
              <a:buNone/>
            </a:pPr>
            <a:endParaRPr lang="en-US" dirty="0"/>
          </a:p>
          <a:p>
            <a:pPr marL="0" indent="0">
              <a:buNone/>
            </a:pPr>
            <a:r>
              <a:rPr lang="en-US" dirty="0"/>
              <a:t>Pre-recorded videos are no substitute for live or life.</a:t>
            </a:r>
          </a:p>
          <a:p>
            <a:pPr marL="0" indent="0">
              <a:buNone/>
            </a:pPr>
            <a:endParaRPr lang="en-US" dirty="0"/>
          </a:p>
          <a:p>
            <a:pPr marL="0" indent="0">
              <a:buNone/>
            </a:pPr>
            <a:r>
              <a:rPr lang="en-US" dirty="0"/>
              <a:t>These lectures were more efficient but lacked stories, lacked interaction, lacked fun, lacked chocolate…</a:t>
            </a:r>
          </a:p>
          <a:p>
            <a:pPr marL="0" indent="0">
              <a:buNone/>
            </a:pPr>
            <a:r>
              <a:rPr lang="en-US" dirty="0"/>
              <a:t>						</a:t>
            </a:r>
          </a:p>
          <a:p>
            <a:pPr marL="0" indent="0">
              <a:buNone/>
            </a:pPr>
            <a:r>
              <a:rPr lang="en-US" dirty="0"/>
              <a:t>I am sorry for this and look forward to future normality.</a:t>
            </a:r>
          </a:p>
          <a:p>
            <a:pPr marL="0" indent="0">
              <a:buNone/>
            </a:pPr>
            <a:endParaRPr lang="en-US" dirty="0"/>
          </a:p>
          <a:p>
            <a:pPr marL="0" indent="0" algn="ctr">
              <a:buNone/>
            </a:pPr>
            <a:r>
              <a:rPr lang="en-US" dirty="0"/>
              <a:t>Thank you.</a:t>
            </a:r>
          </a:p>
          <a:p>
            <a:pPr marL="0" indent="0">
              <a:buNone/>
            </a:pPr>
            <a:endParaRPr lang="en-US" dirty="0"/>
          </a:p>
          <a:p>
            <a:pPr marL="0" indent="0">
              <a:buNone/>
            </a:pPr>
            <a:endParaRPr lang="en-US" dirty="0"/>
          </a:p>
        </p:txBody>
      </p:sp>
      <p:sp>
        <p:nvSpPr>
          <p:cNvPr id="4" name="Slide Number Placeholder 3">
            <a:extLst>
              <a:ext uri="{FF2B5EF4-FFF2-40B4-BE49-F238E27FC236}">
                <a16:creationId xmlns:a16="http://schemas.microsoft.com/office/drawing/2014/main" id="{1E2F7EEF-1995-1049-8DE5-A690B3543CB3}"/>
              </a:ext>
            </a:extLst>
          </p:cNvPr>
          <p:cNvSpPr>
            <a:spLocks noGrp="1"/>
          </p:cNvSpPr>
          <p:nvPr>
            <p:ph type="sldNum" sz="quarter" idx="12"/>
          </p:nvPr>
        </p:nvSpPr>
        <p:spPr/>
        <p:txBody>
          <a:bodyPr/>
          <a:lstStyle/>
          <a:p>
            <a:fld id="{17258DB0-5299-B449-B005-2F11F39528E5}" type="slidenum">
              <a:rPr lang="en-US" smtClean="0"/>
              <a:t>207</a:t>
            </a:fld>
            <a:endParaRPr lang="en-US"/>
          </a:p>
        </p:txBody>
      </p:sp>
    </p:spTree>
    <p:extLst>
      <p:ext uri="{BB962C8B-B14F-4D97-AF65-F5344CB8AC3E}">
        <p14:creationId xmlns:p14="http://schemas.microsoft.com/office/powerpoint/2010/main" val="1226266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628650" y="2012283"/>
            <a:ext cx="7886700" cy="1064293"/>
          </a:xfrm>
        </p:spPr>
        <p:txBody>
          <a:bodyPr>
            <a:normAutofit fontScale="92500" lnSpcReduction="20000"/>
          </a:bodyPr>
          <a:lstStyle/>
          <a:p>
            <a:r>
              <a:rPr lang="en-US" dirty="0"/>
              <a:t>application-layer protocol, on top of UDP</a:t>
            </a:r>
          </a:p>
          <a:p>
            <a:pPr lvl="1"/>
            <a:r>
              <a:rPr lang="en-US" sz="1950" dirty="0"/>
              <a:t>increase performance of HTTP</a:t>
            </a:r>
          </a:p>
          <a:p>
            <a:pPr lvl="1"/>
            <a:r>
              <a:rPr lang="en-US" sz="1950" dirty="0"/>
              <a:t>deployed on many Google servers, apps (Chrome, mobile YouTube app) </a:t>
            </a:r>
          </a:p>
          <a:p>
            <a:pPr marL="9763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Quick UDP Internet Connections</a:t>
            </a:r>
            <a:endParaRPr lang="en-US" sz="330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1863027" y="3379469"/>
            <a:ext cx="5143426" cy="2084670"/>
            <a:chOff x="2217336" y="1877058"/>
            <a:chExt cx="6857901" cy="2779559"/>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423621"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603157"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62547"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8" y="4754605"/>
                <a:ext cx="1053751" cy="438108"/>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423621"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654453"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2" y="2455138"/>
              <a:ext cx="731397"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1350" kern="0">
                <a:solidFill>
                  <a:prstClr val="white"/>
                </a:solidFill>
                <a:latin typeface="Calibri"/>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832125"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HTTP/2 </a:t>
              </a:r>
              <a:r>
                <a:rPr lang="en-US" sz="1200" kern="0" dirty="0">
                  <a:solidFill>
                    <a:prstClr val="black"/>
                  </a:solidFill>
                  <a:latin typeface="Calibri" panose="020F0502020204030204"/>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6"/>
              <a:ext cx="1224388" cy="400109"/>
            </a:xfrm>
            <a:prstGeom prst="rect">
              <a:avLst/>
            </a:prstGeom>
            <a:noFill/>
          </p:spPr>
          <p:txBody>
            <a:bodyPr wrap="square" rtlCol="0">
              <a:spAutoFit/>
            </a:bodyPr>
            <a:lstStyle/>
            <a:p>
              <a:pPr algn="r" defTabSz="342900">
                <a:defRPr/>
              </a:pPr>
              <a:r>
                <a:rPr lang="en-US" sz="1350" kern="0" dirty="0">
                  <a:solidFill>
                    <a:prstClr val="black"/>
                  </a:solidFill>
                  <a:latin typeface="Calibri" panose="020F0502020204030204"/>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9" y="3077265"/>
              <a:ext cx="1224388" cy="400109"/>
            </a:xfrm>
            <a:prstGeom prst="rect">
              <a:avLst/>
            </a:prstGeom>
            <a:noFill/>
          </p:spPr>
          <p:txBody>
            <a:bodyPr wrap="square" rtlCol="0">
              <a:spAutoFit/>
            </a:bodyPr>
            <a:lstStyle/>
            <a:p>
              <a:pPr algn="r" defTabSz="342900">
                <a:defRPr/>
              </a:pPr>
              <a:r>
                <a:rPr lang="en-US" sz="1350" kern="0" dirty="0">
                  <a:solidFill>
                    <a:prstClr val="black"/>
                  </a:solidFill>
                  <a:latin typeface="Calibri" panose="020F0502020204030204"/>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5"/>
              <a:ext cx="1379851" cy="400109"/>
            </a:xfrm>
            <a:prstGeom prst="rect">
              <a:avLst/>
            </a:prstGeom>
            <a:noFill/>
          </p:spPr>
          <p:txBody>
            <a:bodyPr wrap="square" rtlCol="0">
              <a:spAutoFit/>
            </a:bodyPr>
            <a:lstStyle/>
            <a:p>
              <a:pPr algn="r" defTabSz="342900">
                <a:defRPr/>
              </a:pPr>
              <a:r>
                <a:rPr lang="en-US" sz="1350" kern="0" dirty="0">
                  <a:solidFill>
                    <a:prstClr val="black"/>
                  </a:solidFill>
                  <a:latin typeface="Calibri" panose="020F0502020204030204"/>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8"/>
              <a:ext cx="1825715"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algn="ctr" defTabSz="342900">
                <a:defRPr/>
              </a:pPr>
              <a:endParaRPr lang="en-US" sz="1350" kern="0">
                <a:solidFill>
                  <a:prstClr val="black"/>
                </a:solidFill>
                <a:latin typeface="Calibri"/>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69332"/>
            </a:xfrm>
            <a:prstGeom prst="rect">
              <a:avLst/>
            </a:prstGeom>
            <a:noFill/>
          </p:spPr>
          <p:txBody>
            <a:bodyPr wrap="square" rtlCol="0">
              <a:spAutoFit/>
            </a:bodyPr>
            <a:lstStyle/>
            <a:p>
              <a:pPr algn="r" defTabSz="342900">
                <a:defRPr/>
              </a:pPr>
              <a:r>
                <a:rPr lang="en-US" sz="1200" kern="0" dirty="0">
                  <a:solidFill>
                    <a:prstClr val="black"/>
                  </a:solidFill>
                  <a:latin typeface="Calibri" panose="020F0502020204030204"/>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87971" cy="400109"/>
            </a:xfrm>
            <a:prstGeom prst="rect">
              <a:avLst/>
            </a:prstGeom>
            <a:noFill/>
          </p:spPr>
          <p:txBody>
            <a:bodyPr wrap="none" rtlCol="0">
              <a:spAutoFit/>
            </a:bodyPr>
            <a:lstStyle/>
            <a:p>
              <a:pPr defTabSz="342900">
                <a:defRPr/>
              </a:pPr>
              <a:r>
                <a:rPr lang="en-US" sz="1350" kern="0" dirty="0">
                  <a:solidFill>
                    <a:prstClr val="black"/>
                  </a:solidFill>
                  <a:latin typeface="Calibri" panose="020F0502020204030204"/>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4600575" y="3152775"/>
            <a:ext cx="3705225" cy="2619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208</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Quick UDP Internet Connections</a:t>
            </a:r>
            <a:endParaRPr lang="en-US" sz="330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542925" y="1981201"/>
            <a:ext cx="7886700" cy="77152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1650"/>
              </a:spcBef>
              <a:buNone/>
              <a:defRPr/>
            </a:pPr>
            <a:r>
              <a:rPr lang="en-US" sz="2400" dirty="0">
                <a:solidFill>
                  <a:prstClr val="black"/>
                </a:solidFill>
                <a:latin typeface="Calibri"/>
              </a:rPr>
              <a:t>adopts approaches we’ve studied in this chapter for connection establishment, error control, congestion control</a:t>
            </a:r>
          </a:p>
          <a:p>
            <a:pPr marL="97631" indent="0" defTabSz="685800">
              <a:spcBef>
                <a:spcPts val="750"/>
              </a:spcBef>
              <a:buNone/>
              <a:defRPr/>
            </a:pPr>
            <a:endParaRPr lang="en-US" sz="2100" dirty="0">
              <a:solidFill>
                <a:prstClr val="black"/>
              </a:solidFill>
              <a:latin typeface="Calibri"/>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605104" y="4420399"/>
            <a:ext cx="7988560" cy="1256501"/>
          </a:xfrm>
        </p:spPr>
        <p:txBody>
          <a:bodyPr>
            <a:normAutofit fontScale="70000" lnSpcReduction="20000"/>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504825" y="2781301"/>
            <a:ext cx="7886700" cy="157162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sz="1950" b="1" dirty="0">
                <a:solidFill>
                  <a:srgbClr val="0000A3"/>
                </a:solidFill>
                <a:latin typeface="Calibri"/>
              </a:rPr>
              <a:t>error and congestion control: </a:t>
            </a:r>
            <a:r>
              <a:rPr lang="en-US" sz="1950" dirty="0">
                <a:solidFill>
                  <a:prstClr val="black"/>
                </a:solidFill>
                <a:latin typeface="Calibri"/>
              </a:rPr>
              <a:t>“Readers familiar with TCP’s loss detection and congestion control will find algorithms here that parallel well-known TCP ones.” </a:t>
            </a:r>
            <a:r>
              <a:rPr lang="en-US" sz="1350" dirty="0">
                <a:solidFill>
                  <a:prstClr val="black"/>
                </a:solidFill>
                <a:latin typeface="Calibri"/>
              </a:rPr>
              <a:t>[from QUIC specification]</a:t>
            </a:r>
          </a:p>
          <a:p>
            <a:pPr marL="521494" lvl="1" indent="-173831" defTabSz="685800">
              <a:spcBef>
                <a:spcPts val="375"/>
              </a:spcBef>
              <a:defRPr/>
            </a:pPr>
            <a:r>
              <a:rPr lang="en-US" sz="1950" b="1" dirty="0">
                <a:solidFill>
                  <a:srgbClr val="0000A3"/>
                </a:solidFill>
                <a:latin typeface="Calibri"/>
              </a:rPr>
              <a:t>connection establishment: </a:t>
            </a:r>
            <a:r>
              <a:rPr lang="en-US" sz="1950" dirty="0">
                <a:solidFill>
                  <a:prstClr val="black"/>
                </a:solidFill>
                <a:latin typeface="Calibri"/>
              </a:rPr>
              <a:t>reliability, congestion control, authentication, encryption, state established in one RTT</a:t>
            </a:r>
          </a:p>
          <a:p>
            <a:pPr marL="521494" lvl="1" indent="-173831" defTabSz="685800">
              <a:spcBef>
                <a:spcPts val="375"/>
              </a:spcBef>
              <a:defRPr/>
            </a:pPr>
            <a:endParaRPr lang="en-US" sz="1800" dirty="0">
              <a:solidFill>
                <a:prstClr val="black"/>
              </a:solidFill>
              <a:latin typeface="Calibri"/>
            </a:endParaRPr>
          </a:p>
          <a:p>
            <a:pPr marL="97631" indent="0" defTabSz="685800">
              <a:spcBef>
                <a:spcPts val="750"/>
              </a:spcBef>
              <a:buNone/>
              <a:defRPr/>
            </a:pPr>
            <a:endParaRPr lang="en-US" sz="2100" dirty="0">
              <a:solidFill>
                <a:prstClr val="black"/>
              </a:solidFill>
              <a:latin typeface="Calibri"/>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209</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C0DA52-38B8-F24F-AE1B-F0B6C36EE351}" type="slidenum">
              <a:rPr lang="en-US" sz="1400" b="0">
                <a:latin typeface="Times New Roman" charset="0"/>
                <a:cs typeface="Calibri"/>
              </a:rPr>
              <a:pPr eaLnBrk="1" hangingPunct="1"/>
              <a:t>21</a:t>
            </a:fld>
            <a:endParaRPr lang="en-US" sz="1400" b="0" dirty="0">
              <a:latin typeface="Times New Roman" charset="0"/>
              <a:cs typeface="Calibri"/>
            </a:endParaRPr>
          </a:p>
        </p:txBody>
      </p:sp>
      <p:sp>
        <p:nvSpPr>
          <p:cNvPr id="91139"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DNS Caching</a:t>
            </a:r>
          </a:p>
        </p:txBody>
      </p:sp>
      <p:sp>
        <p:nvSpPr>
          <p:cNvPr id="951299" name="Rectangle 3"/>
          <p:cNvSpPr>
            <a:spLocks noGrp="1" noChangeArrowheads="1"/>
          </p:cNvSpPr>
          <p:nvPr>
            <p:ph type="body" idx="1"/>
          </p:nvPr>
        </p:nvSpPr>
        <p:spPr/>
        <p:txBody>
          <a:bodyPr>
            <a:normAutofit fontScale="70000" lnSpcReduction="20000"/>
          </a:bodyPr>
          <a:lstStyle/>
          <a:p>
            <a:r>
              <a:rPr lang="en-US" dirty="0">
                <a:latin typeface="Calibri"/>
                <a:cs typeface="Calibri"/>
              </a:rPr>
              <a:t>Performing all these queries takes time</a:t>
            </a:r>
          </a:p>
          <a:p>
            <a:pPr lvl="1"/>
            <a:r>
              <a:rPr lang="en-US" dirty="0">
                <a:latin typeface="Calibri"/>
                <a:ea typeface="Calibri"/>
                <a:cs typeface="Calibri"/>
              </a:rPr>
              <a:t>And all this </a:t>
            </a:r>
            <a:r>
              <a:rPr lang="en-US" dirty="0">
                <a:solidFill>
                  <a:srgbClr val="FF0000"/>
                </a:solidFill>
                <a:latin typeface="Calibri"/>
                <a:ea typeface="Calibri"/>
                <a:cs typeface="Calibri"/>
              </a:rPr>
              <a:t>before</a:t>
            </a:r>
            <a:r>
              <a:rPr lang="en-US" dirty="0">
                <a:latin typeface="Calibri"/>
                <a:ea typeface="Calibri"/>
                <a:cs typeface="Calibri"/>
              </a:rPr>
              <a:t> actual communication takes place</a:t>
            </a:r>
          </a:p>
          <a:p>
            <a:pPr lvl="1"/>
            <a:r>
              <a:rPr lang="en-US" dirty="0">
                <a:latin typeface="Calibri"/>
                <a:ea typeface="Calibri"/>
                <a:cs typeface="Calibri"/>
              </a:rPr>
              <a:t>E.g., 1-second latency before starting Web download</a:t>
            </a:r>
          </a:p>
          <a:p>
            <a:pPr>
              <a:buClr>
                <a:schemeClr val="tx2"/>
              </a:buClr>
            </a:pPr>
            <a:r>
              <a:rPr lang="en-US" dirty="0">
                <a:solidFill>
                  <a:srgbClr val="0000FF"/>
                </a:solidFill>
                <a:latin typeface="Calibri"/>
                <a:cs typeface="Calibri"/>
              </a:rPr>
              <a:t>Caching</a:t>
            </a:r>
            <a:r>
              <a:rPr lang="en-US" dirty="0">
                <a:latin typeface="Calibri"/>
                <a:cs typeface="Calibri"/>
              </a:rPr>
              <a:t> greatly reduces overhead</a:t>
            </a:r>
          </a:p>
          <a:p>
            <a:pPr lvl="1"/>
            <a:r>
              <a:rPr lang="en-US" dirty="0">
                <a:latin typeface="Calibri"/>
                <a:ea typeface="Calibri"/>
                <a:cs typeface="Calibri"/>
              </a:rPr>
              <a:t>The top-level servers very rarely change</a:t>
            </a:r>
          </a:p>
          <a:p>
            <a:pPr lvl="1"/>
            <a:r>
              <a:rPr lang="en-US" dirty="0">
                <a:latin typeface="Calibri"/>
                <a:ea typeface="Calibri"/>
                <a:cs typeface="Calibri"/>
              </a:rPr>
              <a:t>Popular sites (e.g., </a:t>
            </a:r>
            <a:r>
              <a:rPr lang="en-US" dirty="0" err="1">
                <a:latin typeface="Calibri"/>
                <a:ea typeface="Calibri"/>
                <a:cs typeface="Calibri"/>
              </a:rPr>
              <a:t>www.bbc.co.uk</a:t>
            </a:r>
            <a:r>
              <a:rPr lang="en-US" dirty="0">
                <a:latin typeface="Calibri"/>
                <a:ea typeface="Calibri"/>
                <a:cs typeface="Calibri"/>
              </a:rPr>
              <a:t>) visited often</a:t>
            </a:r>
          </a:p>
          <a:p>
            <a:pPr lvl="1"/>
            <a:r>
              <a:rPr lang="en-US" dirty="0">
                <a:latin typeface="Calibri"/>
                <a:ea typeface="Calibri"/>
                <a:cs typeface="Calibri"/>
              </a:rPr>
              <a:t>Local DNS servers have regularly used information cached</a:t>
            </a:r>
          </a:p>
          <a:p>
            <a:r>
              <a:rPr lang="en-US" dirty="0">
                <a:latin typeface="Calibri"/>
                <a:cs typeface="Calibri"/>
              </a:rPr>
              <a:t>How DNS caching works</a:t>
            </a:r>
          </a:p>
          <a:p>
            <a:pPr lvl="1"/>
            <a:r>
              <a:rPr lang="en-US" dirty="0">
                <a:latin typeface="Calibri"/>
                <a:ea typeface="Calibri"/>
                <a:cs typeface="Calibri"/>
              </a:rPr>
              <a:t>DNS servers will cache responses to queries</a:t>
            </a:r>
          </a:p>
          <a:p>
            <a:pPr lvl="1"/>
            <a:r>
              <a:rPr lang="en-US" dirty="0">
                <a:latin typeface="Calibri"/>
                <a:ea typeface="Calibri"/>
                <a:cs typeface="Calibri"/>
              </a:rPr>
              <a:t>Responses include a </a:t>
            </a:r>
            <a:r>
              <a:rPr lang="ja-JP" altLang="en-US" dirty="0">
                <a:latin typeface="Calibri"/>
                <a:ea typeface="Calibri"/>
                <a:cs typeface="Calibri"/>
              </a:rPr>
              <a:t>“</a:t>
            </a:r>
            <a:r>
              <a:rPr lang="en-US" dirty="0">
                <a:solidFill>
                  <a:srgbClr val="0000FF"/>
                </a:solidFill>
                <a:latin typeface="Calibri"/>
                <a:ea typeface="Calibri"/>
                <a:cs typeface="Calibri"/>
              </a:rPr>
              <a:t>time to live</a:t>
            </a:r>
            <a:r>
              <a:rPr lang="ja-JP" altLang="en-US" dirty="0">
                <a:latin typeface="Calibri"/>
                <a:ea typeface="Calibri"/>
                <a:cs typeface="Calibri"/>
              </a:rPr>
              <a:t>”</a:t>
            </a:r>
            <a:r>
              <a:rPr lang="en-US" dirty="0">
                <a:latin typeface="Calibri"/>
                <a:ea typeface="Calibri"/>
                <a:cs typeface="Calibri"/>
              </a:rPr>
              <a:t> (TTL) field</a:t>
            </a:r>
          </a:p>
          <a:p>
            <a:pPr lvl="1"/>
            <a:r>
              <a:rPr lang="en-US" dirty="0">
                <a:latin typeface="Calibri"/>
                <a:ea typeface="Calibri"/>
                <a:cs typeface="Calibri"/>
              </a:rPr>
              <a:t>Server deletes cached entry after TTL expires</a:t>
            </a:r>
          </a:p>
          <a:p>
            <a:pPr lvl="1"/>
            <a:r>
              <a:rPr lang="en-US" altLang="en-US" sz="3100" dirty="0">
                <a:solidFill>
                  <a:prstClr val="black"/>
                </a:solidFill>
                <a:latin typeface="Calibri"/>
                <a:ea typeface="ＭＳ Ｐゴシック" panose="020B0600070205080204" pitchFamily="34" charset="-128"/>
                <a:cs typeface="Calibri"/>
              </a:rPr>
              <a:t>C</a:t>
            </a:r>
            <a:r>
              <a:rPr lang="en-US" altLang="en-US" sz="3100" dirty="0">
                <a:solidFill>
                  <a:prstClr val="black"/>
                </a:solidFill>
                <a:ea typeface="ＭＳ Ｐゴシック" panose="020B0600070205080204" pitchFamily="34" charset="-128"/>
              </a:rPr>
              <a:t>ached entries may be </a:t>
            </a:r>
            <a:r>
              <a:rPr lang="en-US" altLang="en-US" sz="3100" i="1" dirty="0">
                <a:solidFill>
                  <a:srgbClr val="CC0000"/>
                </a:solidFill>
                <a:ea typeface="ＭＳ Ｐゴシック" panose="020B0600070205080204" pitchFamily="34" charset="-128"/>
              </a:rPr>
              <a:t>out-of-date</a:t>
            </a:r>
            <a:endParaRPr lang="en-US" altLang="en-US" sz="3100" dirty="0">
              <a:solidFill>
                <a:prstClr val="black"/>
              </a:solidFill>
              <a:ea typeface="ＭＳ Ｐゴシック" panose="020B0600070205080204" pitchFamily="34" charset="-128"/>
            </a:endParaRPr>
          </a:p>
          <a:p>
            <a:pPr marL="921544" lvl="2" indent="-173831" defTabSz="685800">
              <a:spcBef>
                <a:spcPts val="375"/>
              </a:spcBef>
              <a:defRPr/>
            </a:pPr>
            <a:r>
              <a:rPr lang="en-US" altLang="en-US" sz="2000" dirty="0">
                <a:solidFill>
                  <a:prstClr val="black"/>
                </a:solidFill>
                <a:ea typeface="ＭＳ Ｐゴシック" panose="020B0600070205080204" pitchFamily="34" charset="-128"/>
              </a:rPr>
              <a:t>if named host changes IP address, may not be known Internet-wide until all TTLs expire!</a:t>
            </a:r>
          </a:p>
          <a:p>
            <a:pPr marL="921544" lvl="2" indent="-173831" defTabSz="685800">
              <a:spcBef>
                <a:spcPts val="375"/>
              </a:spcBef>
              <a:defRPr/>
            </a:pPr>
            <a:r>
              <a:rPr lang="en-US" altLang="en-US" sz="2000" i="1" dirty="0">
                <a:solidFill>
                  <a:srgbClr val="0000A3"/>
                </a:solidFill>
                <a:ea typeface="ＭＳ Ｐゴシック" panose="020B0600070205080204" pitchFamily="34" charset="-128"/>
              </a:rPr>
              <a:t>best-effort name-to-address translation!</a:t>
            </a:r>
            <a:endParaRPr lang="en-US" altLang="en-US" sz="2000" i="1" dirty="0">
              <a:solidFill>
                <a:prstClr val="black"/>
              </a:solidFill>
              <a:ea typeface="ＭＳ Ｐゴシック" panose="020B0600070205080204" pitchFamily="34" charset="-128"/>
            </a:endParaRPr>
          </a:p>
          <a:p>
            <a:pPr lvl="1"/>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9220957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5129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5129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51299">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51299">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51299">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1299">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51299">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51299">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51299">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51299">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51299">
                                            <p:txEl>
                                              <p:pRg st="10" end="10"/>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51299">
                                            <p:txEl>
                                              <p:pRg st="11" end="11"/>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51299">
                                            <p:txEl>
                                              <p:pRg st="12" end="12"/>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951299">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build="p"/>
    </p:bld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Connection establishment</a:t>
            </a:r>
            <a:endParaRPr lang="en-US" sz="330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2301338" y="2642887"/>
            <a:ext cx="8810" cy="132474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3425780" y="2697657"/>
            <a:ext cx="22130" cy="130378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2334675" y="2721469"/>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033568" y="2691873"/>
            <a:ext cx="130035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TCP handshake</a:t>
            </a:r>
          </a:p>
          <a:p>
            <a:pPr algn="ctr" defTabSz="685800" eaLnBrk="0" fontAlgn="base" hangingPunct="0">
              <a:spcBef>
                <a:spcPct val="0"/>
              </a:spcBef>
              <a:spcAft>
                <a:spcPct val="0"/>
              </a:spcAft>
              <a:defRPr/>
            </a:pPr>
            <a:r>
              <a:rPr lang="en-US" sz="1200" kern="0" dirty="0">
                <a:solidFill>
                  <a:prstClr val="black"/>
                </a:solidFill>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1947723" y="2240457"/>
            <a:ext cx="465535" cy="365522"/>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3303844" y="2226169"/>
            <a:ext cx="252413" cy="384572"/>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2309671" y="2996503"/>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2318346" y="3243984"/>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068442" y="3347738"/>
            <a:ext cx="12170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TLS handshake</a:t>
            </a:r>
          </a:p>
          <a:p>
            <a:pPr algn="ctr" defTabSz="685800" eaLnBrk="0" fontAlgn="base" hangingPunct="0">
              <a:spcBef>
                <a:spcPct val="0"/>
              </a:spcBef>
              <a:spcAft>
                <a:spcPct val="0"/>
              </a:spcAft>
              <a:defRPr/>
            </a:pPr>
            <a:r>
              <a:rPr lang="en-US" sz="1200" kern="0" dirty="0">
                <a:solidFill>
                  <a:prstClr val="black"/>
                </a:solidFill>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2293342" y="3519018"/>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898921" y="4173266"/>
            <a:ext cx="3339704" cy="1570309"/>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sz="2100" dirty="0">
                <a:solidFill>
                  <a:prstClr val="black"/>
                </a:solidFill>
                <a:latin typeface="Calibri" panose="020F0502020204030204"/>
              </a:rPr>
              <a:t>TCP </a:t>
            </a:r>
            <a:r>
              <a:rPr lang="en-US" sz="1500" dirty="0">
                <a:solidFill>
                  <a:prstClr val="black"/>
                </a:solidFill>
                <a:latin typeface="Calibri" panose="020F0502020204030204"/>
              </a:rPr>
              <a:t>(reliability, congestion control state) </a:t>
            </a:r>
            <a:r>
              <a:rPr lang="en-US" sz="2100" dirty="0">
                <a:solidFill>
                  <a:prstClr val="black"/>
                </a:solidFill>
                <a:latin typeface="Calibri" panose="020F0502020204030204"/>
              </a:rPr>
              <a:t>+ TLS </a:t>
            </a:r>
            <a:r>
              <a:rPr lang="en-US" sz="1500" dirty="0">
                <a:solidFill>
                  <a:prstClr val="black"/>
                </a:solidFill>
                <a:latin typeface="Calibri" panose="020F0502020204030204"/>
              </a:rPr>
              <a:t>(authentication, crypto state)</a:t>
            </a:r>
          </a:p>
          <a:p>
            <a:pPr marL="381000" indent="-161925" defTabSz="685800">
              <a:spcBef>
                <a:spcPts val="750"/>
              </a:spcBef>
              <a:defRPr/>
            </a:pPr>
            <a:r>
              <a:rPr lang="en-US" sz="2100" dirty="0">
                <a:solidFill>
                  <a:prstClr val="black"/>
                </a:solidFill>
                <a:latin typeface="Calibri" panose="020F0502020204030204"/>
              </a:rPr>
              <a:t>2 serial handshakes</a:t>
            </a:r>
          </a:p>
          <a:p>
            <a:pPr marL="97631" indent="0" defTabSz="685800">
              <a:spcBef>
                <a:spcPts val="750"/>
              </a:spcBef>
              <a:buNone/>
              <a:defRPr/>
            </a:pPr>
            <a:endParaRPr lang="en-US" sz="2100" dirty="0">
              <a:solidFill>
                <a:prstClr val="black"/>
              </a:solidFill>
              <a:latin typeface="Calibri" panose="020F0502020204030204"/>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2315625" y="3788269"/>
            <a:ext cx="1109663" cy="236935"/>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2628901" y="3752850"/>
            <a:ext cx="496739" cy="300082"/>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4764070" y="2245219"/>
            <a:ext cx="3817956" cy="3565031"/>
            <a:chOff x="6352092" y="1850625"/>
            <a:chExt cx="5090608"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52092" y="2649364"/>
              <a:ext cx="1768005"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4999"/>
              <a:ext cx="662319" cy="400109"/>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sz="2100" dirty="0">
                  <a:solidFill>
                    <a:prstClr val="black"/>
                  </a:solidFill>
                  <a:latin typeface="Calibri" panose="020F0502020204030204"/>
                </a:rPr>
                <a:t>QUIC:  </a:t>
              </a:r>
              <a:r>
                <a:rPr lang="en-US" sz="1800" dirty="0">
                  <a:solidFill>
                    <a:prstClr val="black"/>
                  </a:solidFill>
                  <a:latin typeface="Calibri" panose="020F0502020204030204"/>
                </a:rPr>
                <a:t>reliability, congestion control, authentication, crypto state</a:t>
              </a:r>
            </a:p>
            <a:p>
              <a:pPr marL="381000" indent="-171450" defTabSz="685800">
                <a:spcBef>
                  <a:spcPts val="750"/>
                </a:spcBef>
                <a:defRPr/>
              </a:pPr>
              <a:r>
                <a:rPr lang="en-US" sz="2100" dirty="0">
                  <a:solidFill>
                    <a:prstClr val="black"/>
                  </a:solidFill>
                  <a:latin typeface="Calibri" panose="020F0502020204030204"/>
                </a:rPr>
                <a:t>1 handshake</a:t>
              </a:r>
            </a:p>
            <a:p>
              <a:pPr marL="97631" indent="0" defTabSz="685800">
                <a:spcBef>
                  <a:spcPts val="750"/>
                </a:spcBef>
                <a:buNone/>
                <a:defRPr/>
              </a:pPr>
              <a:endParaRPr lang="en-US" sz="2100" dirty="0">
                <a:solidFill>
                  <a:prstClr val="black"/>
                </a:solidFill>
                <a:latin typeface="Calibri" panose="020F0502020204030204"/>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210</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628650" y="1196116"/>
            <a:ext cx="7886700" cy="670967"/>
          </a:xfrm>
        </p:spPr>
        <p:txBody>
          <a:bodyPr>
            <a:normAutofit fontScale="90000"/>
          </a:bodyPr>
          <a:lstStyle/>
          <a:p>
            <a:r>
              <a:rPr lang="en-US" sz="3600" dirty="0"/>
              <a:t>QUIC: streams: parallelism, no HOL blocking</a:t>
            </a:r>
            <a:endParaRPr lang="en-US" sz="330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1907983" y="5384088"/>
            <a:ext cx="1127232"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790696" y="2041240"/>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777130" y="3871613"/>
            <a:ext cx="1474175" cy="958910"/>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836718" y="3298913"/>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936756" y="3285263"/>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836720" y="3984687"/>
            <a:ext cx="1372474" cy="373600"/>
            <a:chOff x="985206" y="5016160"/>
            <a:chExt cx="1509130" cy="271861"/>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790696" y="4370763"/>
            <a:ext cx="1443989" cy="577081"/>
            <a:chOff x="948938" y="5006227"/>
            <a:chExt cx="1587767" cy="419933"/>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419933"/>
            </a:xfrm>
            <a:prstGeom prst="rect">
              <a:avLst/>
            </a:prstGeom>
            <a:noFill/>
          </p:spPr>
          <p:txBody>
            <a:bodyPr wrap="square" rtlCol="0">
              <a:spAutoFit/>
            </a:bodyPr>
            <a:lstStyle/>
            <a:p>
              <a:pPr defTabSz="342900">
                <a:defRPr/>
              </a:pPr>
              <a:r>
                <a:rPr lang="en-US" kern="0" dirty="0">
                  <a:solidFill>
                    <a:prstClr val="black"/>
                  </a:solidFill>
                  <a:latin typeface="Calibri" panose="020F0502020204030204"/>
                </a:rPr>
                <a:t>TCP </a:t>
              </a:r>
              <a:r>
                <a:rPr lang="en-US" sz="1350" kern="0" dirty="0">
                  <a:solidFill>
                    <a:prstClr val="black"/>
                  </a:solidFill>
                  <a:latin typeface="Calibri" panose="020F0502020204030204"/>
                </a:rPr>
                <a:t>Cong. Contr.</a:t>
              </a:r>
              <a:endParaRPr lang="en-US" sz="1200" kern="0" dirty="0">
                <a:solidFill>
                  <a:prstClr val="black"/>
                </a:solidFill>
                <a:latin typeface="Calibri" panose="020F0502020204030204"/>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2760586" y="2025482"/>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199122" y="4158902"/>
            <a:ext cx="917239"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210291" y="2695359"/>
            <a:ext cx="1059906"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783221" y="3757201"/>
            <a:ext cx="337647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5081567" y="5376383"/>
            <a:ext cx="3222357"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2740669" y="3873554"/>
            <a:ext cx="1474175" cy="1076232"/>
            <a:chOff x="3654226" y="3933249"/>
            <a:chExt cx="1965566" cy="1434976"/>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16"/>
              <a:ext cx="1829965" cy="498133"/>
              <a:chOff x="985206" y="5016160"/>
              <a:chExt cx="1509130" cy="271861"/>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3"/>
              <a:ext cx="1925319" cy="769442"/>
              <a:chOff x="948938" y="5006227"/>
              <a:chExt cx="1587767" cy="419933"/>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419933"/>
              </a:xfrm>
              <a:prstGeom prst="rect">
                <a:avLst/>
              </a:prstGeom>
              <a:noFill/>
            </p:spPr>
            <p:txBody>
              <a:bodyPr wrap="square" rtlCol="0">
                <a:spAutoFit/>
              </a:bodyPr>
              <a:lstStyle/>
              <a:p>
                <a:pPr defTabSz="342900">
                  <a:defRPr/>
                </a:pPr>
                <a:r>
                  <a:rPr lang="en-US" kern="0" dirty="0">
                    <a:solidFill>
                      <a:prstClr val="black"/>
                    </a:solidFill>
                    <a:latin typeface="Calibri" panose="020F0502020204030204"/>
                  </a:rPr>
                  <a:t>TCP </a:t>
                </a:r>
                <a:r>
                  <a:rPr lang="en-US" sz="1350" kern="0" dirty="0">
                    <a:solidFill>
                      <a:prstClr val="black"/>
                    </a:solidFill>
                    <a:latin typeface="Calibri" panose="020F0502020204030204"/>
                  </a:rPr>
                  <a:t>Cong. Contr.</a:t>
                </a:r>
                <a:endParaRPr lang="en-US" sz="1200" kern="0" dirty="0">
                  <a:solidFill>
                    <a:prstClr val="black"/>
                  </a:solidFill>
                  <a:latin typeface="Calibri" panose="020F0502020204030204"/>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2867113" y="3303181"/>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2961620" y="3289530"/>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1731486" y="2848221"/>
            <a:ext cx="1283110" cy="2118238"/>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460714" y="2665393"/>
            <a:ext cx="174711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1590097" y="4172355"/>
            <a:ext cx="1713596" cy="818536"/>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3014086" y="4054257"/>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1621974" y="2758956"/>
            <a:ext cx="1759041" cy="2267564"/>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285875" y="2537460"/>
            <a:ext cx="2391728"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935901" y="2218964"/>
            <a:ext cx="771693" cy="371099"/>
            <a:chOff x="1247868" y="1815620"/>
            <a:chExt cx="1028924" cy="49479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132861" y="2513965"/>
            <a:ext cx="771693" cy="371099"/>
            <a:chOff x="1549462" y="2216434"/>
            <a:chExt cx="1028924" cy="49479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4039651" y="1877667"/>
            <a:ext cx="232721" cy="471643"/>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580081" y="1921070"/>
            <a:ext cx="394097" cy="326231"/>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372778" y="2820190"/>
            <a:ext cx="771693" cy="370664"/>
            <a:chOff x="1830370" y="2617249"/>
            <a:chExt cx="1028924" cy="494218"/>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4856581" y="2003544"/>
            <a:ext cx="3880376" cy="2850913"/>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7" y="2804026"/>
              <a:ext cx="2178437" cy="999534"/>
              <a:chOff x="3786573" y="4781422"/>
              <a:chExt cx="1308730" cy="464810"/>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211387"/>
                <a:chOff x="3638004" y="4844056"/>
                <a:chExt cx="535512" cy="211387"/>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37768" y="4996013"/>
                <a:ext cx="1257535" cy="250219"/>
                <a:chOff x="3837768" y="4996013"/>
                <a:chExt cx="1257535" cy="250219"/>
              </a:xfrm>
            </p:grpSpPr>
            <p:sp>
              <p:nvSpPr>
                <p:cNvPr id="399" name="TextBox 398">
                  <a:extLst>
                    <a:ext uri="{FF2B5EF4-FFF2-40B4-BE49-F238E27FC236}">
                      <a16:creationId xmlns:a16="http://schemas.microsoft.com/office/drawing/2014/main" id="{A734BAD2-0E64-6740-8F0C-E8ED4C14FE9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21406"/>
                <a:chOff x="3625864" y="4844056"/>
                <a:chExt cx="535512" cy="221406"/>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21406"/>
                <a:chOff x="3631934" y="4844056"/>
                <a:chExt cx="535512" cy="221406"/>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1" y="3806783"/>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6" y="2858803"/>
              <a:ext cx="2178437" cy="999534"/>
              <a:chOff x="3786573" y="4781422"/>
              <a:chExt cx="1308730" cy="464810"/>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211387"/>
                <a:chOff x="3638004" y="4844056"/>
                <a:chExt cx="535512" cy="211387"/>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37768" y="4996013"/>
                <a:ext cx="1257535" cy="250219"/>
                <a:chOff x="3837768" y="4996013"/>
                <a:chExt cx="1257535" cy="250219"/>
              </a:xfrm>
            </p:grpSpPr>
            <p:sp>
              <p:nvSpPr>
                <p:cNvPr id="377" name="TextBox 376">
                  <a:extLst>
                    <a:ext uri="{FF2B5EF4-FFF2-40B4-BE49-F238E27FC236}">
                      <a16:creationId xmlns:a16="http://schemas.microsoft.com/office/drawing/2014/main" id="{39B46E54-EE11-C84C-8423-1A93842FE46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21406"/>
                <a:chOff x="3625864" y="4844056"/>
                <a:chExt cx="535512" cy="221406"/>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21406"/>
                <a:chOff x="3631934" y="4844056"/>
                <a:chExt cx="535512" cy="221406"/>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6261714" y="2485111"/>
            <a:ext cx="1076478" cy="2486025"/>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5658510" y="2542048"/>
            <a:ext cx="209255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5824734" y="3522562"/>
            <a:ext cx="1961665" cy="1453745"/>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7609078" y="3378989"/>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5737837" y="2466916"/>
            <a:ext cx="1960345" cy="2447712"/>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5231175" y="2486179"/>
            <a:ext cx="3127464"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4877377" y="2183854"/>
            <a:ext cx="771693" cy="371099"/>
            <a:chOff x="1247868" y="1815620"/>
            <a:chExt cx="1028924" cy="49479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5397831" y="2301916"/>
            <a:ext cx="771693" cy="371099"/>
            <a:chOff x="1549462" y="2216434"/>
            <a:chExt cx="1028924" cy="49479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5900574" y="2511947"/>
            <a:ext cx="771693" cy="370664"/>
            <a:chOff x="1830370" y="2617249"/>
            <a:chExt cx="1028924" cy="494218"/>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8555800" y="1835346"/>
            <a:ext cx="232721" cy="471643"/>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4735017" y="1830038"/>
            <a:ext cx="394097" cy="326231"/>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4562475" y="1704975"/>
            <a:ext cx="4486275" cy="4067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211</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Caching DNS Information</a:t>
            </a:r>
            <a:endParaRPr lang="en-US" sz="33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714714" y="1942167"/>
            <a:ext cx="7886700" cy="35504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22145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once (any) name server learns mapping, it </a:t>
            </a:r>
            <a:r>
              <a:rPr lang="en-US" altLang="en-US" sz="2400" i="1" dirty="0">
                <a:solidFill>
                  <a:srgbClr val="000099"/>
                </a:solidFill>
                <a:latin typeface="Calibri" panose="020F0502020204030204"/>
                <a:ea typeface="ＭＳ Ｐゴシック" panose="020B0600070205080204" pitchFamily="34" charset="-128"/>
              </a:rPr>
              <a:t>caches</a:t>
            </a:r>
            <a:r>
              <a:rPr lang="en-US" altLang="en-US" sz="2400" dirty="0">
                <a:solidFill>
                  <a:prstClr val="black"/>
                </a:solidFill>
                <a:latin typeface="Calibri" panose="020F0502020204030204"/>
                <a:ea typeface="ＭＳ Ｐゴシック" panose="020B0600070205080204" pitchFamily="34" charset="-128"/>
              </a:rPr>
              <a:t> mapping, and i</a:t>
            </a:r>
            <a:r>
              <a:rPr lang="en-US" altLang="en-US" sz="2400" i="1" dirty="0">
                <a:solidFill>
                  <a:srgbClr val="0000A3"/>
                </a:solidFill>
                <a:latin typeface="Calibri" panose="020F0502020204030204"/>
                <a:ea typeface="ＭＳ Ｐゴシック" panose="020B0600070205080204" pitchFamily="34" charset="-128"/>
              </a:rPr>
              <a:t>mmediately</a:t>
            </a:r>
            <a:r>
              <a:rPr lang="en-US" altLang="en-US" sz="2400" dirty="0">
                <a:solidFill>
                  <a:prstClr val="black"/>
                </a:solidFill>
                <a:latin typeface="Calibri" panose="020F0502020204030204"/>
                <a:ea typeface="ＭＳ Ｐゴシック" panose="020B0600070205080204" pitchFamily="34" charset="-128"/>
              </a:rPr>
              <a:t> returns a cached mapping in response to a query</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caching improves response time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cache entries timeout (disappear) after some time (TTL)</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TLD servers typically cached in local name servers</a:t>
            </a:r>
          </a:p>
          <a:p>
            <a:pPr marL="264319" indent="-22145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cached entries may be </a:t>
            </a:r>
            <a:r>
              <a:rPr lang="en-US" altLang="en-US" sz="2400" i="1" dirty="0">
                <a:solidFill>
                  <a:srgbClr val="CC0000"/>
                </a:solidFill>
                <a:latin typeface="Calibri" panose="020F0502020204030204"/>
                <a:ea typeface="ＭＳ Ｐゴシック" panose="020B0600070205080204" pitchFamily="34" charset="-128"/>
              </a:rPr>
              <a:t>out-of-date</a:t>
            </a:r>
            <a:endParaRPr lang="en-US" altLang="en-US" sz="2400" dirty="0">
              <a:solidFill>
                <a:prstClr val="black"/>
              </a:solidFill>
              <a:latin typeface="Calibri" panose="020F0502020204030204"/>
              <a:ea typeface="ＭＳ Ｐゴシック" panose="020B0600070205080204" pitchFamily="34" charset="-128"/>
            </a:endParaRP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if named host changes IP address, may not be known Internet-wide until all TTLs expire!</a:t>
            </a:r>
          </a:p>
          <a:p>
            <a:pPr marL="521494" lvl="1" indent="-173831" defTabSz="685800">
              <a:spcBef>
                <a:spcPts val="375"/>
              </a:spcBef>
              <a:defRPr/>
            </a:pPr>
            <a:r>
              <a:rPr lang="en-US" altLang="en-US" sz="2100" i="1" dirty="0">
                <a:solidFill>
                  <a:srgbClr val="0000A3"/>
                </a:solidFill>
                <a:latin typeface="Calibri" panose="020F0502020204030204"/>
                <a:ea typeface="ＭＳ Ｐゴシック" panose="020B0600070205080204" pitchFamily="34" charset="-128"/>
              </a:rPr>
              <a:t>best-effort name-to-address translation!</a:t>
            </a:r>
            <a:endParaRPr lang="en-US" altLang="en-US" sz="2100" i="1" dirty="0">
              <a:solidFill>
                <a:prstClr val="black"/>
              </a:solidFill>
              <a:latin typeface="Calibri" panose="020F0502020204030204"/>
              <a:ea typeface="ＭＳ Ｐゴシック" panose="020B0600070205080204" pitchFamily="34" charset="-128"/>
            </a:endParaRPr>
          </a:p>
          <a:p>
            <a:pPr marL="521494" lvl="1" indent="-173831" defTabSz="685800">
              <a:spcBef>
                <a:spcPts val="375"/>
              </a:spcBef>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22</a:t>
            </a:fld>
            <a:endParaRPr lang="en-US" dirty="0"/>
          </a:p>
        </p:txBody>
      </p:sp>
    </p:spTree>
    <p:extLst>
      <p:ext uri="{BB962C8B-B14F-4D97-AF65-F5344CB8AC3E}">
        <p14:creationId xmlns:p14="http://schemas.microsoft.com/office/powerpoint/2010/main" val="3362982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318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9201302-734C-AF42-97D6-093739300227}" type="slidenum">
              <a:rPr lang="en-US" sz="1400" b="0">
                <a:latin typeface="Times New Roman" charset="0"/>
                <a:cs typeface="Calibri"/>
              </a:rPr>
              <a:pPr eaLnBrk="1" hangingPunct="1"/>
              <a:t>23</a:t>
            </a:fld>
            <a:endParaRPr lang="en-US" sz="1400" b="0" dirty="0">
              <a:latin typeface="Times New Roman" charset="0"/>
              <a:cs typeface="Calibri"/>
            </a:endParaRPr>
          </a:p>
        </p:txBody>
      </p:sp>
      <p:sp>
        <p:nvSpPr>
          <p:cNvPr id="93187" name="Rectangle 2"/>
          <p:cNvSpPr>
            <a:spLocks noGrp="1" noChangeArrowheads="1"/>
          </p:cNvSpPr>
          <p:nvPr>
            <p:ph type="title"/>
          </p:nvPr>
        </p:nvSpPr>
        <p:spPr/>
        <p:txBody>
          <a:bodyPr/>
          <a:lstStyle/>
          <a:p>
            <a:r>
              <a:rPr lang="en-US" dirty="0">
                <a:latin typeface="Helvetica" charset="0"/>
                <a:ea typeface="ＭＳ Ｐゴシック" charset="0"/>
                <a:cs typeface="ＭＳ Ｐゴシック" charset="0"/>
              </a:rPr>
              <a:t>Negative Caching</a:t>
            </a:r>
          </a:p>
        </p:txBody>
      </p:sp>
      <p:sp>
        <p:nvSpPr>
          <p:cNvPr id="93188" name="Rectangle 3"/>
          <p:cNvSpPr>
            <a:spLocks noGrp="1" noChangeArrowheads="1"/>
          </p:cNvSpPr>
          <p:nvPr>
            <p:ph type="body" idx="1"/>
          </p:nvPr>
        </p:nvSpPr>
        <p:spPr/>
        <p:txBody>
          <a:bodyPr>
            <a:normAutofit fontScale="92500" lnSpcReduction="10000"/>
          </a:bodyPr>
          <a:lstStyle/>
          <a:p>
            <a:endParaRPr lang="en-US" dirty="0">
              <a:latin typeface="Calibri"/>
              <a:cs typeface="Calibri"/>
            </a:endParaRPr>
          </a:p>
          <a:p>
            <a:r>
              <a:rPr lang="en-US" dirty="0">
                <a:latin typeface="Calibri"/>
                <a:cs typeface="Calibri"/>
              </a:rPr>
              <a:t>Remember things that don</a:t>
            </a:r>
            <a:r>
              <a:rPr lang="ja-JP" altLang="en-US" dirty="0">
                <a:latin typeface="Calibri"/>
                <a:cs typeface="Calibri"/>
              </a:rPr>
              <a:t>’</a:t>
            </a:r>
            <a:r>
              <a:rPr lang="en-US" dirty="0">
                <a:latin typeface="Calibri"/>
                <a:cs typeface="Calibri"/>
              </a:rPr>
              <a:t>t work</a:t>
            </a:r>
          </a:p>
          <a:p>
            <a:pPr lvl="1"/>
            <a:r>
              <a:rPr lang="en-US" dirty="0">
                <a:latin typeface="Calibri"/>
                <a:ea typeface="Calibri"/>
                <a:cs typeface="Calibri"/>
              </a:rPr>
              <a:t>Misspellings like </a:t>
            </a:r>
            <a:r>
              <a:rPr lang="en-US" i="1" dirty="0" err="1">
                <a:latin typeface="Calibri"/>
                <a:ea typeface="Calibri"/>
                <a:cs typeface="Calibri"/>
              </a:rPr>
              <a:t>bbcc.co.uk</a:t>
            </a:r>
            <a:r>
              <a:rPr lang="en-US" i="1" dirty="0">
                <a:latin typeface="Calibri"/>
                <a:ea typeface="Calibri"/>
                <a:cs typeface="Calibri"/>
              </a:rPr>
              <a:t> </a:t>
            </a:r>
            <a:r>
              <a:rPr lang="en-US" dirty="0">
                <a:latin typeface="Calibri"/>
                <a:ea typeface="Calibri"/>
                <a:cs typeface="Calibri"/>
              </a:rPr>
              <a:t>and </a:t>
            </a:r>
            <a:r>
              <a:rPr lang="en-US" i="1" dirty="0" err="1">
                <a:latin typeface="Calibri"/>
                <a:ea typeface="Calibri"/>
                <a:cs typeface="Calibri"/>
              </a:rPr>
              <a:t>www.bbc.com.uk</a:t>
            </a:r>
            <a:endParaRPr lang="en-US" dirty="0">
              <a:latin typeface="Calibri"/>
              <a:ea typeface="Calibri"/>
              <a:cs typeface="Calibri"/>
            </a:endParaRPr>
          </a:p>
          <a:p>
            <a:pPr lvl="1"/>
            <a:r>
              <a:rPr lang="en-US" dirty="0">
                <a:latin typeface="Calibri"/>
                <a:ea typeface="Calibri"/>
                <a:cs typeface="Calibri"/>
              </a:rPr>
              <a:t>These can take a long time to fail the first time</a:t>
            </a:r>
          </a:p>
          <a:p>
            <a:pPr lvl="1"/>
            <a:r>
              <a:rPr lang="en-US" dirty="0">
                <a:latin typeface="Calibri"/>
                <a:ea typeface="Calibri"/>
                <a:cs typeface="Calibri"/>
              </a:rPr>
              <a:t>Good to remember that they don</a:t>
            </a:r>
            <a:r>
              <a:rPr lang="ja-JP" altLang="en-US" dirty="0">
                <a:latin typeface="Calibri"/>
                <a:ea typeface="Calibri"/>
                <a:cs typeface="Calibri"/>
              </a:rPr>
              <a:t>’</a:t>
            </a:r>
            <a:r>
              <a:rPr lang="en-US" dirty="0">
                <a:latin typeface="Calibri"/>
                <a:ea typeface="Calibri"/>
                <a:cs typeface="Calibri"/>
              </a:rPr>
              <a:t>t work</a:t>
            </a:r>
          </a:p>
          <a:p>
            <a:pPr lvl="1"/>
            <a:r>
              <a:rPr lang="en-US" dirty="0">
                <a:latin typeface="Calibri"/>
                <a:ea typeface="Calibri"/>
                <a:cs typeface="Calibri"/>
              </a:rPr>
              <a:t>… so the failure takes less time the next time around</a:t>
            </a:r>
          </a:p>
          <a:p>
            <a:endParaRPr lang="en-US" dirty="0">
              <a:latin typeface="Calibri"/>
              <a:cs typeface="Calibri"/>
            </a:endParaRPr>
          </a:p>
          <a:p>
            <a:r>
              <a:rPr lang="en-US" dirty="0">
                <a:latin typeface="Calibri"/>
                <a:cs typeface="Calibri"/>
              </a:rPr>
              <a:t>But: negative caching is </a:t>
            </a:r>
            <a:r>
              <a:rPr lang="en-US" dirty="0">
                <a:solidFill>
                  <a:srgbClr val="0000FF"/>
                </a:solidFill>
                <a:latin typeface="Calibri"/>
                <a:cs typeface="Calibri"/>
              </a:rPr>
              <a:t>optional</a:t>
            </a:r>
            <a:endParaRPr lang="en-US" dirty="0">
              <a:latin typeface="Calibri"/>
              <a:cs typeface="Calibri"/>
            </a:endParaRPr>
          </a:p>
          <a:p>
            <a:pPr lvl="1"/>
            <a:r>
              <a:rPr lang="en-US" dirty="0">
                <a:latin typeface="Calibri"/>
                <a:ea typeface="Calibri"/>
                <a:cs typeface="Calibri"/>
              </a:rPr>
              <a:t>And not widely implemented</a:t>
            </a:r>
          </a:p>
        </p:txBody>
      </p:sp>
    </p:spTree>
    <p:extLst>
      <p:ext uri="{BB962C8B-B14F-4D97-AF65-F5344CB8AC3E}">
        <p14:creationId xmlns:p14="http://schemas.microsoft.com/office/powerpoint/2010/main" val="351734171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6F45E13-C6C4-0442-A472-03E9C4400971}" type="slidenum">
              <a:rPr lang="en-US" sz="1400" b="0">
                <a:latin typeface="Times New Roman" charset="0"/>
                <a:cs typeface="Calibri"/>
              </a:rPr>
              <a:pPr eaLnBrk="1" hangingPunct="1"/>
              <a:t>24</a:t>
            </a:fld>
            <a:endParaRPr lang="en-US" sz="1400" b="0" dirty="0">
              <a:latin typeface="Times New Roman" charset="0"/>
              <a:cs typeface="Calibri"/>
            </a:endParaRPr>
          </a:p>
        </p:txBody>
      </p:sp>
      <p:sp>
        <p:nvSpPr>
          <p:cNvPr id="99331" name="Rectangle 2"/>
          <p:cNvSpPr>
            <a:spLocks noGrp="1" noChangeArrowheads="1"/>
          </p:cNvSpPr>
          <p:nvPr>
            <p:ph type="title"/>
          </p:nvPr>
        </p:nvSpPr>
        <p:spPr/>
        <p:txBody>
          <a:bodyPr/>
          <a:lstStyle/>
          <a:p>
            <a:r>
              <a:rPr lang="en-US">
                <a:latin typeface="Helvetica" charset="0"/>
                <a:ea typeface="ＭＳ Ｐゴシック" charset="0"/>
                <a:cs typeface="ＭＳ Ｐゴシック" charset="0"/>
              </a:rPr>
              <a:t>Reliability</a:t>
            </a:r>
          </a:p>
        </p:txBody>
      </p:sp>
      <p:sp>
        <p:nvSpPr>
          <p:cNvPr id="969731" name="Rectangle 3"/>
          <p:cNvSpPr>
            <a:spLocks noGrp="1" noChangeArrowheads="1"/>
          </p:cNvSpPr>
          <p:nvPr>
            <p:ph type="body" idx="1"/>
          </p:nvPr>
        </p:nvSpPr>
        <p:spPr/>
        <p:txBody>
          <a:bodyPr>
            <a:normAutofit fontScale="85000" lnSpcReduction="20000"/>
          </a:bodyPr>
          <a:lstStyle/>
          <a:p>
            <a:r>
              <a:rPr lang="en-US" dirty="0">
                <a:latin typeface="Calibri"/>
                <a:cs typeface="Calibri"/>
              </a:rPr>
              <a:t>DNS servers are </a:t>
            </a:r>
            <a:r>
              <a:rPr lang="en-US" dirty="0">
                <a:solidFill>
                  <a:srgbClr val="0000FF"/>
                </a:solidFill>
                <a:latin typeface="Calibri"/>
                <a:cs typeface="Calibri"/>
              </a:rPr>
              <a:t>replicated </a:t>
            </a:r>
          </a:p>
          <a:p>
            <a:pPr lvl="1"/>
            <a:r>
              <a:rPr lang="en-US" dirty="0">
                <a:latin typeface="Calibri"/>
                <a:ea typeface="Calibri"/>
                <a:cs typeface="Calibri"/>
              </a:rPr>
              <a:t>Name service available if </a:t>
            </a:r>
            <a:r>
              <a:rPr lang="en-US" dirty="0">
                <a:latin typeface="Calibri"/>
                <a:ea typeface="Calibri"/>
                <a:cs typeface="Calibri"/>
                <a:sym typeface="Math B" charset="0"/>
              </a:rPr>
              <a:t>at least one</a:t>
            </a:r>
            <a:r>
              <a:rPr lang="en-US" dirty="0">
                <a:latin typeface="Calibri"/>
                <a:ea typeface="Calibri"/>
                <a:cs typeface="Calibri"/>
              </a:rPr>
              <a:t> replica is up</a:t>
            </a:r>
          </a:p>
          <a:p>
            <a:pPr lvl="1"/>
            <a:r>
              <a:rPr lang="en-US" dirty="0">
                <a:latin typeface="Calibri"/>
                <a:ea typeface="Calibri"/>
                <a:cs typeface="Calibri"/>
              </a:rPr>
              <a:t>Queries can be load-balanced between replicas</a:t>
            </a:r>
          </a:p>
          <a:p>
            <a:r>
              <a:rPr lang="en-US" dirty="0">
                <a:latin typeface="Calibri"/>
                <a:ea typeface="Calibri"/>
                <a:cs typeface="Calibri"/>
              </a:rPr>
              <a:t>Anycast provides reliability for ROOT servers</a:t>
            </a:r>
          </a:p>
          <a:p>
            <a:r>
              <a:rPr lang="en-US" dirty="0">
                <a:latin typeface="Calibri"/>
                <a:cs typeface="Calibri"/>
              </a:rPr>
              <a:t>Usually, UDP is used for queries</a:t>
            </a:r>
          </a:p>
          <a:p>
            <a:pPr lvl="1"/>
            <a:r>
              <a:rPr lang="en-US" dirty="0">
                <a:latin typeface="Calibri"/>
                <a:ea typeface="Calibri"/>
                <a:cs typeface="Calibri"/>
              </a:rPr>
              <a:t>Need reliability: </a:t>
            </a:r>
            <a:r>
              <a:rPr lang="en-US" dirty="0">
                <a:latin typeface="Calibri"/>
                <a:ea typeface="Calibri"/>
                <a:cs typeface="Calibri"/>
                <a:sym typeface="Wingdings" charset="0"/>
              </a:rPr>
              <a:t>must implement this on top of UDP</a:t>
            </a:r>
          </a:p>
          <a:p>
            <a:pPr lvl="1"/>
            <a:r>
              <a:rPr lang="en-US" dirty="0">
                <a:latin typeface="Calibri"/>
                <a:ea typeface="Calibri"/>
                <a:cs typeface="Calibri"/>
                <a:sym typeface="Wingdings" charset="0"/>
              </a:rPr>
              <a:t>DNS spec. supports TCP too, but not always available</a:t>
            </a:r>
            <a:endParaRPr lang="en-US" dirty="0">
              <a:latin typeface="Calibri"/>
              <a:ea typeface="Calibri"/>
              <a:cs typeface="Calibri"/>
            </a:endParaRPr>
          </a:p>
          <a:p>
            <a:r>
              <a:rPr lang="en-US" dirty="0">
                <a:latin typeface="Calibri"/>
                <a:cs typeface="Calibri"/>
              </a:rPr>
              <a:t>Try alternate servers on timeout</a:t>
            </a:r>
          </a:p>
          <a:p>
            <a:pPr lvl="1">
              <a:buClr>
                <a:schemeClr val="tx2"/>
              </a:buClr>
            </a:pPr>
            <a:r>
              <a:rPr lang="en-US" dirty="0">
                <a:solidFill>
                  <a:srgbClr val="0000FF"/>
                </a:solidFill>
                <a:latin typeface="Calibri"/>
                <a:ea typeface="Calibri"/>
                <a:cs typeface="Calibri"/>
              </a:rPr>
              <a:t>Exponential </a:t>
            </a:r>
            <a:r>
              <a:rPr lang="en-US" dirty="0" err="1">
                <a:solidFill>
                  <a:srgbClr val="0000FF"/>
                </a:solidFill>
                <a:latin typeface="Calibri"/>
                <a:ea typeface="Calibri"/>
                <a:cs typeface="Calibri"/>
              </a:rPr>
              <a:t>backoff</a:t>
            </a:r>
            <a:r>
              <a:rPr lang="en-US" dirty="0">
                <a:latin typeface="Calibri"/>
                <a:ea typeface="Calibri"/>
                <a:cs typeface="Calibri"/>
              </a:rPr>
              <a:t> when retrying same server</a:t>
            </a:r>
          </a:p>
          <a:p>
            <a:r>
              <a:rPr lang="en-US" dirty="0">
                <a:latin typeface="Calibri"/>
                <a:cs typeface="Calibri"/>
              </a:rPr>
              <a:t>Same identifier for all queries</a:t>
            </a:r>
          </a:p>
          <a:p>
            <a:pPr lvl="1"/>
            <a:r>
              <a:rPr lang="en-US" dirty="0">
                <a:latin typeface="Calibri"/>
                <a:ea typeface="Calibri"/>
                <a:cs typeface="Calibri"/>
              </a:rPr>
              <a:t>Don</a:t>
            </a:r>
            <a:r>
              <a:rPr lang="ja-JP" altLang="en-US" dirty="0">
                <a:latin typeface="Calibri"/>
                <a:ea typeface="Calibri"/>
                <a:cs typeface="Calibri"/>
              </a:rPr>
              <a:t>’</a:t>
            </a:r>
            <a:r>
              <a:rPr lang="en-US" dirty="0">
                <a:latin typeface="Calibri"/>
                <a:ea typeface="Calibri"/>
                <a:cs typeface="Calibri"/>
              </a:rPr>
              <a:t>t care which server responds</a:t>
            </a:r>
          </a:p>
        </p:txBody>
      </p:sp>
    </p:spTree>
    <p:custDataLst>
      <p:tags r:id="rId1"/>
    </p:custDataLst>
    <p:extLst>
      <p:ext uri="{BB962C8B-B14F-4D97-AF65-F5344CB8AC3E}">
        <p14:creationId xmlns:p14="http://schemas.microsoft.com/office/powerpoint/2010/main" val="3457581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973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6973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6973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69731">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69731">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69731">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69731">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69731">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69731">
                                            <p:txEl>
                                              <p:pRg st="8" end="8"/>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69731">
                                            <p:txEl>
                                              <p:pRg st="9" end="9"/>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69731">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9731" grpId="0" build="p"/>
    </p:bld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fontScale="90000"/>
          </a:bodyPr>
          <a:lstStyle/>
          <a:p>
            <a:r>
              <a:rPr lang="en-US" altLang="en-US" sz="33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3300" dirty="0">
                <a:ea typeface="ＭＳ Ｐゴシック" panose="020B0600070205080204" pitchFamily="34" charset="-128"/>
                <a:cs typeface="Calibri" panose="020F0502020204030204" pitchFamily="34" charset="0"/>
              </a:rPr>
              <a:t>ervers</a:t>
            </a:r>
            <a:endParaRPr lang="en-US" sz="33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599018" y="1974314"/>
            <a:ext cx="8237684"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when host makes DNS query, it is sent to its </a:t>
            </a:r>
            <a:r>
              <a:rPr lang="en-US" altLang="en-US" sz="2400" i="1" dirty="0">
                <a:solidFill>
                  <a:prstClr val="black"/>
                </a:solidFill>
                <a:latin typeface="Calibri" panose="020F0502020204030204"/>
                <a:ea typeface="ＭＳ Ｐゴシック" panose="020B0600070205080204" pitchFamily="34" charset="-128"/>
              </a:rPr>
              <a:t>local</a:t>
            </a:r>
            <a:r>
              <a:rPr lang="en-US" altLang="en-US" sz="2400" dirty="0">
                <a:solidFill>
                  <a:prstClr val="black"/>
                </a:solidFill>
                <a:latin typeface="Calibri" panose="020F0502020204030204"/>
                <a:ea typeface="ＭＳ Ｐゴシック" panose="020B0600070205080204" pitchFamily="34" charset="-128"/>
              </a:rPr>
              <a:t> DNS server</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Local DNS server returns reply, answering:</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from its local cache of recent name-to-address translation pairs (possibly out of date!)</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forwarding request into DNS hierarchy for resolution</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each ISP has local DNS name server; to find yours: </a:t>
            </a:r>
          </a:p>
          <a:p>
            <a:pPr marL="857250" lvl="2" indent="-173831" defTabSz="685800">
              <a:spcBef>
                <a:spcPts val="375"/>
              </a:spcBef>
              <a:buClr>
                <a:srgbClr val="0000A8"/>
              </a:buClr>
              <a:defRPr/>
            </a:pPr>
            <a:r>
              <a:rPr lang="en-US" altLang="en-US" sz="1800" dirty="0">
                <a:solidFill>
                  <a:prstClr val="black"/>
                </a:solidFill>
                <a:latin typeface="Calibri" panose="020F0502020204030204"/>
                <a:ea typeface="ＭＳ Ｐゴシック" panose="020B0600070205080204" pitchFamily="34" charset="-128"/>
              </a:rPr>
              <a:t>MacOS: </a:t>
            </a:r>
            <a:r>
              <a:rPr lang="en-US" sz="1800" dirty="0">
                <a:solidFill>
                  <a:prstClr val="black"/>
                </a:solidFill>
                <a:latin typeface="Courier" pitchFamily="2" charset="0"/>
              </a:rPr>
              <a:t>% </a:t>
            </a:r>
            <a:r>
              <a:rPr lang="en-US" sz="1800" dirty="0" err="1">
                <a:solidFill>
                  <a:prstClr val="black"/>
                </a:solidFill>
                <a:latin typeface="Courier" pitchFamily="2" charset="0"/>
              </a:rPr>
              <a:t>scutil</a:t>
            </a:r>
            <a:r>
              <a:rPr lang="en-US" sz="1800" dirty="0">
                <a:solidFill>
                  <a:prstClr val="black"/>
                </a:solidFill>
                <a:latin typeface="Courier" pitchFamily="2" charset="0"/>
              </a:rPr>
              <a:t> --</a:t>
            </a:r>
            <a:r>
              <a:rPr lang="en-US" sz="1800" dirty="0" err="1">
                <a:solidFill>
                  <a:prstClr val="black"/>
                </a:solidFill>
                <a:latin typeface="Courier" pitchFamily="2" charset="0"/>
              </a:rPr>
              <a:t>dns</a:t>
            </a:r>
            <a:endParaRPr lang="en-US" sz="1800" dirty="0">
              <a:solidFill>
                <a:prstClr val="black"/>
              </a:solidFill>
              <a:latin typeface="Courier" pitchFamily="2" charset="0"/>
            </a:endParaRPr>
          </a:p>
          <a:p>
            <a:pPr marL="857250" lvl="2" indent="-171450" defTabSz="685800">
              <a:spcBef>
                <a:spcPts val="375"/>
              </a:spcBef>
              <a:defRPr/>
            </a:pPr>
            <a:r>
              <a:rPr lang="en-US" sz="1800" dirty="0">
                <a:solidFill>
                  <a:prstClr val="black"/>
                </a:solidFill>
                <a:latin typeface="Calibri" panose="020F0502020204030204"/>
              </a:rPr>
              <a:t>Windows: </a:t>
            </a:r>
            <a:r>
              <a:rPr lang="en-US" sz="1800" dirty="0">
                <a:solidFill>
                  <a:prstClr val="black"/>
                </a:solidFill>
                <a:latin typeface="Courier" pitchFamily="2" charset="0"/>
              </a:rPr>
              <a:t>&gt;ipconfig /all</a:t>
            </a:r>
          </a:p>
          <a:p>
            <a:pPr marL="264319" indent="-22026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local DNS server 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25</a:t>
            </a:fld>
            <a:endParaRPr lang="en-US" dirty="0"/>
          </a:p>
        </p:txBody>
      </p:sp>
    </p:spTree>
    <p:extLst>
      <p:ext uri="{BB962C8B-B14F-4D97-AF65-F5344CB8AC3E}">
        <p14:creationId xmlns:p14="http://schemas.microsoft.com/office/powerpoint/2010/main" val="1734990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name resolution: iterated query</a:t>
            </a:r>
            <a:endParaRPr lang="en-US" sz="3300" dirty="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513151" y="2070253"/>
            <a:ext cx="4248150" cy="7958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0000A3"/>
                </a:solidFill>
                <a:latin typeface="Calibri" panose="020F0502020204030204"/>
                <a:ea typeface="ＭＳ Ｐゴシック" panose="020B0600070205080204" pitchFamily="34" charset="-128"/>
              </a:rPr>
              <a:t>Example: </a:t>
            </a:r>
            <a:r>
              <a:rPr lang="en-US" altLang="en-US" sz="2100" dirty="0">
                <a:solidFill>
                  <a:prstClr val="black"/>
                </a:solidFill>
                <a:latin typeface="Calibri" panose="020F0502020204030204"/>
                <a:ea typeface="ＭＳ Ｐゴシック" panose="020B0600070205080204" pitchFamily="34" charset="-128"/>
              </a:rPr>
              <a:t>host at </a:t>
            </a:r>
            <a:r>
              <a:rPr lang="en-US" altLang="en-US" sz="1800" dirty="0" err="1">
                <a:solidFill>
                  <a:prstClr val="black"/>
                </a:solidFill>
                <a:latin typeface="Calibri" panose="020F0502020204030204"/>
                <a:ea typeface="ＭＳ Ｐゴシック" panose="020B0600070205080204" pitchFamily="34" charset="-128"/>
              </a:rPr>
              <a:t>yuba.stanford.edu</a:t>
            </a:r>
            <a:r>
              <a:rPr lang="en-US" altLang="en-US" sz="1800" dirty="0">
                <a:solidFill>
                  <a:prstClr val="black"/>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wants IP address for </a:t>
            </a:r>
            <a:r>
              <a:rPr lang="en-US" altLang="en-US" sz="1800" dirty="0" err="1">
                <a:solidFill>
                  <a:prstClr val="black"/>
                </a:solidFill>
                <a:latin typeface="Calibri" panose="020F0502020204030204"/>
                <a:ea typeface="ＭＳ Ｐゴシック" panose="020B0600070205080204" pitchFamily="34" charset="-128"/>
              </a:rPr>
              <a:t>www.cl.cam.ac.uk</a:t>
            </a:r>
            <a:endParaRPr lang="en-US" altLang="en-US" sz="2100" dirty="0">
              <a:solidFill>
                <a:prstClr val="black"/>
              </a:solidFill>
              <a:latin typeface="Calibri" panose="020F0502020204030204"/>
              <a:ea typeface="ＭＳ Ｐゴシック" panose="020B0600070205080204" pitchFamily="34" charset="-128"/>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643825" y="2975342"/>
            <a:ext cx="3070335" cy="19633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Iterated query:</a:t>
            </a:r>
          </a:p>
          <a:p>
            <a:pPr marL="257175" indent="-214313" defTabSz="685800">
              <a:lnSpc>
                <a:spcPct val="85000"/>
              </a:lnSpc>
              <a:buClr>
                <a:srgbClr val="000099"/>
              </a:buClr>
              <a:buSzPct val="100000"/>
              <a:buFont typeface="Wingdings" pitchFamily="2" charset="2"/>
              <a:buChar char="§"/>
              <a:defRPr/>
            </a:pPr>
            <a:r>
              <a:rPr lang="en-US" altLang="en-US" sz="2100" dirty="0">
                <a:solidFill>
                  <a:prstClr val="black"/>
                </a:solidFill>
                <a:latin typeface="Calibri" panose="020F0502020204030204"/>
              </a:rPr>
              <a:t>contacted server replies with name of server to contact</a:t>
            </a:r>
          </a:p>
          <a:p>
            <a:pPr marL="257175" indent="-214313" defTabSz="685800">
              <a:lnSpc>
                <a:spcPct val="85000"/>
              </a:lnSpc>
              <a:buClr>
                <a:srgbClr val="000099"/>
              </a:buClr>
              <a:buSzPct val="100000"/>
              <a:buFont typeface="Wingdings" pitchFamily="2" charset="2"/>
              <a:buChar char="§"/>
              <a:defRPr/>
            </a:pPr>
            <a:r>
              <a:rPr lang="en-US" altLang="ja-JP" sz="2100" dirty="0">
                <a:solidFill>
                  <a:prstClr val="black"/>
                </a:solidFill>
                <a:latin typeface="Calibri" panose="020F0502020204030204"/>
              </a:rPr>
              <a:t>“I don’t know this name, but ask this server”</a:t>
            </a:r>
            <a:endParaRPr lang="en-US" altLang="en-US" sz="2100" dirty="0">
              <a:solidFill>
                <a:prstClr val="black"/>
              </a:solidFill>
              <a:latin typeface="Calibri" panose="020F0502020204030204"/>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3705061" y="3743801"/>
            <a:ext cx="1410964" cy="4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requesting host at</a:t>
            </a:r>
            <a:endParaRPr lang="en-US" altLang="en-US" sz="1500" kern="0" dirty="0">
              <a:solidFill>
                <a:srgbClr val="000000"/>
              </a:solidFill>
            </a:endParaRPr>
          </a:p>
          <a:p>
            <a:pPr algn="ctr" defTabSz="685800" eaLnBrk="0" fontAlgn="base" hangingPunct="0">
              <a:spcBef>
                <a:spcPct val="0"/>
              </a:spcBef>
              <a:spcAft>
                <a:spcPct val="0"/>
              </a:spcAft>
              <a:defRPr/>
            </a:pPr>
            <a:r>
              <a:rPr lang="en-US" altLang="en-US" sz="1050" i="1" kern="0" dirty="0" err="1">
                <a:solidFill>
                  <a:srgbClr val="000099"/>
                </a:solidFill>
              </a:rPr>
              <a:t>yuba.stanford.edu</a:t>
            </a:r>
            <a:endParaRPr lang="en-US" altLang="en-US" sz="1050" i="1" kern="0" dirty="0">
              <a:solidFill>
                <a:srgbClr val="000099"/>
              </a:solidFill>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7633716" y="4035589"/>
            <a:ext cx="14141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i="1" kern="0" dirty="0" err="1">
                <a:solidFill>
                  <a:srgbClr val="000000"/>
                </a:solidFill>
              </a:rPr>
              <a:t>www.cl.cam.ac.uk</a:t>
            </a:r>
            <a:endParaRPr lang="en-US" altLang="en-US" sz="1200" i="1" kern="0" dirty="0">
              <a:solidFill>
                <a:srgbClr val="000000"/>
              </a:solidFill>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6129673" y="1849078"/>
            <a:ext cx="150852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rPr>
              <a:t>root DNS server</a:t>
            </a:r>
            <a:endParaRPr lang="en-US" altLang="en-US" sz="1200" kern="0" dirty="0">
              <a:solidFill>
                <a:srgbClr val="000000"/>
              </a:solidFill>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4866926" y="3314086"/>
            <a:ext cx="897746"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5976589" y="2361520"/>
            <a:ext cx="685800" cy="728663"/>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6190901" y="3233058"/>
            <a:ext cx="1114425" cy="7144"/>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6190902" y="3361645"/>
            <a:ext cx="1064419"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6133752" y="2532970"/>
            <a:ext cx="550069" cy="5715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4786133" y="3437027"/>
            <a:ext cx="98942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5069334" y="3742650"/>
            <a:ext cx="1407319" cy="438150"/>
            <a:chOff x="2838" y="2132"/>
            <a:chExt cx="1182" cy="368"/>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69" y="2132"/>
              <a:ext cx="1122"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local DNS server</a:t>
              </a:r>
              <a:endParaRPr lang="en-US" altLang="en-US" sz="1500" kern="0" dirty="0">
                <a:solidFill>
                  <a:srgbClr val="000000"/>
                </a:solidFill>
              </a:endParaRPr>
            </a:p>
            <a:p>
              <a:pPr algn="ctr" defTabSz="685800" eaLnBrk="0" fontAlgn="base" hangingPunct="0">
                <a:spcBef>
                  <a:spcPct val="0"/>
                </a:spcBef>
                <a:spcAft>
                  <a:spcPct val="0"/>
                </a:spcAft>
                <a:defRPr/>
              </a:pPr>
              <a:r>
                <a:rPr lang="en-US" altLang="en-US" sz="1050" i="1" kern="0" dirty="0" err="1">
                  <a:solidFill>
                    <a:srgbClr val="000099"/>
                  </a:solidFill>
                </a:rPr>
                <a:t>dns.stanford.edu</a:t>
              </a:r>
              <a:endParaRPr lang="en-US" altLang="en-US" sz="1050" i="1" kern="0" dirty="0">
                <a:solidFill>
                  <a:srgbClr val="000099"/>
                </a:solidFill>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5180882" y="3022279"/>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1</a:t>
            </a:r>
            <a:endParaRPr lang="en-US" altLang="en-US" sz="1800" kern="0">
              <a:solidFill>
                <a:srgbClr val="CC0000"/>
              </a:solidFill>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6057622" y="2524635"/>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2</a:t>
            </a:r>
            <a:endParaRPr lang="en-US" altLang="en-US" sz="1800" kern="0">
              <a:solidFill>
                <a:srgbClr val="CC0000"/>
              </a:solidFill>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6386234" y="2703229"/>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3</a:t>
            </a:r>
            <a:endParaRPr lang="en-US" altLang="en-US" sz="1800" kern="0">
              <a:solidFill>
                <a:srgbClr val="CC0000"/>
              </a:solidFill>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6621978" y="3010410"/>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4</a:t>
            </a:r>
            <a:endParaRPr lang="en-US" altLang="en-US" sz="1800" kern="0">
              <a:solidFill>
                <a:srgbClr val="CC0000"/>
              </a:solidFill>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6644600" y="3375932"/>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5</a:t>
            </a:r>
            <a:endParaRPr lang="en-US" altLang="en-US" sz="1800" kern="0">
              <a:solidFill>
                <a:srgbClr val="CC0000"/>
              </a:solidFill>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7092275" y="4155791"/>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6</a:t>
            </a:r>
            <a:endParaRPr lang="en-US" altLang="en-US" sz="1800" kern="0">
              <a:solidFill>
                <a:srgbClr val="CC0000"/>
              </a:solidFill>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6661591" y="4767773"/>
            <a:ext cx="18565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authoritative DNS server</a:t>
            </a:r>
            <a:endParaRPr lang="en-US" altLang="en-US" sz="1800" kern="0" dirty="0">
              <a:solidFill>
                <a:srgbClr val="000000"/>
              </a:solidFill>
            </a:endParaRPr>
          </a:p>
          <a:p>
            <a:pPr algn="ctr" defTabSz="685800" eaLnBrk="0" fontAlgn="base" hangingPunct="0">
              <a:spcBef>
                <a:spcPct val="0"/>
              </a:spcBef>
              <a:spcAft>
                <a:spcPct val="0"/>
              </a:spcAft>
              <a:defRPr/>
            </a:pPr>
            <a:r>
              <a:rPr lang="en-US" altLang="en-US" sz="1200" b="1" kern="0" dirty="0">
                <a:solidFill>
                  <a:srgbClr val="000000"/>
                </a:solidFill>
              </a:rPr>
              <a:t>dns0.cl.cam.ac.uk</a:t>
            </a:r>
            <a:endParaRPr lang="en-US" altLang="en-US" sz="1200" kern="0" dirty="0">
              <a:solidFill>
                <a:srgbClr val="000000"/>
              </a:solidFill>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6621978" y="4178413"/>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7</a:t>
            </a:r>
            <a:endParaRPr lang="en-US" altLang="en-US" sz="1800" kern="0">
              <a:solidFill>
                <a:srgbClr val="CC0000"/>
              </a:solidFill>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5181274" y="3460126"/>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8</a:t>
            </a:r>
            <a:endParaRPr lang="en-US" altLang="en-US" sz="1800" kern="0" dirty="0">
              <a:solidFill>
                <a:srgbClr val="CC0000"/>
              </a:solidFill>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6140895" y="3481897"/>
            <a:ext cx="1120379" cy="985838"/>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6111130" y="3575957"/>
            <a:ext cx="1120378" cy="976313"/>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6730937" y="2813617"/>
            <a:ext cx="150852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rPr>
              <a:t>TLD DNS server</a:t>
            </a:r>
            <a:endParaRPr lang="en-US" altLang="en-US" sz="1200" kern="0" dirty="0">
              <a:solidFill>
                <a:srgbClr val="000000"/>
              </a:solidFill>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7994848" y="4321999"/>
            <a:ext cx="590543" cy="460541"/>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4112563" y="3147064"/>
            <a:ext cx="662685" cy="574733"/>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7345808" y="4253422"/>
            <a:ext cx="292894" cy="481013"/>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5843239" y="3118757"/>
            <a:ext cx="292894" cy="481013"/>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6708824" y="2172210"/>
            <a:ext cx="292894" cy="481013"/>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7320805" y="3111613"/>
            <a:ext cx="292894" cy="481013"/>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26</a:t>
            </a:fld>
            <a:endParaRPr lang="en-US" dirty="0"/>
          </a:p>
        </p:txBody>
      </p:sp>
    </p:spTree>
    <p:extLst>
      <p:ext uri="{BB962C8B-B14F-4D97-AF65-F5344CB8AC3E}">
        <p14:creationId xmlns:p14="http://schemas.microsoft.com/office/powerpoint/2010/main" val="2560331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name resolution: recursive query</a:t>
            </a:r>
            <a:endParaRPr lang="en-US" sz="3300" dirty="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3416831" y="3743801"/>
            <a:ext cx="1410964" cy="4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requesting host at</a:t>
            </a:r>
            <a:endParaRPr lang="en-US" altLang="en-US" sz="1500" kern="0" dirty="0">
              <a:solidFill>
                <a:srgbClr val="000000"/>
              </a:solidFill>
            </a:endParaRPr>
          </a:p>
          <a:p>
            <a:pPr algn="ctr" defTabSz="685800" eaLnBrk="0" fontAlgn="base" hangingPunct="0">
              <a:spcBef>
                <a:spcPct val="0"/>
              </a:spcBef>
              <a:spcAft>
                <a:spcPct val="0"/>
              </a:spcAft>
              <a:defRPr/>
            </a:pPr>
            <a:r>
              <a:rPr lang="en-US" altLang="en-US" sz="1050" i="1" kern="0" dirty="0" err="1">
                <a:solidFill>
                  <a:srgbClr val="000099"/>
                </a:solidFill>
              </a:rPr>
              <a:t>yuba.stanford.edu</a:t>
            </a:r>
            <a:endParaRPr lang="en-US" altLang="en-US" sz="1050" i="1" kern="0" dirty="0">
              <a:solidFill>
                <a:srgbClr val="000099"/>
              </a:solidFill>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7534043" y="4013361"/>
            <a:ext cx="14141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i="1" kern="0" dirty="0" err="1">
                <a:solidFill>
                  <a:srgbClr val="000000"/>
                </a:solidFill>
              </a:rPr>
              <a:t>www.cl.cam.ac.uk</a:t>
            </a:r>
            <a:endParaRPr lang="en-US" altLang="en-US" sz="1200" i="1" kern="0" dirty="0">
              <a:solidFill>
                <a:srgbClr val="000000"/>
              </a:solidFill>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5841442" y="1849078"/>
            <a:ext cx="150852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rPr>
              <a:t>root DNS server</a:t>
            </a:r>
            <a:endParaRPr lang="en-US" altLang="en-US" sz="1200" kern="0" dirty="0">
              <a:solidFill>
                <a:srgbClr val="000000"/>
              </a:solidFill>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4578695" y="3314086"/>
            <a:ext cx="897746"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5688358" y="2361520"/>
            <a:ext cx="685800" cy="728663"/>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7254047" y="3677399"/>
            <a:ext cx="1820" cy="526733"/>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7118776" y="3667508"/>
            <a:ext cx="1820" cy="55118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6778786" y="2414048"/>
            <a:ext cx="303866" cy="630914"/>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4497902" y="3437027"/>
            <a:ext cx="98942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4781103" y="3742650"/>
            <a:ext cx="1407319" cy="438150"/>
            <a:chOff x="2838" y="2132"/>
            <a:chExt cx="1182" cy="368"/>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69" y="2132"/>
              <a:ext cx="1122"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local DNS server</a:t>
              </a:r>
              <a:endParaRPr lang="en-US" altLang="en-US" sz="1500" kern="0" dirty="0">
                <a:solidFill>
                  <a:srgbClr val="000000"/>
                </a:solidFill>
              </a:endParaRPr>
            </a:p>
            <a:p>
              <a:pPr algn="ctr" defTabSz="685800" eaLnBrk="0" fontAlgn="base" hangingPunct="0">
                <a:spcBef>
                  <a:spcPct val="0"/>
                </a:spcBef>
                <a:spcAft>
                  <a:spcPct val="0"/>
                </a:spcAft>
                <a:defRPr/>
              </a:pPr>
              <a:r>
                <a:rPr lang="en-US" altLang="en-US" sz="1050" i="1" kern="0" dirty="0" err="1">
                  <a:solidFill>
                    <a:srgbClr val="000099"/>
                  </a:solidFill>
                </a:rPr>
                <a:t>dns.stanford.edu</a:t>
              </a:r>
              <a:endParaRPr lang="en-US" altLang="en-US" sz="1050" i="1" kern="0" dirty="0">
                <a:solidFill>
                  <a:srgbClr val="000099"/>
                </a:solidFill>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4892651" y="3022279"/>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1</a:t>
            </a:r>
            <a:endParaRPr lang="en-US" altLang="en-US" sz="1800" kern="0">
              <a:solidFill>
                <a:srgbClr val="CC0000"/>
              </a:solidFill>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5769391" y="2524635"/>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2</a:t>
            </a:r>
            <a:endParaRPr lang="en-US" altLang="en-US" sz="1800" kern="0">
              <a:solidFill>
                <a:srgbClr val="CC0000"/>
              </a:solidFill>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6589474" y="2455276"/>
            <a:ext cx="897449"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3</a:t>
            </a:r>
            <a:endParaRPr lang="en-US" altLang="en-US" sz="1800" kern="0">
              <a:solidFill>
                <a:srgbClr val="CC0000"/>
              </a:solidFill>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7237391" y="3795018"/>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4</a:t>
            </a:r>
            <a:endParaRPr lang="en-US" altLang="en-US" sz="1800" kern="0" dirty="0">
              <a:solidFill>
                <a:srgbClr val="CC0000"/>
              </a:solidFill>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6824378" y="3833728"/>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a:solidFill>
                  <a:srgbClr val="CC0000"/>
                </a:solidFill>
              </a:rPr>
              <a:t>5</a:t>
            </a:r>
            <a:endParaRPr lang="en-US" altLang="en-US" sz="1800" kern="0">
              <a:solidFill>
                <a:srgbClr val="CC0000"/>
              </a:solidFill>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6662458" y="2871195"/>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6</a:t>
            </a:r>
            <a:endParaRPr lang="en-US" altLang="en-US" sz="1800" kern="0" dirty="0">
              <a:solidFill>
                <a:srgbClr val="CC0000"/>
              </a:solidFill>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6373356" y="4767773"/>
            <a:ext cx="18565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authoritative DNS server</a:t>
            </a:r>
            <a:endParaRPr lang="en-US" altLang="en-US" sz="1800" kern="0" dirty="0">
              <a:solidFill>
                <a:srgbClr val="000000"/>
              </a:solidFill>
            </a:endParaRPr>
          </a:p>
          <a:p>
            <a:pPr algn="ctr" defTabSz="685800" eaLnBrk="0" fontAlgn="base" hangingPunct="0">
              <a:spcBef>
                <a:spcPct val="0"/>
              </a:spcBef>
              <a:spcAft>
                <a:spcPct val="0"/>
              </a:spcAft>
              <a:defRPr/>
            </a:pPr>
            <a:r>
              <a:rPr lang="en-US" altLang="en-US" sz="1200" b="1" kern="0" dirty="0">
                <a:solidFill>
                  <a:srgbClr val="000000"/>
                </a:solidFill>
              </a:rPr>
              <a:t>dns0.cl.cam.ac.uk</a:t>
            </a:r>
            <a:endParaRPr lang="en-US" altLang="en-US" sz="1200" kern="0" dirty="0">
              <a:solidFill>
                <a:srgbClr val="000000"/>
              </a:solidFill>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6068303" y="2827246"/>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7</a:t>
            </a:r>
            <a:endParaRPr lang="en-US" altLang="en-US" sz="1800" kern="0" dirty="0">
              <a:solidFill>
                <a:srgbClr val="CC0000"/>
              </a:solidFill>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4893043" y="3460126"/>
            <a:ext cx="2808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CC0000"/>
                </a:solidFill>
              </a:rPr>
              <a:t>8</a:t>
            </a:r>
            <a:endParaRPr lang="en-US" altLang="en-US" sz="1800" kern="0" dirty="0">
              <a:solidFill>
                <a:srgbClr val="CC0000"/>
              </a:solidFill>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6736332" y="2677915"/>
            <a:ext cx="258217" cy="484088"/>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5844202" y="2563885"/>
            <a:ext cx="533243" cy="581066"/>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7246878" y="3085918"/>
            <a:ext cx="150852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00"/>
                </a:solidFill>
              </a:rPr>
              <a:t>TLD DNS server</a:t>
            </a:r>
            <a:endParaRPr lang="en-US" altLang="en-US" sz="1200" kern="0" dirty="0">
              <a:solidFill>
                <a:srgbClr val="000000"/>
              </a:solidFill>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7895176" y="4299771"/>
            <a:ext cx="590543" cy="460541"/>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3824332" y="3147064"/>
            <a:ext cx="662685" cy="574733"/>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7057577" y="4253422"/>
            <a:ext cx="292894" cy="481013"/>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5555008" y="3118757"/>
            <a:ext cx="292894" cy="481013"/>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6420593" y="2172210"/>
            <a:ext cx="292894" cy="481013"/>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7032574" y="3111613"/>
            <a:ext cx="292894" cy="481013"/>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607914" y="2950242"/>
            <a:ext cx="2778652" cy="2431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Recursive query:</a:t>
            </a:r>
          </a:p>
          <a:p>
            <a:pPr marL="302419" indent="-216694" defTabSz="685800">
              <a:buClr>
                <a:srgbClr val="000099"/>
              </a:buClr>
              <a:buSzPct val="100000"/>
              <a:buFont typeface="Wingdings" pitchFamily="2" charset="2"/>
              <a:buChar char="§"/>
              <a:defRPr/>
            </a:pPr>
            <a:r>
              <a:rPr lang="en-US" altLang="en-US" sz="2100" dirty="0">
                <a:solidFill>
                  <a:prstClr val="black"/>
                </a:solidFill>
                <a:latin typeface="Calibri" panose="020F0502020204030204"/>
              </a:rPr>
              <a:t>puts burden of name resolution on contacted name server</a:t>
            </a:r>
          </a:p>
          <a:p>
            <a:pPr marL="302419" indent="-216694" defTabSz="685800">
              <a:buClr>
                <a:srgbClr val="000099"/>
              </a:buClr>
              <a:buSzPct val="100000"/>
              <a:buFont typeface="Wingdings" pitchFamily="2" charset="2"/>
              <a:buChar char="§"/>
              <a:defRPr/>
            </a:pPr>
            <a:r>
              <a:rPr lang="en-US" altLang="en-US" sz="2100" dirty="0">
                <a:solidFill>
                  <a:prstClr val="black"/>
                </a:solidFill>
                <a:latin typeface="Calibri" panose="020F0502020204030204"/>
              </a:rPr>
              <a:t>heavy load at upper levels of hierarchy</a:t>
            </a:r>
            <a:r>
              <a:rPr lang="en-US" altLang="en-US" sz="1800" dirty="0">
                <a:solidFill>
                  <a:prstClr val="black"/>
                </a:solidFill>
                <a:latin typeface="Calibri" panose="020F0502020204030204"/>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513151" y="2070253"/>
            <a:ext cx="4248150" cy="7958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srgbClr val="0000A3"/>
                </a:solidFill>
                <a:latin typeface="Calibri" panose="020F0502020204030204"/>
                <a:ea typeface="ＭＳ Ｐゴシック" panose="020B0600070205080204" pitchFamily="34" charset="-128"/>
              </a:rPr>
              <a:t>Example: </a:t>
            </a:r>
            <a:r>
              <a:rPr lang="en-US" altLang="en-US" sz="2100" dirty="0">
                <a:solidFill>
                  <a:prstClr val="black"/>
                </a:solidFill>
                <a:latin typeface="Calibri" panose="020F0502020204030204"/>
                <a:ea typeface="ＭＳ Ｐゴシック" panose="020B0600070205080204" pitchFamily="34" charset="-128"/>
              </a:rPr>
              <a:t>host at </a:t>
            </a:r>
            <a:r>
              <a:rPr lang="en-US" altLang="en-US" sz="1800" dirty="0" err="1">
                <a:solidFill>
                  <a:prstClr val="black"/>
                </a:solidFill>
                <a:latin typeface="Calibri" panose="020F0502020204030204"/>
                <a:ea typeface="ＭＳ Ｐゴシック" panose="020B0600070205080204" pitchFamily="34" charset="-128"/>
              </a:rPr>
              <a:t>yuba.stanford.edu</a:t>
            </a:r>
            <a:endParaRPr lang="en-US" altLang="en-US" sz="1800" dirty="0">
              <a:solidFill>
                <a:prstClr val="black"/>
              </a:solidFill>
              <a:latin typeface="Calibri" panose="020F0502020204030204"/>
              <a:ea typeface="ＭＳ Ｐゴシック" panose="020B0600070205080204" pitchFamily="34" charset="-128"/>
            </a:endParaRPr>
          </a:p>
          <a:p>
            <a:pPr marL="97631"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wants IP address for </a:t>
            </a:r>
            <a:r>
              <a:rPr lang="en-US" altLang="en-US" sz="1800" dirty="0" err="1">
                <a:solidFill>
                  <a:prstClr val="black"/>
                </a:solidFill>
                <a:latin typeface="Calibri" panose="020F0502020204030204"/>
                <a:ea typeface="ＭＳ Ｐゴシック" panose="020B0600070205080204" pitchFamily="34" charset="-128"/>
              </a:rPr>
              <a:t>www.cl.cam.ac.uk</a:t>
            </a:r>
            <a:endParaRPr lang="en-US" altLang="en-US" sz="2100" dirty="0">
              <a:solidFill>
                <a:prstClr val="black"/>
              </a:solidFill>
              <a:latin typeface="Calibri" panose="020F0502020204030204"/>
              <a:ea typeface="ＭＳ Ｐゴシック" panose="020B0600070205080204" pitchFamily="34" charset="-128"/>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27</a:t>
            </a:fld>
            <a:endParaRPr lang="en-US" dirty="0"/>
          </a:p>
        </p:txBody>
      </p:sp>
    </p:spTree>
    <p:extLst>
      <p:ext uri="{BB962C8B-B14F-4D97-AF65-F5344CB8AC3E}">
        <p14:creationId xmlns:p14="http://schemas.microsoft.com/office/powerpoint/2010/main" val="97902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Caching DNS Information</a:t>
            </a:r>
            <a:endParaRPr lang="en-US" sz="33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714714" y="1942167"/>
            <a:ext cx="7886700" cy="35504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22145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once (any) name server learns mapping, it </a:t>
            </a:r>
            <a:r>
              <a:rPr lang="en-US" altLang="en-US" sz="2400" i="1" dirty="0">
                <a:solidFill>
                  <a:srgbClr val="000099"/>
                </a:solidFill>
                <a:latin typeface="Calibri" panose="020F0502020204030204"/>
                <a:ea typeface="ＭＳ Ｐゴシック" panose="020B0600070205080204" pitchFamily="34" charset="-128"/>
              </a:rPr>
              <a:t>caches</a:t>
            </a:r>
            <a:r>
              <a:rPr lang="en-US" altLang="en-US" sz="2400" dirty="0">
                <a:solidFill>
                  <a:prstClr val="black"/>
                </a:solidFill>
                <a:latin typeface="Calibri" panose="020F0502020204030204"/>
                <a:ea typeface="ＭＳ Ｐゴシック" panose="020B0600070205080204" pitchFamily="34" charset="-128"/>
              </a:rPr>
              <a:t> mapping, and i</a:t>
            </a:r>
            <a:r>
              <a:rPr lang="en-US" altLang="en-US" sz="2400" i="1" dirty="0">
                <a:solidFill>
                  <a:srgbClr val="0000A3"/>
                </a:solidFill>
                <a:latin typeface="Calibri" panose="020F0502020204030204"/>
                <a:ea typeface="ＭＳ Ｐゴシック" panose="020B0600070205080204" pitchFamily="34" charset="-128"/>
              </a:rPr>
              <a:t>mmediately</a:t>
            </a:r>
            <a:r>
              <a:rPr lang="en-US" altLang="en-US" sz="2400" dirty="0">
                <a:solidFill>
                  <a:prstClr val="black"/>
                </a:solidFill>
                <a:latin typeface="Calibri" panose="020F0502020204030204"/>
                <a:ea typeface="ＭＳ Ｐゴシック" panose="020B0600070205080204" pitchFamily="34" charset="-128"/>
              </a:rPr>
              <a:t> returns a cached mapping in response to a query</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caching improves response time</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cache entries timeout (disappear) after some time (TTL)</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TLD servers typically cached in local name servers</a:t>
            </a:r>
          </a:p>
          <a:p>
            <a:pPr marL="264319" indent="-221456" defTabSz="685800">
              <a:spcBef>
                <a:spcPts val="750"/>
              </a:spcBef>
              <a:defRPr/>
            </a:pPr>
            <a:r>
              <a:rPr lang="en-US" altLang="en-US" sz="2400" dirty="0">
                <a:solidFill>
                  <a:prstClr val="black"/>
                </a:solidFill>
                <a:latin typeface="Calibri" panose="020F0502020204030204"/>
                <a:ea typeface="ＭＳ Ｐゴシック" panose="020B0600070205080204" pitchFamily="34" charset="-128"/>
              </a:rPr>
              <a:t>cached entries may be </a:t>
            </a:r>
            <a:r>
              <a:rPr lang="en-US" altLang="en-US" sz="2400" i="1" dirty="0">
                <a:solidFill>
                  <a:srgbClr val="CC0000"/>
                </a:solidFill>
                <a:latin typeface="Calibri" panose="020F0502020204030204"/>
                <a:ea typeface="ＭＳ Ｐゴシック" panose="020B0600070205080204" pitchFamily="34" charset="-128"/>
              </a:rPr>
              <a:t>out-of-date</a:t>
            </a:r>
            <a:endParaRPr lang="en-US" altLang="en-US" sz="2400" dirty="0">
              <a:solidFill>
                <a:prstClr val="black"/>
              </a:solidFill>
              <a:latin typeface="Calibri" panose="020F0502020204030204"/>
              <a:ea typeface="ＭＳ Ｐゴシック" panose="020B0600070205080204" pitchFamily="34" charset="-128"/>
            </a:endParaRP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if named host changes IP address, may not be known Internet-wide until all TTLs expire!</a:t>
            </a:r>
          </a:p>
          <a:p>
            <a:pPr marL="521494" lvl="1" indent="-173831" defTabSz="685800">
              <a:spcBef>
                <a:spcPts val="375"/>
              </a:spcBef>
              <a:defRPr/>
            </a:pPr>
            <a:r>
              <a:rPr lang="en-US" altLang="en-US" sz="2100" i="1" dirty="0">
                <a:solidFill>
                  <a:srgbClr val="0000A3"/>
                </a:solidFill>
                <a:latin typeface="Calibri" panose="020F0502020204030204"/>
                <a:ea typeface="ＭＳ Ｐゴシック" panose="020B0600070205080204" pitchFamily="34" charset="-128"/>
              </a:rPr>
              <a:t>best-effort name-to-address translation!</a:t>
            </a:r>
            <a:endParaRPr lang="en-US" altLang="en-US" sz="2100" i="1" dirty="0">
              <a:solidFill>
                <a:prstClr val="black"/>
              </a:solidFill>
              <a:latin typeface="Calibri" panose="020F0502020204030204"/>
              <a:ea typeface="ＭＳ Ｐゴシック" panose="020B0600070205080204" pitchFamily="34" charset="-128"/>
            </a:endParaRPr>
          </a:p>
          <a:p>
            <a:pPr marL="521494" lvl="1" indent="-173831" defTabSz="685800">
              <a:spcBef>
                <a:spcPts val="375"/>
              </a:spcBef>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28</a:t>
            </a:fld>
            <a:endParaRPr lang="en-US" dirty="0"/>
          </a:p>
        </p:txBody>
      </p:sp>
    </p:spTree>
    <p:extLst>
      <p:ext uri="{BB962C8B-B14F-4D97-AF65-F5344CB8AC3E}">
        <p14:creationId xmlns:p14="http://schemas.microsoft.com/office/powerpoint/2010/main" val="825491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records</a:t>
            </a:r>
            <a:endParaRPr lang="en-US" sz="33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010841" y="1876425"/>
            <a:ext cx="7180660" cy="3857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DNS:</a:t>
            </a:r>
            <a:r>
              <a:rPr lang="en-US" altLang="en-US" sz="2400" dirty="0">
                <a:solidFill>
                  <a:prstClr val="black"/>
                </a:solidFill>
                <a:latin typeface="Calibri" panose="020F0502020204030204"/>
                <a:ea typeface="ＭＳ Ｐゴシック" panose="020B0600070205080204" pitchFamily="34" charset="-128"/>
              </a:rPr>
              <a:t> distributed database storing resource records </a:t>
            </a:r>
            <a:r>
              <a:rPr lang="en-US" altLang="en-US" sz="2400" dirty="0">
                <a:solidFill>
                  <a:srgbClr val="CC0000"/>
                </a:solidFill>
                <a:latin typeface="Calibri" panose="020F0502020204030204"/>
                <a:ea typeface="ＭＳ Ｐゴシック" panose="020B0600070205080204" pitchFamily="34" charset="-128"/>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810401" y="4148308"/>
            <a:ext cx="3410971" cy="14287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type=NS</a:t>
            </a:r>
          </a:p>
          <a:p>
            <a:pPr marL="259556" lvl="1" indent="-216694" defTabSz="685800">
              <a:spcBef>
                <a:spcPts val="375"/>
              </a:spcBef>
              <a:buFont typeface="Wingdings" pitchFamily="2" charset="2"/>
              <a:buChar char="§"/>
              <a:defRPr/>
            </a:pPr>
            <a:r>
              <a:rPr lang="en-US" altLang="en-US" sz="1800" dirty="0">
                <a:solidFill>
                  <a:prstClr val="black"/>
                </a:solidFill>
                <a:latin typeface="Courier" pitchFamily="2" charset="0"/>
                <a:ea typeface="ＭＳ Ｐゴシック" panose="020B0600070205080204" pitchFamily="34" charset="-128"/>
              </a:rPr>
              <a:t>name</a:t>
            </a:r>
            <a:r>
              <a:rPr lang="en-US" altLang="en-US" sz="1800" dirty="0">
                <a:solidFill>
                  <a:prstClr val="black"/>
                </a:solidFill>
                <a:latin typeface="Calibri" panose="020F0502020204030204"/>
                <a:ea typeface="ＭＳ Ｐゴシック" panose="020B0600070205080204" pitchFamily="34" charset="-128"/>
              </a:rPr>
              <a:t> is domain (e.g., </a:t>
            </a:r>
            <a:r>
              <a:rPr lang="en-US" altLang="en-US" sz="1800" dirty="0" err="1">
                <a:solidFill>
                  <a:prstClr val="black"/>
                </a:solidFill>
                <a:latin typeface="Calibri" panose="020F0502020204030204"/>
                <a:ea typeface="ＭＳ Ｐゴシック" panose="020B0600070205080204" pitchFamily="34" charset="-128"/>
              </a:rPr>
              <a:t>foo.com</a:t>
            </a:r>
            <a:r>
              <a:rPr lang="en-US" altLang="en-US" sz="1800" dirty="0">
                <a:solidFill>
                  <a:prstClr val="black"/>
                </a:solidFill>
                <a:latin typeface="Calibri" panose="020F0502020204030204"/>
                <a:ea typeface="ＭＳ Ｐゴシック" panose="020B0600070205080204" pitchFamily="34" charset="-128"/>
              </a:rPr>
              <a:t>)</a:t>
            </a:r>
          </a:p>
          <a:p>
            <a:pPr marL="259556" lvl="1" indent="-216694" defTabSz="685800">
              <a:spcBef>
                <a:spcPts val="375"/>
              </a:spcBef>
              <a:buFont typeface="Wingdings" pitchFamily="2" charset="2"/>
              <a:buChar char="§"/>
              <a:defRPr/>
            </a:pPr>
            <a:r>
              <a:rPr lang="en-US" altLang="en-US" sz="1800" dirty="0">
                <a:solidFill>
                  <a:prstClr val="black"/>
                </a:solidFill>
                <a:latin typeface="Courier" pitchFamily="2" charset="0"/>
                <a:ea typeface="ＭＳ Ｐゴシック" panose="020B0600070205080204" pitchFamily="34" charset="-128"/>
              </a:rPr>
              <a:t>value </a:t>
            </a:r>
            <a:r>
              <a:rPr lang="en-US" altLang="en-US" sz="1800" dirty="0">
                <a:solidFill>
                  <a:prstClr val="black"/>
                </a:solidFill>
                <a:latin typeface="Calibri" panose="020F0502020204030204"/>
                <a:ea typeface="ＭＳ Ｐゴシック" panose="020B0600070205080204" pitchFamily="34" charset="-128"/>
              </a:rPr>
              <a:t>is hostname of authoritative name server for this domain</a:t>
            </a:r>
          </a:p>
          <a:p>
            <a:pPr marL="264319" indent="-166688" defTabSz="685800">
              <a:spcBef>
                <a:spcPts val="750"/>
              </a:spcBef>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1994298" y="2240805"/>
            <a:ext cx="474940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2100" dirty="0">
                <a:solidFill>
                  <a:prstClr val="black"/>
                </a:solidFill>
                <a:latin typeface="Calibri" panose="020F0502020204030204"/>
              </a:rPr>
              <a:t>RR format: </a:t>
            </a:r>
            <a:r>
              <a:rPr lang="en-US" altLang="en-US" sz="1800" dirty="0">
                <a:solidFill>
                  <a:prstClr val="black"/>
                </a:solidFill>
                <a:latin typeface="Calibri" panose="020F0502020204030204"/>
              </a:rPr>
              <a:t>(</a:t>
            </a:r>
            <a:r>
              <a:rPr lang="en-US" altLang="en-US" sz="1800" dirty="0">
                <a:solidFill>
                  <a:prstClr val="black"/>
                </a:solidFill>
                <a:latin typeface="Courier" pitchFamily="2" charset="0"/>
              </a:rPr>
              <a:t>name, value, type, </a:t>
            </a:r>
            <a:r>
              <a:rPr lang="en-US" altLang="en-US" sz="1800" dirty="0" err="1">
                <a:solidFill>
                  <a:prstClr val="black"/>
                </a:solidFill>
                <a:latin typeface="Courier" pitchFamily="2" charset="0"/>
              </a:rPr>
              <a:t>ttl</a:t>
            </a:r>
            <a:r>
              <a:rPr lang="en-US" altLang="en-US" sz="1800" dirty="0">
                <a:solidFill>
                  <a:prstClr val="black"/>
                </a:solidFill>
                <a:latin typeface="Calibri" panose="020F0502020204030204"/>
              </a:rPr>
              <a:t>)</a:t>
            </a:r>
            <a:endParaRPr lang="en-US" altLang="en-US" sz="2100" dirty="0">
              <a:solidFill>
                <a:prstClr val="black"/>
              </a:solidFill>
              <a:latin typeface="Calibri" panose="020F0502020204030204"/>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800538" y="2938463"/>
            <a:ext cx="2857500" cy="978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buClr>
                <a:srgbClr val="000099"/>
              </a:buClr>
              <a:buSzPct val="75000"/>
              <a:defRPr/>
            </a:pPr>
            <a:r>
              <a:rPr lang="en-US" altLang="en-US" sz="2400" dirty="0">
                <a:solidFill>
                  <a:srgbClr val="CC0000"/>
                </a:solidFill>
                <a:latin typeface="Calibri" panose="020F0502020204030204"/>
              </a:rPr>
              <a:t>type=A</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name</a:t>
            </a:r>
            <a:r>
              <a:rPr lang="en-US" altLang="en-US" sz="1800" dirty="0">
                <a:solidFill>
                  <a:prstClr val="black"/>
                </a:solidFill>
                <a:latin typeface="Calibri" panose="020F0502020204030204"/>
              </a:rPr>
              <a:t> is hostname</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value</a:t>
            </a:r>
            <a:r>
              <a:rPr lang="en-US" altLang="en-US" sz="1800" dirty="0">
                <a:solidFill>
                  <a:prstClr val="black"/>
                </a:solidFill>
                <a:latin typeface="Calibri" panose="020F0502020204030204"/>
              </a:rPr>
              <a:t> is IP address</a:t>
            </a:r>
          </a:p>
          <a:p>
            <a:pPr marL="257175" indent="-257175" defTabSz="685800">
              <a:buFont typeface="ZapfDingbats" charset="2"/>
              <a:buChar char="r"/>
              <a:defRPr/>
            </a:pPr>
            <a:endParaRPr lang="en-US" altLang="en-US" sz="2100" dirty="0">
              <a:solidFill>
                <a:prstClr val="black"/>
              </a:solidFill>
              <a:latin typeface="Calibri" panose="020F0502020204030204"/>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4511788" y="2955131"/>
            <a:ext cx="4632212" cy="162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type=CNAME</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name </a:t>
            </a:r>
            <a:r>
              <a:rPr lang="en-US" altLang="en-US" sz="1800" dirty="0">
                <a:solidFill>
                  <a:prstClr val="black"/>
                </a:solidFill>
                <a:latin typeface="Calibri" panose="020F0502020204030204"/>
              </a:rPr>
              <a:t>is alias name for some “</a:t>
            </a:r>
            <a:r>
              <a:rPr lang="en-US" altLang="ja-JP" sz="1800" dirty="0">
                <a:solidFill>
                  <a:prstClr val="black"/>
                </a:solidFill>
                <a:latin typeface="Calibri" panose="020F0502020204030204"/>
              </a:rPr>
              <a:t>canonical” (the real) name</a:t>
            </a:r>
          </a:p>
          <a:p>
            <a:pPr marL="302419" lvl="1" indent="-238125" defTabSz="685800">
              <a:buClr>
                <a:srgbClr val="000099"/>
              </a:buClr>
              <a:buSzPct val="120000"/>
              <a:buFont typeface="Wingdings" pitchFamily="2" charset="2"/>
              <a:buChar char="§"/>
              <a:defRPr/>
            </a:pPr>
            <a:r>
              <a:rPr lang="en-US" altLang="en-US" sz="1500" dirty="0" err="1">
                <a:solidFill>
                  <a:prstClr val="black"/>
                </a:solidFill>
                <a:latin typeface="Calibri" panose="020F0502020204030204"/>
              </a:rPr>
              <a:t>www.ibm.com</a:t>
            </a:r>
            <a:r>
              <a:rPr lang="en-US" altLang="en-US" sz="1500" dirty="0">
                <a:solidFill>
                  <a:prstClr val="black"/>
                </a:solidFill>
                <a:latin typeface="Calibri" panose="020F0502020204030204"/>
              </a:rPr>
              <a:t> </a:t>
            </a:r>
            <a:r>
              <a:rPr lang="en-US" altLang="en-US" sz="1800" dirty="0">
                <a:solidFill>
                  <a:prstClr val="black"/>
                </a:solidFill>
                <a:latin typeface="Calibri" panose="020F0502020204030204"/>
              </a:rPr>
              <a:t>is really </a:t>
            </a:r>
            <a:r>
              <a:rPr lang="en-US" altLang="en-US" sz="1500" dirty="0">
                <a:solidFill>
                  <a:prstClr val="black"/>
                </a:solidFill>
                <a:latin typeface="Calibri" panose="020F0502020204030204"/>
              </a:rPr>
              <a:t>servereast.backup2.ibm.com</a:t>
            </a:r>
          </a:p>
          <a:p>
            <a:pPr marL="302419" lvl="1" indent="-238125" defTabSz="685800">
              <a:buClr>
                <a:srgbClr val="000099"/>
              </a:buClr>
              <a:buFont typeface="Wingdings" pitchFamily="2" charset="2"/>
              <a:buChar char="§"/>
              <a:defRPr/>
            </a:pPr>
            <a:r>
              <a:rPr lang="en-US" altLang="en-US" sz="1800" dirty="0">
                <a:solidFill>
                  <a:prstClr val="black"/>
                </a:solidFill>
                <a:latin typeface="Courier" pitchFamily="2" charset="0"/>
              </a:rPr>
              <a:t>value </a:t>
            </a:r>
            <a:r>
              <a:rPr lang="en-US" altLang="en-US" sz="1800" dirty="0">
                <a:solidFill>
                  <a:prstClr val="black"/>
                </a:solidFill>
                <a:latin typeface="Calibri" panose="020F0502020204030204"/>
              </a:rPr>
              <a:t>is canonical name</a:t>
            </a:r>
          </a:p>
          <a:p>
            <a:pPr marL="257175" indent="-257175" defTabSz="685800">
              <a:buFont typeface="ZapfDingbats" charset="2"/>
              <a:buChar char="r"/>
              <a:defRPr/>
            </a:pPr>
            <a:endParaRPr lang="en-US" altLang="en-US" sz="2100" dirty="0">
              <a:solidFill>
                <a:prstClr val="black"/>
              </a:solidFill>
              <a:latin typeface="Calibri" panose="020F0502020204030204"/>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4511788" y="4583906"/>
            <a:ext cx="3965900" cy="98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dirty="0">
                <a:solidFill>
                  <a:srgbClr val="CC0000"/>
                </a:solidFill>
                <a:latin typeface="Calibri" panose="020F0502020204030204"/>
              </a:rPr>
              <a:t>type=MX</a:t>
            </a:r>
          </a:p>
          <a:p>
            <a:pPr marL="557213" lvl="1" indent="-214313" defTabSz="685800">
              <a:buClr>
                <a:srgbClr val="000099"/>
              </a:buClr>
              <a:buFont typeface="Wingdings" pitchFamily="2" charset="2"/>
              <a:buChar char="§"/>
              <a:defRPr/>
            </a:pPr>
            <a:r>
              <a:rPr lang="en-US" altLang="en-US" sz="1800" dirty="0">
                <a:solidFill>
                  <a:prstClr val="black"/>
                </a:solidFill>
                <a:latin typeface="Courier" pitchFamily="2" charset="0"/>
              </a:rPr>
              <a:t>value</a:t>
            </a:r>
            <a:r>
              <a:rPr lang="en-US" altLang="en-US" sz="1800" dirty="0">
                <a:solidFill>
                  <a:prstClr val="black"/>
                </a:solidFill>
                <a:latin typeface="Calibri" panose="020F0502020204030204"/>
              </a:rPr>
              <a:t> is name of SMTP mail server associated with </a:t>
            </a:r>
            <a:r>
              <a:rPr lang="en-US" altLang="en-US" sz="1800" dirty="0">
                <a:solidFill>
                  <a:prstClr val="black"/>
                </a:solidFill>
                <a:latin typeface="Courier" pitchFamily="2" charset="0"/>
              </a:rPr>
              <a:t>name</a:t>
            </a:r>
          </a:p>
          <a:p>
            <a:pPr marL="257175" indent="-257175" defTabSz="685800">
              <a:buFont typeface="ZapfDingbats" charset="2"/>
              <a:buChar char="r"/>
              <a:defRPr/>
            </a:pPr>
            <a:endParaRPr lang="en-US" altLang="en-US" sz="2100" dirty="0">
              <a:solidFill>
                <a:prstClr val="black"/>
              </a:solidFill>
              <a:latin typeface="Calibri" panose="020F0502020204030204"/>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019175" y="1809750"/>
            <a:ext cx="7267575" cy="86677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29</a:t>
            </a:fld>
            <a:endParaRPr lang="en-US" dirty="0"/>
          </a:p>
        </p:txBody>
      </p:sp>
    </p:spTree>
    <p:extLst>
      <p:ext uri="{BB962C8B-B14F-4D97-AF65-F5344CB8AC3E}">
        <p14:creationId xmlns:p14="http://schemas.microsoft.com/office/powerpoint/2010/main" val="2471211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Some network apps</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85800" y="1949946"/>
            <a:ext cx="3981888" cy="326350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social networking</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Web</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text messaging</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e-mail</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multi-user network games</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streaming stored video (YouTube, Hulu, Netflix) </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P2P file sharing</a:t>
            </a:r>
          </a:p>
          <a:p>
            <a:pPr marL="264319" indent="-166688" defTabSz="685800">
              <a:spcBef>
                <a:spcPts val="750"/>
              </a:spcBef>
              <a:defRPr/>
            </a:pPr>
            <a:endParaRPr lang="en-US" sz="2700" dirty="0">
              <a:solidFill>
                <a:prstClr val="black"/>
              </a:solidFill>
              <a:latin typeface="Calibri" panose="020F0502020204030204"/>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4851076" y="1949946"/>
            <a:ext cx="3981888" cy="326350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voice over IP (e.g., Skype)</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real-time video conferencing (e.g., Zoom)</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Internet search</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remote login</a:t>
            </a:r>
          </a:p>
          <a:p>
            <a:pPr marL="259556" indent="-248841" defTabSz="685800">
              <a:spcBef>
                <a:spcPts val="750"/>
              </a:spcBef>
              <a:buClr>
                <a:srgbClr val="0000A8"/>
              </a:buClr>
              <a:defRPr/>
            </a:pPr>
            <a:r>
              <a:rPr lang="en-US" altLang="en-US" sz="2400" dirty="0">
                <a:solidFill>
                  <a:prstClr val="black"/>
                </a:solidFill>
                <a:latin typeface="Calibri" panose="020F0502020204030204"/>
                <a:ea typeface="ＭＳ Ｐゴシック" panose="020B0600070205080204" pitchFamily="34" charset="-128"/>
              </a:rPr>
              <a:t>…</a:t>
            </a:r>
          </a:p>
          <a:p>
            <a:pPr marL="10715" indent="0" defTabSz="685800">
              <a:spcBef>
                <a:spcPts val="750"/>
              </a:spcBef>
              <a:buClr>
                <a:srgbClr val="0000A8"/>
              </a:buClr>
              <a:buNone/>
              <a:defRPr/>
            </a:pPr>
            <a:endParaRPr lang="en-US" sz="2700" dirty="0">
              <a:solidFill>
                <a:prstClr val="black"/>
              </a:solidFill>
              <a:latin typeface="Calibri" panose="020F0502020204030204"/>
            </a:endParaRPr>
          </a:p>
        </p:txBody>
      </p:sp>
      <p:sp>
        <p:nvSpPr>
          <p:cNvPr id="2" name="TextBox 1">
            <a:extLst>
              <a:ext uri="{FF2B5EF4-FFF2-40B4-BE49-F238E27FC236}">
                <a16:creationId xmlns:a16="http://schemas.microsoft.com/office/drawing/2014/main" id="{9E044202-9730-3D4B-B0F0-0F87E127D55E}"/>
              </a:ext>
            </a:extLst>
          </p:cNvPr>
          <p:cNvSpPr txBox="1"/>
          <p:nvPr/>
        </p:nvSpPr>
        <p:spPr>
          <a:xfrm>
            <a:off x="5209868" y="4728702"/>
            <a:ext cx="2667525" cy="507831"/>
          </a:xfrm>
          <a:prstGeom prst="rect">
            <a:avLst/>
          </a:prstGeom>
          <a:noFill/>
        </p:spPr>
        <p:txBody>
          <a:bodyPr wrap="none" rtlCol="0">
            <a:spAutoFit/>
          </a:bodyPr>
          <a:lstStyle/>
          <a:p>
            <a:pPr defTabSz="685800">
              <a:defRPr/>
            </a:pPr>
            <a:r>
              <a:rPr lang="en-US" sz="2700" i="1" u="sng" dirty="0">
                <a:solidFill>
                  <a:srgbClr val="C00000"/>
                </a:solidFill>
                <a:latin typeface="Calibri" panose="020F0502020204030204"/>
              </a:rPr>
              <a:t>Q:</a:t>
            </a:r>
            <a:r>
              <a:rPr lang="en-US" sz="2700" i="1" dirty="0">
                <a:solidFill>
                  <a:prstClr val="black"/>
                </a:solidFill>
                <a:latin typeface="Calibri" panose="020F0502020204030204"/>
              </a:rPr>
              <a:t> your</a:t>
            </a:r>
            <a:r>
              <a:rPr lang="en-US" sz="2700" dirty="0">
                <a:solidFill>
                  <a:prstClr val="black"/>
                </a:solidFill>
                <a:latin typeface="Calibri" panose="020F0502020204030204"/>
              </a:rPr>
              <a:t> favorites?</a:t>
            </a:r>
          </a:p>
        </p:txBody>
      </p:sp>
    </p:spTree>
    <p:extLst>
      <p:ext uri="{BB962C8B-B14F-4D97-AF65-F5344CB8AC3E}">
        <p14:creationId xmlns:p14="http://schemas.microsoft.com/office/powerpoint/2010/main" val="308117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xEl>
                                              <p:pRg st="1" end="1"/>
                                            </p:txEl>
                                          </p:spTgt>
                                        </p:tgtEl>
                                        <p:attrNameLst>
                                          <p:attrName>style.visibility</p:attrName>
                                        </p:attrNameLst>
                                      </p:cBhvr>
                                      <p:to>
                                        <p:strVal val="visible"/>
                                      </p:to>
                                    </p:set>
                                    <p:animEffect transition="in" filter="dissolve">
                                      <p:cBhvr>
                                        <p:cTn id="12" dur="500"/>
                                        <p:tgtEl>
                                          <p:spTgt spid="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dissolve">
                                      <p:cBhvr>
                                        <p:cTn id="17" dur="500"/>
                                        <p:tgtEl>
                                          <p:spTgt spid="1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0">
                                            <p:txEl>
                                              <p:pRg st="3" end="3"/>
                                            </p:txEl>
                                          </p:spTgt>
                                        </p:tgtEl>
                                        <p:attrNameLst>
                                          <p:attrName>style.visibility</p:attrName>
                                        </p:attrNameLst>
                                      </p:cBhvr>
                                      <p:to>
                                        <p:strVal val="visible"/>
                                      </p:to>
                                    </p:set>
                                    <p:animEffect transition="in" filter="dissolve">
                                      <p:cBhvr>
                                        <p:cTn id="22" dur="500"/>
                                        <p:tgtEl>
                                          <p:spTgt spid="10">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xEl>
                                              <p:pRg st="4" end="4"/>
                                            </p:txEl>
                                          </p:spTgt>
                                        </p:tgtEl>
                                        <p:attrNameLst>
                                          <p:attrName>style.visibility</p:attrName>
                                        </p:attrNameLst>
                                      </p:cBhvr>
                                      <p:to>
                                        <p:strVal val="visible"/>
                                      </p:to>
                                    </p:set>
                                    <p:animEffect transition="in" filter="dissolve">
                                      <p:cBhvr>
                                        <p:cTn id="27" dur="500"/>
                                        <p:tgtEl>
                                          <p:spTgt spid="10">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0">
                                            <p:txEl>
                                              <p:pRg st="5" end="5"/>
                                            </p:txEl>
                                          </p:spTgt>
                                        </p:tgtEl>
                                        <p:attrNameLst>
                                          <p:attrName>style.visibility</p:attrName>
                                        </p:attrNameLst>
                                      </p:cBhvr>
                                      <p:to>
                                        <p:strVal val="visible"/>
                                      </p:to>
                                    </p:set>
                                    <p:animEffect transition="in" filter="dissolve">
                                      <p:cBhvr>
                                        <p:cTn id="32" dur="500"/>
                                        <p:tgtEl>
                                          <p:spTgt spid="10">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xEl>
                                              <p:pRg st="6" end="6"/>
                                            </p:txEl>
                                          </p:spTgt>
                                        </p:tgtEl>
                                        <p:attrNameLst>
                                          <p:attrName>style.visibility</p:attrName>
                                        </p:attrNameLst>
                                      </p:cBhvr>
                                      <p:to>
                                        <p:strVal val="visible"/>
                                      </p:to>
                                    </p:set>
                                    <p:animEffect transition="in" filter="dissolve">
                                      <p:cBhvr>
                                        <p:cTn id="37" dur="500"/>
                                        <p:tgtEl>
                                          <p:spTgt spid="10">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6">
                                            <p:txEl>
                                              <p:pRg st="0" end="0"/>
                                            </p:txEl>
                                          </p:spTgt>
                                        </p:tgtEl>
                                        <p:attrNameLst>
                                          <p:attrName>style.visibility</p:attrName>
                                        </p:attrNameLst>
                                      </p:cBhvr>
                                      <p:to>
                                        <p:strVal val="visible"/>
                                      </p:to>
                                    </p:set>
                                    <p:animEffect transition="in" filter="dissolve">
                                      <p:cBhvr>
                                        <p:cTn id="42" dur="500"/>
                                        <p:tgtEl>
                                          <p:spTgt spid="6">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6">
                                            <p:txEl>
                                              <p:pRg st="1" end="1"/>
                                            </p:txEl>
                                          </p:spTgt>
                                        </p:tgtEl>
                                        <p:attrNameLst>
                                          <p:attrName>style.visibility</p:attrName>
                                        </p:attrNameLst>
                                      </p:cBhvr>
                                      <p:to>
                                        <p:strVal val="visible"/>
                                      </p:to>
                                    </p:set>
                                    <p:animEffect transition="in" filter="dissolve">
                                      <p:cBhvr>
                                        <p:cTn id="47" dur="500"/>
                                        <p:tgtEl>
                                          <p:spTgt spid="6">
                                            <p:txEl>
                                              <p:pRg st="1" end="1"/>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6">
                                            <p:txEl>
                                              <p:pRg st="2" end="2"/>
                                            </p:txEl>
                                          </p:spTgt>
                                        </p:tgtEl>
                                        <p:attrNameLst>
                                          <p:attrName>style.visibility</p:attrName>
                                        </p:attrNameLst>
                                      </p:cBhvr>
                                      <p:to>
                                        <p:strVal val="visible"/>
                                      </p:to>
                                    </p:set>
                                    <p:animEffect transition="in" filter="dissolve">
                                      <p:cBhvr>
                                        <p:cTn id="52" dur="500"/>
                                        <p:tgtEl>
                                          <p:spTgt spid="6">
                                            <p:txEl>
                                              <p:pRg st="2" end="2"/>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6">
                                            <p:txEl>
                                              <p:pRg st="3" end="3"/>
                                            </p:txEl>
                                          </p:spTgt>
                                        </p:tgtEl>
                                        <p:attrNameLst>
                                          <p:attrName>style.visibility</p:attrName>
                                        </p:attrNameLst>
                                      </p:cBhvr>
                                      <p:to>
                                        <p:strVal val="visible"/>
                                      </p:to>
                                    </p:set>
                                    <p:animEffect transition="in" filter="dissolve">
                                      <p:cBhvr>
                                        <p:cTn id="57" dur="500"/>
                                        <p:tgtEl>
                                          <p:spTgt spid="6">
                                            <p:txEl>
                                              <p:pRg st="3" end="3"/>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6">
                                            <p:txEl>
                                              <p:pRg st="4" end="4"/>
                                            </p:txEl>
                                          </p:spTgt>
                                        </p:tgtEl>
                                        <p:attrNameLst>
                                          <p:attrName>style.visibility</p:attrName>
                                        </p:attrNameLst>
                                      </p:cBhvr>
                                      <p:to>
                                        <p:strVal val="visible"/>
                                      </p:to>
                                    </p:set>
                                    <p:animEffect transition="in" filter="dissolve">
                                      <p:cBhvr>
                                        <p:cTn id="62" dur="500"/>
                                        <p:tgtEl>
                                          <p:spTgt spid="6">
                                            <p:txEl>
                                              <p:pRg st="4" end="4"/>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2"/>
                                        </p:tgtEl>
                                        <p:attrNameLst>
                                          <p:attrName>style.visibility</p:attrName>
                                        </p:attrNameLst>
                                      </p:cBhvr>
                                      <p:to>
                                        <p:strVal val="visible"/>
                                      </p:to>
                                    </p:set>
                                    <p:animEffect transition="in" filter="dissolve">
                                      <p:cBhvr>
                                        <p:cTn id="6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6" grpId="0" build="p"/>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4704159" y="2310575"/>
            <a:ext cx="2753916" cy="3378992"/>
            <a:chOff x="6272212" y="1937767"/>
            <a:chExt cx="3671888" cy="4505323"/>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40"/>
              <a:ext cx="13811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3" y="2410840"/>
              <a:ext cx="6779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40"/>
              <a:ext cx="12913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1" y="3879277"/>
              <a:ext cx="33603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7444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40"/>
              <a:ext cx="16568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5307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7704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93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268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7"/>
              <a:ext cx="1747837" cy="307976"/>
              <a:chOff x="2691" y="1194"/>
              <a:chExt cx="1101" cy="194"/>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7"/>
              <a:ext cx="1747837" cy="307976"/>
              <a:chOff x="2691" y="1194"/>
              <a:chExt cx="1101" cy="194"/>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rPr>
              <a:t>DNS protocol messages</a:t>
            </a:r>
            <a:endParaRPr lang="en-US" sz="33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519793" y="1900918"/>
            <a:ext cx="7795022" cy="3857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400" dirty="0">
                <a:solidFill>
                  <a:prstClr val="black"/>
                </a:solidFill>
                <a:latin typeface="Calibri" panose="020F0502020204030204"/>
                <a:ea typeface="ＭＳ Ｐゴシック" panose="020B0600070205080204" pitchFamily="34" charset="-128"/>
              </a:rPr>
              <a:t>DNS</a:t>
            </a:r>
            <a:r>
              <a:rPr lang="en-US" altLang="en-US" sz="2400" i="1" dirty="0">
                <a:solidFill>
                  <a:prstClr val="black"/>
                </a:solidFill>
                <a:latin typeface="Calibri" panose="020F0502020204030204"/>
                <a:ea typeface="ＭＳ Ｐゴシック" panose="020B0600070205080204" pitchFamily="34" charset="-128"/>
              </a:rPr>
              <a:t> </a:t>
            </a:r>
            <a:r>
              <a:rPr lang="en-US" altLang="en-US" sz="2400" i="1" dirty="0">
                <a:solidFill>
                  <a:srgbClr val="CC0000"/>
                </a:solidFill>
                <a:latin typeface="Calibri" panose="020F0502020204030204"/>
                <a:ea typeface="ＭＳ Ｐゴシック" panose="020B0600070205080204" pitchFamily="34" charset="-128"/>
              </a:rPr>
              <a:t>query</a:t>
            </a:r>
            <a:r>
              <a:rPr lang="en-US" altLang="en-US" sz="2400" dirty="0">
                <a:solidFill>
                  <a:srgbClr val="FF0000"/>
                </a:solidFill>
                <a:latin typeface="Calibri" panose="020F0502020204030204"/>
                <a:ea typeface="ＭＳ Ｐゴシック" panose="020B0600070205080204" pitchFamily="34" charset="-128"/>
              </a:rPr>
              <a:t> </a:t>
            </a:r>
            <a:r>
              <a:rPr lang="en-US" altLang="en-US" sz="2400" dirty="0">
                <a:solidFill>
                  <a:prstClr val="black"/>
                </a:solidFill>
                <a:latin typeface="Calibri" panose="020F0502020204030204"/>
                <a:ea typeface="ＭＳ Ｐゴシック" panose="020B0600070205080204" pitchFamily="34" charset="-128"/>
              </a:rPr>
              <a:t>and </a:t>
            </a:r>
            <a:r>
              <a:rPr lang="en-US" altLang="en-US" sz="2400" i="1" dirty="0">
                <a:solidFill>
                  <a:srgbClr val="CC0000"/>
                </a:solidFill>
                <a:latin typeface="Calibri" panose="020F0502020204030204"/>
                <a:ea typeface="ＭＳ Ｐゴシック" panose="020B0600070205080204" pitchFamily="34" charset="-128"/>
              </a:rPr>
              <a:t>reply</a:t>
            </a:r>
            <a:r>
              <a:rPr lang="en-US" altLang="en-US" sz="2400" dirty="0">
                <a:solidFill>
                  <a:prstClr val="black"/>
                </a:solidFill>
                <a:latin typeface="Calibri" panose="020F0502020204030204"/>
                <a:ea typeface="ＭＳ Ｐゴシック" panose="020B0600070205080204" pitchFamily="34" charset="-128"/>
              </a:rPr>
              <a:t> messages, both have same  </a:t>
            </a:r>
            <a:r>
              <a:rPr lang="en-US" altLang="en-US" sz="2400" i="1" dirty="0">
                <a:solidFill>
                  <a:srgbClr val="CC0000"/>
                </a:solidFill>
                <a:latin typeface="Calibri" panose="020F0502020204030204"/>
                <a:ea typeface="ＭＳ Ｐゴシック" panose="020B0600070205080204" pitchFamily="34" charset="-128"/>
              </a:rPr>
              <a:t>format:</a:t>
            </a:r>
            <a:endParaRPr lang="en-US" altLang="en-US" sz="2400" dirty="0">
              <a:solidFill>
                <a:srgbClr val="CC0000"/>
              </a:solidFill>
              <a:latin typeface="Calibri" panose="020F0502020204030204"/>
              <a:ea typeface="ＭＳ Ｐゴシック" panose="020B0600070205080204" pitchFamily="34" charset="-128"/>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055915" y="2653474"/>
            <a:ext cx="3516086" cy="2878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57175" indent="-257175" defTabSz="685800">
              <a:defRPr/>
            </a:pPr>
            <a:r>
              <a:rPr lang="en-US" sz="2100" dirty="0">
                <a:solidFill>
                  <a:prstClr val="black"/>
                </a:solidFill>
                <a:latin typeface="Calibri" panose="020F0502020204030204"/>
                <a:ea typeface="ＭＳ Ｐゴシック" charset="0"/>
                <a:cs typeface="ＭＳ Ｐゴシック" charset="0"/>
              </a:rPr>
              <a:t>message header:</a:t>
            </a:r>
          </a:p>
          <a:p>
            <a:pPr marL="170260" indent="-170260" defTabSz="685800">
              <a:buClr>
                <a:srgbClr val="000099"/>
              </a:buClr>
              <a:buSzPct val="100000"/>
              <a:buFont typeface="Wingdings" charset="2"/>
              <a:buChar char="§"/>
              <a:defRPr/>
            </a:pPr>
            <a:r>
              <a:rPr lang="en-US" dirty="0">
                <a:solidFill>
                  <a:srgbClr val="000099"/>
                </a:solidFill>
                <a:latin typeface="Calibri" panose="020F0502020204030204"/>
                <a:ea typeface="ＭＳ Ｐゴシック" charset="0"/>
                <a:cs typeface="ＭＳ Ｐゴシック" charset="0"/>
              </a:rPr>
              <a:t>identification:</a:t>
            </a:r>
            <a:r>
              <a:rPr lang="en-US" dirty="0">
                <a:solidFill>
                  <a:prstClr val="black"/>
                </a:solidFill>
                <a:latin typeface="Calibri" panose="020F0502020204030204"/>
                <a:ea typeface="ＭＳ Ｐゴシック" charset="0"/>
                <a:cs typeface="ＭＳ Ｐゴシック" charset="0"/>
              </a:rPr>
              <a:t> 16 bit # for query, reply to query uses same #</a:t>
            </a:r>
          </a:p>
          <a:p>
            <a:pPr marL="170260" indent="-170260" defTabSz="685800">
              <a:buClr>
                <a:srgbClr val="000099"/>
              </a:buClr>
              <a:buSzPct val="100000"/>
              <a:buFont typeface="Wingdings" charset="2"/>
              <a:buChar char="§"/>
              <a:defRPr/>
            </a:pPr>
            <a:r>
              <a:rPr lang="en-US" dirty="0">
                <a:solidFill>
                  <a:srgbClr val="000099"/>
                </a:solidFill>
                <a:latin typeface="Calibri" panose="020F0502020204030204"/>
                <a:ea typeface="ＭＳ Ｐゴシック" charset="0"/>
                <a:cs typeface="ＭＳ Ｐゴシック" charset="0"/>
              </a:rPr>
              <a:t>flags:</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query or reply</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recursion desired </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recursion available</a:t>
            </a:r>
          </a:p>
          <a:p>
            <a:pPr marL="345281" lvl="1" indent="-172641" defTabSz="685800">
              <a:buClr>
                <a:srgbClr val="000099"/>
              </a:buClr>
              <a:buFont typeface="Arial" panose="020B0604020202020204" pitchFamily="34" charset="0"/>
              <a:buChar char="•"/>
              <a:defRPr/>
            </a:pPr>
            <a:r>
              <a:rPr lang="en-US" dirty="0">
                <a:solidFill>
                  <a:prstClr val="black"/>
                </a:solidFill>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2783004" y="2815398"/>
            <a:ext cx="2177141" cy="2214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1764507" y="2799920"/>
            <a:ext cx="4787503" cy="90606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30</a:t>
            </a:fld>
            <a:endParaRPr lang="en-US" dirty="0"/>
          </a:p>
        </p:txBody>
      </p:sp>
    </p:spTree>
    <p:extLst>
      <p:ext uri="{BB962C8B-B14F-4D97-AF65-F5344CB8AC3E}">
        <p14:creationId xmlns:p14="http://schemas.microsoft.com/office/powerpoint/2010/main" val="317282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4704159" y="2310575"/>
            <a:ext cx="2753916" cy="3378992"/>
            <a:chOff x="6272212" y="1937767"/>
            <a:chExt cx="3671888" cy="4505323"/>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40"/>
              <a:ext cx="13811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3" y="2410840"/>
              <a:ext cx="6779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40"/>
              <a:ext cx="12913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1" y="3879277"/>
              <a:ext cx="33603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7444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40"/>
              <a:ext cx="16568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5307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7704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939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268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a:solidFill>
                    <a:prstClr val="black"/>
                  </a:solidFill>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7"/>
              <a:ext cx="1747837" cy="307976"/>
              <a:chOff x="2691" y="1194"/>
              <a:chExt cx="1101" cy="194"/>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7"/>
              <a:ext cx="1747837" cy="307976"/>
              <a:chOff x="2691" y="1194"/>
              <a:chExt cx="1101" cy="194"/>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6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900">
                    <a:solidFill>
                      <a:prstClr val="black"/>
                    </a:solidFill>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519793" y="1900918"/>
            <a:ext cx="7795022" cy="3857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400" dirty="0">
                <a:solidFill>
                  <a:prstClr val="black"/>
                </a:solidFill>
                <a:latin typeface="Calibri" panose="020F0502020204030204"/>
                <a:ea typeface="ＭＳ Ｐゴシック" panose="020B0600070205080204" pitchFamily="34" charset="-128"/>
              </a:rPr>
              <a:t>DNS</a:t>
            </a:r>
            <a:r>
              <a:rPr lang="en-US" altLang="en-US" sz="2400" i="1" dirty="0">
                <a:solidFill>
                  <a:prstClr val="black"/>
                </a:solidFill>
                <a:latin typeface="Calibri" panose="020F0502020204030204"/>
                <a:ea typeface="ＭＳ Ｐゴシック" panose="020B0600070205080204" pitchFamily="34" charset="-128"/>
              </a:rPr>
              <a:t> </a:t>
            </a:r>
            <a:r>
              <a:rPr lang="en-US" altLang="en-US" sz="2400" i="1" dirty="0">
                <a:solidFill>
                  <a:srgbClr val="CC0000"/>
                </a:solidFill>
                <a:latin typeface="Calibri" panose="020F0502020204030204"/>
                <a:ea typeface="ＭＳ Ｐゴシック" panose="020B0600070205080204" pitchFamily="34" charset="-128"/>
              </a:rPr>
              <a:t>query</a:t>
            </a:r>
            <a:r>
              <a:rPr lang="en-US" altLang="en-US" sz="2400" dirty="0">
                <a:solidFill>
                  <a:srgbClr val="FF0000"/>
                </a:solidFill>
                <a:latin typeface="Calibri" panose="020F0502020204030204"/>
                <a:ea typeface="ＭＳ Ｐゴシック" panose="020B0600070205080204" pitchFamily="34" charset="-128"/>
              </a:rPr>
              <a:t> </a:t>
            </a:r>
            <a:r>
              <a:rPr lang="en-US" altLang="en-US" sz="2400" dirty="0">
                <a:solidFill>
                  <a:prstClr val="black"/>
                </a:solidFill>
                <a:latin typeface="Calibri" panose="020F0502020204030204"/>
                <a:ea typeface="ＭＳ Ｐゴシック" panose="020B0600070205080204" pitchFamily="34" charset="-128"/>
              </a:rPr>
              <a:t>and </a:t>
            </a:r>
            <a:r>
              <a:rPr lang="en-US" altLang="en-US" sz="2400" i="1" dirty="0">
                <a:solidFill>
                  <a:srgbClr val="CC0000"/>
                </a:solidFill>
                <a:latin typeface="Calibri" panose="020F0502020204030204"/>
                <a:ea typeface="ＭＳ Ｐゴシック" panose="020B0600070205080204" pitchFamily="34" charset="-128"/>
              </a:rPr>
              <a:t>reply</a:t>
            </a:r>
            <a:r>
              <a:rPr lang="en-US" altLang="en-US" sz="2400" dirty="0">
                <a:solidFill>
                  <a:prstClr val="black"/>
                </a:solidFill>
                <a:latin typeface="Calibri" panose="020F0502020204030204"/>
                <a:ea typeface="ＭＳ Ｐゴシック" panose="020B0600070205080204" pitchFamily="34" charset="-128"/>
              </a:rPr>
              <a:t> messages, both have same  </a:t>
            </a:r>
            <a:r>
              <a:rPr lang="en-US" altLang="en-US" sz="2400" i="1" dirty="0">
                <a:solidFill>
                  <a:srgbClr val="CC0000"/>
                </a:solidFill>
                <a:latin typeface="Calibri" panose="020F0502020204030204"/>
                <a:ea typeface="ＭＳ Ｐゴシック" panose="020B0600070205080204" pitchFamily="34" charset="-128"/>
              </a:rPr>
              <a:t>format:</a:t>
            </a:r>
            <a:endParaRPr lang="en-US" altLang="en-US" sz="2400" dirty="0">
              <a:solidFill>
                <a:srgbClr val="CC0000"/>
              </a:solidFill>
              <a:latin typeface="Calibri" panose="020F0502020204030204"/>
              <a:ea typeface="ＭＳ Ｐゴシック" panose="020B0600070205080204" pitchFamily="34" charset="-128"/>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770846" y="3757578"/>
            <a:ext cx="2977754" cy="32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name, type fields for a query</a:t>
            </a:r>
            <a:endParaRPr lang="en-US" altLang="en-US" sz="2100" dirty="0">
              <a:solidFill>
                <a:prstClr val="black"/>
              </a:solidFill>
              <a:latin typeface="Calibri" panose="020F0502020204030204"/>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748603" y="4299312"/>
            <a:ext cx="3002378" cy="32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RRs in response to query</a:t>
            </a:r>
            <a:endParaRPr lang="en-US" altLang="en-US" sz="2100" dirty="0">
              <a:solidFill>
                <a:prstClr val="black"/>
              </a:solidFill>
              <a:latin typeface="Calibri" panose="020F0502020204030204"/>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163287" y="4799545"/>
            <a:ext cx="3600961" cy="32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records for authoritative servers</a:t>
            </a:r>
            <a:endParaRPr lang="en-US" altLang="en-US" sz="2100" dirty="0">
              <a:solidFill>
                <a:prstClr val="black"/>
              </a:solidFill>
              <a:latin typeface="Calibri" panose="020F0502020204030204"/>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299529" y="5188518"/>
            <a:ext cx="346080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85000"/>
              </a:lnSpc>
              <a:spcBef>
                <a:spcPct val="0"/>
              </a:spcBef>
              <a:defRPr/>
            </a:pPr>
            <a:r>
              <a:rPr lang="en-US" altLang="en-US" sz="1800" dirty="0">
                <a:solidFill>
                  <a:prstClr val="black"/>
                </a:solidFill>
                <a:latin typeface="Calibri" panose="020F0502020204030204"/>
              </a:rPr>
              <a:t>additional “ </a:t>
            </a:r>
            <a:r>
              <a:rPr lang="en-US" altLang="ja-JP" sz="1800" dirty="0">
                <a:solidFill>
                  <a:prstClr val="black"/>
                </a:solidFill>
                <a:latin typeface="Calibri" panose="020F0502020204030204"/>
              </a:rPr>
              <a:t>helpful” </a:t>
            </a:r>
            <a:r>
              <a:rPr lang="en-US" altLang="en-US" sz="1800" dirty="0">
                <a:solidFill>
                  <a:prstClr val="black"/>
                </a:solidFill>
                <a:latin typeface="Calibri" panose="020F0502020204030204"/>
              </a:rPr>
              <a:t>info that may be used</a:t>
            </a:r>
            <a:endParaRPr lang="en-US" altLang="en-US" sz="2100" dirty="0">
              <a:solidFill>
                <a:prstClr val="black"/>
              </a:solidFill>
              <a:latin typeface="Calibri" panose="020F0502020204030204"/>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3802856" y="5452278"/>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3808810" y="4958168"/>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3814763" y="4464059"/>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3804047" y="3919943"/>
            <a:ext cx="10287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500">
              <a:solidFill>
                <a:prstClr val="black"/>
              </a:solidFill>
              <a:latin typeface="Calibri" panose="020F0502020204030204"/>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rPr>
              <a:t>DNS protocol messages</a:t>
            </a:r>
            <a:endParaRPr lang="en-US" sz="33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31</a:t>
            </a:fld>
            <a:endParaRPr lang="en-US" dirty="0"/>
          </a:p>
        </p:txBody>
      </p:sp>
    </p:spTree>
    <p:extLst>
      <p:ext uri="{BB962C8B-B14F-4D97-AF65-F5344CB8AC3E}">
        <p14:creationId xmlns:p14="http://schemas.microsoft.com/office/powerpoint/2010/main" val="32033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dissolv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1129258"/>
            <a:ext cx="7886700" cy="670967"/>
          </a:xfrm>
        </p:spPr>
        <p:txBody>
          <a:bodyPr>
            <a:normAutofit/>
          </a:bodyPr>
          <a:lstStyle/>
          <a:p>
            <a:r>
              <a:rPr lang="en-US" altLang="en-US" sz="3300" dirty="0">
                <a:ea typeface="ＭＳ Ｐゴシック" panose="020B0600070205080204" pitchFamily="34" charset="-128"/>
              </a:rPr>
              <a:t>Getting your info into the DNS</a:t>
            </a:r>
            <a:endParaRPr lang="en-US" sz="33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628650" y="1910653"/>
            <a:ext cx="769000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100" dirty="0">
                <a:solidFill>
                  <a:prstClr val="black"/>
                </a:solidFill>
                <a:latin typeface="Calibri" panose="020F0502020204030204"/>
                <a:ea typeface="ＭＳ Ｐゴシック" panose="020B0600070205080204" pitchFamily="34" charset="-128"/>
              </a:rPr>
              <a:t>example: new startup “</a:t>
            </a:r>
            <a:r>
              <a:rPr lang="en-US" altLang="ja-JP" sz="2100" dirty="0">
                <a:solidFill>
                  <a:prstClr val="black"/>
                </a:solidFill>
                <a:latin typeface="Calibri" panose="020F0502020204030204"/>
                <a:ea typeface="ＭＳ Ｐゴシック" panose="020B0600070205080204" pitchFamily="34" charset="-128"/>
              </a:rPr>
              <a:t>Network Utopia”</a:t>
            </a:r>
          </a:p>
          <a:p>
            <a:pPr marL="264319" indent="-221456"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register name </a:t>
            </a:r>
            <a:r>
              <a:rPr lang="en-US" altLang="en-US" sz="2100" dirty="0" err="1">
                <a:solidFill>
                  <a:prstClr val="black"/>
                </a:solidFill>
                <a:latin typeface="Calibri" panose="020F0502020204030204"/>
                <a:ea typeface="ＭＳ Ｐゴシック" panose="020B0600070205080204" pitchFamily="34" charset="-128"/>
              </a:rPr>
              <a:t>networkuptopia.com</a:t>
            </a:r>
            <a:r>
              <a:rPr lang="en-US" altLang="en-US" sz="2100" dirty="0">
                <a:solidFill>
                  <a:prstClr val="black"/>
                </a:solidFill>
                <a:latin typeface="Calibri" panose="020F0502020204030204"/>
                <a:ea typeface="ＭＳ Ｐゴシック" panose="020B0600070205080204" pitchFamily="34" charset="-128"/>
              </a:rPr>
              <a:t> at </a:t>
            </a:r>
            <a:r>
              <a:rPr lang="en-US" altLang="en-US" sz="2100" i="1" dirty="0">
                <a:solidFill>
                  <a:srgbClr val="CC0000"/>
                </a:solidFill>
                <a:latin typeface="Calibri" panose="020F0502020204030204"/>
                <a:ea typeface="ＭＳ Ｐゴシック" panose="020B0600070205080204" pitchFamily="34" charset="-128"/>
              </a:rPr>
              <a:t>DNS registrar</a:t>
            </a:r>
            <a:r>
              <a:rPr lang="en-US" altLang="en-US" sz="2100" dirty="0">
                <a:solidFill>
                  <a:prstClr val="black"/>
                </a:solidFill>
                <a:latin typeface="Calibri" panose="020F0502020204030204"/>
                <a:ea typeface="ＭＳ Ｐゴシック" panose="020B0600070205080204" pitchFamily="34" charset="-128"/>
              </a:rPr>
              <a:t> (e.g., Network Solutions)</a:t>
            </a:r>
          </a:p>
          <a:p>
            <a:pPr marL="521494" lvl="1" indent="-173831"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provide names, IP addresses of authoritative name server (primary and secondary)</a:t>
            </a:r>
          </a:p>
          <a:p>
            <a:pPr marL="521494" lvl="1" indent="-173831"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registrar inserts NS, A RRs into .com TLD server:</a:t>
            </a:r>
            <a:endParaRPr lang="en-US" altLang="en-US" sz="2100" dirty="0">
              <a:solidFill>
                <a:prstClr val="black"/>
              </a:solidFill>
              <a:latin typeface="Calibri" panose="020F0502020204030204"/>
              <a:ea typeface="ＭＳ Ｐゴシック" panose="020B0600070205080204" pitchFamily="34" charset="-128"/>
            </a:endParaRPr>
          </a:p>
          <a:p>
            <a:pPr marL="347663" lvl="1" indent="0" defTabSz="685800">
              <a:spcBef>
                <a:spcPts val="375"/>
              </a:spcBef>
              <a:buNone/>
              <a:defRPr/>
            </a:pPr>
            <a:r>
              <a:rPr lang="en-US" altLang="en-US" sz="1650" dirty="0">
                <a:solidFill>
                  <a:prstClr val="black"/>
                </a:solidFill>
                <a:latin typeface="Courier" pitchFamily="2" charset="0"/>
                <a:ea typeface="ＭＳ Ｐゴシック" panose="020B0600070205080204" pitchFamily="34" charset="-128"/>
              </a:rPr>
              <a:t> (</a:t>
            </a:r>
            <a:r>
              <a:rPr lang="en-US" altLang="en-US" sz="1650" dirty="0" err="1">
                <a:solidFill>
                  <a:prstClr val="black"/>
                </a:solidFill>
                <a:latin typeface="Courier" pitchFamily="2" charset="0"/>
                <a:ea typeface="ＭＳ Ｐゴシック" panose="020B0600070205080204" pitchFamily="34" charset="-128"/>
              </a:rPr>
              <a:t>networkutopia.com</a:t>
            </a:r>
            <a:r>
              <a:rPr lang="en-US" altLang="en-US" sz="1650" dirty="0">
                <a:solidFill>
                  <a:prstClr val="black"/>
                </a:solidFill>
                <a:latin typeface="Courier" pitchFamily="2" charset="0"/>
                <a:ea typeface="ＭＳ Ｐゴシック" panose="020B0600070205080204" pitchFamily="34" charset="-128"/>
              </a:rPr>
              <a:t>, dns1.networkutopia.com, NS)</a:t>
            </a:r>
          </a:p>
          <a:p>
            <a:pPr marL="521494" lvl="1" indent="-173831" defTabSz="685800">
              <a:spcBef>
                <a:spcPts val="375"/>
              </a:spcBef>
              <a:buNone/>
              <a:defRPr/>
            </a:pPr>
            <a:r>
              <a:rPr lang="en-US" altLang="en-US" sz="1650" dirty="0">
                <a:solidFill>
                  <a:prstClr val="black"/>
                </a:solidFill>
                <a:latin typeface="Courier" pitchFamily="2" charset="0"/>
                <a:ea typeface="ＭＳ Ｐゴシック" panose="020B0600070205080204" pitchFamily="34" charset="-128"/>
              </a:rPr>
              <a:t> (dns1.networkutopia.com, 212.212.212.1, A)</a:t>
            </a:r>
            <a:endParaRPr lang="en-US" altLang="en-US" sz="1650" dirty="0">
              <a:solidFill>
                <a:srgbClr val="ED7D31"/>
              </a:solidFill>
              <a:latin typeface="Courier" pitchFamily="2" charset="0"/>
              <a:ea typeface="ＭＳ Ｐゴシック" panose="020B0600070205080204" pitchFamily="34" charset="-128"/>
            </a:endParaRPr>
          </a:p>
          <a:p>
            <a:pPr marL="264319" indent="-221456"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create authoritative server locally with IP address </a:t>
            </a:r>
            <a:r>
              <a:rPr lang="en-US" altLang="en-US" sz="1500" dirty="0">
                <a:solidFill>
                  <a:prstClr val="black"/>
                </a:solidFill>
                <a:latin typeface="Courier" pitchFamily="2" charset="0"/>
                <a:ea typeface="ＭＳ Ｐゴシック" panose="020B0600070205080204" pitchFamily="34" charset="-128"/>
              </a:rPr>
              <a:t>212.212.212.1</a:t>
            </a:r>
            <a:endParaRPr lang="en-US" altLang="en-US" sz="1500" dirty="0">
              <a:solidFill>
                <a:prstClr val="black"/>
              </a:solidFill>
              <a:latin typeface="Calibri" panose="020F0502020204030204"/>
              <a:ea typeface="ＭＳ Ｐゴシック" panose="020B0600070205080204" pitchFamily="34" charset="-128"/>
            </a:endParaRPr>
          </a:p>
          <a:p>
            <a:pPr marL="521494" lvl="1" indent="-221456"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type A record for www.networkuptopia.com</a:t>
            </a:r>
          </a:p>
          <a:p>
            <a:pPr marL="521494" lvl="1" indent="-221456"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type MX record for </a:t>
            </a:r>
            <a:r>
              <a:rPr lang="en-US" altLang="en-US" sz="1800" dirty="0" err="1">
                <a:solidFill>
                  <a:prstClr val="black"/>
                </a:solidFill>
                <a:latin typeface="Calibri" panose="020F0502020204030204"/>
                <a:ea typeface="ＭＳ Ｐゴシック" panose="020B0600070205080204" pitchFamily="34" charset="-128"/>
              </a:rPr>
              <a:t>networkutopia.com</a:t>
            </a:r>
            <a:endParaRPr lang="en-US" altLang="en-US" sz="1800" dirty="0">
              <a:solidFill>
                <a:prstClr val="black"/>
              </a:solidFill>
              <a:latin typeface="Calibri" panose="020F0502020204030204"/>
              <a:ea typeface="ＭＳ Ｐゴシック" panose="020B0600070205080204" pitchFamily="34" charset="-128"/>
            </a:endParaRPr>
          </a:p>
          <a:p>
            <a:pPr marL="264319" indent="-166688" defTabSz="685800">
              <a:lnSpc>
                <a:spcPct val="80000"/>
              </a:lnSpc>
              <a:spcBef>
                <a:spcPts val="750"/>
              </a:spcBef>
              <a:buNone/>
              <a:defRPr/>
            </a:pPr>
            <a:endParaRPr lang="en-US" altLang="en-US" sz="2100" dirty="0">
              <a:solidFill>
                <a:prstClr val="black"/>
              </a:solidFill>
              <a:latin typeface="Calibri" panose="020F0502020204030204"/>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32</a:t>
            </a:fld>
            <a:endParaRPr lang="en-US" dirty="0"/>
          </a:p>
        </p:txBody>
      </p:sp>
    </p:spTree>
    <p:extLst>
      <p:ext uri="{BB962C8B-B14F-4D97-AF65-F5344CB8AC3E}">
        <p14:creationId xmlns:p14="http://schemas.microsoft.com/office/powerpoint/2010/main" val="2575035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71CA64-C26B-C74A-38D8-62F59E683D23}"/>
              </a:ext>
            </a:extLst>
          </p:cNvPr>
          <p:cNvSpPr>
            <a:spLocks noGrp="1"/>
          </p:cNvSpPr>
          <p:nvPr>
            <p:ph type="title"/>
          </p:nvPr>
        </p:nvSpPr>
        <p:spPr/>
        <p:txBody>
          <a:bodyPr/>
          <a:lstStyle/>
          <a:p>
            <a:pPr algn="l"/>
            <a:r>
              <a:rPr lang="en-US" dirty="0"/>
              <a:t>Most popular TLD</a:t>
            </a:r>
          </a:p>
        </p:txBody>
      </p:sp>
      <p:sp>
        <p:nvSpPr>
          <p:cNvPr id="3" name="Slide Number Placeholder 2">
            <a:extLst>
              <a:ext uri="{FF2B5EF4-FFF2-40B4-BE49-F238E27FC236}">
                <a16:creationId xmlns:a16="http://schemas.microsoft.com/office/drawing/2014/main" id="{C5B41B5E-99A8-84F2-3A3C-6FAC9ECC5CF1}"/>
              </a:ext>
            </a:extLst>
          </p:cNvPr>
          <p:cNvSpPr>
            <a:spLocks noGrp="1"/>
          </p:cNvSpPr>
          <p:nvPr>
            <p:ph type="sldNum" sz="quarter" idx="12"/>
          </p:nvPr>
        </p:nvSpPr>
        <p:spPr/>
        <p:txBody>
          <a:bodyPr/>
          <a:lstStyle/>
          <a:p>
            <a:fld id="{17258DB0-5299-B449-B005-2F11F39528E5}" type="slidenum">
              <a:rPr lang="en-US" smtClean="0"/>
              <a:t>33</a:t>
            </a:fld>
            <a:endParaRPr lang="en-US"/>
          </a:p>
        </p:txBody>
      </p:sp>
      <p:pic>
        <p:nvPicPr>
          <p:cNvPr id="5" name="Picture 4" descr="Chart, bar chart&#10;&#10;Description automatically generated">
            <a:extLst>
              <a:ext uri="{FF2B5EF4-FFF2-40B4-BE49-F238E27FC236}">
                <a16:creationId xmlns:a16="http://schemas.microsoft.com/office/drawing/2014/main" id="{D17009F1-FA2F-518B-57E5-0706B8093C61}"/>
              </a:ext>
            </a:extLst>
          </p:cNvPr>
          <p:cNvPicPr>
            <a:picLocks noChangeAspect="1"/>
          </p:cNvPicPr>
          <p:nvPr/>
        </p:nvPicPr>
        <p:blipFill>
          <a:blip r:embed="rId2"/>
          <a:stretch>
            <a:fillRect/>
          </a:stretch>
        </p:blipFill>
        <p:spPr>
          <a:xfrm>
            <a:off x="457200" y="1373708"/>
            <a:ext cx="7772400" cy="5407655"/>
          </a:xfrm>
          <a:prstGeom prst="rect">
            <a:avLst/>
          </a:prstGeom>
        </p:spPr>
      </p:pic>
      <p:sp>
        <p:nvSpPr>
          <p:cNvPr id="6" name="TextBox 5">
            <a:extLst>
              <a:ext uri="{FF2B5EF4-FFF2-40B4-BE49-F238E27FC236}">
                <a16:creationId xmlns:a16="http://schemas.microsoft.com/office/drawing/2014/main" id="{A7C94A6D-E0C1-E62D-8061-ADA377E38C6D}"/>
              </a:ext>
            </a:extLst>
          </p:cNvPr>
          <p:cNvSpPr txBox="1"/>
          <p:nvPr/>
        </p:nvSpPr>
        <p:spPr>
          <a:xfrm>
            <a:off x="4769223" y="271463"/>
            <a:ext cx="3872753" cy="861774"/>
          </a:xfrm>
          <a:prstGeom prst="rect">
            <a:avLst/>
          </a:prstGeom>
          <a:noFill/>
        </p:spPr>
        <p:txBody>
          <a:bodyPr wrap="square" rtlCol="0">
            <a:spAutoFit/>
          </a:bodyPr>
          <a:lstStyle/>
          <a:p>
            <a:pPr algn="ctr"/>
            <a:r>
              <a:rPr lang="en-US" sz="1600" dirty="0">
                <a:solidFill>
                  <a:schemeClr val="accent3">
                    <a:lumMod val="75000"/>
                  </a:schemeClr>
                </a:solidFill>
              </a:rPr>
              <a:t>At least WORKGROUP is no</a:t>
            </a:r>
          </a:p>
          <a:p>
            <a:pPr algn="ctr"/>
            <a:r>
              <a:rPr lang="en-US" sz="1600" dirty="0">
                <a:solidFill>
                  <a:schemeClr val="accent3">
                    <a:lumMod val="75000"/>
                  </a:schemeClr>
                </a:solidFill>
              </a:rPr>
              <a:t>longer here!</a:t>
            </a:r>
          </a:p>
          <a:p>
            <a:pPr algn="ctr"/>
            <a:r>
              <a:rPr lang="en-US" sz="1600" dirty="0">
                <a:solidFill>
                  <a:schemeClr val="accent3">
                    <a:lumMod val="75000"/>
                  </a:schemeClr>
                </a:solidFill>
              </a:rPr>
              <a:t>It was the top invalid TLD for years…</a:t>
            </a:r>
          </a:p>
        </p:txBody>
      </p:sp>
      <p:sp>
        <p:nvSpPr>
          <p:cNvPr id="17" name="TextBox 16">
            <a:extLst>
              <a:ext uri="{FF2B5EF4-FFF2-40B4-BE49-F238E27FC236}">
                <a16:creationId xmlns:a16="http://schemas.microsoft.com/office/drawing/2014/main" id="{DA2B875C-783A-C3A0-CFAC-6C0667A9677E}"/>
              </a:ext>
            </a:extLst>
          </p:cNvPr>
          <p:cNvSpPr txBox="1"/>
          <p:nvPr/>
        </p:nvSpPr>
        <p:spPr>
          <a:xfrm>
            <a:off x="254000" y="1870377"/>
            <a:ext cx="1231900" cy="646331"/>
          </a:xfrm>
          <a:prstGeom prst="rect">
            <a:avLst/>
          </a:prstGeom>
          <a:noFill/>
        </p:spPr>
        <p:txBody>
          <a:bodyPr wrap="square" rtlCol="0">
            <a:spAutoFit/>
          </a:bodyPr>
          <a:lstStyle/>
          <a:p>
            <a:pPr algn="ctr"/>
            <a:r>
              <a:rPr lang="en-US" dirty="0"/>
              <a:t>7 of top 10</a:t>
            </a:r>
          </a:p>
          <a:p>
            <a:pPr algn="ctr"/>
            <a:r>
              <a:rPr lang="en-US" dirty="0"/>
              <a:t>invalid!</a:t>
            </a:r>
          </a:p>
        </p:txBody>
      </p:sp>
    </p:spTree>
    <p:extLst>
      <p:ext uri="{BB962C8B-B14F-4D97-AF65-F5344CB8AC3E}">
        <p14:creationId xmlns:p14="http://schemas.microsoft.com/office/powerpoint/2010/main" val="2450538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5" name="Group 3">
            <a:extLst>
              <a:ext uri="{FF2B5EF4-FFF2-40B4-BE49-F238E27FC236}">
                <a16:creationId xmlns:a16="http://schemas.microsoft.com/office/drawing/2014/main" id="{12CC956B-7F52-CB4B-9ECA-92B541E6A025}"/>
              </a:ext>
            </a:extLst>
          </p:cNvPr>
          <p:cNvGrpSpPr>
            <a:grpSpLocks/>
          </p:cNvGrpSpPr>
          <p:nvPr/>
        </p:nvGrpSpPr>
        <p:grpSpPr bwMode="auto">
          <a:xfrm>
            <a:off x="4800600" y="5880100"/>
            <a:ext cx="1647825" cy="563563"/>
            <a:chOff x="0" y="0"/>
            <a:chExt cx="1038" cy="354"/>
          </a:xfrm>
        </p:grpSpPr>
        <p:pic>
          <p:nvPicPr>
            <p:cNvPr id="8193" name="Picture 1">
              <a:extLst>
                <a:ext uri="{FF2B5EF4-FFF2-40B4-BE49-F238E27FC236}">
                  <a16:creationId xmlns:a16="http://schemas.microsoft.com/office/drawing/2014/main" id="{50B0C0E9-62E5-384E-8BE5-16909B0DCC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30"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194" name="Rectangle 2">
              <a:extLst>
                <a:ext uri="{FF2B5EF4-FFF2-40B4-BE49-F238E27FC236}">
                  <a16:creationId xmlns:a16="http://schemas.microsoft.com/office/drawing/2014/main" id="{2485A296-8743-D24D-A4AD-7F051D7DC4BF}"/>
                </a:ext>
              </a:extLst>
            </p:cNvPr>
            <p:cNvSpPr>
              <a:spLocks/>
            </p:cNvSpPr>
            <p:nvPr/>
          </p:nvSpPr>
          <p:spPr bwMode="auto">
            <a:xfrm>
              <a:off x="457" y="34"/>
              <a:ext cx="58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Secondary</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DNS</a:t>
              </a:r>
            </a:p>
          </p:txBody>
        </p:sp>
      </p:grpSp>
      <p:grpSp>
        <p:nvGrpSpPr>
          <p:cNvPr id="8198" name="Group 6">
            <a:extLst>
              <a:ext uri="{FF2B5EF4-FFF2-40B4-BE49-F238E27FC236}">
                <a16:creationId xmlns:a16="http://schemas.microsoft.com/office/drawing/2014/main" id="{B56C923F-AFEF-FF4F-AAEB-62678B1BF2D4}"/>
              </a:ext>
            </a:extLst>
          </p:cNvPr>
          <p:cNvGrpSpPr>
            <a:grpSpLocks/>
          </p:cNvGrpSpPr>
          <p:nvPr/>
        </p:nvGrpSpPr>
        <p:grpSpPr bwMode="auto">
          <a:xfrm>
            <a:off x="3251200" y="3881438"/>
            <a:ext cx="1243013" cy="1328737"/>
            <a:chOff x="0" y="0"/>
            <a:chExt cx="783" cy="837"/>
          </a:xfrm>
        </p:grpSpPr>
        <p:pic>
          <p:nvPicPr>
            <p:cNvPr id="8196" name="Picture 4">
              <a:extLst>
                <a:ext uri="{FF2B5EF4-FFF2-40B4-BE49-F238E27FC236}">
                  <a16:creationId xmlns:a16="http://schemas.microsoft.com/office/drawing/2014/main" id="{AFDE488E-5BB3-1C4A-A11A-AFB1F62720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4"/>
              <a:ext cx="783"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197" name="Rectangle 5">
              <a:extLst>
                <a:ext uri="{FF2B5EF4-FFF2-40B4-BE49-F238E27FC236}">
                  <a16:creationId xmlns:a16="http://schemas.microsoft.com/office/drawing/2014/main" id="{B743E200-F354-4E4E-9D87-24F568A67B4C}"/>
                </a:ext>
              </a:extLst>
            </p:cNvPr>
            <p:cNvSpPr>
              <a:spLocks/>
            </p:cNvSpPr>
            <p:nvPr/>
          </p:nvSpPr>
          <p:spPr bwMode="auto">
            <a:xfrm>
              <a:off x="284" y="0"/>
              <a:ext cx="46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primary</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DNS</a:t>
              </a:r>
            </a:p>
          </p:txBody>
        </p:sp>
      </p:grpSp>
      <p:grpSp>
        <p:nvGrpSpPr>
          <p:cNvPr id="8201" name="Group 9">
            <a:extLst>
              <a:ext uri="{FF2B5EF4-FFF2-40B4-BE49-F238E27FC236}">
                <a16:creationId xmlns:a16="http://schemas.microsoft.com/office/drawing/2014/main" id="{9DA262B8-6012-A64F-B4E3-6FDBAF28D95E}"/>
              </a:ext>
            </a:extLst>
          </p:cNvPr>
          <p:cNvGrpSpPr>
            <a:grpSpLocks/>
          </p:cNvGrpSpPr>
          <p:nvPr/>
        </p:nvGrpSpPr>
        <p:grpSpPr bwMode="auto">
          <a:xfrm>
            <a:off x="622300" y="1497013"/>
            <a:ext cx="1717675" cy="1336675"/>
            <a:chOff x="0" y="0"/>
            <a:chExt cx="1081" cy="841"/>
          </a:xfrm>
        </p:grpSpPr>
        <p:pic>
          <p:nvPicPr>
            <p:cNvPr id="8199" name="Picture 7">
              <a:extLst>
                <a:ext uri="{FF2B5EF4-FFF2-40B4-BE49-F238E27FC236}">
                  <a16:creationId xmlns:a16="http://schemas.microsoft.com/office/drawing/2014/main" id="{9351D0B3-E6A9-3A48-967C-1F77888790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56"/>
              <a:ext cx="873" cy="5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00" name="Rectangle 8">
              <a:extLst>
                <a:ext uri="{FF2B5EF4-FFF2-40B4-BE49-F238E27FC236}">
                  <a16:creationId xmlns:a16="http://schemas.microsoft.com/office/drawing/2014/main" id="{7A033758-FC6F-8249-B2BF-774DDAB4CCF4}"/>
                </a:ext>
              </a:extLst>
            </p:cNvPr>
            <p:cNvSpPr>
              <a:spLocks/>
            </p:cNvSpPr>
            <p:nvPr/>
          </p:nvSpPr>
          <p:spPr bwMode="auto">
            <a:xfrm>
              <a:off x="344" y="0"/>
              <a:ext cx="73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Registrars</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&amp; Registrants</a:t>
              </a:r>
            </a:p>
          </p:txBody>
        </p:sp>
      </p:grpSp>
      <p:grpSp>
        <p:nvGrpSpPr>
          <p:cNvPr id="8204" name="Group 12">
            <a:extLst>
              <a:ext uri="{FF2B5EF4-FFF2-40B4-BE49-F238E27FC236}">
                <a16:creationId xmlns:a16="http://schemas.microsoft.com/office/drawing/2014/main" id="{FD55DD99-0BD0-984F-8658-7B624E7A87F8}"/>
              </a:ext>
            </a:extLst>
          </p:cNvPr>
          <p:cNvGrpSpPr>
            <a:grpSpLocks/>
          </p:cNvGrpSpPr>
          <p:nvPr/>
        </p:nvGrpSpPr>
        <p:grpSpPr bwMode="auto">
          <a:xfrm>
            <a:off x="858838" y="4300538"/>
            <a:ext cx="1965325" cy="1465262"/>
            <a:chOff x="0" y="0"/>
            <a:chExt cx="1237" cy="922"/>
          </a:xfrm>
        </p:grpSpPr>
        <p:pic>
          <p:nvPicPr>
            <p:cNvPr id="8202" name="Picture 10">
              <a:extLst>
                <a:ext uri="{FF2B5EF4-FFF2-40B4-BE49-F238E27FC236}">
                  <a16:creationId xmlns:a16="http://schemas.microsoft.com/office/drawing/2014/main" id="{6F6914CC-3B80-304C-A55C-C3DC5D9851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37"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03" name="Rectangle 11">
              <a:extLst>
                <a:ext uri="{FF2B5EF4-FFF2-40B4-BE49-F238E27FC236}">
                  <a16:creationId xmlns:a16="http://schemas.microsoft.com/office/drawing/2014/main" id="{6043F059-5BFA-F243-9302-A3004C44DB8D}"/>
                </a:ext>
              </a:extLst>
            </p:cNvPr>
            <p:cNvSpPr>
              <a:spLocks/>
            </p:cNvSpPr>
            <p:nvPr/>
          </p:nvSpPr>
          <p:spPr bwMode="auto">
            <a:xfrm>
              <a:off x="246" y="746"/>
              <a:ext cx="478" cy="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Registry</a:t>
              </a:r>
            </a:p>
          </p:txBody>
        </p:sp>
      </p:grpSp>
      <p:pic>
        <p:nvPicPr>
          <p:cNvPr id="8205" name="Picture 13">
            <a:extLst>
              <a:ext uri="{FF2B5EF4-FFF2-40B4-BE49-F238E27FC236}">
                <a16:creationId xmlns:a16="http://schemas.microsoft.com/office/drawing/2014/main" id="{1EE98747-B70E-4542-A0F5-2F75A4B86A2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92900" y="3729038"/>
            <a:ext cx="1778000" cy="111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8206" name="Picture 14">
            <a:extLst>
              <a:ext uri="{FF2B5EF4-FFF2-40B4-BE49-F238E27FC236}">
                <a16:creationId xmlns:a16="http://schemas.microsoft.com/office/drawing/2014/main" id="{0539959D-F8F1-0947-97A1-85CDB4CC5CE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6700" y="3911600"/>
            <a:ext cx="2273300" cy="227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8207" name="Picture 15">
            <a:extLst>
              <a:ext uri="{FF2B5EF4-FFF2-40B4-BE49-F238E27FC236}">
                <a16:creationId xmlns:a16="http://schemas.microsoft.com/office/drawing/2014/main" id="{4D4077C9-0524-924D-86E0-EBF10FCD13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21600" y="1689100"/>
            <a:ext cx="1547813" cy="116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8208" name="Picture 16">
            <a:extLst>
              <a:ext uri="{FF2B5EF4-FFF2-40B4-BE49-F238E27FC236}">
                <a16:creationId xmlns:a16="http://schemas.microsoft.com/office/drawing/2014/main" id="{D04008E5-624B-514B-9F96-A30F4D8099F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83600" y="2873375"/>
            <a:ext cx="3937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09" name="Freeform 17">
            <a:extLst>
              <a:ext uri="{FF2B5EF4-FFF2-40B4-BE49-F238E27FC236}">
                <a16:creationId xmlns:a16="http://schemas.microsoft.com/office/drawing/2014/main" id="{D01DE4A1-81CC-064C-87D7-2DF555027718}"/>
              </a:ext>
            </a:extLst>
          </p:cNvPr>
          <p:cNvSpPr>
            <a:spLocks/>
          </p:cNvSpPr>
          <p:nvPr/>
        </p:nvSpPr>
        <p:spPr bwMode="auto">
          <a:xfrm>
            <a:off x="152400" y="2244725"/>
            <a:ext cx="2963863" cy="2749550"/>
          </a:xfrm>
          <a:custGeom>
            <a:avLst/>
            <a:gdLst>
              <a:gd name="T0" fmla="+- 0 14641 239"/>
              <a:gd name="T1" fmla="*/ T0 w 21194"/>
              <a:gd name="T2" fmla="+- 0 2431 12"/>
              <a:gd name="T3" fmla="*/ 2431 h 20948"/>
              <a:gd name="T4" fmla="+- 0 12938 239"/>
              <a:gd name="T5" fmla="*/ T4 w 21194"/>
              <a:gd name="T6" fmla="+- 0 28 12"/>
              <a:gd name="T7" fmla="*/ 28 h 20948"/>
              <a:gd name="T8" fmla="+- 0 12002 239"/>
              <a:gd name="T9" fmla="*/ T8 w 21194"/>
              <a:gd name="T10" fmla="+- 0 28 12"/>
              <a:gd name="T11" fmla="*/ 28 h 20948"/>
              <a:gd name="T12" fmla="+- 0 9682 239"/>
              <a:gd name="T13" fmla="*/ T12 w 21194"/>
              <a:gd name="T14" fmla="+- 0 1842 12"/>
              <a:gd name="T15" fmla="*/ 1842 h 20948"/>
              <a:gd name="T16" fmla="+- 0 8257 239"/>
              <a:gd name="T17" fmla="*/ T16 w 21194"/>
              <a:gd name="T18" fmla="+- 0 481 12"/>
              <a:gd name="T19" fmla="*/ 481 h 20948"/>
              <a:gd name="T20" fmla="+- 0 5277 239"/>
              <a:gd name="T21" fmla="*/ T20 w 21194"/>
              <a:gd name="T22" fmla="+- 0 481 12"/>
              <a:gd name="T23" fmla="*/ 481 h 20948"/>
              <a:gd name="T24" fmla="+- 0 4511 239"/>
              <a:gd name="T25" fmla="*/ T24 w 21194"/>
              <a:gd name="T26" fmla="+- 0 2477 12"/>
              <a:gd name="T27" fmla="*/ 2477 h 20948"/>
              <a:gd name="T28" fmla="+- 0 4256 239"/>
              <a:gd name="T29" fmla="*/ T28 w 21194"/>
              <a:gd name="T30" fmla="+- 0 3565 12"/>
              <a:gd name="T31" fmla="*/ 3565 h 20948"/>
              <a:gd name="T32" fmla="+- 0 1873 239"/>
              <a:gd name="T33" fmla="*/ T32 w 21194"/>
              <a:gd name="T34" fmla="+- 0 3474 12"/>
              <a:gd name="T35" fmla="*/ 3474 h 20948"/>
              <a:gd name="T36" fmla="+- 0 936 239"/>
              <a:gd name="T37" fmla="*/ T36 w 21194"/>
              <a:gd name="T38" fmla="+- 0 3928 12"/>
              <a:gd name="T39" fmla="*/ 3928 h 20948"/>
              <a:gd name="T40" fmla="+- 0 340 239"/>
              <a:gd name="T41" fmla="*/ T40 w 21194"/>
              <a:gd name="T42" fmla="+- 0 6195 12"/>
              <a:gd name="T43" fmla="*/ 6195 h 20948"/>
              <a:gd name="T44" fmla="+- 0 1107 239"/>
              <a:gd name="T45" fmla="*/ T44 w 21194"/>
              <a:gd name="T46" fmla="+- 0 8735 12"/>
              <a:gd name="T47" fmla="*/ 8735 h 20948"/>
              <a:gd name="T48" fmla="+- 0 1277 239"/>
              <a:gd name="T49" fmla="*/ T48 w 21194"/>
              <a:gd name="T50" fmla="+- 0 9461 12"/>
              <a:gd name="T51" fmla="*/ 9461 h 20948"/>
              <a:gd name="T52" fmla="+- 0 1192 239"/>
              <a:gd name="T53" fmla="*/ T52 w 21194"/>
              <a:gd name="T54" fmla="+- 0 11184 12"/>
              <a:gd name="T55" fmla="*/ 11184 h 20948"/>
              <a:gd name="T56" fmla="+- 0 1617 239"/>
              <a:gd name="T57" fmla="*/ T56 w 21194"/>
              <a:gd name="T58" fmla="+- 0 12000 12"/>
              <a:gd name="T59" fmla="*/ 12000 h 20948"/>
              <a:gd name="T60" fmla="+- 0 3745 239"/>
              <a:gd name="T61" fmla="*/ T60 w 21194"/>
              <a:gd name="T62" fmla="+- 0 15538 12"/>
              <a:gd name="T63" fmla="*/ 15538 h 20948"/>
              <a:gd name="T64" fmla="+- 0 3745 239"/>
              <a:gd name="T65" fmla="*/ T64 w 21194"/>
              <a:gd name="T66" fmla="+- 0 20322 12"/>
              <a:gd name="T67" fmla="*/ 20322 h 20948"/>
              <a:gd name="T68" fmla="+- 0 9704 239"/>
              <a:gd name="T69" fmla="*/ T68 w 21194"/>
              <a:gd name="T70" fmla="+- 0 20345 12"/>
              <a:gd name="T71" fmla="*/ 20345 h 20948"/>
              <a:gd name="T72" fmla="+- 0 16003 239"/>
              <a:gd name="T73" fmla="*/ T72 w 21194"/>
              <a:gd name="T74" fmla="+- 0 18690 12"/>
              <a:gd name="T75" fmla="*/ 18690 h 20948"/>
              <a:gd name="T76" fmla="+- 0 18556 239"/>
              <a:gd name="T77" fmla="*/ T76 w 21194"/>
              <a:gd name="T78" fmla="+- 0 13270 12"/>
              <a:gd name="T79" fmla="*/ 13270 h 20948"/>
              <a:gd name="T80" fmla="+- 0 21195 239"/>
              <a:gd name="T81" fmla="*/ T80 w 21194"/>
              <a:gd name="T82" fmla="+- 0 9733 12"/>
              <a:gd name="T83" fmla="*/ 9733 h 20948"/>
              <a:gd name="T84" fmla="+- 0 21365 239"/>
              <a:gd name="T85" fmla="*/ T84 w 21194"/>
              <a:gd name="T86" fmla="+- 0 6558 12"/>
              <a:gd name="T87" fmla="*/ 6558 h 20948"/>
              <a:gd name="T88" fmla="+- 0 20769 239"/>
              <a:gd name="T89" fmla="*/ T88 w 21194"/>
              <a:gd name="T90" fmla="+- 0 2567 12"/>
              <a:gd name="T91" fmla="*/ 2567 h 20948"/>
              <a:gd name="T92" fmla="+- 0 14641 239"/>
              <a:gd name="T93" fmla="*/ T92 w 21194"/>
              <a:gd name="T94" fmla="+- 0 2431 12"/>
              <a:gd name="T95" fmla="*/ 2431 h 20948"/>
              <a:gd name="T96" fmla="+- 0 14641 239"/>
              <a:gd name="T97" fmla="*/ T96 w 21194"/>
              <a:gd name="T98" fmla="+- 0 2431 12"/>
              <a:gd name="T99" fmla="*/ 2431 h 20948"/>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Lst>
            <a:rect l="0" t="0" r="r" b="b"/>
            <a:pathLst>
              <a:path w="21194" h="20948">
                <a:moveTo>
                  <a:pt x="14402" y="2419"/>
                </a:moveTo>
                <a:cubicBezTo>
                  <a:pt x="13469" y="2281"/>
                  <a:pt x="13411" y="79"/>
                  <a:pt x="12699" y="16"/>
                </a:cubicBezTo>
                <a:cubicBezTo>
                  <a:pt x="12388" y="-12"/>
                  <a:pt x="12075" y="3"/>
                  <a:pt x="11763" y="16"/>
                </a:cubicBezTo>
                <a:cubicBezTo>
                  <a:pt x="11308" y="34"/>
                  <a:pt x="9728" y="1953"/>
                  <a:pt x="9443" y="1830"/>
                </a:cubicBezTo>
                <a:cubicBezTo>
                  <a:pt x="8188" y="1285"/>
                  <a:pt x="9975" y="469"/>
                  <a:pt x="8018" y="469"/>
                </a:cubicBezTo>
                <a:cubicBezTo>
                  <a:pt x="6060" y="469"/>
                  <a:pt x="5379" y="288"/>
                  <a:pt x="5038" y="469"/>
                </a:cubicBezTo>
                <a:cubicBezTo>
                  <a:pt x="4698" y="651"/>
                  <a:pt x="4528" y="1739"/>
                  <a:pt x="4272" y="2465"/>
                </a:cubicBezTo>
                <a:cubicBezTo>
                  <a:pt x="4017" y="3190"/>
                  <a:pt x="4102" y="3281"/>
                  <a:pt x="4017" y="3553"/>
                </a:cubicBezTo>
                <a:cubicBezTo>
                  <a:pt x="3932" y="3825"/>
                  <a:pt x="2400" y="3734"/>
                  <a:pt x="1634" y="3462"/>
                </a:cubicBezTo>
                <a:cubicBezTo>
                  <a:pt x="868" y="3190"/>
                  <a:pt x="1038" y="2918"/>
                  <a:pt x="697" y="3916"/>
                </a:cubicBezTo>
                <a:cubicBezTo>
                  <a:pt x="357" y="4914"/>
                  <a:pt x="-239" y="4097"/>
                  <a:pt x="101" y="6183"/>
                </a:cubicBezTo>
                <a:cubicBezTo>
                  <a:pt x="442" y="8270"/>
                  <a:pt x="357" y="8451"/>
                  <a:pt x="868" y="8723"/>
                </a:cubicBezTo>
                <a:cubicBezTo>
                  <a:pt x="1378" y="8995"/>
                  <a:pt x="1463" y="9358"/>
                  <a:pt x="1038" y="9449"/>
                </a:cubicBezTo>
                <a:cubicBezTo>
                  <a:pt x="612" y="9539"/>
                  <a:pt x="697" y="10719"/>
                  <a:pt x="953" y="11172"/>
                </a:cubicBezTo>
                <a:cubicBezTo>
                  <a:pt x="1208" y="11626"/>
                  <a:pt x="697" y="10900"/>
                  <a:pt x="1378" y="11988"/>
                </a:cubicBezTo>
                <a:cubicBezTo>
                  <a:pt x="2059" y="13077"/>
                  <a:pt x="3506" y="15526"/>
                  <a:pt x="3506" y="15526"/>
                </a:cubicBezTo>
                <a:cubicBezTo>
                  <a:pt x="3506" y="15526"/>
                  <a:pt x="2313" y="19348"/>
                  <a:pt x="3506" y="20310"/>
                </a:cubicBezTo>
                <a:cubicBezTo>
                  <a:pt x="5090" y="21588"/>
                  <a:pt x="7494" y="20596"/>
                  <a:pt x="9465" y="20333"/>
                </a:cubicBezTo>
                <a:cubicBezTo>
                  <a:pt x="11611" y="20047"/>
                  <a:pt x="14034" y="20060"/>
                  <a:pt x="15764" y="18678"/>
                </a:cubicBezTo>
                <a:cubicBezTo>
                  <a:pt x="17281" y="17465"/>
                  <a:pt x="18317" y="13258"/>
                  <a:pt x="18317" y="13258"/>
                </a:cubicBezTo>
                <a:cubicBezTo>
                  <a:pt x="18317" y="13258"/>
                  <a:pt x="20380" y="11097"/>
                  <a:pt x="20956" y="9721"/>
                </a:cubicBezTo>
                <a:cubicBezTo>
                  <a:pt x="21361" y="8753"/>
                  <a:pt x="21126" y="6728"/>
                  <a:pt x="21126" y="6546"/>
                </a:cubicBezTo>
                <a:cubicBezTo>
                  <a:pt x="21126" y="6365"/>
                  <a:pt x="21289" y="3633"/>
                  <a:pt x="20530" y="2555"/>
                </a:cubicBezTo>
                <a:cubicBezTo>
                  <a:pt x="19253" y="741"/>
                  <a:pt x="15934" y="2646"/>
                  <a:pt x="14402" y="2419"/>
                </a:cubicBezTo>
                <a:close/>
                <a:moveTo>
                  <a:pt x="14402" y="2419"/>
                </a:moveTo>
              </a:path>
            </a:pathLst>
          </a:custGeom>
          <a:blipFill dpi="0" rotWithShape="0">
            <a:blip r:embed="rId9">
              <a:alphaModFix amt="20000"/>
            </a:blip>
            <a:srcRect/>
            <a:tile tx="0" ty="0" sx="100000" sy="100000" flip="none" algn="tl"/>
          </a:blipFill>
          <a:ln>
            <a:noFill/>
          </a:ln>
          <a:effectLst>
            <a:outerShdw blurRad="127000" dist="76199" dir="2700000" algn="ctr" rotWithShape="0">
              <a:schemeClr val="bg2">
                <a:alpha val="75000"/>
              </a:schemeClr>
            </a:outerShdw>
          </a:effectLst>
          <a:extLst>
            <a:ext uri="{91240B29-F687-4F45-9708-019B960494DF}">
              <a14:hiddenLine xmlns:a14="http://schemas.microsoft.com/office/drawing/2010/main" w="25400" cap="flat">
                <a:solidFill>
                  <a:schemeClr val="tx1">
                    <a:alpha val="20000"/>
                  </a:schemeClr>
                </a:solidFill>
                <a:miter lim="800000"/>
                <a:headEnd type="none" w="med" len="med"/>
                <a:tailEnd type="none" w="med" len="med"/>
              </a14:hiddenLine>
            </a:ext>
          </a:extLst>
        </p:spPr>
        <p:txBody>
          <a:bodyPr lIns="0" tIns="0" rIns="0" bIns="0" anchor="ct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p:txBody>
      </p:sp>
      <p:grpSp>
        <p:nvGrpSpPr>
          <p:cNvPr id="8212" name="Group 20">
            <a:extLst>
              <a:ext uri="{FF2B5EF4-FFF2-40B4-BE49-F238E27FC236}">
                <a16:creationId xmlns:a16="http://schemas.microsoft.com/office/drawing/2014/main" id="{0DD17553-65DF-4947-A244-1DA88BD15C56}"/>
              </a:ext>
            </a:extLst>
          </p:cNvPr>
          <p:cNvGrpSpPr>
            <a:grpSpLocks/>
          </p:cNvGrpSpPr>
          <p:nvPr/>
        </p:nvGrpSpPr>
        <p:grpSpPr bwMode="auto">
          <a:xfrm>
            <a:off x="5219700" y="2881313"/>
            <a:ext cx="1138238" cy="1338262"/>
            <a:chOff x="0" y="0"/>
            <a:chExt cx="717" cy="842"/>
          </a:xfrm>
        </p:grpSpPr>
        <p:pic>
          <p:nvPicPr>
            <p:cNvPr id="8210" name="Picture 18">
              <a:extLst>
                <a:ext uri="{FF2B5EF4-FFF2-40B4-BE49-F238E27FC236}">
                  <a16:creationId xmlns:a16="http://schemas.microsoft.com/office/drawing/2014/main" id="{1A8FE286-6B99-2A40-ADF9-F46BC28A45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88"/>
              <a:ext cx="530"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8211" name="Rectangle 19">
              <a:extLst>
                <a:ext uri="{FF2B5EF4-FFF2-40B4-BE49-F238E27FC236}">
                  <a16:creationId xmlns:a16="http://schemas.microsoft.com/office/drawing/2014/main" id="{FFF3E077-A9FD-6044-A862-226E0732AB76}"/>
                </a:ext>
              </a:extLst>
            </p:cNvPr>
            <p:cNvSpPr>
              <a:spLocks/>
            </p:cNvSpPr>
            <p:nvPr/>
          </p:nvSpPr>
          <p:spPr bwMode="auto">
            <a:xfrm>
              <a:off x="137" y="0"/>
              <a:ext cx="58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b="1">
                  <a:latin typeface="Gill Sans" panose="020B0502020104020203" pitchFamily="34" charset="-79"/>
                  <a:cs typeface="Gill Sans" panose="020B0502020104020203" pitchFamily="34" charset="-79"/>
                  <a:sym typeface="Gill Sans" panose="020B0502020104020203" pitchFamily="34" charset="-79"/>
                </a:rPr>
                <a:t>Secondary</a:t>
              </a:r>
            </a:p>
            <a:p>
              <a:pPr algn="ctr"/>
              <a:r>
                <a:rPr lang="en-US" altLang="en-US" b="1">
                  <a:latin typeface="Gill Sans" panose="020B0502020104020203" pitchFamily="34" charset="-79"/>
                  <a:cs typeface="Gill Sans" panose="020B0502020104020203" pitchFamily="34" charset="-79"/>
                  <a:sym typeface="Gill Sans" panose="020B0502020104020203" pitchFamily="34" charset="-79"/>
                </a:rPr>
                <a:t>DNS</a:t>
              </a:r>
            </a:p>
          </p:txBody>
        </p:sp>
      </p:grpSp>
      <p:sp>
        <p:nvSpPr>
          <p:cNvPr id="8213" name="Freeform 21">
            <a:extLst>
              <a:ext uri="{FF2B5EF4-FFF2-40B4-BE49-F238E27FC236}">
                <a16:creationId xmlns:a16="http://schemas.microsoft.com/office/drawing/2014/main" id="{9F70FA40-8214-8347-8347-0AFC0C1EEC97}"/>
              </a:ext>
            </a:extLst>
          </p:cNvPr>
          <p:cNvSpPr>
            <a:spLocks/>
          </p:cNvSpPr>
          <p:nvPr/>
        </p:nvSpPr>
        <p:spPr bwMode="auto">
          <a:xfrm>
            <a:off x="4768850" y="3592513"/>
            <a:ext cx="2963863" cy="2749550"/>
          </a:xfrm>
          <a:custGeom>
            <a:avLst/>
            <a:gdLst>
              <a:gd name="T0" fmla="+- 0 14641 239"/>
              <a:gd name="T1" fmla="*/ T0 w 21194"/>
              <a:gd name="T2" fmla="+- 0 2431 12"/>
              <a:gd name="T3" fmla="*/ 2431 h 20948"/>
              <a:gd name="T4" fmla="+- 0 12938 239"/>
              <a:gd name="T5" fmla="*/ T4 w 21194"/>
              <a:gd name="T6" fmla="+- 0 28 12"/>
              <a:gd name="T7" fmla="*/ 28 h 20948"/>
              <a:gd name="T8" fmla="+- 0 12002 239"/>
              <a:gd name="T9" fmla="*/ T8 w 21194"/>
              <a:gd name="T10" fmla="+- 0 28 12"/>
              <a:gd name="T11" fmla="*/ 28 h 20948"/>
              <a:gd name="T12" fmla="+- 0 9682 239"/>
              <a:gd name="T13" fmla="*/ T12 w 21194"/>
              <a:gd name="T14" fmla="+- 0 1842 12"/>
              <a:gd name="T15" fmla="*/ 1842 h 20948"/>
              <a:gd name="T16" fmla="+- 0 8257 239"/>
              <a:gd name="T17" fmla="*/ T16 w 21194"/>
              <a:gd name="T18" fmla="+- 0 481 12"/>
              <a:gd name="T19" fmla="*/ 481 h 20948"/>
              <a:gd name="T20" fmla="+- 0 5277 239"/>
              <a:gd name="T21" fmla="*/ T20 w 21194"/>
              <a:gd name="T22" fmla="+- 0 481 12"/>
              <a:gd name="T23" fmla="*/ 481 h 20948"/>
              <a:gd name="T24" fmla="+- 0 4511 239"/>
              <a:gd name="T25" fmla="*/ T24 w 21194"/>
              <a:gd name="T26" fmla="+- 0 2477 12"/>
              <a:gd name="T27" fmla="*/ 2477 h 20948"/>
              <a:gd name="T28" fmla="+- 0 4256 239"/>
              <a:gd name="T29" fmla="*/ T28 w 21194"/>
              <a:gd name="T30" fmla="+- 0 3565 12"/>
              <a:gd name="T31" fmla="*/ 3565 h 20948"/>
              <a:gd name="T32" fmla="+- 0 1873 239"/>
              <a:gd name="T33" fmla="*/ T32 w 21194"/>
              <a:gd name="T34" fmla="+- 0 3474 12"/>
              <a:gd name="T35" fmla="*/ 3474 h 20948"/>
              <a:gd name="T36" fmla="+- 0 936 239"/>
              <a:gd name="T37" fmla="*/ T36 w 21194"/>
              <a:gd name="T38" fmla="+- 0 3928 12"/>
              <a:gd name="T39" fmla="*/ 3928 h 20948"/>
              <a:gd name="T40" fmla="+- 0 340 239"/>
              <a:gd name="T41" fmla="*/ T40 w 21194"/>
              <a:gd name="T42" fmla="+- 0 6195 12"/>
              <a:gd name="T43" fmla="*/ 6195 h 20948"/>
              <a:gd name="T44" fmla="+- 0 1107 239"/>
              <a:gd name="T45" fmla="*/ T44 w 21194"/>
              <a:gd name="T46" fmla="+- 0 8735 12"/>
              <a:gd name="T47" fmla="*/ 8735 h 20948"/>
              <a:gd name="T48" fmla="+- 0 1277 239"/>
              <a:gd name="T49" fmla="*/ T48 w 21194"/>
              <a:gd name="T50" fmla="+- 0 9461 12"/>
              <a:gd name="T51" fmla="*/ 9461 h 20948"/>
              <a:gd name="T52" fmla="+- 0 1192 239"/>
              <a:gd name="T53" fmla="*/ T52 w 21194"/>
              <a:gd name="T54" fmla="+- 0 11184 12"/>
              <a:gd name="T55" fmla="*/ 11184 h 20948"/>
              <a:gd name="T56" fmla="+- 0 1617 239"/>
              <a:gd name="T57" fmla="*/ T56 w 21194"/>
              <a:gd name="T58" fmla="+- 0 12000 12"/>
              <a:gd name="T59" fmla="*/ 12000 h 20948"/>
              <a:gd name="T60" fmla="+- 0 3745 239"/>
              <a:gd name="T61" fmla="*/ T60 w 21194"/>
              <a:gd name="T62" fmla="+- 0 15538 12"/>
              <a:gd name="T63" fmla="*/ 15538 h 20948"/>
              <a:gd name="T64" fmla="+- 0 3745 239"/>
              <a:gd name="T65" fmla="*/ T64 w 21194"/>
              <a:gd name="T66" fmla="+- 0 20322 12"/>
              <a:gd name="T67" fmla="*/ 20322 h 20948"/>
              <a:gd name="T68" fmla="+- 0 9704 239"/>
              <a:gd name="T69" fmla="*/ T68 w 21194"/>
              <a:gd name="T70" fmla="+- 0 20345 12"/>
              <a:gd name="T71" fmla="*/ 20345 h 20948"/>
              <a:gd name="T72" fmla="+- 0 16003 239"/>
              <a:gd name="T73" fmla="*/ T72 w 21194"/>
              <a:gd name="T74" fmla="+- 0 18690 12"/>
              <a:gd name="T75" fmla="*/ 18690 h 20948"/>
              <a:gd name="T76" fmla="+- 0 18556 239"/>
              <a:gd name="T77" fmla="*/ T76 w 21194"/>
              <a:gd name="T78" fmla="+- 0 13270 12"/>
              <a:gd name="T79" fmla="*/ 13270 h 20948"/>
              <a:gd name="T80" fmla="+- 0 21195 239"/>
              <a:gd name="T81" fmla="*/ T80 w 21194"/>
              <a:gd name="T82" fmla="+- 0 9733 12"/>
              <a:gd name="T83" fmla="*/ 9733 h 20948"/>
              <a:gd name="T84" fmla="+- 0 21365 239"/>
              <a:gd name="T85" fmla="*/ T84 w 21194"/>
              <a:gd name="T86" fmla="+- 0 6558 12"/>
              <a:gd name="T87" fmla="*/ 6558 h 20948"/>
              <a:gd name="T88" fmla="+- 0 20769 239"/>
              <a:gd name="T89" fmla="*/ T88 w 21194"/>
              <a:gd name="T90" fmla="+- 0 2567 12"/>
              <a:gd name="T91" fmla="*/ 2567 h 20948"/>
              <a:gd name="T92" fmla="+- 0 14641 239"/>
              <a:gd name="T93" fmla="*/ T92 w 21194"/>
              <a:gd name="T94" fmla="+- 0 2431 12"/>
              <a:gd name="T95" fmla="*/ 2431 h 20948"/>
              <a:gd name="T96" fmla="+- 0 14641 239"/>
              <a:gd name="T97" fmla="*/ T96 w 21194"/>
              <a:gd name="T98" fmla="+- 0 2431 12"/>
              <a:gd name="T99" fmla="*/ 2431 h 20948"/>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Lst>
            <a:rect l="0" t="0" r="r" b="b"/>
            <a:pathLst>
              <a:path w="21194" h="20948">
                <a:moveTo>
                  <a:pt x="14402" y="2419"/>
                </a:moveTo>
                <a:cubicBezTo>
                  <a:pt x="13469" y="2281"/>
                  <a:pt x="13411" y="79"/>
                  <a:pt x="12699" y="16"/>
                </a:cubicBezTo>
                <a:cubicBezTo>
                  <a:pt x="12388" y="-12"/>
                  <a:pt x="12075" y="3"/>
                  <a:pt x="11763" y="16"/>
                </a:cubicBezTo>
                <a:cubicBezTo>
                  <a:pt x="11308" y="34"/>
                  <a:pt x="9728" y="1953"/>
                  <a:pt x="9443" y="1830"/>
                </a:cubicBezTo>
                <a:cubicBezTo>
                  <a:pt x="8188" y="1285"/>
                  <a:pt x="9975" y="469"/>
                  <a:pt x="8018" y="469"/>
                </a:cubicBezTo>
                <a:cubicBezTo>
                  <a:pt x="6060" y="469"/>
                  <a:pt x="5379" y="288"/>
                  <a:pt x="5038" y="469"/>
                </a:cubicBezTo>
                <a:cubicBezTo>
                  <a:pt x="4698" y="651"/>
                  <a:pt x="4528" y="1739"/>
                  <a:pt x="4272" y="2465"/>
                </a:cubicBezTo>
                <a:cubicBezTo>
                  <a:pt x="4017" y="3190"/>
                  <a:pt x="4102" y="3281"/>
                  <a:pt x="4017" y="3553"/>
                </a:cubicBezTo>
                <a:cubicBezTo>
                  <a:pt x="3932" y="3825"/>
                  <a:pt x="2400" y="3734"/>
                  <a:pt x="1634" y="3462"/>
                </a:cubicBezTo>
                <a:cubicBezTo>
                  <a:pt x="868" y="3190"/>
                  <a:pt x="1038" y="2918"/>
                  <a:pt x="697" y="3916"/>
                </a:cubicBezTo>
                <a:cubicBezTo>
                  <a:pt x="357" y="4914"/>
                  <a:pt x="-239" y="4097"/>
                  <a:pt x="101" y="6183"/>
                </a:cubicBezTo>
                <a:cubicBezTo>
                  <a:pt x="442" y="8270"/>
                  <a:pt x="357" y="8451"/>
                  <a:pt x="868" y="8723"/>
                </a:cubicBezTo>
                <a:cubicBezTo>
                  <a:pt x="1378" y="8995"/>
                  <a:pt x="1463" y="9358"/>
                  <a:pt x="1038" y="9449"/>
                </a:cubicBezTo>
                <a:cubicBezTo>
                  <a:pt x="612" y="9539"/>
                  <a:pt x="697" y="10719"/>
                  <a:pt x="953" y="11172"/>
                </a:cubicBezTo>
                <a:cubicBezTo>
                  <a:pt x="1208" y="11626"/>
                  <a:pt x="697" y="10900"/>
                  <a:pt x="1378" y="11988"/>
                </a:cubicBezTo>
                <a:cubicBezTo>
                  <a:pt x="2059" y="13077"/>
                  <a:pt x="3506" y="15526"/>
                  <a:pt x="3506" y="15526"/>
                </a:cubicBezTo>
                <a:cubicBezTo>
                  <a:pt x="3506" y="15526"/>
                  <a:pt x="2313" y="19348"/>
                  <a:pt x="3506" y="20310"/>
                </a:cubicBezTo>
                <a:cubicBezTo>
                  <a:pt x="5090" y="21588"/>
                  <a:pt x="7494" y="20596"/>
                  <a:pt x="9465" y="20333"/>
                </a:cubicBezTo>
                <a:cubicBezTo>
                  <a:pt x="11611" y="20047"/>
                  <a:pt x="14034" y="20060"/>
                  <a:pt x="15764" y="18678"/>
                </a:cubicBezTo>
                <a:cubicBezTo>
                  <a:pt x="17281" y="17465"/>
                  <a:pt x="18317" y="13258"/>
                  <a:pt x="18317" y="13258"/>
                </a:cubicBezTo>
                <a:cubicBezTo>
                  <a:pt x="18317" y="13258"/>
                  <a:pt x="20380" y="11097"/>
                  <a:pt x="20956" y="9721"/>
                </a:cubicBezTo>
                <a:cubicBezTo>
                  <a:pt x="21361" y="8753"/>
                  <a:pt x="21126" y="6728"/>
                  <a:pt x="21126" y="6546"/>
                </a:cubicBezTo>
                <a:cubicBezTo>
                  <a:pt x="21126" y="6365"/>
                  <a:pt x="21289" y="3633"/>
                  <a:pt x="20530" y="2555"/>
                </a:cubicBezTo>
                <a:cubicBezTo>
                  <a:pt x="19253" y="741"/>
                  <a:pt x="15934" y="2646"/>
                  <a:pt x="14402" y="2419"/>
                </a:cubicBezTo>
                <a:close/>
                <a:moveTo>
                  <a:pt x="14402" y="2419"/>
                </a:moveTo>
              </a:path>
            </a:pathLst>
          </a:custGeom>
          <a:blipFill dpi="0" rotWithShape="0">
            <a:blip r:embed="rId9">
              <a:alphaModFix amt="20000"/>
            </a:blip>
            <a:srcRect/>
            <a:tile tx="0" ty="0" sx="100000" sy="100000" flip="none" algn="tl"/>
          </a:blipFill>
          <a:ln>
            <a:noFill/>
          </a:ln>
          <a:effectLst>
            <a:outerShdw blurRad="127000" dist="76199" dir="2700000" algn="ctr" rotWithShape="0">
              <a:schemeClr val="bg2">
                <a:alpha val="75000"/>
              </a:schemeClr>
            </a:outerShdw>
          </a:effectLst>
          <a:extLst>
            <a:ext uri="{91240B29-F687-4F45-9708-019B960494DF}">
              <a14:hiddenLine xmlns:a14="http://schemas.microsoft.com/office/drawing/2010/main" w="25400" cap="flat">
                <a:solidFill>
                  <a:schemeClr val="tx1">
                    <a:alpha val="20000"/>
                  </a:schemeClr>
                </a:solidFill>
                <a:miter lim="800000"/>
                <a:headEnd type="none" w="med" len="med"/>
                <a:tailEnd type="none" w="med" len="med"/>
              </a14:hiddenLine>
            </a:ext>
          </a:extLst>
        </p:spPr>
        <p:txBody>
          <a:bodyPr lIns="0" tIns="0" rIns="0" bIns="0" anchor="ct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a:p>
            <a:pPr algn="ctr"/>
            <a:endParaRPr lang="en-US" altLang="en-US" sz="2800">
              <a:solidFill>
                <a:srgbClr val="FFFFFF"/>
              </a:solidFill>
              <a:effectLst>
                <a:outerShdw blurRad="38100" dist="38100" dir="2700000" algn="tl">
                  <a:srgbClr val="C0C0C0"/>
                </a:outerShdw>
              </a:effectLst>
              <a:latin typeface="Gill Sans" panose="020B0502020104020203" pitchFamily="34" charset="-79"/>
              <a:cs typeface="Gill Sans" panose="020B0502020104020203" pitchFamily="34" charset="-79"/>
              <a:sym typeface="Gill Sans" panose="020B0502020104020203" pitchFamily="34" charset="-79"/>
            </a:endParaRPr>
          </a:p>
        </p:txBody>
      </p:sp>
      <p:sp>
        <p:nvSpPr>
          <p:cNvPr id="8214" name="Freeform 22">
            <a:extLst>
              <a:ext uri="{FF2B5EF4-FFF2-40B4-BE49-F238E27FC236}">
                <a16:creationId xmlns:a16="http://schemas.microsoft.com/office/drawing/2014/main" id="{380AE95F-A0D8-0A49-8B8F-78646CDEFE07}"/>
              </a:ext>
            </a:extLst>
          </p:cNvPr>
          <p:cNvSpPr>
            <a:spLocks/>
          </p:cNvSpPr>
          <p:nvPr/>
        </p:nvSpPr>
        <p:spPr bwMode="auto">
          <a:xfrm>
            <a:off x="2689225" y="1398588"/>
            <a:ext cx="584200" cy="4749800"/>
          </a:xfrm>
          <a:custGeom>
            <a:avLst/>
            <a:gdLst>
              <a:gd name="T0" fmla="+- 0 17455 1381"/>
              <a:gd name="T1" fmla="*/ T0 w 19635"/>
              <a:gd name="T2" fmla="*/ 0 h 21600"/>
              <a:gd name="T3" fmla="+- 0 20926 1381"/>
              <a:gd name="T4" fmla="*/ T3 w 19635"/>
              <a:gd name="T5" fmla="*/ 2287 h 21600"/>
              <a:gd name="T6" fmla="+- 0 14083 1381"/>
              <a:gd name="T7" fmla="*/ T6 w 19635"/>
              <a:gd name="T8" fmla="*/ 3871 h 21600"/>
              <a:gd name="T9" fmla="+- 0 17059 1381"/>
              <a:gd name="T10" fmla="*/ T9 w 19635"/>
              <a:gd name="T11" fmla="*/ 5576 h 21600"/>
              <a:gd name="T12" fmla="+- 0 14282 1381"/>
              <a:gd name="T13" fmla="*/ T12 w 19635"/>
              <a:gd name="T14" fmla="*/ 8012 h 21600"/>
              <a:gd name="T15" fmla="+- 0 8728 1381"/>
              <a:gd name="T16" fmla="*/ T15 w 19635"/>
              <a:gd name="T17" fmla="*/ 10069 h 21600"/>
              <a:gd name="T18" fmla="+- 0 11901 1381"/>
              <a:gd name="T19" fmla="*/ T18 w 19635"/>
              <a:gd name="T20" fmla="*/ 12938 h 21600"/>
              <a:gd name="T21" fmla="+- 0 7537 1381"/>
              <a:gd name="T22" fmla="*/ T21 w 19635"/>
              <a:gd name="T23" fmla="*/ 15374 h 21600"/>
              <a:gd name="T24" fmla="+- 0 6347 1381"/>
              <a:gd name="T25" fmla="*/ T24 w 19635"/>
              <a:gd name="T26" fmla="*/ 17702 h 21600"/>
              <a:gd name="T27" fmla="+- 0 5554 1381"/>
              <a:gd name="T28" fmla="*/ T27 w 19635"/>
              <a:gd name="T29" fmla="*/ 19380 h 21600"/>
              <a:gd name="T30" fmla="+- 0 3174 1381"/>
              <a:gd name="T31" fmla="*/ T30 w 19635"/>
              <a:gd name="T32" fmla="*/ 21600 h 21600"/>
            </a:gdLst>
            <a:ahLst/>
            <a:cxnLst>
              <a:cxn ang="0">
                <a:pos x="T1" y="T2"/>
              </a:cxn>
              <a:cxn ang="0">
                <a:pos x="T4" y="T5"/>
              </a:cxn>
              <a:cxn ang="0">
                <a:pos x="T7" y="T8"/>
              </a:cxn>
              <a:cxn ang="0">
                <a:pos x="T10" y="T11"/>
              </a:cxn>
              <a:cxn ang="0">
                <a:pos x="T13" y="T14"/>
              </a:cxn>
              <a:cxn ang="0">
                <a:pos x="T16" y="T17"/>
              </a:cxn>
              <a:cxn ang="0">
                <a:pos x="T19" y="T20"/>
              </a:cxn>
              <a:cxn ang="0">
                <a:pos x="T22" y="T23"/>
              </a:cxn>
              <a:cxn ang="0">
                <a:pos x="T25" y="T26"/>
              </a:cxn>
              <a:cxn ang="0">
                <a:pos x="T28" y="T29"/>
              </a:cxn>
              <a:cxn ang="0">
                <a:pos x="T31" y="T32"/>
              </a:cxn>
            </a:cxnLst>
            <a:rect l="0" t="0" r="r" b="b"/>
            <a:pathLst>
              <a:path w="19635" h="21600">
                <a:moveTo>
                  <a:pt x="16074" y="0"/>
                </a:moveTo>
                <a:cubicBezTo>
                  <a:pt x="16868" y="595"/>
                  <a:pt x="20219" y="1514"/>
                  <a:pt x="19545" y="2287"/>
                </a:cubicBezTo>
                <a:cubicBezTo>
                  <a:pt x="19015" y="2896"/>
                  <a:pt x="13803" y="3277"/>
                  <a:pt x="12702" y="3871"/>
                </a:cubicBezTo>
                <a:cubicBezTo>
                  <a:pt x="10421" y="5102"/>
                  <a:pt x="14690" y="5007"/>
                  <a:pt x="15678" y="5576"/>
                </a:cubicBezTo>
                <a:cubicBezTo>
                  <a:pt x="17959" y="6889"/>
                  <a:pt x="14805" y="7340"/>
                  <a:pt x="12901" y="8012"/>
                </a:cubicBezTo>
                <a:cubicBezTo>
                  <a:pt x="10969" y="8694"/>
                  <a:pt x="7743" y="8553"/>
                  <a:pt x="7347" y="10069"/>
                </a:cubicBezTo>
                <a:cubicBezTo>
                  <a:pt x="6950" y="11585"/>
                  <a:pt x="13297" y="12126"/>
                  <a:pt x="10520" y="12938"/>
                </a:cubicBezTo>
                <a:cubicBezTo>
                  <a:pt x="7743" y="13750"/>
                  <a:pt x="6950" y="14941"/>
                  <a:pt x="6156" y="15374"/>
                </a:cubicBezTo>
                <a:cubicBezTo>
                  <a:pt x="5363" y="15808"/>
                  <a:pt x="4173" y="17377"/>
                  <a:pt x="4966" y="17702"/>
                </a:cubicBezTo>
                <a:cubicBezTo>
                  <a:pt x="5760" y="18027"/>
                  <a:pt x="8537" y="18568"/>
                  <a:pt x="4173" y="19380"/>
                </a:cubicBezTo>
                <a:cubicBezTo>
                  <a:pt x="-191" y="20192"/>
                  <a:pt x="-1381" y="20788"/>
                  <a:pt x="1793" y="21600"/>
                </a:cubicBezTo>
              </a:path>
            </a:pathLst>
          </a:custGeom>
          <a:noFill/>
          <a:ln w="76200" cap="flat">
            <a:solidFill>
              <a:srgbClr val="975500"/>
            </a:solidFill>
            <a:prstDash val="sysDot"/>
            <a:miter lim="800000"/>
            <a:headEnd type="none"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5" name="Line 23">
            <a:extLst>
              <a:ext uri="{FF2B5EF4-FFF2-40B4-BE49-F238E27FC236}">
                <a16:creationId xmlns:a16="http://schemas.microsoft.com/office/drawing/2014/main" id="{0A7D1453-D03C-1342-9696-9FEC04EA9FBE}"/>
              </a:ext>
            </a:extLst>
          </p:cNvPr>
          <p:cNvSpPr>
            <a:spLocks noChangeShapeType="1"/>
          </p:cNvSpPr>
          <p:nvPr/>
        </p:nvSpPr>
        <p:spPr bwMode="auto">
          <a:xfrm rot="10800000">
            <a:off x="1333500" y="2711450"/>
            <a:ext cx="130175" cy="1630363"/>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6" name="Rectangle 24">
            <a:extLst>
              <a:ext uri="{FF2B5EF4-FFF2-40B4-BE49-F238E27FC236}">
                <a16:creationId xmlns:a16="http://schemas.microsoft.com/office/drawing/2014/main" id="{12280F87-23AB-1549-BC7E-1F46AAC9F1A8}"/>
              </a:ext>
            </a:extLst>
          </p:cNvPr>
          <p:cNvSpPr>
            <a:spLocks/>
          </p:cNvSpPr>
          <p:nvPr/>
        </p:nvSpPr>
        <p:spPr bwMode="auto">
          <a:xfrm>
            <a:off x="4181475" y="254000"/>
            <a:ext cx="4129088"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2800">
                <a:latin typeface="Gill Sans" panose="020B0502020104020203" pitchFamily="34" charset="-79"/>
                <a:cs typeface="Gill Sans" panose="020B0502020104020203" pitchFamily="34" charset="-79"/>
                <a:sym typeface="Gill Sans" panose="020B0502020104020203" pitchFamily="34" charset="-79"/>
              </a:rPr>
              <a:t>Data flow through the DNS</a:t>
            </a:r>
          </a:p>
        </p:txBody>
      </p:sp>
      <p:sp>
        <p:nvSpPr>
          <p:cNvPr id="8217" name="Line 25">
            <a:extLst>
              <a:ext uri="{FF2B5EF4-FFF2-40B4-BE49-F238E27FC236}">
                <a16:creationId xmlns:a16="http://schemas.microsoft.com/office/drawing/2014/main" id="{3346E7D9-85E5-8247-BED6-316E8207FDAA}"/>
              </a:ext>
            </a:extLst>
          </p:cNvPr>
          <p:cNvSpPr>
            <a:spLocks noChangeShapeType="1"/>
          </p:cNvSpPr>
          <p:nvPr/>
        </p:nvSpPr>
        <p:spPr bwMode="auto">
          <a:xfrm flipH="1">
            <a:off x="2335213" y="4716463"/>
            <a:ext cx="914400" cy="80962"/>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8" name="Line 26">
            <a:extLst>
              <a:ext uri="{FF2B5EF4-FFF2-40B4-BE49-F238E27FC236}">
                <a16:creationId xmlns:a16="http://schemas.microsoft.com/office/drawing/2014/main" id="{AA7E0CEF-EAEE-B044-BDA7-3F27AA0EAA60}"/>
              </a:ext>
            </a:extLst>
          </p:cNvPr>
          <p:cNvSpPr>
            <a:spLocks noChangeShapeType="1"/>
          </p:cNvSpPr>
          <p:nvPr/>
        </p:nvSpPr>
        <p:spPr bwMode="auto">
          <a:xfrm flipH="1">
            <a:off x="3943350" y="3762375"/>
            <a:ext cx="1354138" cy="588963"/>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19" name="Line 27">
            <a:extLst>
              <a:ext uri="{FF2B5EF4-FFF2-40B4-BE49-F238E27FC236}">
                <a16:creationId xmlns:a16="http://schemas.microsoft.com/office/drawing/2014/main" id="{1446F44F-3718-0F4C-8904-103B529DD721}"/>
              </a:ext>
            </a:extLst>
          </p:cNvPr>
          <p:cNvSpPr>
            <a:spLocks noChangeShapeType="1"/>
          </p:cNvSpPr>
          <p:nvPr/>
        </p:nvSpPr>
        <p:spPr bwMode="auto">
          <a:xfrm rot="10800000">
            <a:off x="3817938" y="5208588"/>
            <a:ext cx="1074737" cy="946150"/>
          </a:xfrm>
          <a:prstGeom prst="line">
            <a:avLst/>
          </a:prstGeom>
          <a:noFill/>
          <a:ln w="76200" cap="flat">
            <a:solidFill>
              <a:srgbClr val="003DCC"/>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0" name="Line 28">
            <a:extLst>
              <a:ext uri="{FF2B5EF4-FFF2-40B4-BE49-F238E27FC236}">
                <a16:creationId xmlns:a16="http://schemas.microsoft.com/office/drawing/2014/main" id="{803A90A9-4975-E14D-BD71-4B28D6F96614}"/>
              </a:ext>
            </a:extLst>
          </p:cNvPr>
          <p:cNvSpPr>
            <a:spLocks noChangeShapeType="1"/>
          </p:cNvSpPr>
          <p:nvPr/>
        </p:nvSpPr>
        <p:spPr bwMode="auto">
          <a:xfrm rot="10800000" flipH="1">
            <a:off x="7783513" y="2630488"/>
            <a:ext cx="347662" cy="990600"/>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1" name="Line 29">
            <a:extLst>
              <a:ext uri="{FF2B5EF4-FFF2-40B4-BE49-F238E27FC236}">
                <a16:creationId xmlns:a16="http://schemas.microsoft.com/office/drawing/2014/main" id="{7DA6AA31-9FA0-AF49-8883-CE84FA630B80}"/>
              </a:ext>
            </a:extLst>
          </p:cNvPr>
          <p:cNvSpPr>
            <a:spLocks noChangeShapeType="1"/>
          </p:cNvSpPr>
          <p:nvPr/>
        </p:nvSpPr>
        <p:spPr bwMode="auto">
          <a:xfrm rot="10800000" flipH="1">
            <a:off x="7872413" y="3095625"/>
            <a:ext cx="604837" cy="615950"/>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2" name="Line 30">
            <a:extLst>
              <a:ext uri="{FF2B5EF4-FFF2-40B4-BE49-F238E27FC236}">
                <a16:creationId xmlns:a16="http://schemas.microsoft.com/office/drawing/2014/main" id="{FDDCDB35-7EBB-8F48-81FF-B20673DB3695}"/>
              </a:ext>
            </a:extLst>
          </p:cNvPr>
          <p:cNvSpPr>
            <a:spLocks noChangeShapeType="1"/>
          </p:cNvSpPr>
          <p:nvPr/>
        </p:nvSpPr>
        <p:spPr bwMode="auto">
          <a:xfrm rot="10800000" flipH="1">
            <a:off x="5854700" y="4514850"/>
            <a:ext cx="1341438" cy="1366838"/>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3" name="Line 31">
            <a:extLst>
              <a:ext uri="{FF2B5EF4-FFF2-40B4-BE49-F238E27FC236}">
                <a16:creationId xmlns:a16="http://schemas.microsoft.com/office/drawing/2014/main" id="{DACC72D8-D65D-2B43-A2BC-7F70EFD5740D}"/>
              </a:ext>
            </a:extLst>
          </p:cNvPr>
          <p:cNvSpPr>
            <a:spLocks noChangeShapeType="1"/>
          </p:cNvSpPr>
          <p:nvPr/>
        </p:nvSpPr>
        <p:spPr bwMode="auto">
          <a:xfrm rot="10800000" flipH="1">
            <a:off x="5905500" y="4595813"/>
            <a:ext cx="1143000" cy="773112"/>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4" name="Line 32">
            <a:extLst>
              <a:ext uri="{FF2B5EF4-FFF2-40B4-BE49-F238E27FC236}">
                <a16:creationId xmlns:a16="http://schemas.microsoft.com/office/drawing/2014/main" id="{9CA7E57A-7507-9A49-985B-8A06D76EBD89}"/>
              </a:ext>
            </a:extLst>
          </p:cNvPr>
          <p:cNvSpPr>
            <a:spLocks noChangeShapeType="1"/>
          </p:cNvSpPr>
          <p:nvPr/>
        </p:nvSpPr>
        <p:spPr bwMode="auto">
          <a:xfrm rot="10800000" flipH="1">
            <a:off x="5791200" y="4511675"/>
            <a:ext cx="1177925" cy="47625"/>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5" name="Line 33">
            <a:extLst>
              <a:ext uri="{FF2B5EF4-FFF2-40B4-BE49-F238E27FC236}">
                <a16:creationId xmlns:a16="http://schemas.microsoft.com/office/drawing/2014/main" id="{DCDC89E6-5588-404A-B73F-C6790D167219}"/>
              </a:ext>
            </a:extLst>
          </p:cNvPr>
          <p:cNvSpPr>
            <a:spLocks noChangeShapeType="1"/>
          </p:cNvSpPr>
          <p:nvPr/>
        </p:nvSpPr>
        <p:spPr bwMode="auto">
          <a:xfrm>
            <a:off x="6024563" y="4076700"/>
            <a:ext cx="1047750" cy="323850"/>
          </a:xfrm>
          <a:prstGeom prst="line">
            <a:avLst/>
          </a:prstGeom>
          <a:noFill/>
          <a:ln w="76200" cap="flat">
            <a:solidFill>
              <a:srgbClr val="3F691E"/>
            </a:solidFill>
            <a:prstDash val="sysDot"/>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6" name="Rectangle 34">
            <a:extLst>
              <a:ext uri="{FF2B5EF4-FFF2-40B4-BE49-F238E27FC236}">
                <a16:creationId xmlns:a16="http://schemas.microsoft.com/office/drawing/2014/main" id="{F504544B-E79C-4B41-AEBE-81804773DAE8}"/>
              </a:ext>
            </a:extLst>
          </p:cNvPr>
          <p:cNvSpPr>
            <a:spLocks/>
          </p:cNvSpPr>
          <p:nvPr/>
        </p:nvSpPr>
        <p:spPr bwMode="auto">
          <a:xfrm>
            <a:off x="4106863" y="763588"/>
            <a:ext cx="3922712"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r>
              <a:rPr lang="en-US" altLang="en-US" sz="2800">
                <a:latin typeface="Gill Sans" panose="020B0502020104020203" pitchFamily="34" charset="-79"/>
                <a:cs typeface="Gill Sans" panose="020B0502020104020203" pitchFamily="34" charset="-79"/>
                <a:sym typeface="Gill Sans" panose="020B0502020104020203" pitchFamily="34" charset="-79"/>
              </a:rPr>
              <a:t>Where are the vulnerable</a:t>
            </a:r>
            <a:br>
              <a:rPr lang="en-US" altLang="en-US" sz="2800">
                <a:latin typeface="Gill Sans" panose="020B0502020104020203" pitchFamily="34" charset="-79"/>
                <a:cs typeface="Gill Sans" panose="020B0502020104020203" pitchFamily="34" charset="-79"/>
                <a:sym typeface="Gill Sans" panose="020B0502020104020203" pitchFamily="34" charset="-79"/>
              </a:rPr>
            </a:br>
            <a:r>
              <a:rPr lang="en-US" altLang="en-US" sz="2800">
                <a:latin typeface="Gill Sans" panose="020B0502020104020203" pitchFamily="34" charset="-79"/>
                <a:cs typeface="Gill Sans" panose="020B0502020104020203" pitchFamily="34" charset="-79"/>
                <a:sym typeface="Gill Sans" panose="020B0502020104020203" pitchFamily="34" charset="-79"/>
              </a:rPr>
              <a:t>points?</a:t>
            </a:r>
          </a:p>
        </p:txBody>
      </p:sp>
      <p:grpSp>
        <p:nvGrpSpPr>
          <p:cNvPr id="8235" name="Group 43">
            <a:extLst>
              <a:ext uri="{FF2B5EF4-FFF2-40B4-BE49-F238E27FC236}">
                <a16:creationId xmlns:a16="http://schemas.microsoft.com/office/drawing/2014/main" id="{99D6D25B-06F5-FB43-9803-344715C801F3}"/>
              </a:ext>
            </a:extLst>
          </p:cNvPr>
          <p:cNvGrpSpPr>
            <a:grpSpLocks/>
          </p:cNvGrpSpPr>
          <p:nvPr/>
        </p:nvGrpSpPr>
        <p:grpSpPr bwMode="auto">
          <a:xfrm>
            <a:off x="2624138" y="1957388"/>
            <a:ext cx="6364287" cy="4379912"/>
            <a:chOff x="0" y="0"/>
            <a:chExt cx="4008" cy="2758"/>
          </a:xfrm>
        </p:grpSpPr>
        <p:sp>
          <p:nvSpPr>
            <p:cNvPr id="8227" name="Line 35">
              <a:extLst>
                <a:ext uri="{FF2B5EF4-FFF2-40B4-BE49-F238E27FC236}">
                  <a16:creationId xmlns:a16="http://schemas.microsoft.com/office/drawing/2014/main" id="{BFF204A1-AB43-1348-BD6F-6E0FCDBE7D9C}"/>
                </a:ext>
              </a:extLst>
            </p:cNvPr>
            <p:cNvSpPr>
              <a:spLocks noChangeShapeType="1"/>
            </p:cNvSpPr>
            <p:nvPr/>
          </p:nvSpPr>
          <p:spPr bwMode="auto">
            <a:xfrm rot="10800000">
              <a:off x="1633" y="331"/>
              <a:ext cx="161" cy="724"/>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8" name="Line 36">
              <a:extLst>
                <a:ext uri="{FF2B5EF4-FFF2-40B4-BE49-F238E27FC236}">
                  <a16:creationId xmlns:a16="http://schemas.microsoft.com/office/drawing/2014/main" id="{2E538E41-89B0-BF4C-A990-17D1F4340A13}"/>
                </a:ext>
              </a:extLst>
            </p:cNvPr>
            <p:cNvSpPr>
              <a:spLocks noChangeShapeType="1"/>
            </p:cNvSpPr>
            <p:nvPr/>
          </p:nvSpPr>
          <p:spPr bwMode="auto">
            <a:xfrm rot="10800000">
              <a:off x="542" y="918"/>
              <a:ext cx="504" cy="472"/>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29" name="Line 37">
              <a:extLst>
                <a:ext uri="{FF2B5EF4-FFF2-40B4-BE49-F238E27FC236}">
                  <a16:creationId xmlns:a16="http://schemas.microsoft.com/office/drawing/2014/main" id="{2ECD98E5-25B4-154A-99B2-740702DD7F34}"/>
                </a:ext>
              </a:extLst>
            </p:cNvPr>
            <p:cNvSpPr>
              <a:spLocks noChangeShapeType="1"/>
            </p:cNvSpPr>
            <p:nvPr/>
          </p:nvSpPr>
          <p:spPr bwMode="auto">
            <a:xfrm>
              <a:off x="2516" y="1571"/>
              <a:ext cx="720" cy="555"/>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dirty="0"/>
            </a:p>
          </p:txBody>
        </p:sp>
        <p:sp>
          <p:nvSpPr>
            <p:cNvPr id="8230" name="Line 38">
              <a:extLst>
                <a:ext uri="{FF2B5EF4-FFF2-40B4-BE49-F238E27FC236}">
                  <a16:creationId xmlns:a16="http://schemas.microsoft.com/office/drawing/2014/main" id="{222C751F-15A4-ED40-BA20-0D38BF2A1E8A}"/>
                </a:ext>
              </a:extLst>
            </p:cNvPr>
            <p:cNvSpPr>
              <a:spLocks noChangeShapeType="1"/>
            </p:cNvSpPr>
            <p:nvPr/>
          </p:nvSpPr>
          <p:spPr bwMode="auto">
            <a:xfrm>
              <a:off x="3490" y="995"/>
              <a:ext cx="60" cy="1140"/>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8231" name="Rectangle 39">
              <a:extLst>
                <a:ext uri="{FF2B5EF4-FFF2-40B4-BE49-F238E27FC236}">
                  <a16:creationId xmlns:a16="http://schemas.microsoft.com/office/drawing/2014/main" id="{0D5C13D2-3544-F848-A710-C6AF8ADB7EC2}"/>
                </a:ext>
              </a:extLst>
            </p:cNvPr>
            <p:cNvSpPr>
              <a:spLocks/>
            </p:cNvSpPr>
            <p:nvPr/>
          </p:nvSpPr>
          <p:spPr bwMode="auto">
            <a:xfrm>
              <a:off x="745" y="0"/>
              <a:ext cx="1599" cy="224"/>
            </a:xfrm>
            <a:prstGeom prst="rect">
              <a:avLst/>
            </a:prstGeom>
            <a:solidFill>
              <a:srgbClr val="FFD4D6"/>
            </a:solidFill>
            <a:ln w="12700" cap="flat">
              <a:solidFill>
                <a:schemeClr val="tx1"/>
              </a:solidFill>
              <a:prstDash val="solid"/>
              <a:miter lim="800000"/>
              <a:headEnd type="none" w="med" len="med"/>
              <a:tailEnd type="none" w="med" len="med"/>
            </a:ln>
          </p:spPr>
          <p:txBody>
            <a:bodyPr wrap="none" lIns="0" tIns="0" rIns="0" bIns="0" anchor="ctr">
              <a:no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1600" dirty="0">
                  <a:latin typeface="Royal Pain" charset="0"/>
                  <a:ea typeface="Royal Pain" charset="0"/>
                  <a:cs typeface="Royal Pain" charset="0"/>
                  <a:sym typeface="Royal Pain" charset="0"/>
                </a:rPr>
                <a:t>Server vulnerability</a:t>
              </a:r>
            </a:p>
          </p:txBody>
        </p:sp>
        <p:sp>
          <p:nvSpPr>
            <p:cNvPr id="8232" name="Rectangle 40">
              <a:extLst>
                <a:ext uri="{FF2B5EF4-FFF2-40B4-BE49-F238E27FC236}">
                  <a16:creationId xmlns:a16="http://schemas.microsoft.com/office/drawing/2014/main" id="{C67938D7-D16A-5942-8A57-5DF2D99D1A5E}"/>
                </a:ext>
              </a:extLst>
            </p:cNvPr>
            <p:cNvSpPr>
              <a:spLocks/>
            </p:cNvSpPr>
            <p:nvPr/>
          </p:nvSpPr>
          <p:spPr bwMode="auto">
            <a:xfrm>
              <a:off x="0" y="680"/>
              <a:ext cx="1368" cy="224"/>
            </a:xfrm>
            <a:prstGeom prst="rect">
              <a:avLst/>
            </a:prstGeom>
            <a:solidFill>
              <a:srgbClr val="FFD4D6"/>
            </a:solidFill>
            <a:ln w="12700" cap="flat">
              <a:solidFill>
                <a:schemeClr val="tx1"/>
              </a:solidFill>
              <a:prstDash val="solid"/>
              <a:miter lim="800000"/>
              <a:headEnd type="none" w="med" len="med"/>
              <a:tailEnd type="none" w="med" len="med"/>
            </a:ln>
          </p:spPr>
          <p:txBody>
            <a:bodyPr wrap="none" lIns="0" tIns="0" rIns="0" bIns="0" anchor="ctr">
              <a:spAutoFit/>
            </a:bodyP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1600">
                  <a:latin typeface="Royal Pain" charset="0"/>
                  <a:ea typeface="Royal Pain" charset="0"/>
                  <a:cs typeface="Royal Pain" charset="0"/>
                  <a:sym typeface="Royal Pain" charset="0"/>
                </a:rPr>
                <a:t>Man in the Middle</a:t>
              </a:r>
            </a:p>
          </p:txBody>
        </p:sp>
        <p:sp>
          <p:nvSpPr>
            <p:cNvPr id="8233" name="Rectangle 41">
              <a:extLst>
                <a:ext uri="{FF2B5EF4-FFF2-40B4-BE49-F238E27FC236}">
                  <a16:creationId xmlns:a16="http://schemas.microsoft.com/office/drawing/2014/main" id="{63AC0F27-008A-9F4A-B824-D3D2EEF68A1A}"/>
                </a:ext>
              </a:extLst>
            </p:cNvPr>
            <p:cNvSpPr>
              <a:spLocks/>
            </p:cNvSpPr>
            <p:nvPr/>
          </p:nvSpPr>
          <p:spPr bwMode="auto">
            <a:xfrm>
              <a:off x="2880" y="2102"/>
              <a:ext cx="1128" cy="656"/>
            </a:xfrm>
            <a:prstGeom prst="rect">
              <a:avLst/>
            </a:prstGeom>
            <a:solidFill>
              <a:srgbClr val="FFD4D6"/>
            </a:solidFill>
            <a:ln w="12700" cap="flat">
              <a:solidFill>
                <a:schemeClr val="tx1"/>
              </a:solidFill>
              <a:prstDash val="solid"/>
              <a:miter lim="800000"/>
              <a:headEnd type="none" w="med" len="med"/>
              <a:tailEnd type="none" w="med" len="med"/>
            </a:ln>
          </p:spPr>
          <p:txBody>
            <a:bodyPr lIns="0" tIns="0" rIns="0" bIns="0" anchor="ctr"/>
            <a:lstStyle>
              <a:lvl1pPr>
                <a:defRPr sz="1200">
                  <a:solidFill>
                    <a:schemeClr val="tx1"/>
                  </a:solidFill>
                  <a:latin typeface="Times New Roman" panose="02020603050405020304" pitchFamily="18" charset="0"/>
                </a:defRPr>
              </a:lvl1pPr>
              <a:lvl2pPr>
                <a:defRPr sz="1200">
                  <a:solidFill>
                    <a:schemeClr val="tx1"/>
                  </a:solidFill>
                  <a:latin typeface="Times New Roman" panose="02020603050405020304" pitchFamily="18" charset="0"/>
                </a:defRPr>
              </a:lvl2pPr>
              <a:lvl3pPr>
                <a:defRPr sz="1200">
                  <a:solidFill>
                    <a:schemeClr val="tx1"/>
                  </a:solidFill>
                  <a:latin typeface="Times New Roman" panose="02020603050405020304" pitchFamily="18" charset="0"/>
                </a:defRPr>
              </a:lvl3pPr>
              <a:lvl4pPr>
                <a:defRPr sz="1200">
                  <a:solidFill>
                    <a:schemeClr val="tx1"/>
                  </a:solidFill>
                  <a:latin typeface="Times New Roman" panose="02020603050405020304" pitchFamily="18" charset="0"/>
                </a:defRPr>
              </a:lvl4pPr>
              <a:lvl5pPr>
                <a:defRPr sz="1200">
                  <a:solidFill>
                    <a:schemeClr val="tx1"/>
                  </a:solidFill>
                  <a:latin typeface="Times New Roman" panose="02020603050405020304" pitchFamily="18" charset="0"/>
                </a:defRPr>
              </a:lvl5pPr>
              <a:lvl6pPr fontAlgn="base">
                <a:spcBef>
                  <a:spcPct val="0"/>
                </a:spcBef>
                <a:spcAft>
                  <a:spcPct val="0"/>
                </a:spcAft>
                <a:defRPr sz="1200">
                  <a:solidFill>
                    <a:schemeClr val="tx1"/>
                  </a:solidFill>
                  <a:latin typeface="Times New Roman" panose="02020603050405020304" pitchFamily="18" charset="0"/>
                </a:defRPr>
              </a:lvl6pPr>
              <a:lvl7pPr fontAlgn="base">
                <a:spcBef>
                  <a:spcPct val="0"/>
                </a:spcBef>
                <a:spcAft>
                  <a:spcPct val="0"/>
                </a:spcAft>
                <a:defRPr sz="1200">
                  <a:solidFill>
                    <a:schemeClr val="tx1"/>
                  </a:solidFill>
                  <a:latin typeface="Times New Roman" panose="02020603050405020304" pitchFamily="18" charset="0"/>
                </a:defRPr>
              </a:lvl7pPr>
              <a:lvl8pPr fontAlgn="base">
                <a:spcBef>
                  <a:spcPct val="0"/>
                </a:spcBef>
                <a:spcAft>
                  <a:spcPct val="0"/>
                </a:spcAft>
                <a:defRPr sz="1200">
                  <a:solidFill>
                    <a:schemeClr val="tx1"/>
                  </a:solidFill>
                  <a:latin typeface="Times New Roman" panose="02020603050405020304" pitchFamily="18" charset="0"/>
                </a:defRPr>
              </a:lvl8pPr>
              <a:lvl9pPr fontAlgn="base">
                <a:spcBef>
                  <a:spcPct val="0"/>
                </a:spcBef>
                <a:spcAft>
                  <a:spcPct val="0"/>
                </a:spcAft>
                <a:defRPr sz="1200">
                  <a:solidFill>
                    <a:schemeClr val="tx1"/>
                  </a:solidFill>
                  <a:latin typeface="Times New Roman" panose="02020603050405020304" pitchFamily="18" charset="0"/>
                </a:defRPr>
              </a:lvl9pPr>
            </a:lstStyle>
            <a:p>
              <a:pPr algn="ctr"/>
              <a:r>
                <a:rPr lang="en-US" altLang="en-US" sz="1600">
                  <a:latin typeface="Royal Pain" charset="0"/>
                  <a:ea typeface="Royal Pain" charset="0"/>
                  <a:cs typeface="Royal Pain" charset="0"/>
                  <a:sym typeface="Royal Pain" charset="0"/>
                </a:rPr>
                <a:t>spoofing</a:t>
              </a:r>
            </a:p>
            <a:p>
              <a:pPr algn="ctr"/>
              <a:r>
                <a:rPr lang="en-US" altLang="en-US" sz="1600">
                  <a:latin typeface="Royal Pain" charset="0"/>
                  <a:ea typeface="Royal Pain" charset="0"/>
                  <a:cs typeface="Royal Pain" charset="0"/>
                  <a:sym typeface="Royal Pain" charset="0"/>
                </a:rPr>
                <a:t>&amp;</a:t>
              </a:r>
            </a:p>
            <a:p>
              <a:pPr algn="ctr"/>
              <a:r>
                <a:rPr lang="en-US" altLang="en-US" sz="1600">
                  <a:latin typeface="Royal Pain" charset="0"/>
                  <a:ea typeface="Royal Pain" charset="0"/>
                  <a:cs typeface="Royal Pain" charset="0"/>
                  <a:sym typeface="Royal Pain" charset="0"/>
                </a:rPr>
                <a:t>Man in the Middle</a:t>
              </a:r>
            </a:p>
          </p:txBody>
        </p:sp>
        <p:sp>
          <p:nvSpPr>
            <p:cNvPr id="8234" name="Line 42">
              <a:extLst>
                <a:ext uri="{FF2B5EF4-FFF2-40B4-BE49-F238E27FC236}">
                  <a16:creationId xmlns:a16="http://schemas.microsoft.com/office/drawing/2014/main" id="{D4B0BF0A-CB53-B744-9068-E154A14D62ED}"/>
                </a:ext>
              </a:extLst>
            </p:cNvPr>
            <p:cNvSpPr>
              <a:spLocks noChangeShapeType="1"/>
            </p:cNvSpPr>
            <p:nvPr/>
          </p:nvSpPr>
          <p:spPr bwMode="auto">
            <a:xfrm rot="10800000" flipH="1">
              <a:off x="311" y="933"/>
              <a:ext cx="195" cy="765"/>
            </a:xfrm>
            <a:prstGeom prst="line">
              <a:avLst/>
            </a:prstGeom>
            <a:noFill/>
            <a:ln w="127000" cap="flat">
              <a:solidFill>
                <a:srgbClr val="A40800"/>
              </a:solidFill>
              <a:prstDash val="solid"/>
              <a:miter lim="800000"/>
              <a:headEnd type="stealth" w="med" len="med"/>
              <a:tailEnd type="none" w="med" len="med"/>
            </a:ln>
            <a:effectLst>
              <a:outerShdw blurRad="127000"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grpSp>
    </p:spTree>
    <p:custDataLst>
      <p:tags r:id="rId1"/>
    </p:custDataLst>
    <p:extLst>
      <p:ext uri="{BB962C8B-B14F-4D97-AF65-F5344CB8AC3E}">
        <p14:creationId xmlns:p14="http://schemas.microsoft.com/office/powerpoint/2010/main" val="519101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2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2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2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28650" y="627608"/>
            <a:ext cx="7886700" cy="670967"/>
          </a:xfrm>
        </p:spPr>
        <p:txBody>
          <a:bodyPr>
            <a:noAutofit/>
          </a:bodyPr>
          <a:lstStyle/>
          <a:p>
            <a:r>
              <a:rPr lang="en-US" altLang="en-US" dirty="0">
                <a:ea typeface="ＭＳ Ｐゴシック" panose="020B0600070205080204" pitchFamily="34" charset="-128"/>
              </a:rPr>
              <a:t>DNS attack surface</a:t>
            </a:r>
            <a:endParaRPr lang="en-US"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628651" y="2001821"/>
            <a:ext cx="3769178"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altLang="en-US" sz="2400" dirty="0">
                <a:solidFill>
                  <a:srgbClr val="22228B"/>
                </a:solidFill>
                <a:latin typeface="Calibri" panose="020F0502020204030204"/>
                <a:ea typeface="ＭＳ Ｐゴシック" panose="020B0600070205080204" pitchFamily="34" charset="-128"/>
              </a:rPr>
              <a:t>DDoS attacks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bombard root servers with traffic</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not successful to date</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traffic filtering</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local DNS servers cache IPs of TLD servers, allowing root server bypass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bombard TLD servers</a:t>
            </a:r>
          </a:p>
          <a:p>
            <a:pPr marL="431006" lvl="1" indent="-170260"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potentially more dangerous</a:t>
            </a:r>
          </a:p>
          <a:p>
            <a:pPr marL="264319" indent="-166688" defTabSz="685800">
              <a:spcBef>
                <a:spcPts val="750"/>
              </a:spcBef>
              <a:buFont typeface="Comic Sans MS" panose="030F0902030302020204" pitchFamily="66" charset="0"/>
              <a:buAutoNum type="arabicPeriod"/>
              <a:defRPr/>
            </a:pPr>
            <a:endParaRPr lang="en-US" altLang="en-US" sz="2100" dirty="0">
              <a:solidFill>
                <a:prstClr val="black"/>
              </a:solidFill>
              <a:latin typeface="Gill Sans MT" panose="020B0502020104020203" pitchFamily="34" charset="77"/>
              <a:ea typeface="ＭＳ Ｐゴシック" panose="020B0600070205080204" pitchFamily="34" charset="-128"/>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4572000" y="2001821"/>
            <a:ext cx="3570515"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0716" indent="0" defTabSz="685800">
              <a:buNone/>
              <a:defRPr/>
            </a:pPr>
            <a:r>
              <a:rPr lang="en-US" sz="2400" kern="0" dirty="0">
                <a:solidFill>
                  <a:srgbClr val="2D2DB9">
                    <a:lumMod val="75000"/>
                  </a:srgbClr>
                </a:solidFill>
                <a:latin typeface="Calibri" panose="020F0502020204030204"/>
              </a:rPr>
              <a:t>S</a:t>
            </a:r>
            <a:r>
              <a:rPr lang="en-US" sz="2400" kern="0" dirty="0" err="1">
                <a:solidFill>
                  <a:srgbClr val="2D2DB9">
                    <a:lumMod val="75000"/>
                  </a:srgbClr>
                </a:solidFill>
                <a:latin typeface="Calibri" panose="020F0502020204030204"/>
              </a:rPr>
              <a:t>poofing</a:t>
            </a:r>
            <a:r>
              <a:rPr lang="en-US" sz="2400" kern="0" dirty="0">
                <a:solidFill>
                  <a:srgbClr val="2D2DB9">
                    <a:lumMod val="75000"/>
                  </a:srgbClr>
                </a:solidFill>
                <a:latin typeface="Calibri" panose="020F0502020204030204"/>
              </a:rPr>
              <a:t>  attacks</a:t>
            </a:r>
          </a:p>
          <a:p>
            <a:pPr marL="257175" indent="-257175" defTabSz="685800">
              <a:buSzTx/>
              <a:defRPr/>
            </a:pPr>
            <a:r>
              <a:rPr lang="en-US" sz="2100" kern="0" dirty="0">
                <a:solidFill>
                  <a:srgbClr val="000000"/>
                </a:solidFill>
                <a:latin typeface="Calibri" panose="020F0502020204030204"/>
                <a:cs typeface="+mn-cs"/>
              </a:rPr>
              <a:t>intercept DNS queries, returning bogus replies</a:t>
            </a:r>
          </a:p>
          <a:p>
            <a:pPr marL="557213" lvl="1" indent="-214313" defTabSz="685800">
              <a:buSzPct val="100000"/>
              <a:buFont typeface="Wingdings" charset="2"/>
              <a:buChar char="§"/>
              <a:defRPr/>
            </a:pPr>
            <a:r>
              <a:rPr lang="en-US" sz="1800" kern="0" dirty="0">
                <a:solidFill>
                  <a:srgbClr val="000000"/>
                </a:solidFill>
                <a:latin typeface="Calibri" panose="020F0502020204030204"/>
              </a:rPr>
              <a:t>DNS cache poisoning</a:t>
            </a:r>
          </a:p>
          <a:p>
            <a:pPr marL="557213" lvl="1" indent="-214313" defTabSz="685800">
              <a:buSzPct val="100000"/>
              <a:buFont typeface="Wingdings" charset="2"/>
              <a:buChar char="§"/>
              <a:defRPr/>
            </a:pPr>
            <a:r>
              <a:rPr lang="en-US" sz="1800" kern="0" dirty="0">
                <a:solidFill>
                  <a:srgbClr val="000000"/>
                </a:solidFill>
                <a:latin typeface="Calibri" panose="020F0502020204030204"/>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35</a:t>
            </a:fld>
            <a:endParaRPr lang="en-US" dirty="0"/>
          </a:p>
        </p:txBody>
      </p:sp>
    </p:spTree>
    <p:extLst>
      <p:ext uri="{BB962C8B-B14F-4D97-AF65-F5344CB8AC3E}">
        <p14:creationId xmlns:p14="http://schemas.microsoft.com/office/powerpoint/2010/main" val="209304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DNS Security</a:t>
            </a:r>
          </a:p>
        </p:txBody>
      </p:sp>
      <p:sp>
        <p:nvSpPr>
          <p:cNvPr id="3" name="Content Placeholder 2"/>
          <p:cNvSpPr>
            <a:spLocks noGrp="1"/>
          </p:cNvSpPr>
          <p:nvPr>
            <p:ph idx="1"/>
          </p:nvPr>
        </p:nvSpPr>
        <p:spPr/>
        <p:txBody>
          <a:bodyPr>
            <a:normAutofit fontScale="85000" lnSpcReduction="20000"/>
          </a:bodyPr>
          <a:lstStyle/>
          <a:p>
            <a:r>
              <a:rPr lang="en-US" dirty="0"/>
              <a:t>No way to verify answers</a:t>
            </a:r>
          </a:p>
          <a:p>
            <a:pPr lvl="1"/>
            <a:r>
              <a:rPr lang="en-US" dirty="0"/>
              <a:t>Opens up DNS to many potential attacks</a:t>
            </a:r>
          </a:p>
          <a:p>
            <a:pPr lvl="1"/>
            <a:r>
              <a:rPr lang="en-US" dirty="0"/>
              <a:t>DNSSEC fixes this</a:t>
            </a:r>
          </a:p>
          <a:p>
            <a:pPr lvl="1"/>
            <a:endParaRPr lang="en-US" dirty="0"/>
          </a:p>
          <a:p>
            <a:r>
              <a:rPr lang="en-US" dirty="0"/>
              <a:t>Most obvious vulnerability: recursive resolution</a:t>
            </a:r>
          </a:p>
          <a:p>
            <a:pPr lvl="1"/>
            <a:r>
              <a:rPr lang="en-US" dirty="0"/>
              <a:t>Using recursive resolution, host must trust DNS server</a:t>
            </a:r>
          </a:p>
          <a:p>
            <a:pPr lvl="1"/>
            <a:r>
              <a:rPr lang="en-US" dirty="0"/>
              <a:t>When at Starbucks, server is under their control</a:t>
            </a:r>
          </a:p>
          <a:p>
            <a:pPr lvl="1"/>
            <a:r>
              <a:rPr lang="en-US" dirty="0"/>
              <a:t>And can return whatever values it wants</a:t>
            </a:r>
          </a:p>
          <a:p>
            <a:pPr lvl="1"/>
            <a:endParaRPr lang="en-US" dirty="0"/>
          </a:p>
          <a:p>
            <a:r>
              <a:rPr lang="en-US" dirty="0"/>
              <a:t>More subtle attack: Cache poisoning</a:t>
            </a:r>
          </a:p>
          <a:p>
            <a:pPr lvl="1"/>
            <a:r>
              <a:rPr lang="en-US" dirty="0"/>
              <a:t>Those “additional” records can be anything!</a:t>
            </a:r>
          </a:p>
        </p:txBody>
      </p:sp>
      <p:sp>
        <p:nvSpPr>
          <p:cNvPr id="4" name="Slide Number Placeholder 3"/>
          <p:cNvSpPr>
            <a:spLocks noGrp="1"/>
          </p:cNvSpPr>
          <p:nvPr>
            <p:ph type="sldNum" sz="quarter" idx="10"/>
          </p:nvPr>
        </p:nvSpPr>
        <p:spPr/>
        <p:txBody>
          <a:bodyPr/>
          <a:lstStyle/>
          <a:p>
            <a:pPr>
              <a:defRPr/>
            </a:pPr>
            <a:fld id="{D9648D89-58AB-BC45-AE0C-6A5235B6E242}" type="slidenum">
              <a:rPr lang="en-US" smtClean="0"/>
              <a:pPr>
                <a:defRPr/>
              </a:pPr>
              <a:t>36</a:t>
            </a:fld>
            <a:endParaRPr lang="en-US"/>
          </a:p>
        </p:txBody>
      </p:sp>
    </p:spTree>
    <p:custDataLst>
      <p:tags r:id="rId1"/>
    </p:custDataLst>
    <p:extLst>
      <p:ext uri="{BB962C8B-B14F-4D97-AF65-F5344CB8AC3E}">
        <p14:creationId xmlns:p14="http://schemas.microsoft.com/office/powerpoint/2010/main" val="1599013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1">
            <a:extLst>
              <a:ext uri="{FF2B5EF4-FFF2-40B4-BE49-F238E27FC236}">
                <a16:creationId xmlns:a16="http://schemas.microsoft.com/office/drawing/2014/main" id="{6A639AD4-F9B2-4141-AE34-7A77D3747CC4}"/>
              </a:ext>
            </a:extLst>
          </p:cNvPr>
          <p:cNvSpPr>
            <a:spLocks noGrp="1" noChangeArrowheads="1"/>
          </p:cNvSpPr>
          <p:nvPr>
            <p:ph type="title"/>
          </p:nvPr>
        </p:nvSpPr>
        <p:spPr>
          <a:xfrm>
            <a:off x="882650" y="0"/>
            <a:ext cx="7378700" cy="1955800"/>
          </a:xfrm>
          <a:ln/>
        </p:spPr>
        <p:txBody>
          <a:bodyPr>
            <a:normAutofit/>
          </a:bodyPr>
          <a:lstStyle/>
          <a:p>
            <a:r>
              <a:rPr lang="en-US" altLang="en-US" sz="3600" dirty="0"/>
              <a:t>DNSSEC protects all these end-to-end</a:t>
            </a:r>
          </a:p>
        </p:txBody>
      </p:sp>
      <p:sp>
        <p:nvSpPr>
          <p:cNvPr id="10242" name="Rectangle 2">
            <a:extLst>
              <a:ext uri="{FF2B5EF4-FFF2-40B4-BE49-F238E27FC236}">
                <a16:creationId xmlns:a16="http://schemas.microsoft.com/office/drawing/2014/main" id="{8687F374-7088-A848-A7E1-0CDEDD9EDD90}"/>
              </a:ext>
            </a:extLst>
          </p:cNvPr>
          <p:cNvSpPr>
            <a:spLocks noGrp="1" noChangeArrowheads="1"/>
          </p:cNvSpPr>
          <p:nvPr>
            <p:ph type="body" idx="1"/>
          </p:nvPr>
        </p:nvSpPr>
        <p:spPr>
          <a:ln/>
        </p:spPr>
        <p:txBody>
          <a:bodyPr/>
          <a:lstStyle/>
          <a:p>
            <a:r>
              <a:rPr lang="en-US" altLang="en-US" sz="2200" dirty="0"/>
              <a:t>provides message authentication and integrity verification through cryptographic signatures</a:t>
            </a:r>
          </a:p>
          <a:p>
            <a:pPr lvl="1"/>
            <a:r>
              <a:rPr lang="en-US" altLang="en-US" sz="2200" dirty="0"/>
              <a:t>You know who provided the signature</a:t>
            </a:r>
          </a:p>
          <a:p>
            <a:pPr lvl="1"/>
            <a:r>
              <a:rPr lang="en-US" altLang="en-US" sz="2200" dirty="0"/>
              <a:t>No modifications between signing and validation</a:t>
            </a:r>
          </a:p>
          <a:p>
            <a:pPr marL="457200" lvl="1" indent="0">
              <a:buNone/>
            </a:pPr>
            <a:endParaRPr lang="en-US" altLang="en-US" sz="2200" dirty="0"/>
          </a:p>
          <a:p>
            <a:r>
              <a:rPr lang="en-US" altLang="en-US" sz="2200" dirty="0"/>
              <a:t>It does </a:t>
            </a:r>
            <a:r>
              <a:rPr lang="en-US" altLang="en-US" sz="2200" b="1" dirty="0"/>
              <a:t>not</a:t>
            </a:r>
            <a:r>
              <a:rPr lang="en-US" altLang="en-US" sz="2200" dirty="0"/>
              <a:t> provide authorization</a:t>
            </a:r>
          </a:p>
          <a:p>
            <a:r>
              <a:rPr lang="en-US" altLang="en-US" sz="2200" dirty="0"/>
              <a:t>It does </a:t>
            </a:r>
            <a:r>
              <a:rPr lang="en-US" altLang="en-US" sz="2200" b="1" dirty="0"/>
              <a:t>not</a:t>
            </a:r>
            <a:r>
              <a:rPr lang="en-US" altLang="en-US" sz="2200" dirty="0"/>
              <a:t> provide confidentiality</a:t>
            </a:r>
          </a:p>
          <a:p>
            <a:r>
              <a:rPr lang="en-US" altLang="en-US" sz="2200" dirty="0"/>
              <a:t>It does </a:t>
            </a:r>
            <a:r>
              <a:rPr lang="en-US" altLang="en-US" sz="2200" b="1" dirty="0"/>
              <a:t>not</a:t>
            </a:r>
            <a:r>
              <a:rPr lang="en-US" altLang="en-US" sz="2200" dirty="0"/>
              <a:t> provide protection against DDOS</a:t>
            </a:r>
          </a:p>
        </p:txBody>
      </p:sp>
    </p:spTree>
    <p:extLst>
      <p:ext uri="{BB962C8B-B14F-4D97-AF65-F5344CB8AC3E}">
        <p14:creationId xmlns:p14="http://schemas.microsoft.com/office/powerpoint/2010/main" val="422490264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EB307F-BEBD-A047-A3DD-95C390D99863}"/>
              </a:ext>
            </a:extLst>
          </p:cNvPr>
          <p:cNvSpPr>
            <a:spLocks noGrp="1"/>
          </p:cNvSpPr>
          <p:nvPr>
            <p:ph type="title"/>
          </p:nvPr>
        </p:nvSpPr>
        <p:spPr/>
        <p:txBody>
          <a:bodyPr/>
          <a:lstStyle/>
          <a:p>
            <a:r>
              <a:rPr lang="en-GB" dirty="0"/>
              <a:t>DNSSEC in practice</a:t>
            </a:r>
          </a:p>
        </p:txBody>
      </p:sp>
      <p:sp>
        <p:nvSpPr>
          <p:cNvPr id="3" name="Content Placeholder 2">
            <a:extLst>
              <a:ext uri="{FF2B5EF4-FFF2-40B4-BE49-F238E27FC236}">
                <a16:creationId xmlns:a16="http://schemas.microsoft.com/office/drawing/2014/main" id="{51834D8B-CB65-8C4D-A9FC-64E2A524A10B}"/>
              </a:ext>
            </a:extLst>
          </p:cNvPr>
          <p:cNvSpPr>
            <a:spLocks noGrp="1"/>
          </p:cNvSpPr>
          <p:nvPr>
            <p:ph idx="1"/>
          </p:nvPr>
        </p:nvSpPr>
        <p:spPr>
          <a:xfrm>
            <a:off x="457200" y="1600200"/>
            <a:ext cx="8686800" cy="4912282"/>
          </a:xfrm>
        </p:spPr>
        <p:txBody>
          <a:bodyPr>
            <a:normAutofit/>
          </a:bodyPr>
          <a:lstStyle/>
          <a:p>
            <a:pPr marL="0" indent="0">
              <a:buNone/>
            </a:pPr>
            <a:r>
              <a:rPr lang="en-GB" sz="2800" dirty="0"/>
              <a:t>Problem: Scaling the key signing and key distribution</a:t>
            </a:r>
          </a:p>
          <a:p>
            <a:pPr marL="0" indent="0">
              <a:buNone/>
            </a:pPr>
            <a:r>
              <a:rPr lang="en-GB" sz="2800" dirty="0"/>
              <a:t>Solution: </a:t>
            </a:r>
            <a:r>
              <a:rPr lang="en-US" altLang="en-US" sz="2800" dirty="0"/>
              <a:t>Using the DNS to Distribute Keys</a:t>
            </a:r>
          </a:p>
          <a:p>
            <a:pPr marL="0" indent="0">
              <a:buNone/>
            </a:pPr>
            <a:endParaRPr lang="en-US" altLang="en-US" dirty="0"/>
          </a:p>
          <a:p>
            <a:pPr marL="381000">
              <a:lnSpc>
                <a:spcPct val="90000"/>
              </a:lnSpc>
              <a:buClr>
                <a:srgbClr val="000000"/>
              </a:buCl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600" dirty="0"/>
              <a:t>Distribute keys through the DNS hierarchy</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Use one trusted key to establish authenticity of other keys</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Building chains of trust from the root down</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Parents need to sign the keys of their children</a:t>
            </a:r>
          </a:p>
          <a:p>
            <a:pPr marL="381000">
              <a:lnSpc>
                <a:spcPct val="90000"/>
              </a:lnSpc>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endParaRPr lang="en-US" altLang="en-US" sz="2600" dirty="0"/>
          </a:p>
          <a:p>
            <a:pPr marL="381000">
              <a:lnSpc>
                <a:spcPct val="90000"/>
              </a:lnSpc>
              <a:buClr>
                <a:srgbClr val="000000"/>
              </a:buCl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600" dirty="0"/>
              <a:t>Only the root key needed in ideal world</a:t>
            </a:r>
          </a:p>
          <a:p>
            <a:pPr marL="781050" lvl="1">
              <a:lnSpc>
                <a:spcPct val="90000"/>
              </a:lnSpc>
              <a:buClr>
                <a:srgbClr val="000000"/>
              </a:buClr>
              <a:buFontTx/>
              <a:buChar char="–"/>
              <a:tabLst>
                <a:tab pos="482600" algn="l"/>
                <a:tab pos="939800" algn="l"/>
                <a:tab pos="1384300" algn="l"/>
                <a:tab pos="1828800" algn="l"/>
                <a:tab pos="2286000" algn="l"/>
                <a:tab pos="2730500" algn="l"/>
                <a:tab pos="3175000" algn="l"/>
                <a:tab pos="3632200" algn="l"/>
                <a:tab pos="4076700" algn="l"/>
                <a:tab pos="4533900" algn="l"/>
                <a:tab pos="4978400" algn="l"/>
                <a:tab pos="5422900" algn="l"/>
                <a:tab pos="5880100" algn="l"/>
                <a:tab pos="6324600" algn="l"/>
                <a:tab pos="6769100" algn="l"/>
                <a:tab pos="7226300" algn="l"/>
                <a:tab pos="7670800" algn="l"/>
                <a:tab pos="8128000" algn="l"/>
                <a:tab pos="8572500" algn="l"/>
                <a:tab pos="9017000" algn="l"/>
                <a:tab pos="9182100" algn="l"/>
                <a:tab pos="482600" algn="l"/>
                <a:tab pos="939800" algn="l"/>
                <a:tab pos="1384300" algn="l"/>
                <a:tab pos="1828800" algn="l"/>
                <a:tab pos="2286000" algn="l"/>
                <a:tab pos="2730500" algn="l"/>
                <a:tab pos="3175000" algn="l"/>
                <a:tab pos="3632200" algn="l"/>
                <a:tab pos="4076700" algn="l"/>
                <a:tab pos="4533900" algn="l"/>
                <a:tab pos="4978400" algn="l"/>
              </a:tabLst>
            </a:pPr>
            <a:r>
              <a:rPr lang="en-US" altLang="en-US" sz="2200" dirty="0"/>
              <a:t>Parents always delegate security to child</a:t>
            </a:r>
          </a:p>
          <a:p>
            <a:pPr marL="0" indent="0">
              <a:buNone/>
            </a:pPr>
            <a:endParaRPr lang="en-US" altLang="en-US" dirty="0"/>
          </a:p>
          <a:p>
            <a:pPr marL="0" indent="0">
              <a:buNone/>
            </a:pPr>
            <a:endParaRPr lang="en-GB" dirty="0"/>
          </a:p>
        </p:txBody>
      </p:sp>
      <p:sp>
        <p:nvSpPr>
          <p:cNvPr id="4" name="Slide Number Placeholder 3">
            <a:extLst>
              <a:ext uri="{FF2B5EF4-FFF2-40B4-BE49-F238E27FC236}">
                <a16:creationId xmlns:a16="http://schemas.microsoft.com/office/drawing/2014/main" id="{E2E9BFDA-A012-3E4F-9A6F-86A291D5F298}"/>
              </a:ext>
            </a:extLst>
          </p:cNvPr>
          <p:cNvSpPr>
            <a:spLocks noGrp="1"/>
          </p:cNvSpPr>
          <p:nvPr>
            <p:ph type="sldNum" sz="quarter" idx="12"/>
          </p:nvPr>
        </p:nvSpPr>
        <p:spPr/>
        <p:txBody>
          <a:bodyPr/>
          <a:lstStyle/>
          <a:p>
            <a:fld id="{17258DB0-5299-B449-B005-2F11F39528E5}" type="slidenum">
              <a:rPr lang="en-US" smtClean="0"/>
              <a:t>38</a:t>
            </a:fld>
            <a:endParaRPr lang="en-US"/>
          </a:p>
        </p:txBody>
      </p:sp>
    </p:spTree>
    <p:custDataLst>
      <p:tags r:id="rId1"/>
    </p:custDataLst>
    <p:extLst>
      <p:ext uri="{BB962C8B-B14F-4D97-AF65-F5344CB8AC3E}">
        <p14:creationId xmlns:p14="http://schemas.microsoft.com/office/powerpoint/2010/main" val="1260846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A3AB3B-F11A-AF56-E7D2-B4881A48DEB3}"/>
              </a:ext>
            </a:extLst>
          </p:cNvPr>
          <p:cNvSpPr>
            <a:spLocks noGrp="1"/>
          </p:cNvSpPr>
          <p:nvPr>
            <p:ph type="title"/>
          </p:nvPr>
        </p:nvSpPr>
        <p:spPr>
          <a:xfrm>
            <a:off x="457200" y="274638"/>
            <a:ext cx="8229600" cy="398066"/>
          </a:xfrm>
        </p:spPr>
        <p:txBody>
          <a:bodyPr>
            <a:normAutofit/>
          </a:bodyPr>
          <a:lstStyle/>
          <a:p>
            <a:r>
              <a:rPr lang="en-US" sz="2000" dirty="0"/>
              <a:t>On </a:t>
            </a:r>
            <a:r>
              <a:rPr lang="en-US" sz="2000" dirty="0" err="1"/>
              <a:t>osx</a:t>
            </a:r>
            <a:r>
              <a:rPr lang="en-US" sz="2000" dirty="0"/>
              <a:t> “</a:t>
            </a:r>
            <a:r>
              <a:rPr lang="en-US" sz="2000" i="1" dirty="0"/>
              <a:t>host –av </a:t>
            </a:r>
            <a:r>
              <a:rPr lang="en-US" sz="2000" i="1" dirty="0" err="1"/>
              <a:t>www.cl.cam.ac.uk</a:t>
            </a:r>
            <a:endParaRPr lang="en-US" sz="2000" dirty="0"/>
          </a:p>
        </p:txBody>
      </p:sp>
      <p:sp>
        <p:nvSpPr>
          <p:cNvPr id="3" name="Content Placeholder 2">
            <a:extLst>
              <a:ext uri="{FF2B5EF4-FFF2-40B4-BE49-F238E27FC236}">
                <a16:creationId xmlns:a16="http://schemas.microsoft.com/office/drawing/2014/main" id="{C84BDBCD-F15C-8B3E-D67B-8B449DD7735C}"/>
              </a:ext>
            </a:extLst>
          </p:cNvPr>
          <p:cNvSpPr>
            <a:spLocks noGrp="1"/>
          </p:cNvSpPr>
          <p:nvPr>
            <p:ph idx="1"/>
          </p:nvPr>
        </p:nvSpPr>
        <p:spPr>
          <a:xfrm>
            <a:off x="457200" y="774700"/>
            <a:ext cx="8229600" cy="4525963"/>
          </a:xfrm>
        </p:spPr>
        <p:txBody>
          <a:bodyPr>
            <a:normAutofit fontScale="25000" lnSpcReduction="20000"/>
          </a:bodyPr>
          <a:lstStyle/>
          <a:p>
            <a:pPr marL="0" indent="0">
              <a:buNone/>
            </a:pPr>
            <a:r>
              <a:rPr lang="en-GB" dirty="0">
                <a:solidFill>
                  <a:srgbClr val="000000"/>
                </a:solidFill>
                <a:effectLst/>
                <a:latin typeface="Menlo" panose="020B0609030804020204" pitchFamily="49" charset="0"/>
              </a:rPr>
              <a:t> % host -</a:t>
            </a:r>
            <a:r>
              <a:rPr lang="en-GB" dirty="0" err="1">
                <a:solidFill>
                  <a:srgbClr val="000000"/>
                </a:solidFill>
                <a:effectLst/>
                <a:latin typeface="Menlo" panose="020B0609030804020204" pitchFamily="49" charset="0"/>
              </a:rPr>
              <a:t>va</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www.cl.cam.ac.uk</a:t>
            </a: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Trying "</a:t>
            </a: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a:t>
            </a:r>
          </a:p>
          <a:p>
            <a:pPr marL="0" indent="0">
              <a:buNone/>
            </a:pPr>
            <a:r>
              <a:rPr lang="en-GB" dirty="0">
                <a:solidFill>
                  <a:srgbClr val="000000"/>
                </a:solidFill>
                <a:effectLst/>
                <a:latin typeface="Menlo" panose="020B0609030804020204" pitchFamily="49" charset="0"/>
              </a:rPr>
              <a:t>Trying "</a:t>
            </a: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a:t>
            </a:r>
          </a:p>
          <a:p>
            <a:pPr marL="0" indent="0">
              <a:buNone/>
            </a:pPr>
            <a:r>
              <a:rPr lang="en-GB" dirty="0">
                <a:solidFill>
                  <a:srgbClr val="000000"/>
                </a:solidFill>
                <a:effectLst/>
                <a:latin typeface="Menlo" panose="020B0609030804020204" pitchFamily="49" charset="0"/>
              </a:rPr>
              <a:t>;; -&gt;&gt;HEADER&lt;&lt;- opcode: QUERY, status: NOERROR, id: 25214</a:t>
            </a:r>
          </a:p>
          <a:p>
            <a:pPr marL="0" indent="0">
              <a:buNone/>
            </a:pPr>
            <a:r>
              <a:rPr lang="en-GB" dirty="0">
                <a:solidFill>
                  <a:srgbClr val="000000"/>
                </a:solidFill>
                <a:effectLst/>
                <a:latin typeface="Menlo" panose="020B0609030804020204" pitchFamily="49" charset="0"/>
              </a:rPr>
              <a:t>;; flags: </a:t>
            </a:r>
            <a:r>
              <a:rPr lang="en-GB" dirty="0" err="1">
                <a:solidFill>
                  <a:srgbClr val="000000"/>
                </a:solidFill>
                <a:effectLst/>
                <a:latin typeface="Menlo" panose="020B0609030804020204" pitchFamily="49" charset="0"/>
              </a:rPr>
              <a:t>qr</a:t>
            </a:r>
            <a:r>
              <a:rPr lang="en-GB" dirty="0">
                <a:solidFill>
                  <a:srgbClr val="000000"/>
                </a:solidFill>
                <a:effectLst/>
                <a:latin typeface="Menlo" panose="020B0609030804020204" pitchFamily="49" charset="0"/>
              </a:rPr>
              <a:t> aa </a:t>
            </a:r>
            <a:r>
              <a:rPr lang="en-GB" dirty="0" err="1">
                <a:solidFill>
                  <a:srgbClr val="000000"/>
                </a:solidFill>
                <a:effectLst/>
                <a:latin typeface="Menlo" panose="020B0609030804020204" pitchFamily="49" charset="0"/>
              </a:rPr>
              <a:t>rd</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ra</a:t>
            </a:r>
            <a:r>
              <a:rPr lang="en-GB" dirty="0">
                <a:solidFill>
                  <a:srgbClr val="000000"/>
                </a:solidFill>
                <a:effectLst/>
                <a:latin typeface="Menlo" panose="020B0609030804020204" pitchFamily="49" charset="0"/>
              </a:rPr>
              <a:t>; QUERY: 1, ANSWER: 23, AUTHORITY: 0, ADDITIONAL: 0</a:t>
            </a:r>
          </a:p>
          <a:p>
            <a:pPr marL="0" indent="0">
              <a:buNone/>
            </a:pPr>
            <a:br>
              <a:rPr lang="en-GB" dirty="0">
                <a:solidFill>
                  <a:srgbClr val="000000"/>
                </a:solidFill>
                <a:effectLst/>
                <a:latin typeface="Menlo" panose="020B0609030804020204" pitchFamily="49" charset="0"/>
              </a:rPr>
            </a:b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 QUESTION SECTION:</a:t>
            </a:r>
          </a:p>
          <a:p>
            <a:pPr marL="0" indent="0">
              <a:buNone/>
            </a:pPr>
            <a:r>
              <a:rPr lang="en-GB" dirty="0">
                <a:solidFill>
                  <a:srgbClr val="000000"/>
                </a:solidFill>
                <a:effectLst/>
                <a:latin typeface="Menlo" panose="020B0609030804020204" pitchFamily="49" charset="0"/>
              </a:rPr>
              <a:t>;</a:t>
            </a: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IN ANY</a:t>
            </a:r>
          </a:p>
          <a:p>
            <a:pPr marL="0" indent="0">
              <a:buNone/>
            </a:pPr>
            <a:br>
              <a:rPr lang="en-GB" dirty="0">
                <a:solidFill>
                  <a:srgbClr val="000000"/>
                </a:solidFill>
                <a:effectLst/>
                <a:latin typeface="Menlo" panose="020B0609030804020204" pitchFamily="49" charset="0"/>
              </a:rPr>
            </a:b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 ANSWER SECTION:</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1200 IN RRSIG NSEC 5 5 1200 20230317214336 20230215204336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h2JCZHfF9m+jqvHQR6z67LDC3g1xKoCRDmrss+LVrAXJqWsi+d8+/Gio /U07C2SXKGa3NXj5ByNvqH2HJs6Loc1emEEeiPlSYqkOUSGTLRQhlEqy bHEfeCPV4hJy/NSuRvcxZCqpgEDSbF5K0JzqI6dnPCoOoMFdSrA4n9OT </a:t>
            </a:r>
            <a:r>
              <a:rPr lang="en-GB" dirty="0" err="1">
                <a:solidFill>
                  <a:srgbClr val="000000"/>
                </a:solidFill>
                <a:effectLst/>
                <a:latin typeface="Menlo" panose="020B0609030804020204" pitchFamily="49" charset="0"/>
              </a:rPr>
              <a:t>kDQ</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1200 IN NSEC www-443-120.cl.cam.ac.uk. A PTR TXT AAAA SSHFP RRSIG NSEC CAA</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SSHFP 5 5 21600 20230306104604 20230204102237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kfCKxAD9cyLJDj/UEJl7Sr8b55yH8dxfYc+BF9tgcqbReo2GNLQelOZN rB5JAhoewZ9HxlASO5rzCX1BR9AP0H+Rk7BNbDp8rvnO9G8PWGQcpKHm BJWb9nj2a/zi360WCUGH/u8GlPxw0L7b2P460DYxE4wDmL3jNjvw61Ca Y3g=</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3 2 B7E1DF5B943C481A263307EDEE23F0719858CDF516F2482B54A4B248 0118CAE9</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2 1 6FB539DBE0E273B56327E619BB1814DB4CE810D8</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4 2 293F122F4D4970C42B767898C5505C3EB838E0C5BB432EF36AF33C03 1FA792FA</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4 1 5E0CBE0730922925C446DF1B2DCE336AA7565122</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1 1 FF45237DF493102CF7478AE0A96DE773FB4877C4</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1 2 2953D9172EC850D2A46FA0245DFFAE978EE31B3BED233DED77BC937B 115952D7</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3 1 FD276CF12A0B909533ABFA5931622950308AF099</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SSHFP 2 2 403A5EE7B8ADD3E16B5973874E54CDFAC82268CC63B4CFD90E74DDC6 4E2EDF6F</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AAAA 5 5 21600 20230316213444 20230214203939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eVJM0NwnGPVC9y+96IJq48feYCDxTlEZ66fcH83aO2VFXoCblJkLUCoK e0TeobR+mnLad0XJFUocfjKorIV6s1CNzG90nmV1+dxQD1VBxQzBrV9A k+JqokUQbkvb0UsV4UIWUvRav0M1GccXS5Nxzl/</a:t>
            </a:r>
            <a:r>
              <a:rPr lang="en-GB" dirty="0" err="1">
                <a:solidFill>
                  <a:srgbClr val="000000"/>
                </a:solidFill>
                <a:effectLst/>
                <a:latin typeface="Menlo" panose="020B0609030804020204" pitchFamily="49" charset="0"/>
              </a:rPr>
              <a:t>HDITMyVXMZx</a:t>
            </a:r>
            <a:r>
              <a:rPr lang="en-GB" dirty="0">
                <a:solidFill>
                  <a:srgbClr val="000000"/>
                </a:solidFill>
                <a:effectLst/>
                <a:latin typeface="Menlo" panose="020B0609030804020204" pitchFamily="49" charset="0"/>
              </a:rPr>
              <a:t>/</a:t>
            </a:r>
            <a:r>
              <a:rPr lang="en-GB" dirty="0" err="1">
                <a:solidFill>
                  <a:srgbClr val="000000"/>
                </a:solidFill>
                <a:effectLst/>
                <a:latin typeface="Menlo" panose="020B0609030804020204" pitchFamily="49" charset="0"/>
              </a:rPr>
              <a:t>Citlr</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lgU</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AAAA 2a05:b400:110::80:14</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TXT 5 5 21600 20230321232700 20230219230148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Tjlztn2dsdjr5wGAkuPVTy/0V/BBTDEC3K8x7nNnml9dRoy/</a:t>
            </a:r>
            <a:r>
              <a:rPr lang="en-GB" dirty="0" err="1">
                <a:solidFill>
                  <a:srgbClr val="000000"/>
                </a:solidFill>
                <a:effectLst/>
                <a:latin typeface="Menlo" panose="020B0609030804020204" pitchFamily="49" charset="0"/>
              </a:rPr>
              <a:t>ncRLWEyA</a:t>
            </a:r>
            <a:r>
              <a:rPr lang="en-GB" dirty="0">
                <a:solidFill>
                  <a:srgbClr val="000000"/>
                </a:solidFill>
                <a:effectLst/>
                <a:latin typeface="Menlo" panose="020B0609030804020204" pitchFamily="49" charset="0"/>
              </a:rPr>
              <a:t> 9XsxENQ2Oei7evt6pelFstpVwny6F9nMs+xAFYDiX0PpcJ4pZMNADOgs BNXhR2XS0IknnuqUuWPlH1WTFZqBd27gIsQ0F+79Atj3MHQ5hBZlCS0n </a:t>
            </a:r>
            <a:r>
              <a:rPr lang="en-GB" dirty="0" err="1">
                <a:solidFill>
                  <a:srgbClr val="000000"/>
                </a:solidFill>
                <a:effectLst/>
                <a:latin typeface="Menlo" panose="020B0609030804020204" pitchFamily="49" charset="0"/>
              </a:rPr>
              <a:t>EoE</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TXT "pseudo IP address for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departmental WWW server (IPv4 and IPv6)"</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PTR 5 5 21600 20230314163841 20230212160205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gceJom14zzcCsdYuU2ymxuMABhlZO6VDIp8J4seDqDt09924Avcpl2P9 5wlDds02a0JGTqbnnDiydKFgOA6fJHNMCEbAQr6GVjl/Fg+YLWH8YwLx Uu9q7FgmZyXLk67wC9ji17VZ3V9Co5Kd2kWuDOvp7Xb5OeyPKAll//</a:t>
            </a:r>
            <a:r>
              <a:rPr lang="en-GB" dirty="0" err="1">
                <a:solidFill>
                  <a:srgbClr val="000000"/>
                </a:solidFill>
                <a:effectLst/>
                <a:latin typeface="Menlo" panose="020B0609030804020204" pitchFamily="49" charset="0"/>
              </a:rPr>
              <a:t>tL</a:t>
            </a:r>
            <a:r>
              <a:rPr lang="en-GB" dirty="0">
                <a:solidFill>
                  <a:srgbClr val="000000"/>
                </a:solidFill>
                <a:effectLst/>
                <a:latin typeface="Menlo" panose="020B0609030804020204" pitchFamily="49" charset="0"/>
              </a:rPr>
              <a:t> </a:t>
            </a:r>
            <a:r>
              <a:rPr lang="en-GB" dirty="0" err="1">
                <a:solidFill>
                  <a:srgbClr val="000000"/>
                </a:solidFill>
                <a:effectLst/>
                <a:latin typeface="Menlo" panose="020B0609030804020204" pitchFamily="49" charset="0"/>
              </a:rPr>
              <a:t>BDk</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PTR svr-www-00.cl.cam.ac.uk.</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RRSIG A 5 5 21600 20230314163841 20230212160205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j8k+Q8L2C7zzHSvpWpg+1t5WPk9IeTZ9GOvw/0v1pbYVXJfeHuNm9ERM Ff/hEkZm21ooFIBtrbTe/m5b+kBBm2OETDbbGP+na3/DEQyWFp0sHe6j S2ZS9KeOXENJk92eA+/dBAWe0vFvTpXrZ/thp61ctqm9b3mR8AbnuNgu </a:t>
            </a:r>
            <a:r>
              <a:rPr lang="en-GB" dirty="0" err="1">
                <a:solidFill>
                  <a:srgbClr val="000000"/>
                </a:solidFill>
                <a:effectLst/>
                <a:latin typeface="Menlo" panose="020B0609030804020204" pitchFamily="49" charset="0"/>
              </a:rPr>
              <a:t>uHs</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21600 IN A 128.232.0.20</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CAA 0 </a:t>
            </a:r>
            <a:r>
              <a:rPr lang="en-GB" dirty="0" err="1">
                <a:solidFill>
                  <a:srgbClr val="000000"/>
                </a:solidFill>
                <a:effectLst/>
                <a:latin typeface="Menlo" panose="020B0609030804020204" pitchFamily="49" charset="0"/>
              </a:rPr>
              <a:t>issuewild</a:t>
            </a:r>
            <a:r>
              <a:rPr lang="en-GB" dirty="0">
                <a:solidFill>
                  <a:srgbClr val="000000"/>
                </a:solidFill>
                <a:effectLst/>
                <a:latin typeface="Menlo" panose="020B0609030804020204" pitchFamily="49" charset="0"/>
              </a:rPr>
              <a:t> ";"</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CAA 0 issue "</a:t>
            </a:r>
            <a:r>
              <a:rPr lang="en-GB" dirty="0" err="1">
                <a:solidFill>
                  <a:srgbClr val="000000"/>
                </a:solidFill>
                <a:effectLst/>
                <a:latin typeface="Menlo" panose="020B0609030804020204" pitchFamily="49" charset="0"/>
              </a:rPr>
              <a:t>quovadisglobal.com</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CAA 0 issue "</a:t>
            </a:r>
            <a:r>
              <a:rPr lang="en-GB" dirty="0" err="1">
                <a:solidFill>
                  <a:srgbClr val="000000"/>
                </a:solidFill>
                <a:effectLst/>
                <a:latin typeface="Menlo" panose="020B0609030804020204" pitchFamily="49" charset="0"/>
              </a:rPr>
              <a:t>letsencrypt.org</a:t>
            </a:r>
            <a:r>
              <a:rPr lang="en-GB" dirty="0">
                <a:solidFill>
                  <a:srgbClr val="000000"/>
                </a:solidFill>
                <a:effectLst/>
                <a:latin typeface="Menlo" panose="020B0609030804020204" pitchFamily="49" charset="0"/>
              </a:rPr>
              <a:t>"</a:t>
            </a:r>
          </a:p>
          <a:p>
            <a:pPr marL="0" indent="0">
              <a:buNone/>
            </a:pPr>
            <a:r>
              <a:rPr lang="en-GB" dirty="0" err="1">
                <a:solidFill>
                  <a:srgbClr val="000000"/>
                </a:solidFill>
                <a:effectLst/>
                <a:latin typeface="Menlo" panose="020B0609030804020204" pitchFamily="49" charset="0"/>
              </a:rPr>
              <a:t>www.cl.cam.ac.uk</a:t>
            </a:r>
            <a:r>
              <a:rPr lang="en-GB" dirty="0">
                <a:solidFill>
                  <a:srgbClr val="000000"/>
                </a:solidFill>
                <a:effectLst/>
                <a:latin typeface="Menlo" panose="020B0609030804020204" pitchFamily="49" charset="0"/>
              </a:rPr>
              <a:t>. 600 IN RRSIG CAA 5 5 600 20230324004125 20230222002906 31575 </a:t>
            </a:r>
            <a:r>
              <a:rPr lang="en-GB" dirty="0" err="1">
                <a:solidFill>
                  <a:srgbClr val="000000"/>
                </a:solidFill>
                <a:effectLst/>
                <a:latin typeface="Menlo" panose="020B0609030804020204" pitchFamily="49" charset="0"/>
              </a:rPr>
              <a:t>cl.cam.ac.uk</a:t>
            </a:r>
            <a:r>
              <a:rPr lang="en-GB" dirty="0">
                <a:solidFill>
                  <a:srgbClr val="000000"/>
                </a:solidFill>
                <a:effectLst/>
                <a:latin typeface="Menlo" panose="020B0609030804020204" pitchFamily="49" charset="0"/>
              </a:rPr>
              <a:t>. A930aBg5uKP2l2aYxJ1gbCSnbR/o8n8oOs54fBOSUOkE55YmQWRNkNEW AGuuJltIz0I/lJ9eH4Jf+VL7KO1AimzS2ae6GXnXogP3shaz16jh+psX rRQhKa2S0LcfRJM2j3ltct88AewpLk4nrv5rlvCS2yumGQlvKaMuEaga R14=</a:t>
            </a:r>
          </a:p>
          <a:p>
            <a:pPr marL="0" indent="0">
              <a:buNone/>
            </a:pPr>
            <a:br>
              <a:rPr lang="en-GB" dirty="0">
                <a:solidFill>
                  <a:srgbClr val="000000"/>
                </a:solidFill>
                <a:effectLst/>
                <a:latin typeface="Menlo" panose="020B0609030804020204" pitchFamily="49" charset="0"/>
              </a:rPr>
            </a:br>
            <a:endParaRPr lang="en-GB" dirty="0">
              <a:solidFill>
                <a:srgbClr val="000000"/>
              </a:solidFill>
              <a:effectLst/>
              <a:latin typeface="Menlo" panose="020B0609030804020204" pitchFamily="49" charset="0"/>
            </a:endParaRPr>
          </a:p>
          <a:p>
            <a:pPr marL="0" indent="0">
              <a:buNone/>
            </a:pPr>
            <a:r>
              <a:rPr lang="en-GB" dirty="0">
                <a:solidFill>
                  <a:srgbClr val="000000"/>
                </a:solidFill>
                <a:effectLst/>
                <a:latin typeface="Menlo" panose="020B0609030804020204" pitchFamily="49" charset="0"/>
              </a:rPr>
              <a:t>Received 1858 bytes from 2a05:b400:110::d:0#53 in 2 </a:t>
            </a:r>
            <a:r>
              <a:rPr lang="en-GB" dirty="0" err="1">
                <a:solidFill>
                  <a:srgbClr val="000000"/>
                </a:solidFill>
                <a:effectLst/>
                <a:latin typeface="Menlo" panose="020B0609030804020204" pitchFamily="49" charset="0"/>
              </a:rPr>
              <a:t>ms</a:t>
            </a:r>
            <a:endParaRPr lang="en-GB" dirty="0">
              <a:solidFill>
                <a:srgbClr val="000000"/>
              </a:solidFill>
              <a:effectLst/>
              <a:latin typeface="Menlo" panose="020B0609030804020204" pitchFamily="49" charset="0"/>
            </a:endParaRPr>
          </a:p>
          <a:p>
            <a:pPr marL="0" indent="0">
              <a:buNone/>
            </a:pPr>
            <a:endParaRPr lang="en-US" dirty="0"/>
          </a:p>
        </p:txBody>
      </p:sp>
      <p:sp>
        <p:nvSpPr>
          <p:cNvPr id="4" name="Slide Number Placeholder 3">
            <a:extLst>
              <a:ext uri="{FF2B5EF4-FFF2-40B4-BE49-F238E27FC236}">
                <a16:creationId xmlns:a16="http://schemas.microsoft.com/office/drawing/2014/main" id="{D2700657-D083-CFE2-0B93-DC105490E05D}"/>
              </a:ext>
            </a:extLst>
          </p:cNvPr>
          <p:cNvSpPr>
            <a:spLocks noGrp="1"/>
          </p:cNvSpPr>
          <p:nvPr>
            <p:ph type="sldNum" sz="quarter" idx="12"/>
          </p:nvPr>
        </p:nvSpPr>
        <p:spPr/>
        <p:txBody>
          <a:bodyPr/>
          <a:lstStyle/>
          <a:p>
            <a:fld id="{17258DB0-5299-B449-B005-2F11F39528E5}" type="slidenum">
              <a:rPr lang="en-US" smtClean="0"/>
              <a:t>39</a:t>
            </a:fld>
            <a:endParaRPr lang="en-US"/>
          </a:p>
        </p:txBody>
      </p:sp>
      <p:sp>
        <p:nvSpPr>
          <p:cNvPr id="5" name="Rectangle 4">
            <a:extLst>
              <a:ext uri="{FF2B5EF4-FFF2-40B4-BE49-F238E27FC236}">
                <a16:creationId xmlns:a16="http://schemas.microsoft.com/office/drawing/2014/main" id="{505687E1-A3E4-66FE-64D4-D0AE6CB053B8}"/>
              </a:ext>
            </a:extLst>
          </p:cNvPr>
          <p:cNvSpPr/>
          <p:nvPr/>
        </p:nvSpPr>
        <p:spPr>
          <a:xfrm>
            <a:off x="457200" y="2178050"/>
            <a:ext cx="7423150" cy="36195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CAA61B28-AFCB-8BCC-7455-87B7235F0F17}"/>
              </a:ext>
            </a:extLst>
          </p:cNvPr>
          <p:cNvSpPr/>
          <p:nvPr/>
        </p:nvSpPr>
        <p:spPr>
          <a:xfrm>
            <a:off x="254000" y="4404918"/>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18D4A9B3-A296-2A4D-64F3-66F45C7B7A30}"/>
              </a:ext>
            </a:extLst>
          </p:cNvPr>
          <p:cNvSpPr/>
          <p:nvPr/>
        </p:nvSpPr>
        <p:spPr>
          <a:xfrm>
            <a:off x="254000" y="4815682"/>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AD24BE2E-36F5-C7B3-7DEC-11F051927430}"/>
              </a:ext>
            </a:extLst>
          </p:cNvPr>
          <p:cNvSpPr/>
          <p:nvPr/>
        </p:nvSpPr>
        <p:spPr>
          <a:xfrm>
            <a:off x="254000" y="6076554"/>
            <a:ext cx="7423150" cy="36195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9DC5FCC0-1F7D-2D30-0E17-BA4974FF657B}"/>
              </a:ext>
            </a:extLst>
          </p:cNvPr>
          <p:cNvSpPr/>
          <p:nvPr/>
        </p:nvSpPr>
        <p:spPr>
          <a:xfrm>
            <a:off x="254000" y="5261373"/>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3CD3EFFB-2D86-6A76-C163-0B3E9283E11A}"/>
              </a:ext>
            </a:extLst>
          </p:cNvPr>
          <p:cNvSpPr/>
          <p:nvPr/>
        </p:nvSpPr>
        <p:spPr>
          <a:xfrm>
            <a:off x="254000" y="3944545"/>
            <a:ext cx="7423150" cy="30876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80348052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5404013" y="3324188"/>
            <a:ext cx="1094184" cy="700088"/>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8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r>
              <a:rPr lang="en-US" altLang="en-US" sz="1050" dirty="0">
                <a:solidFill>
                  <a:prstClr val="black"/>
                </a:solidFill>
                <a:latin typeface="Calibri" panose="020F0502020204030204"/>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enterprise</a:t>
            </a:r>
          </a:p>
          <a:p>
            <a:pPr defTabSz="685800">
              <a:lnSpc>
                <a:spcPct val="80000"/>
              </a:lnSpc>
              <a:spcBef>
                <a:spcPct val="0"/>
              </a:spcBef>
              <a:buClrTx/>
              <a:buSzTx/>
              <a:buNone/>
              <a:defRPr/>
            </a:pPr>
            <a:r>
              <a:rPr lang="en-US" altLang="en-US" sz="1050" dirty="0">
                <a:solidFill>
                  <a:prstClr val="black"/>
                </a:solidFill>
                <a:latin typeface="Calibri" panose="020F0502020204030204"/>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defTabSz="685800">
              <a:lnSpc>
                <a:spcPct val="90000"/>
              </a:lnSpc>
              <a:defRPr/>
            </a:pPr>
            <a:r>
              <a:rPr lang="en-US" sz="1050" dirty="0">
                <a:solidFill>
                  <a:prstClr val="black"/>
                </a:solidFill>
                <a:latin typeface="Calibri" panose="020F0502020204030204"/>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defTabSz="685800">
              <a:lnSpc>
                <a:spcPct val="90000"/>
              </a:lnSpc>
              <a:defRPr/>
            </a:pPr>
            <a:r>
              <a:rPr lang="en-US" sz="788" dirty="0">
                <a:solidFill>
                  <a:prstClr val="black"/>
                </a:solidFill>
                <a:latin typeface="Calibri" panose="020F0502020204030204"/>
              </a:rPr>
              <a:t>datacenter </a:t>
            </a:r>
          </a:p>
          <a:p>
            <a:pPr defTabSz="685800">
              <a:lnSpc>
                <a:spcPct val="90000"/>
              </a:lnSpc>
              <a:defRPr/>
            </a:pPr>
            <a:r>
              <a:rPr lang="en-US" sz="788" dirty="0">
                <a:solidFill>
                  <a:prstClr val="black"/>
                </a:solidFill>
                <a:latin typeface="Calibri" panose="020F0502020204030204"/>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content </a:t>
            </a:r>
          </a:p>
          <a:p>
            <a:pPr defTabSz="685800">
              <a:lnSpc>
                <a:spcPct val="90000"/>
              </a:lnSpc>
              <a:defRPr/>
            </a:pPr>
            <a:r>
              <a:rPr lang="en-US" sz="1050" dirty="0">
                <a:solidFill>
                  <a:prstClr val="black"/>
                </a:solidFill>
                <a:latin typeface="Calibri" panose="020F0502020204030204"/>
              </a:rPr>
              <a:t>provider </a:t>
            </a:r>
          </a:p>
          <a:p>
            <a:pPr defTabSz="685800">
              <a:lnSpc>
                <a:spcPct val="90000"/>
              </a:lnSpc>
              <a:defRPr/>
            </a:pPr>
            <a:r>
              <a:rPr lang="en-US" sz="1050" dirty="0">
                <a:solidFill>
                  <a:prstClr val="black"/>
                </a:solidFill>
                <a:latin typeface="Calibri" panose="020F0502020204030204"/>
              </a:rPr>
              <a:t>network</a:t>
            </a:r>
            <a:endParaRPr lang="en-US" sz="750" dirty="0">
              <a:solidFill>
                <a:prstClr val="black"/>
              </a:solidFill>
              <a:latin typeface="Calibri" panose="020F0502020204030204"/>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dirty="0">
                  <a:solidFill>
                    <a:prstClr val="black"/>
                  </a:solidFill>
                  <a:latin typeface="Calibri" panose="020F0502020204030204"/>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5620139" y="3351318"/>
            <a:ext cx="643304" cy="437823"/>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4904937" y="188168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5760243" y="2217878"/>
            <a:ext cx="2066572" cy="3188003"/>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6004384" y="1733617"/>
            <a:ext cx="798910" cy="785813"/>
            <a:chOff x="4047" y="420"/>
            <a:chExt cx="671" cy="660"/>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750" dirty="0">
                  <a:solidFill>
                    <a:prstClr val="white"/>
                  </a:solidFill>
                </a:rPr>
                <a:t>application</a:t>
              </a:r>
              <a:endParaRPr lang="en-US" altLang="en-US" sz="750" dirty="0">
                <a:solidFill>
                  <a:prstClr val="black"/>
                </a:solidFill>
              </a:endParaRPr>
            </a:p>
            <a:p>
              <a:pPr algn="ctr" defTabSz="685800">
                <a:spcBef>
                  <a:spcPct val="0"/>
                </a:spcBef>
                <a:defRPr/>
              </a:pPr>
              <a:r>
                <a:rPr lang="en-US" altLang="en-US" sz="750" dirty="0">
                  <a:solidFill>
                    <a:prstClr val="black"/>
                  </a:solidFill>
                </a:rPr>
                <a:t>transport</a:t>
              </a:r>
            </a:p>
            <a:p>
              <a:pPr algn="ctr" defTabSz="685800">
                <a:spcBef>
                  <a:spcPct val="0"/>
                </a:spcBef>
                <a:defRPr/>
              </a:pPr>
              <a:r>
                <a:rPr lang="en-US" altLang="en-US" sz="750" dirty="0">
                  <a:solidFill>
                    <a:prstClr val="black"/>
                  </a:solidFill>
                </a:rPr>
                <a:t>network</a:t>
              </a:r>
            </a:p>
            <a:p>
              <a:pPr algn="ctr" defTabSz="685800">
                <a:spcBef>
                  <a:spcPct val="0"/>
                </a:spcBef>
                <a:defRPr/>
              </a:pPr>
              <a:r>
                <a:rPr lang="en-US" altLang="en-US" sz="750" dirty="0">
                  <a:solidFill>
                    <a:prstClr val="black"/>
                  </a:solidFill>
                </a:rPr>
                <a:t>data link</a:t>
              </a:r>
            </a:p>
            <a:p>
              <a:pPr algn="ctr" defTabSz="685800">
                <a:spcBef>
                  <a:spcPct val="0"/>
                </a:spcBef>
                <a:defRPr/>
              </a:pPr>
              <a:r>
                <a:rPr lang="en-US" altLang="en-US" sz="750" dirty="0">
                  <a:solidFill>
                    <a:prstClr val="black"/>
                  </a:solidFill>
                </a:rPr>
                <a:t>physical</a:t>
              </a:r>
              <a:endParaRPr lang="en-US" altLang="en-US" sz="1800" dirty="0">
                <a:solidFill>
                  <a:prstClr val="black"/>
                </a:solidFill>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7578392" y="4414905"/>
            <a:ext cx="788195" cy="784622"/>
            <a:chOff x="4047" y="414"/>
            <a:chExt cx="662" cy="659"/>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750" dirty="0">
                  <a:solidFill>
                    <a:prstClr val="white"/>
                  </a:solidFill>
                </a:rPr>
                <a:t>application</a:t>
              </a:r>
              <a:endParaRPr lang="en-US" altLang="en-US" sz="750" dirty="0">
                <a:solidFill>
                  <a:prstClr val="black"/>
                </a:solidFill>
              </a:endParaRPr>
            </a:p>
            <a:p>
              <a:pPr algn="ctr" defTabSz="685800">
                <a:spcBef>
                  <a:spcPct val="0"/>
                </a:spcBef>
                <a:defRPr/>
              </a:pPr>
              <a:r>
                <a:rPr lang="en-US" altLang="en-US" sz="750" dirty="0">
                  <a:solidFill>
                    <a:prstClr val="black"/>
                  </a:solidFill>
                </a:rPr>
                <a:t>transport</a:t>
              </a:r>
            </a:p>
            <a:p>
              <a:pPr algn="ctr" defTabSz="685800">
                <a:spcBef>
                  <a:spcPct val="0"/>
                </a:spcBef>
                <a:defRPr/>
              </a:pPr>
              <a:r>
                <a:rPr lang="en-US" altLang="en-US" sz="750" dirty="0">
                  <a:solidFill>
                    <a:prstClr val="black"/>
                  </a:solidFill>
                </a:rPr>
                <a:t>network</a:t>
              </a:r>
            </a:p>
            <a:p>
              <a:pPr algn="ctr" defTabSz="685800">
                <a:spcBef>
                  <a:spcPct val="0"/>
                </a:spcBef>
                <a:defRPr/>
              </a:pPr>
              <a:r>
                <a:rPr lang="en-US" altLang="en-US" sz="750" dirty="0">
                  <a:solidFill>
                    <a:prstClr val="black"/>
                  </a:solidFill>
                </a:rPr>
                <a:t>data link</a:t>
              </a:r>
            </a:p>
            <a:p>
              <a:pPr algn="ctr" defTabSz="685800">
                <a:spcBef>
                  <a:spcPct val="0"/>
                </a:spcBef>
                <a:defRPr/>
              </a:pPr>
              <a:r>
                <a:rPr lang="en-US" altLang="en-US" sz="750" dirty="0">
                  <a:solidFill>
                    <a:prstClr val="black"/>
                  </a:solidFill>
                </a:rPr>
                <a:t>physical</a:t>
              </a:r>
              <a:endParaRPr lang="en-US" altLang="en-US" sz="1800" dirty="0">
                <a:solidFill>
                  <a:prstClr val="black"/>
                </a:solidFill>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5972240" y="4138168"/>
            <a:ext cx="795338" cy="788194"/>
            <a:chOff x="4047" y="420"/>
            <a:chExt cx="668" cy="662"/>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750" dirty="0">
                  <a:solidFill>
                    <a:prstClr val="white"/>
                  </a:solidFill>
                </a:rPr>
                <a:t>application</a:t>
              </a:r>
              <a:endParaRPr lang="en-US" altLang="en-US" sz="750" dirty="0">
                <a:solidFill>
                  <a:prstClr val="black"/>
                </a:solidFill>
              </a:endParaRPr>
            </a:p>
            <a:p>
              <a:pPr algn="ctr" defTabSz="685800">
                <a:spcBef>
                  <a:spcPct val="0"/>
                </a:spcBef>
                <a:defRPr/>
              </a:pPr>
              <a:r>
                <a:rPr lang="en-US" altLang="en-US" sz="750" dirty="0">
                  <a:solidFill>
                    <a:prstClr val="black"/>
                  </a:solidFill>
                </a:rPr>
                <a:t>transport</a:t>
              </a:r>
            </a:p>
            <a:p>
              <a:pPr algn="ctr" defTabSz="685800">
                <a:spcBef>
                  <a:spcPct val="0"/>
                </a:spcBef>
                <a:defRPr/>
              </a:pPr>
              <a:r>
                <a:rPr lang="en-US" altLang="en-US" sz="750" dirty="0">
                  <a:solidFill>
                    <a:prstClr val="black"/>
                  </a:solidFill>
                </a:rPr>
                <a:t>network</a:t>
              </a:r>
            </a:p>
            <a:p>
              <a:pPr algn="ctr" defTabSz="685800">
                <a:spcBef>
                  <a:spcPct val="0"/>
                </a:spcBef>
                <a:defRPr/>
              </a:pPr>
              <a:r>
                <a:rPr lang="en-US" altLang="en-US" sz="750" dirty="0">
                  <a:solidFill>
                    <a:prstClr val="black"/>
                  </a:solidFill>
                </a:rPr>
                <a:t>data link</a:t>
              </a:r>
            </a:p>
            <a:p>
              <a:pPr algn="ctr" defTabSz="685800">
                <a:spcBef>
                  <a:spcPct val="0"/>
                </a:spcBef>
                <a:defRPr/>
              </a:pPr>
              <a:r>
                <a:rPr lang="en-US" altLang="en-US" sz="750" dirty="0">
                  <a:solidFill>
                    <a:prstClr val="black"/>
                  </a:solidFill>
                </a:rPr>
                <a:t>physical</a:t>
              </a:r>
              <a:endParaRPr lang="en-US" altLang="en-US" sz="1800" dirty="0">
                <a:solidFill>
                  <a:prstClr val="black"/>
                </a:solidFill>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6748523" y="4195830"/>
            <a:ext cx="967978" cy="406003"/>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6819960" y="1851488"/>
            <a:ext cx="1275159" cy="253960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Creating a network app</a:t>
            </a:r>
            <a:endParaRPr lang="en-US"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6884" y="1857814"/>
            <a:ext cx="3981888"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5" indent="0" defTabSz="685800">
              <a:spcBef>
                <a:spcPts val="750"/>
              </a:spcBef>
              <a:buClr>
                <a:srgbClr val="0000A8"/>
              </a:buClr>
              <a:buNone/>
              <a:defRPr/>
            </a:pPr>
            <a:r>
              <a:rPr lang="en-US" altLang="en-US" sz="2100" dirty="0">
                <a:solidFill>
                  <a:srgbClr val="C00000"/>
                </a:solidFill>
                <a:latin typeface="Calibri" panose="020F0502020204030204"/>
                <a:ea typeface="ＭＳ Ｐゴシック" panose="020B0600070205080204" pitchFamily="34" charset="-128"/>
              </a:rPr>
              <a:t>write programs that:</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run on (different) end systems</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communicate over network</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e.g., web server software communicates with browser software</a:t>
            </a:r>
          </a:p>
          <a:p>
            <a:pPr marL="10715" indent="0" defTabSz="685800">
              <a:spcBef>
                <a:spcPts val="750"/>
              </a:spcBef>
              <a:buClr>
                <a:srgbClr val="0000A8"/>
              </a:buClr>
              <a:buNone/>
              <a:defRPr/>
            </a:pPr>
            <a:r>
              <a:rPr lang="en-US" altLang="en-US" sz="2100" dirty="0">
                <a:solidFill>
                  <a:srgbClr val="C00000"/>
                </a:solidFill>
                <a:latin typeface="Calibri" panose="020F0502020204030204"/>
                <a:ea typeface="ＭＳ Ｐゴシック" panose="020B0600070205080204" pitchFamily="34" charset="-128"/>
              </a:rPr>
              <a:t>no need to write software for network-core devices</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network-core devices do not run user applications </a:t>
            </a:r>
          </a:p>
          <a:p>
            <a:pPr marL="259556" indent="-173831" defTabSz="685800">
              <a:spcBef>
                <a:spcPts val="750"/>
              </a:spcBef>
              <a:defRPr/>
            </a:pPr>
            <a:r>
              <a:rPr lang="en-US" altLang="en-US" sz="1800" dirty="0">
                <a:solidFill>
                  <a:prstClr val="black"/>
                </a:solidFill>
                <a:latin typeface="Calibri" panose="020F0502020204030204"/>
                <a:ea typeface="ＭＳ Ｐゴシック" panose="020B0600070205080204" pitchFamily="34" charset="-128"/>
              </a:rPr>
              <a:t>applications on end systems  allows for rapid app development, propagation</a:t>
            </a:r>
          </a:p>
          <a:p>
            <a:pPr marL="264319" indent="-166688" defTabSz="685800">
              <a:spcBef>
                <a:spcPts val="750"/>
              </a:spcBef>
              <a:defRPr/>
            </a:pPr>
            <a:endParaRPr lang="en-US" sz="2400" dirty="0">
              <a:solidFill>
                <a:prstClr val="black"/>
              </a:solidFill>
              <a:latin typeface="Calibri" panose="020F0502020204030204"/>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1"/>
                                        </p:tgtEl>
                                        <p:attrNameLst>
                                          <p:attrName>style.visibility</p:attrName>
                                        </p:attrNameLst>
                                      </p:cBhvr>
                                      <p:to>
                                        <p:strVal val="visible"/>
                                      </p:to>
                                    </p:set>
                                    <p:animEffect transition="in" filter="dissolve">
                                      <p:cBhvr>
                                        <p:cTn id="12" dur="500"/>
                                        <p:tgtEl>
                                          <p:spTgt spid="571"/>
                                        </p:tgtEl>
                                      </p:cBhvr>
                                    </p:animEffect>
                                  </p:childTnLst>
                                </p:cTn>
                              </p:par>
                              <p:par>
                                <p:cTn id="13" presetID="9" presetClass="entr" presetSubtype="0" fill="hold" nodeType="withEffect">
                                  <p:stCondLst>
                                    <p:cond delay="0"/>
                                  </p:stCondLst>
                                  <p:childTnLst>
                                    <p:set>
                                      <p:cBhvr>
                                        <p:cTn id="14" dur="1" fill="hold">
                                          <p:stCondLst>
                                            <p:cond delay="0"/>
                                          </p:stCondLst>
                                        </p:cTn>
                                        <p:tgtEl>
                                          <p:spTgt spid="631"/>
                                        </p:tgtEl>
                                        <p:attrNameLst>
                                          <p:attrName>style.visibility</p:attrName>
                                        </p:attrNameLst>
                                      </p:cBhvr>
                                      <p:to>
                                        <p:strVal val="visible"/>
                                      </p:to>
                                    </p:set>
                                    <p:animEffect transition="in" filter="dissolve">
                                      <p:cBhvr>
                                        <p:cTn id="15" dur="500"/>
                                        <p:tgtEl>
                                          <p:spTgt spid="631"/>
                                        </p:tgtEl>
                                      </p:cBhvr>
                                    </p:animEffect>
                                  </p:childTnLst>
                                </p:cTn>
                              </p:par>
                              <p:par>
                                <p:cTn id="16" presetID="9" presetClass="entr" presetSubtype="0" fill="hold" nodeType="withEffect">
                                  <p:stCondLst>
                                    <p:cond delay="0"/>
                                  </p:stCondLst>
                                  <p:childTnLst>
                                    <p:set>
                                      <p:cBhvr>
                                        <p:cTn id="17" dur="1" fill="hold">
                                          <p:stCondLst>
                                            <p:cond delay="0"/>
                                          </p:stCondLst>
                                        </p:cTn>
                                        <p:tgtEl>
                                          <p:spTgt spid="642"/>
                                        </p:tgtEl>
                                        <p:attrNameLst>
                                          <p:attrName>style.visibility</p:attrName>
                                        </p:attrNameLst>
                                      </p:cBhvr>
                                      <p:to>
                                        <p:strVal val="visible"/>
                                      </p:to>
                                    </p:set>
                                    <p:animEffect transition="in" filter="dissolve">
                                      <p:cBhvr>
                                        <p:cTn id="18" dur="500"/>
                                        <p:tgtEl>
                                          <p:spTgt spid="64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52"/>
                                        </p:tgtEl>
                                        <p:attrNameLst>
                                          <p:attrName>style.visibility</p:attrName>
                                        </p:attrNameLst>
                                      </p:cBhvr>
                                      <p:to>
                                        <p:strVal val="visible"/>
                                      </p:to>
                                    </p:set>
                                    <p:animEffect transition="in" filter="dissolve">
                                      <p:cBhvr>
                                        <p:cTn id="23" dur="500"/>
                                        <p:tgtEl>
                                          <p:spTgt spid="65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51"/>
                                        </p:tgtEl>
                                        <p:attrNameLst>
                                          <p:attrName>style.visibility</p:attrName>
                                        </p:attrNameLst>
                                      </p:cBhvr>
                                      <p:to>
                                        <p:strVal val="visible"/>
                                      </p:to>
                                    </p:set>
                                    <p:animEffect transition="in" filter="dissolve">
                                      <p:cBhvr>
                                        <p:cTn id="26" dur="500"/>
                                        <p:tgtEl>
                                          <p:spTgt spid="651"/>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4" end="4"/>
                                            </p:txEl>
                                          </p:spTgt>
                                        </p:tgtEl>
                                        <p:attrNameLst>
                                          <p:attrName>style.visibility</p:attrName>
                                        </p:attrNameLst>
                                      </p:cBhvr>
                                      <p:to>
                                        <p:strVal val="visible"/>
                                      </p:to>
                                    </p:set>
                                    <p:animEffect transition="in" filter="dissolve">
                                      <p:cBhvr>
                                        <p:cTn id="31" dur="500"/>
                                        <p:tgtEl>
                                          <p:spTgt spid="656">
                                            <p:txEl>
                                              <p:pRg st="4" end="4"/>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656">
                                            <p:txEl>
                                              <p:pRg st="5" end="5"/>
                                            </p:txEl>
                                          </p:spTgt>
                                        </p:tgtEl>
                                        <p:attrNameLst>
                                          <p:attrName>style.visibility</p:attrName>
                                        </p:attrNameLst>
                                      </p:cBhvr>
                                      <p:to>
                                        <p:strVal val="visible"/>
                                      </p:to>
                                    </p:set>
                                    <p:animEffect transition="in" filter="dissolve">
                                      <p:cBhvr>
                                        <p:cTn id="34" dur="500"/>
                                        <p:tgtEl>
                                          <p:spTgt spid="656">
                                            <p:txEl>
                                              <p:pRg st="5" end="5"/>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656">
                                            <p:txEl>
                                              <p:pRg st="6" end="6"/>
                                            </p:txEl>
                                          </p:spTgt>
                                        </p:tgtEl>
                                        <p:attrNameLst>
                                          <p:attrName>style.visibility</p:attrName>
                                        </p:attrNameLst>
                                      </p:cBhvr>
                                      <p:to>
                                        <p:strVal val="visible"/>
                                      </p:to>
                                    </p:set>
                                    <p:animEffect transition="in" filter="dissolve">
                                      <p:cBhvr>
                                        <p:cTn id="37"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1612414" y="274638"/>
            <a:ext cx="7074385" cy="1143000"/>
          </a:xfrm>
        </p:spPr>
        <p:txBody>
          <a:bodyPr>
            <a:normAutofit fontScale="90000"/>
          </a:bodyPr>
          <a:lstStyle/>
          <a:p>
            <a:r>
              <a:rPr lang="en-US" dirty="0">
                <a:latin typeface="Helvetica" charset="0"/>
                <a:ea typeface="ＭＳ Ｐゴシック" charset="0"/>
                <a:cs typeface="ＭＳ Ｐゴシック" charset="0"/>
              </a:rPr>
              <a:t>Why is the web so successful?</a:t>
            </a:r>
          </a:p>
        </p:txBody>
      </p:sp>
      <p:sp>
        <p:nvSpPr>
          <p:cNvPr id="3" name="Content Placeholder 2"/>
          <p:cNvSpPr>
            <a:spLocks noGrp="1"/>
          </p:cNvSpPr>
          <p:nvPr>
            <p:ph idx="1"/>
          </p:nvPr>
        </p:nvSpPr>
        <p:spPr>
          <a:xfrm>
            <a:off x="114166" y="1600200"/>
            <a:ext cx="8572634" cy="4525963"/>
          </a:xfrm>
        </p:spPr>
        <p:txBody>
          <a:bodyPr>
            <a:normAutofit fontScale="77500" lnSpcReduction="20000"/>
          </a:bodyPr>
          <a:lstStyle/>
          <a:p>
            <a:r>
              <a:rPr lang="en-US" dirty="0">
                <a:latin typeface="Calibri"/>
                <a:cs typeface="Calibri"/>
              </a:rPr>
              <a:t>What do the web, </a:t>
            </a:r>
            <a:r>
              <a:rPr lang="en-US" dirty="0" err="1">
                <a:latin typeface="Calibri"/>
                <a:cs typeface="Calibri"/>
              </a:rPr>
              <a:t>youtube</a:t>
            </a:r>
            <a:r>
              <a:rPr lang="en-US" dirty="0">
                <a:latin typeface="Calibri"/>
                <a:cs typeface="Calibri"/>
              </a:rPr>
              <a:t>, </a:t>
            </a:r>
            <a:r>
              <a:rPr lang="en-US" dirty="0" err="1">
                <a:latin typeface="Calibri"/>
                <a:cs typeface="Calibri"/>
              </a:rPr>
              <a:t>facebook</a:t>
            </a:r>
            <a:r>
              <a:rPr lang="en-US" dirty="0">
                <a:latin typeface="Calibri"/>
                <a:cs typeface="Calibri"/>
              </a:rPr>
              <a:t>, twitter, </a:t>
            </a:r>
            <a:r>
              <a:rPr lang="en-US" dirty="0" err="1">
                <a:latin typeface="Calibri"/>
                <a:cs typeface="Calibri"/>
              </a:rPr>
              <a:t>instagram</a:t>
            </a:r>
            <a:r>
              <a:rPr lang="en-US" dirty="0">
                <a:latin typeface="Calibri"/>
                <a:cs typeface="Calibri"/>
              </a:rPr>
              <a:t>, …..  have in common?</a:t>
            </a:r>
          </a:p>
          <a:p>
            <a:pPr lvl="1"/>
            <a:r>
              <a:rPr lang="en-US" dirty="0">
                <a:latin typeface="Calibri"/>
                <a:ea typeface="Calibri"/>
                <a:cs typeface="Calibri"/>
              </a:rPr>
              <a:t>The ability to self-publish</a:t>
            </a:r>
          </a:p>
          <a:p>
            <a:pPr lvl="2"/>
            <a:endParaRPr lang="en-US" dirty="0">
              <a:latin typeface="Calibri"/>
              <a:ea typeface="Calibri"/>
              <a:cs typeface="Calibri"/>
            </a:endParaRPr>
          </a:p>
          <a:p>
            <a:r>
              <a:rPr lang="en-US" dirty="0">
                <a:latin typeface="Calibri"/>
                <a:cs typeface="Calibri"/>
              </a:rPr>
              <a:t>Self-publishing that is e</a:t>
            </a:r>
            <a:r>
              <a:rPr lang="en-US" dirty="0">
                <a:latin typeface="Calibri"/>
                <a:ea typeface="Calibri"/>
                <a:cs typeface="Calibri"/>
              </a:rPr>
              <a:t>asy, independent, </a:t>
            </a:r>
            <a:r>
              <a:rPr lang="en-US" i="1" dirty="0">
                <a:latin typeface="Calibri"/>
                <a:ea typeface="Calibri"/>
                <a:cs typeface="Calibri"/>
              </a:rPr>
              <a:t>free</a:t>
            </a:r>
          </a:p>
          <a:p>
            <a:pPr lvl="2"/>
            <a:endParaRPr lang="en-US" dirty="0">
              <a:latin typeface="Calibri"/>
              <a:ea typeface="Calibri"/>
              <a:cs typeface="Calibri"/>
            </a:endParaRPr>
          </a:p>
          <a:p>
            <a:r>
              <a:rPr lang="en-US" dirty="0">
                <a:latin typeface="Calibri"/>
                <a:cs typeface="Calibri"/>
              </a:rPr>
              <a:t>No interest in collaborative and idealistic endeavors</a:t>
            </a:r>
          </a:p>
          <a:p>
            <a:pPr lvl="1"/>
            <a:r>
              <a:rPr lang="en-US" dirty="0">
                <a:latin typeface="Calibri"/>
                <a:ea typeface="Calibri"/>
                <a:cs typeface="Calibri"/>
              </a:rPr>
              <a:t>People </a:t>
            </a:r>
            <a:r>
              <a:rPr lang="en-US" dirty="0" err="1">
                <a:latin typeface="Calibri"/>
                <a:ea typeface="Calibri"/>
                <a:cs typeface="Calibri"/>
              </a:rPr>
              <a:t>aren</a:t>
            </a:r>
            <a:r>
              <a:rPr lang="ja-JP" altLang="en-US" dirty="0">
                <a:latin typeface="Calibri"/>
                <a:ea typeface="Calibri"/>
                <a:cs typeface="Calibri"/>
              </a:rPr>
              <a:t>’</a:t>
            </a:r>
            <a:r>
              <a:rPr lang="en-US" dirty="0">
                <a:latin typeface="Calibri"/>
                <a:ea typeface="Calibri"/>
                <a:cs typeface="Calibri"/>
              </a:rPr>
              <a:t>t looking for Nirvana (or even </a:t>
            </a:r>
            <a:r>
              <a:rPr lang="en-US" dirty="0" err="1">
                <a:latin typeface="Calibri"/>
                <a:ea typeface="Calibri"/>
                <a:cs typeface="Calibri"/>
              </a:rPr>
              <a:t>Xanadu</a:t>
            </a:r>
            <a:r>
              <a:rPr lang="en-US" dirty="0">
                <a:latin typeface="Calibri"/>
                <a:ea typeface="Calibri"/>
                <a:cs typeface="Calibri"/>
              </a:rPr>
              <a:t>)</a:t>
            </a:r>
          </a:p>
          <a:p>
            <a:pPr lvl="1"/>
            <a:r>
              <a:rPr lang="en-US" dirty="0">
                <a:latin typeface="Calibri"/>
                <a:ea typeface="Calibri"/>
                <a:cs typeface="Calibri"/>
              </a:rPr>
              <a:t>People also aren’t looking for technical perfection</a:t>
            </a:r>
          </a:p>
          <a:p>
            <a:pPr lvl="3"/>
            <a:endParaRPr lang="en-US" dirty="0">
              <a:latin typeface="Calibri"/>
              <a:ea typeface="Calibri"/>
              <a:cs typeface="Calibri"/>
            </a:endParaRPr>
          </a:p>
          <a:p>
            <a:r>
              <a:rPr lang="en-US" dirty="0">
                <a:latin typeface="Calibri"/>
                <a:ea typeface="Calibri"/>
                <a:cs typeface="Calibri"/>
              </a:rPr>
              <a:t>Want to make their mark, and find something neat</a:t>
            </a:r>
          </a:p>
          <a:p>
            <a:pPr lvl="1"/>
            <a:r>
              <a:rPr lang="en-US" dirty="0">
                <a:latin typeface="Calibri"/>
                <a:ea typeface="Calibri"/>
                <a:cs typeface="Calibri"/>
              </a:rPr>
              <a:t>Two sides of the same coin, creates synergy </a:t>
            </a:r>
          </a:p>
          <a:p>
            <a:pPr lvl="1"/>
            <a:r>
              <a:rPr lang="en-US" dirty="0">
                <a:latin typeface="Calibri"/>
                <a:ea typeface="Calibri"/>
                <a:cs typeface="Calibri"/>
              </a:rPr>
              <a:t>“Performance” more important than dialogue….</a:t>
            </a:r>
          </a:p>
        </p:txBody>
      </p:sp>
      <p:sp>
        <p:nvSpPr>
          <p:cNvPr id="32772"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4AEAB31F-46DA-D141-B69A-118F9BCE91F5}" type="slidenum">
              <a:rPr lang="en-US" sz="1400" b="0">
                <a:latin typeface="Times New Roman" charset="0"/>
                <a:cs typeface="Calibri"/>
              </a:rPr>
              <a:pPr eaLnBrk="1" hangingPunct="1"/>
              <a:t>40</a:t>
            </a:fld>
            <a:endParaRPr lang="en-US" sz="1400" b="0" dirty="0">
              <a:latin typeface="Times New Roman" charset="0"/>
              <a:cs typeface="Calibri"/>
            </a:endParaRPr>
          </a:p>
        </p:txBody>
      </p:sp>
      <p:pic>
        <p:nvPicPr>
          <p:cNvPr id="5" name="Picture 4">
            <a:extLst>
              <a:ext uri="{FF2B5EF4-FFF2-40B4-BE49-F238E27FC236}">
                <a16:creationId xmlns:a16="http://schemas.microsoft.com/office/drawing/2014/main" id="{FFC7F9ED-EE68-9E44-B017-58965DC6144F}"/>
              </a:ext>
            </a:extLst>
          </p:cNvPr>
          <p:cNvPicPr>
            <a:picLocks noChangeAspect="1"/>
          </p:cNvPicPr>
          <p:nvPr/>
        </p:nvPicPr>
        <p:blipFill>
          <a:blip r:embed="rId4"/>
          <a:stretch>
            <a:fillRect/>
          </a:stretch>
        </p:blipFill>
        <p:spPr>
          <a:xfrm>
            <a:off x="153562" y="122481"/>
            <a:ext cx="1304895" cy="1295157"/>
          </a:xfrm>
          <a:prstGeom prst="rect">
            <a:avLst/>
          </a:prstGeom>
        </p:spPr>
      </p:pic>
    </p:spTree>
    <p:custDataLst>
      <p:tags r:id="rId1"/>
    </p:custDataLst>
    <p:extLst>
      <p:ext uri="{BB962C8B-B14F-4D97-AF65-F5344CB8AC3E}">
        <p14:creationId xmlns:p14="http://schemas.microsoft.com/office/powerpoint/2010/main" val="2137820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952785-D871-9688-34A4-2A3C817B5BFB}"/>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0DFC23BD-6190-EB8C-2929-10F1210F04AF}"/>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681F1F09-DC9F-56F9-ED58-B2DE6973B9BD}"/>
              </a:ext>
            </a:extLst>
          </p:cNvPr>
          <p:cNvSpPr>
            <a:spLocks noGrp="1"/>
          </p:cNvSpPr>
          <p:nvPr>
            <p:ph type="sldNum" sz="quarter" idx="12"/>
          </p:nvPr>
        </p:nvSpPr>
        <p:spPr/>
        <p:txBody>
          <a:bodyPr/>
          <a:lstStyle/>
          <a:p>
            <a:fld id="{17258DB0-5299-B449-B005-2F11F39528E5}" type="slidenum">
              <a:rPr lang="en-US" smtClean="0"/>
              <a:t>41</a:t>
            </a:fld>
            <a:endParaRPr lang="en-US"/>
          </a:p>
        </p:txBody>
      </p:sp>
    </p:spTree>
    <p:extLst>
      <p:ext uri="{BB962C8B-B14F-4D97-AF65-F5344CB8AC3E}">
        <p14:creationId xmlns:p14="http://schemas.microsoft.com/office/powerpoint/2010/main" val="16608272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Web and HTTP</a:t>
            </a:r>
            <a:endParaRPr lang="en-US" sz="33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502046" y="2027067"/>
            <a:ext cx="8080644" cy="42686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prstClr val="black"/>
                </a:solidFill>
                <a:latin typeface="Calibri"/>
                <a:ea typeface="ＭＳ Ｐゴシック" panose="020B0600070205080204" pitchFamily="34" charset="-128"/>
              </a:rPr>
              <a:t>First, a quick review…</a:t>
            </a:r>
          </a:p>
          <a:p>
            <a:pPr marL="345281" indent="-247650" defTabSz="685800">
              <a:spcBef>
                <a:spcPts val="750"/>
              </a:spcBef>
              <a:defRPr/>
            </a:pPr>
            <a:r>
              <a:rPr lang="en-US" altLang="en-US" sz="2400" dirty="0">
                <a:solidFill>
                  <a:prstClr val="black"/>
                </a:solidFill>
                <a:latin typeface="Calibri"/>
                <a:ea typeface="ＭＳ Ｐゴシック" panose="020B0600070205080204" pitchFamily="34" charset="-128"/>
              </a:rPr>
              <a:t>web page consists of </a:t>
            </a:r>
            <a:r>
              <a:rPr lang="en-US" altLang="en-US" sz="2400" i="1" dirty="0">
                <a:solidFill>
                  <a:srgbClr val="C00000"/>
                </a:solidFill>
                <a:latin typeface="Calibri"/>
                <a:ea typeface="ＭＳ Ｐゴシック" panose="020B0600070205080204" pitchFamily="34" charset="-128"/>
              </a:rPr>
              <a:t>objects, </a:t>
            </a:r>
            <a:r>
              <a:rPr lang="en-US" altLang="en-US" sz="2400" dirty="0">
                <a:solidFill>
                  <a:prstClr val="black"/>
                </a:solidFill>
                <a:latin typeface="Calibri"/>
                <a:ea typeface="ＭＳ Ｐゴシック" panose="020B0600070205080204" pitchFamily="34" charset="-128"/>
              </a:rPr>
              <a:t>each of</a:t>
            </a:r>
            <a:r>
              <a:rPr lang="en-US" altLang="en-US" sz="2400" i="1" dirty="0">
                <a:solidFill>
                  <a:srgbClr val="C00000"/>
                </a:solidFill>
                <a:latin typeface="Calibri"/>
                <a:ea typeface="ＭＳ Ｐゴシック" panose="020B0600070205080204" pitchFamily="34" charset="-128"/>
              </a:rPr>
              <a:t> </a:t>
            </a:r>
            <a:r>
              <a:rPr lang="en-US" altLang="en-US" sz="2400" dirty="0">
                <a:solidFill>
                  <a:prstClr val="black"/>
                </a:solidFill>
                <a:latin typeface="Calibri"/>
                <a:ea typeface="ＭＳ Ｐゴシック" panose="020B0600070205080204" pitchFamily="34" charset="-128"/>
              </a:rPr>
              <a:t>which can be stored on different Web servers</a:t>
            </a:r>
          </a:p>
          <a:p>
            <a:pPr marL="345281" indent="-247650" defTabSz="685800">
              <a:spcBef>
                <a:spcPts val="750"/>
              </a:spcBef>
              <a:defRPr/>
            </a:pPr>
            <a:r>
              <a:rPr lang="en-US" altLang="en-US" sz="2400" dirty="0">
                <a:solidFill>
                  <a:prstClr val="black"/>
                </a:solidFill>
                <a:latin typeface="Calibri"/>
                <a:ea typeface="ＭＳ Ｐゴシック" panose="020B0600070205080204" pitchFamily="34" charset="-128"/>
              </a:rPr>
              <a:t>object can be HTML file, JPEG image, Java applet, audio file,…</a:t>
            </a:r>
          </a:p>
          <a:p>
            <a:pPr marL="345281" indent="-247650" defTabSz="685800">
              <a:spcBef>
                <a:spcPts val="750"/>
              </a:spcBef>
              <a:defRPr/>
            </a:pPr>
            <a:r>
              <a:rPr lang="en-US" altLang="en-US" sz="2400" dirty="0">
                <a:solidFill>
                  <a:prstClr val="black"/>
                </a:solidFill>
                <a:latin typeface="Calibri"/>
                <a:ea typeface="ＭＳ Ｐゴシック" panose="020B0600070205080204" pitchFamily="34" charset="-128"/>
              </a:rPr>
              <a:t>web page consists of </a:t>
            </a:r>
            <a:r>
              <a:rPr lang="en-US" altLang="en-US" sz="2400" i="1" dirty="0">
                <a:solidFill>
                  <a:srgbClr val="CC0000"/>
                </a:solidFill>
                <a:latin typeface="Calibri"/>
                <a:ea typeface="ＭＳ Ｐゴシック" panose="020B0600070205080204" pitchFamily="34" charset="-128"/>
              </a:rPr>
              <a:t>base HTML-file</a:t>
            </a:r>
            <a:r>
              <a:rPr lang="en-US" altLang="en-US" sz="2400" dirty="0">
                <a:solidFill>
                  <a:prstClr val="black"/>
                </a:solidFill>
                <a:latin typeface="Calibri"/>
                <a:ea typeface="ＭＳ Ｐゴシック" panose="020B0600070205080204" pitchFamily="34" charset="-128"/>
              </a:rPr>
              <a:t> which includes </a:t>
            </a:r>
            <a:r>
              <a:rPr lang="en-US" altLang="en-US" sz="2400" i="1" dirty="0">
                <a:solidFill>
                  <a:srgbClr val="CC0000"/>
                </a:solidFill>
                <a:latin typeface="Calibri"/>
                <a:ea typeface="ＭＳ Ｐゴシック" panose="020B0600070205080204" pitchFamily="34" charset="-128"/>
              </a:rPr>
              <a:t>several referenced objects, each </a:t>
            </a:r>
            <a:r>
              <a:rPr lang="en-US" altLang="en-US" sz="2400" dirty="0">
                <a:solidFill>
                  <a:prstClr val="black"/>
                </a:solidFill>
                <a:latin typeface="Calibri"/>
                <a:ea typeface="ＭＳ Ｐゴシック" panose="020B0600070205080204" pitchFamily="34" charset="-128"/>
              </a:rPr>
              <a:t>addressable by a </a:t>
            </a:r>
            <a:r>
              <a:rPr lang="en-US" altLang="en-US" sz="2400" i="1" dirty="0">
                <a:solidFill>
                  <a:srgbClr val="CC0000"/>
                </a:solidFill>
                <a:latin typeface="Calibri"/>
                <a:ea typeface="ＭＳ Ｐゴシック" panose="020B0600070205080204" pitchFamily="34" charset="-128"/>
              </a:rPr>
              <a:t>URL, </a:t>
            </a:r>
            <a:r>
              <a:rPr lang="en-US" altLang="en-US" sz="2400" dirty="0">
                <a:solidFill>
                  <a:prstClr val="black"/>
                </a:solidFill>
                <a:latin typeface="Calibri"/>
                <a:ea typeface="ＭＳ Ｐゴシック" panose="020B0600070205080204" pitchFamily="34" charset="-128"/>
              </a:rPr>
              <a:t>e.g.,</a:t>
            </a:r>
          </a:p>
          <a:p>
            <a:pPr marL="97631" indent="0" defTabSz="685800">
              <a:spcBef>
                <a:spcPts val="750"/>
              </a:spcBef>
              <a:buNone/>
              <a:defRPr/>
            </a:pPr>
            <a:endParaRPr lang="en-US" altLang="en-US" sz="2400" dirty="0">
              <a:solidFill>
                <a:prstClr val="black"/>
              </a:solidFill>
              <a:latin typeface="Calibri"/>
              <a:ea typeface="ＭＳ Ｐゴシック" panose="020B0600070205080204" pitchFamily="34" charset="-128"/>
            </a:endParaRPr>
          </a:p>
          <a:p>
            <a:pPr marL="264319" indent="-166688" defTabSz="685800">
              <a:spcBef>
                <a:spcPts val="750"/>
              </a:spcBef>
              <a:buNone/>
              <a:defRPr/>
            </a:pPr>
            <a:endParaRPr lang="en-US" altLang="en-US" sz="2100" dirty="0">
              <a:solidFill>
                <a:prstClr val="black"/>
              </a:solidFill>
              <a:latin typeface="Calibri"/>
              <a:ea typeface="ＭＳ Ｐゴシック" panose="020B0600070205080204" pitchFamily="34" charset="-128"/>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1847525" y="4927977"/>
            <a:ext cx="5285185" cy="884634"/>
            <a:chOff x="788" y="2955"/>
            <a:chExt cx="4439" cy="743"/>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439"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err="1">
                  <a:solidFill>
                    <a:prstClr val="black"/>
                  </a:solidFill>
                  <a:latin typeface="Courier New" panose="02070309020205020404" pitchFamily="49" charset="0"/>
                </a:rPr>
                <a:t>www.university.ac.uk</a:t>
              </a:r>
              <a:r>
                <a:rPr lang="en-US" altLang="en-US" sz="1800" dirty="0">
                  <a:solidFill>
                    <a:prstClr val="black"/>
                  </a:solidFill>
                  <a:latin typeface="Courier New" panose="02070309020205020404" pitchFamily="49" charset="0"/>
                </a:rPr>
                <a:t>/</a:t>
              </a:r>
              <a:r>
                <a:rPr lang="en-US" altLang="en-US" sz="1800" dirty="0" err="1">
                  <a:solidFill>
                    <a:prstClr val="black"/>
                  </a:solidFill>
                  <a:latin typeface="Courier New" panose="02070309020205020404" pitchFamily="49" charset="0"/>
                </a:rPr>
                <a:t>someDept</a:t>
              </a:r>
              <a:r>
                <a:rPr lang="en-US" altLang="en-US" sz="1800" dirty="0">
                  <a:solidFill>
                    <a:prstClr val="black"/>
                  </a:solidFill>
                  <a:latin typeface="Courier New" panose="02070309020205020404" pitchFamily="49" charset="0"/>
                </a:rPr>
                <a:t>/</a:t>
              </a:r>
              <a:r>
                <a:rPr lang="en-US" altLang="en-US" sz="1800" dirty="0" err="1">
                  <a:solidFill>
                    <a:prstClr val="black"/>
                  </a:solidFill>
                  <a:latin typeface="Courier New" panose="02070309020205020404" pitchFamily="49" charset="0"/>
                </a:rPr>
                <a:t>pic.gif</a:t>
              </a:r>
              <a:endParaRPr lang="en-US" altLang="en-US" sz="1800" dirty="0">
                <a:solidFill>
                  <a:prstClr val="black"/>
                </a:solidFill>
                <a:latin typeface="Courier New" panose="02070309020205020404" pitchFamily="49" charset="0"/>
              </a:endParaRP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omic Sans MS" panose="030F0902030302020204" pitchFamily="66" charset="0"/>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omic Sans MS" panose="030F0902030302020204" pitchFamily="66" charset="0"/>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a:solidFill>
                    <a:prstClr val="black"/>
                  </a:solidFill>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75"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a:solidFill>
                    <a:prstClr val="black"/>
                  </a:solidFill>
                </a:rPr>
                <a:t>path</a:t>
              </a:r>
              <a:r>
                <a:rPr lang="en-US" altLang="en-US" sz="1800">
                  <a:solidFill>
                    <a:prstClr val="black"/>
                  </a:solidFill>
                  <a:latin typeface="Comic Sans MS" panose="030F0902030302020204" pitchFamily="66" charset="0"/>
                </a:rPr>
                <a:t> </a:t>
              </a:r>
              <a:r>
                <a:rPr lang="en-US" altLang="en-US" sz="1800">
                  <a:solidFill>
                    <a:prstClr val="black"/>
                  </a:solidFill>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636725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overview</a:t>
            </a:r>
            <a:endParaRPr lang="en-US" sz="33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593887" y="2063531"/>
            <a:ext cx="4491129"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57175" indent="-257175" defTabSz="685800">
              <a:lnSpc>
                <a:spcPct val="75000"/>
              </a:lnSpc>
              <a:buNone/>
              <a:defRPr/>
            </a:pPr>
            <a:r>
              <a:rPr lang="en-US" altLang="en-US" sz="2400"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257175" indent="-257175" defTabSz="685800">
              <a:lnSpc>
                <a:spcPct val="75000"/>
              </a:lnSpc>
              <a:defRPr/>
            </a:pPr>
            <a:r>
              <a:rPr lang="en-US" altLang="en-US"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Web’</a:t>
            </a:r>
            <a:r>
              <a:rPr lang="en-US" altLang="ja-JP"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257175" indent="-257175" defTabSz="685800">
              <a:lnSpc>
                <a:spcPct val="75000"/>
              </a:lnSpc>
              <a:defRPr/>
            </a:pPr>
            <a:r>
              <a:rPr lang="en-US" altLang="en-US"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client/server model:</a:t>
            </a:r>
          </a:p>
          <a:p>
            <a:pPr marL="514350" lvl="1" indent="-171450" defTabSz="685800">
              <a:lnSpc>
                <a:spcPct val="90000"/>
              </a:lnSpc>
              <a:defRPr/>
            </a:pPr>
            <a:r>
              <a:rPr lang="en-US" altLang="en-US" sz="21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client</a:t>
            </a:r>
            <a:r>
              <a:rPr lang="en-US" altLang="en-US" sz="2100" i="1" kern="0" dirty="0">
                <a:solidFill>
                  <a:srgbClr val="FF0000"/>
                </a:solidFill>
                <a:latin typeface="Calibri" panose="020F0502020204030204" pitchFamily="34" charset="0"/>
                <a:ea typeface="ＭＳ Ｐゴシック" panose="020B0600070205080204" pitchFamily="34" charset="-128"/>
                <a:cs typeface="Calibri" panose="020F0502020204030204" pitchFamily="34" charset="0"/>
              </a:rPr>
              <a:t>:</a:t>
            </a:r>
            <a:r>
              <a:rPr lang="en-US" altLang="en-US"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lang="ja-JP" altLang="en-US" sz="2100" kern="0">
                <a:solidFill>
                  <a:prstClr val="black"/>
                </a:solidFill>
                <a:latin typeface="Calibri" panose="020F0502020204030204" pitchFamily="34" charset="0"/>
                <a:ea typeface="ＭＳ Ｐゴシック" panose="020B0600070205080204" pitchFamily="34" charset="-128"/>
                <a:cs typeface="Calibri" panose="020F0502020204030204" pitchFamily="34" charset="0"/>
              </a:rPr>
              <a:t>“</a:t>
            </a:r>
            <a:r>
              <a:rPr lang="en-US" altLang="ja-JP"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displays</a:t>
            </a:r>
            <a:r>
              <a:rPr lang="ja-JP" altLang="en-US" sz="2100" kern="0">
                <a:solidFill>
                  <a:prstClr val="black"/>
                </a:solidFill>
                <a:latin typeface="Calibri" panose="020F0502020204030204" pitchFamily="34" charset="0"/>
                <a:ea typeface="ＭＳ Ｐゴシック" panose="020B0600070205080204" pitchFamily="34" charset="-128"/>
                <a:cs typeface="Calibri" panose="020F0502020204030204" pitchFamily="34" charset="0"/>
              </a:rPr>
              <a:t>”</a:t>
            </a:r>
            <a:r>
              <a:rPr lang="en-US" altLang="ja-JP"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Web objects </a:t>
            </a:r>
          </a:p>
          <a:p>
            <a:pPr marL="514350" lvl="1" indent="-171450" defTabSz="685800">
              <a:lnSpc>
                <a:spcPct val="90000"/>
              </a:lnSpc>
              <a:defRPr/>
            </a:pPr>
            <a:r>
              <a:rPr lang="en-US" altLang="en-US" sz="21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server:</a:t>
            </a:r>
            <a:r>
              <a:rPr lang="en-US" altLang="en-US" sz="21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257175" indent="-257175" defTabSz="685800">
              <a:lnSpc>
                <a:spcPct val="75000"/>
              </a:lnSpc>
              <a:buNone/>
              <a:defRPr/>
            </a:pPr>
            <a:endParaRPr lang="en-US" altLang="en-US" sz="24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6097465" y="2650588"/>
            <a:ext cx="1576388" cy="709613"/>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36" y="1435"/>
              <a:ext cx="9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CC0000"/>
                  </a:solidFill>
                </a:rPr>
                <a:t>HTTP request</a:t>
              </a:r>
              <a:endParaRPr lang="en-US" altLang="en-US" sz="1800" kern="0" dirty="0">
                <a:solidFill>
                  <a:srgbClr val="CC0000"/>
                </a:solidFill>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6180810" y="2806561"/>
            <a:ext cx="1478756" cy="678656"/>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281" y="696"/>
              <a:ext cx="10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HTTP response</a:t>
              </a:r>
              <a:endParaRPr lang="en-US" altLang="en-US" sz="1800" kern="0">
                <a:solidFill>
                  <a:srgbClr val="CC0000"/>
                </a:solidFill>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6079606" y="3770966"/>
            <a:ext cx="1576388" cy="709613"/>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36" y="1435"/>
              <a:ext cx="9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HTTP request</a:t>
              </a:r>
              <a:endParaRPr lang="en-US" altLang="en-US" sz="1800" kern="0">
                <a:solidFill>
                  <a:srgbClr val="CC0000"/>
                </a:solidFill>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6114135" y="3950751"/>
            <a:ext cx="1478756" cy="678656"/>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281" y="696"/>
              <a:ext cx="105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HTTP response</a:t>
              </a:r>
              <a:endParaRPr lang="en-US" altLang="en-US" sz="1800" kern="0">
                <a:solidFill>
                  <a:srgbClr val="CC0000"/>
                </a:solidFill>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5284857" y="4262695"/>
            <a:ext cx="1657999" cy="1206730"/>
            <a:chOff x="7046475" y="4540592"/>
            <a:chExt cx="2210665" cy="1608972"/>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6"/>
              <a:ext cx="2210665"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iPhone running</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Safari browser</a:t>
              </a:r>
              <a:endParaRPr lang="en-US" altLang="en-US" sz="2400" kern="0" dirty="0">
                <a:solidFill>
                  <a:srgbClr val="000000"/>
                </a:solidFill>
                <a:latin typeface="Calibri"/>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4938624" y="2149335"/>
            <a:ext cx="1702923" cy="1231054"/>
            <a:chOff x="6584832" y="1722780"/>
            <a:chExt cx="2270564" cy="1641405"/>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PC running</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Firefox browser</a:t>
              </a:r>
              <a:endParaRPr lang="en-US" altLang="en-US" sz="2400" kern="0" dirty="0">
                <a:solidFill>
                  <a:srgbClr val="000000"/>
                </a:solidFill>
                <a:latin typeface="Calibri"/>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7241858" y="3023254"/>
            <a:ext cx="1810910" cy="1671546"/>
            <a:chOff x="9655810" y="2888005"/>
            <a:chExt cx="2414547" cy="2228728"/>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5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server running</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Apache Web</a:t>
              </a:r>
            </a:p>
            <a:p>
              <a:pPr algn="ctr" defTabSz="685800" eaLnBrk="0" fontAlgn="base" hangingPunct="0">
                <a:lnSpc>
                  <a:spcPct val="90000"/>
                </a:lnSpc>
                <a:spcBef>
                  <a:spcPct val="0"/>
                </a:spcBef>
                <a:spcAft>
                  <a:spcPct val="0"/>
                </a:spcAft>
                <a:defRPr/>
              </a:pPr>
              <a:r>
                <a:rPr lang="en-US" altLang="en-US" sz="1500" kern="0" dirty="0">
                  <a:solidFill>
                    <a:srgbClr val="000000"/>
                  </a:solidFill>
                  <a:latin typeface="Calibri"/>
                </a:rPr>
                <a:t>server</a:t>
              </a:r>
              <a:endParaRPr lang="en-US" altLang="en-US" sz="2400" kern="0" dirty="0">
                <a:solidFill>
                  <a:srgbClr val="000000"/>
                </a:solidFill>
                <a:latin typeface="Calibri"/>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500"/>
                            </p:stCondLst>
                            <p:childTnLst>
                              <p:par>
                                <p:cTn id="39" presetID="22" presetClass="entr" presetSubtype="2" fill="hold" nodeType="afterEffect">
                                  <p:stCondLst>
                                    <p:cond delay="0"/>
                                  </p:stCondLst>
                                  <p:childTnLst>
                                    <p:set>
                                      <p:cBhvr>
                                        <p:cTn id="40" dur="1" fill="hold">
                                          <p:stCondLst>
                                            <p:cond delay="0"/>
                                          </p:stCondLst>
                                        </p:cTn>
                                        <p:tgtEl>
                                          <p:spTgt spid="84"/>
                                        </p:tgtEl>
                                        <p:attrNameLst>
                                          <p:attrName>style.visibility</p:attrName>
                                        </p:attrNameLst>
                                      </p:cBhvr>
                                      <p:to>
                                        <p:strVal val="visible"/>
                                      </p:to>
                                    </p:set>
                                    <p:animEffect transition="in" filter="wipe(right)">
                                      <p:cBhvr>
                                        <p:cTn id="41"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overview (continued)</a:t>
            </a:r>
            <a:endParaRPr lang="en-US" sz="33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710711" y="2018723"/>
            <a:ext cx="4163615"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57175" indent="-257175" defTabSz="685800">
              <a:lnSpc>
                <a:spcPct val="90000"/>
              </a:lnSpc>
              <a:buNone/>
              <a:defRPr/>
            </a:pPr>
            <a:r>
              <a:rPr lang="en-US" sz="2400" i="1" kern="0" dirty="0">
                <a:solidFill>
                  <a:srgbClr val="CC0000"/>
                </a:solidFill>
                <a:latin typeface="Calibri"/>
              </a:rPr>
              <a:t>HTTP uses TCP:</a:t>
            </a:r>
          </a:p>
          <a:p>
            <a:pPr marL="175022" indent="-175022" defTabSz="685800">
              <a:lnSpc>
                <a:spcPct val="90000"/>
              </a:lnSpc>
              <a:buFont typeface="Wingdings" charset="2"/>
              <a:buChar char="§"/>
              <a:defRPr/>
            </a:pPr>
            <a:r>
              <a:rPr lang="en-US" sz="2100" kern="0" dirty="0">
                <a:solidFill>
                  <a:prstClr val="black"/>
                </a:solidFill>
                <a:latin typeface="Calibri"/>
              </a:rPr>
              <a:t>client initiates TCP connection (creates socket) to server,  port 80</a:t>
            </a:r>
          </a:p>
          <a:p>
            <a:pPr marL="175022" indent="-175022" defTabSz="685800">
              <a:lnSpc>
                <a:spcPct val="90000"/>
              </a:lnSpc>
              <a:buFont typeface="Wingdings" charset="2"/>
              <a:buChar char="§"/>
              <a:defRPr/>
            </a:pPr>
            <a:r>
              <a:rPr lang="en-US" sz="2100" kern="0" dirty="0">
                <a:solidFill>
                  <a:prstClr val="black"/>
                </a:solidFill>
                <a:latin typeface="Calibri"/>
              </a:rPr>
              <a:t>server accepts TCP connection from client</a:t>
            </a:r>
          </a:p>
          <a:p>
            <a:pPr marL="175022" indent="-175022" defTabSz="685800">
              <a:lnSpc>
                <a:spcPct val="90000"/>
              </a:lnSpc>
              <a:buFont typeface="Wingdings" charset="2"/>
              <a:buChar char="§"/>
              <a:defRPr/>
            </a:pPr>
            <a:r>
              <a:rPr lang="en-US" sz="2100" kern="0" dirty="0">
                <a:solidFill>
                  <a:prstClr val="black"/>
                </a:solidFill>
                <a:latin typeface="Calibri"/>
              </a:rPr>
              <a:t>HTTP messages (application-layer protocol messages) exchanged between browser (HTTP client) and Web server (HTTP server)</a:t>
            </a:r>
          </a:p>
          <a:p>
            <a:pPr marL="175022" indent="-175022" defTabSz="685800">
              <a:lnSpc>
                <a:spcPct val="90000"/>
              </a:lnSpc>
              <a:buFont typeface="Wingdings" charset="2"/>
              <a:buChar char="§"/>
              <a:defRPr/>
            </a:pPr>
            <a:r>
              <a:rPr lang="en-US" sz="2100" kern="0" dirty="0">
                <a:solidFill>
                  <a:prstClr val="black"/>
                </a:solidFill>
                <a:latin typeface="Calibri"/>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5182351" y="2043824"/>
            <a:ext cx="3789760" cy="1278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57175" indent="-257175" defTabSz="685800">
              <a:lnSpc>
                <a:spcPct val="75000"/>
              </a:lnSpc>
              <a:buNone/>
              <a:defRPr/>
            </a:pPr>
            <a:r>
              <a:rPr lang="en-US" altLang="en-US" sz="2400" i="1" kern="0" dirty="0">
                <a:solidFill>
                  <a:srgbClr val="CC0000"/>
                </a:solidFill>
                <a:latin typeface="Calibri"/>
                <a:ea typeface="ＭＳ Ｐゴシック" panose="020B0600070205080204" pitchFamily="34" charset="-128"/>
              </a:rPr>
              <a:t>HTTP is </a:t>
            </a:r>
            <a:r>
              <a:rPr lang="ja-JP" altLang="en-US" sz="2400" i="1" kern="0">
                <a:solidFill>
                  <a:srgbClr val="CC0000"/>
                </a:solidFill>
                <a:latin typeface="Calibri"/>
                <a:ea typeface="ＭＳ Ｐゴシック" panose="020B0600070205080204" pitchFamily="34" charset="-128"/>
              </a:rPr>
              <a:t>“</a:t>
            </a:r>
            <a:r>
              <a:rPr lang="en-US" altLang="ja-JP" sz="2400" i="1" kern="0" dirty="0">
                <a:solidFill>
                  <a:srgbClr val="CC0000"/>
                </a:solidFill>
                <a:latin typeface="Calibri"/>
                <a:ea typeface="ＭＳ Ｐゴシック" panose="020B0600070205080204" pitchFamily="34" charset="-128"/>
              </a:rPr>
              <a:t>stateless</a:t>
            </a:r>
            <a:r>
              <a:rPr lang="ja-JP" altLang="en-US" sz="2400" i="1" kern="0">
                <a:solidFill>
                  <a:srgbClr val="CC0000"/>
                </a:solidFill>
                <a:latin typeface="Calibri"/>
                <a:ea typeface="ＭＳ Ｐゴシック" panose="020B0600070205080204" pitchFamily="34" charset="-128"/>
              </a:rPr>
              <a:t>”</a:t>
            </a:r>
            <a:endParaRPr lang="en-US" altLang="ja-JP" sz="2400" i="1" kern="0" dirty="0">
              <a:solidFill>
                <a:srgbClr val="CC0000"/>
              </a:solidFill>
              <a:latin typeface="Calibri"/>
              <a:ea typeface="ＭＳ Ｐゴシック" panose="020B0600070205080204" pitchFamily="34" charset="-128"/>
            </a:endParaRPr>
          </a:p>
          <a:p>
            <a:pPr marL="257175" indent="-257175" defTabSz="685800">
              <a:lnSpc>
                <a:spcPct val="90000"/>
              </a:lnSpc>
              <a:defRPr/>
            </a:pPr>
            <a:r>
              <a:rPr lang="en-US" altLang="en-US" sz="2100" kern="0" dirty="0">
                <a:solidFill>
                  <a:prstClr val="black"/>
                </a:solidFill>
                <a:latin typeface="Calibri"/>
                <a:ea typeface="ＭＳ Ｐゴシック" panose="020B0600070205080204" pitchFamily="34" charset="-128"/>
              </a:rPr>
              <a:t>server maintains</a:t>
            </a:r>
            <a:r>
              <a:rPr lang="en-US" altLang="en-US" sz="2100" i="1" kern="0" dirty="0">
                <a:solidFill>
                  <a:prstClr val="black"/>
                </a:solidFill>
                <a:latin typeface="Calibri"/>
                <a:ea typeface="ＭＳ Ｐゴシック" panose="020B0600070205080204" pitchFamily="34" charset="-128"/>
              </a:rPr>
              <a:t> no </a:t>
            </a:r>
            <a:r>
              <a:rPr lang="en-US" altLang="en-US" sz="2100" kern="0" dirty="0">
                <a:solidFill>
                  <a:prstClr val="black"/>
                </a:solidFill>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5182351" y="3283969"/>
            <a:ext cx="3961649" cy="2416484"/>
            <a:chOff x="6909802" y="3235624"/>
            <a:chExt cx="5282198" cy="3221979"/>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a:solidFill>
                  <a:srgbClr val="000000"/>
                </a:solidFill>
                <a:latin typeface="Calibri"/>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a:solidFill>
                  <a:srgbClr val="000000"/>
                </a:solidFill>
                <a:latin typeface="Calibri"/>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a:solidFill>
                  <a:srgbClr val="000000"/>
                </a:solidFill>
                <a:latin typeface="Calibri"/>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5053013" cy="284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eaLnBrk="0" fontAlgn="base" hangingPunct="0">
                <a:lnSpc>
                  <a:spcPct val="85000"/>
                </a:lnSpc>
                <a:spcBef>
                  <a:spcPct val="20000"/>
                </a:spcBef>
                <a:spcAft>
                  <a:spcPct val="0"/>
                </a:spcAft>
                <a:buClr>
                  <a:srgbClr val="3333CC"/>
                </a:buClr>
                <a:buSzPct val="85000"/>
                <a:defRPr/>
              </a:pPr>
              <a:r>
                <a:rPr lang="en-US" altLang="en-US" sz="2100" dirty="0">
                  <a:solidFill>
                    <a:srgbClr val="000099"/>
                  </a:solidFill>
                  <a:latin typeface="Calibri"/>
                </a:rPr>
                <a:t>protocols that maintain </a:t>
              </a:r>
              <a:r>
                <a:rPr lang="ja-JP" altLang="en-US" sz="2100">
                  <a:solidFill>
                    <a:srgbClr val="000099"/>
                  </a:solidFill>
                  <a:latin typeface="Calibri"/>
                </a:rPr>
                <a:t>“</a:t>
              </a:r>
              <a:r>
                <a:rPr lang="en-US" altLang="ja-JP" sz="2100" dirty="0">
                  <a:solidFill>
                    <a:srgbClr val="000099"/>
                  </a:solidFill>
                  <a:latin typeface="Calibri"/>
                </a:rPr>
                <a:t>state</a:t>
              </a:r>
              <a:r>
                <a:rPr lang="ja-JP" altLang="en-US" sz="2100">
                  <a:solidFill>
                    <a:srgbClr val="000099"/>
                  </a:solidFill>
                  <a:latin typeface="Calibri"/>
                </a:rPr>
                <a:t>”</a:t>
              </a:r>
              <a:r>
                <a:rPr lang="en-US" altLang="ja-JP" sz="2100" dirty="0">
                  <a:solidFill>
                    <a:srgbClr val="000099"/>
                  </a:solidFill>
                  <a:latin typeface="Calibri"/>
                </a:rPr>
                <a:t> are complex!</a:t>
              </a:r>
            </a:p>
            <a:p>
              <a:pPr marL="257175" indent="-257175" defTabSz="685800" eaLnBrk="0" fontAlgn="base" hangingPunct="0">
                <a:lnSpc>
                  <a:spcPct val="90000"/>
                </a:lnSpc>
                <a:spcBef>
                  <a:spcPts val="300"/>
                </a:spcBef>
                <a:spcAft>
                  <a:spcPct val="0"/>
                </a:spcAft>
                <a:buClr>
                  <a:srgbClr val="000099"/>
                </a:buClr>
                <a:buSzPct val="100000"/>
                <a:buFont typeface="Wingdings" pitchFamily="2" charset="2"/>
                <a:buChar char="§"/>
                <a:defRPr/>
              </a:pPr>
              <a:r>
                <a:rPr lang="en-US" altLang="en-US" sz="1800" dirty="0">
                  <a:solidFill>
                    <a:srgbClr val="000000"/>
                  </a:solidFill>
                  <a:latin typeface="Calibri"/>
                </a:rPr>
                <a:t>past history (state) must be maintained</a:t>
              </a:r>
            </a:p>
            <a:p>
              <a:pPr marL="257175" indent="-257175" defTabSz="685800" eaLnBrk="0" fontAlgn="base" hangingPunct="0">
                <a:lnSpc>
                  <a:spcPct val="90000"/>
                </a:lnSpc>
                <a:spcBef>
                  <a:spcPts val="300"/>
                </a:spcBef>
                <a:spcAft>
                  <a:spcPct val="0"/>
                </a:spcAft>
                <a:buClr>
                  <a:srgbClr val="000099"/>
                </a:buClr>
                <a:buSzPct val="100000"/>
                <a:buFont typeface="Wingdings" pitchFamily="2" charset="2"/>
                <a:buChar char="§"/>
                <a:defRPr/>
              </a:pPr>
              <a:r>
                <a:rPr lang="en-US" altLang="en-US" sz="1800" dirty="0">
                  <a:solidFill>
                    <a:srgbClr val="000000"/>
                  </a:solidFill>
                  <a:latin typeface="Calibri"/>
                </a:rPr>
                <a:t>if server/client crashes, their views of </a:t>
              </a:r>
              <a:r>
                <a:rPr lang="ja-JP" altLang="en-US" sz="1800">
                  <a:solidFill>
                    <a:srgbClr val="000000"/>
                  </a:solidFill>
                  <a:latin typeface="Calibri"/>
                </a:rPr>
                <a:t>“</a:t>
              </a:r>
              <a:r>
                <a:rPr lang="en-US" altLang="ja-JP" sz="1800" dirty="0">
                  <a:solidFill>
                    <a:srgbClr val="000000"/>
                  </a:solidFill>
                  <a:latin typeface="Calibri"/>
                </a:rPr>
                <a:t>state</a:t>
              </a:r>
              <a:r>
                <a:rPr lang="ja-JP" altLang="en-US" sz="1800">
                  <a:solidFill>
                    <a:srgbClr val="000000"/>
                  </a:solidFill>
                  <a:latin typeface="Calibri"/>
                </a:rPr>
                <a:t>”</a:t>
              </a:r>
              <a:r>
                <a:rPr lang="en-US" altLang="ja-JP" sz="1800" dirty="0">
                  <a:solidFill>
                    <a:srgbClr val="000000"/>
                  </a:solidFill>
                  <a:latin typeface="Calibri"/>
                </a:rPr>
                <a:t> may be inconsistent, must be reconciled</a:t>
              </a:r>
            </a:p>
            <a:p>
              <a:pPr marL="257175" indent="-257175" defTabSz="685800" eaLnBrk="0" fontAlgn="base" hangingPunct="0">
                <a:spcBef>
                  <a:spcPct val="20000"/>
                </a:spcBef>
                <a:spcAft>
                  <a:spcPct val="0"/>
                </a:spcAft>
                <a:buClr>
                  <a:srgbClr val="3333CC"/>
                </a:buClr>
                <a:buSzPct val="85000"/>
                <a:buFont typeface="ZapfDingbats" charset="2"/>
                <a:buChar char="r"/>
                <a:defRPr/>
              </a:pPr>
              <a:endParaRPr lang="en-US" altLang="en-US" sz="1800" dirty="0">
                <a:solidFill>
                  <a:srgbClr val="000000"/>
                </a:solidFill>
                <a:latin typeface="Calibri"/>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7298534" y="3235624"/>
              <a:ext cx="4461307" cy="4308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i="1" dirty="0">
                  <a:solidFill>
                    <a:srgbClr val="CC0000"/>
                  </a:solidFill>
                  <a:latin typeface="Calibri"/>
                </a:rPr>
                <a:t>Reminder: Distributed Systems are Hard!</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82613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connections: two types</a:t>
            </a:r>
            <a:endParaRPr lang="en-US" sz="33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599018" y="2014565"/>
            <a:ext cx="3779551"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a:ea typeface="ＭＳ Ｐゴシック" panose="020B0600070205080204" pitchFamily="34" charset="-128"/>
              </a:rPr>
              <a:t>Non-persistent HTTP</a:t>
            </a:r>
          </a:p>
          <a:p>
            <a:pPr marL="483394" indent="-385763" defTabSz="685800">
              <a:spcBef>
                <a:spcPts val="750"/>
              </a:spcBef>
              <a:buFont typeface="+mj-lt"/>
              <a:buAutoNum type="arabicPeriod"/>
              <a:defRPr/>
            </a:pPr>
            <a:r>
              <a:rPr lang="en-US" altLang="en-US" sz="2400" dirty="0">
                <a:solidFill>
                  <a:prstClr val="black"/>
                </a:solidFill>
                <a:latin typeface="Calibri"/>
                <a:ea typeface="ＭＳ Ｐゴシック" panose="020B0600070205080204" pitchFamily="34" charset="-128"/>
              </a:rPr>
              <a:t>TCP connection opened</a:t>
            </a:r>
          </a:p>
          <a:p>
            <a:pPr marL="483394" indent="-385763" defTabSz="685800">
              <a:spcBef>
                <a:spcPts val="750"/>
              </a:spcBef>
              <a:buFont typeface="+mj-lt"/>
              <a:buAutoNum type="arabicPeriod"/>
              <a:defRPr/>
            </a:pPr>
            <a:r>
              <a:rPr lang="en-US" altLang="en-US" sz="2400" dirty="0">
                <a:solidFill>
                  <a:prstClr val="black"/>
                </a:solidFill>
                <a:latin typeface="Calibri"/>
                <a:ea typeface="ＭＳ Ｐゴシック" panose="020B0600070205080204" pitchFamily="34" charset="-128"/>
              </a:rPr>
              <a:t>at most one object sent over TCP connection</a:t>
            </a:r>
          </a:p>
          <a:p>
            <a:pPr marL="483394" indent="-385763" defTabSz="685800">
              <a:spcBef>
                <a:spcPts val="750"/>
              </a:spcBef>
              <a:buFont typeface="+mj-lt"/>
              <a:buAutoNum type="arabicPeriod"/>
              <a:defRPr/>
            </a:pPr>
            <a:r>
              <a:rPr lang="en-US" altLang="en-US" sz="2400" dirty="0">
                <a:solidFill>
                  <a:prstClr val="black"/>
                </a:solidFill>
                <a:latin typeface="Calibri"/>
                <a:ea typeface="ＭＳ Ｐゴシック" panose="020B0600070205080204" pitchFamily="34" charset="-128"/>
              </a:rPr>
              <a:t>TCP connection closed</a:t>
            </a:r>
          </a:p>
          <a:p>
            <a:pPr marL="97631" indent="0" defTabSz="685800">
              <a:spcBef>
                <a:spcPts val="1650"/>
              </a:spcBef>
              <a:buNone/>
              <a:defRPr/>
            </a:pPr>
            <a:r>
              <a:rPr lang="en-US" altLang="en-US" sz="2400" dirty="0">
                <a:solidFill>
                  <a:prstClr val="black"/>
                </a:solidFill>
                <a:latin typeface="Calibri"/>
                <a:ea typeface="ＭＳ Ｐゴシック" panose="020B0600070205080204" pitchFamily="34" charset="-128"/>
              </a:rPr>
              <a:t>downloading multiple objects required multiple connections</a:t>
            </a:r>
          </a:p>
          <a:p>
            <a:pPr marL="264319" indent="-166688" defTabSz="685800">
              <a:spcBef>
                <a:spcPts val="750"/>
              </a:spcBef>
              <a:buNone/>
              <a:defRPr/>
            </a:pPr>
            <a:endParaRPr lang="en-US" altLang="en-US" sz="2100" dirty="0">
              <a:solidFill>
                <a:prstClr val="black"/>
              </a:solidFill>
              <a:latin typeface="Calibri"/>
              <a:ea typeface="ＭＳ Ｐゴシック" panose="020B0600070205080204" pitchFamily="34" charset="-128"/>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5085912" y="2014565"/>
            <a:ext cx="3779551"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a:ea typeface="ＭＳ Ｐゴシック" panose="020B0600070205080204" pitchFamily="34" charset="-128"/>
              </a:rPr>
              <a:t>Persistent HTTP</a:t>
            </a:r>
          </a:p>
          <a:p>
            <a:pPr marL="264319" indent="-166688" defTabSz="685800">
              <a:spcBef>
                <a:spcPts val="750"/>
              </a:spcBef>
              <a:defRPr/>
            </a:pPr>
            <a:r>
              <a:rPr lang="en-US" altLang="en-US" sz="2400" dirty="0">
                <a:solidFill>
                  <a:prstClr val="black"/>
                </a:solidFill>
                <a:latin typeface="Calibri"/>
                <a:ea typeface="ＭＳ Ｐゴシック" panose="020B0600070205080204" pitchFamily="34" charset="-128"/>
              </a:rPr>
              <a:t>TCP connection opened to a server</a:t>
            </a:r>
          </a:p>
          <a:p>
            <a:pPr marL="264319" indent="-166688" defTabSz="685800">
              <a:spcBef>
                <a:spcPts val="750"/>
              </a:spcBef>
              <a:defRPr/>
            </a:pPr>
            <a:r>
              <a:rPr lang="en-US" altLang="en-US" sz="2400" dirty="0">
                <a:solidFill>
                  <a:prstClr val="black"/>
                </a:solidFill>
                <a:latin typeface="Calibri"/>
                <a:ea typeface="ＭＳ Ｐゴシック" panose="020B0600070205080204" pitchFamily="34" charset="-128"/>
              </a:rPr>
              <a:t>multiple objects can be sent over </a:t>
            </a:r>
            <a:r>
              <a:rPr lang="en-US" altLang="en-US" sz="2400" i="1" dirty="0">
                <a:solidFill>
                  <a:prstClr val="black"/>
                </a:solidFill>
                <a:latin typeface="Calibri"/>
                <a:ea typeface="ＭＳ Ｐゴシック" panose="020B0600070205080204" pitchFamily="34" charset="-128"/>
              </a:rPr>
              <a:t>single</a:t>
            </a:r>
            <a:r>
              <a:rPr lang="en-US" altLang="en-US" sz="2400" dirty="0">
                <a:solidFill>
                  <a:prstClr val="black"/>
                </a:solidFill>
                <a:latin typeface="Calibri"/>
                <a:ea typeface="ＭＳ Ｐゴシック" panose="020B0600070205080204" pitchFamily="34" charset="-128"/>
              </a:rPr>
              <a:t> TCP connection between client, and that server</a:t>
            </a:r>
          </a:p>
          <a:p>
            <a:pPr marL="264319" indent="-166688" defTabSz="685800">
              <a:spcBef>
                <a:spcPts val="750"/>
              </a:spcBef>
              <a:defRPr/>
            </a:pPr>
            <a:r>
              <a:rPr lang="en-US" altLang="en-US" sz="2400" dirty="0">
                <a:solidFill>
                  <a:prstClr val="black"/>
                </a:solidFill>
                <a:latin typeface="Calibri"/>
                <a:ea typeface="ＭＳ Ｐゴシック" panose="020B0600070205080204" pitchFamily="34" charset="-128"/>
              </a:rPr>
              <a:t>TCP connection closed</a:t>
            </a:r>
          </a:p>
          <a:p>
            <a:pPr marL="264319" indent="-166688" defTabSz="685800">
              <a:spcBef>
                <a:spcPts val="750"/>
              </a:spcBef>
              <a:defRPr/>
            </a:pPr>
            <a:endParaRPr lang="en-US" altLang="en-US" sz="2400" dirty="0">
              <a:solidFill>
                <a:prstClr val="black"/>
              </a:solidFill>
              <a:latin typeface="Calibri"/>
              <a:ea typeface="ＭＳ Ｐゴシック" panose="020B0600070205080204" pitchFamily="34" charset="-128"/>
            </a:endParaRPr>
          </a:p>
          <a:p>
            <a:pPr marL="264319" indent="-166688" defTabSz="685800">
              <a:spcBef>
                <a:spcPts val="750"/>
              </a:spcBef>
              <a:buNone/>
              <a:defRPr/>
            </a:pPr>
            <a:endParaRPr lang="en-US" altLang="en-US" sz="2100" dirty="0">
              <a:solidFill>
                <a:prstClr val="black"/>
              </a:solidFill>
              <a:latin typeface="Calibri"/>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Non-persistent HTTP: example</a:t>
            </a:r>
            <a:endParaRPr lang="en-US" sz="33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599018" y="3008375"/>
            <a:ext cx="7994" cy="2610353"/>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367769" y="5088419"/>
            <a:ext cx="492919" cy="2214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alibri"/>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607012" y="1870827"/>
            <a:ext cx="5956697" cy="3500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prstClr val="black"/>
                </a:solidFill>
                <a:latin typeface="Calibri"/>
                <a:ea typeface="ＭＳ Ｐゴシック" panose="020B0600070205080204" pitchFamily="34" charset="-128"/>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708288" y="2692688"/>
            <a:ext cx="3637682" cy="14287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1800" dirty="0">
                <a:solidFill>
                  <a:srgbClr val="CC0000"/>
                </a:solidFill>
                <a:latin typeface="Calibri"/>
                <a:ea typeface="ＭＳ Ｐゴシック" panose="020B0600070205080204" pitchFamily="34" charset="-128"/>
              </a:rPr>
              <a:t>1a</a:t>
            </a:r>
            <a:r>
              <a:rPr lang="en-US" altLang="en-US" sz="1800" dirty="0">
                <a:solidFill>
                  <a:srgbClr val="FF0000"/>
                </a:solidFill>
                <a:latin typeface="Calibri"/>
                <a:ea typeface="ＭＳ Ｐゴシック" panose="020B0600070205080204" pitchFamily="34" charset="-128"/>
              </a:rPr>
              <a:t>.</a:t>
            </a:r>
            <a:r>
              <a:rPr lang="en-US" altLang="en-US" sz="1800" dirty="0">
                <a:solidFill>
                  <a:prstClr val="black"/>
                </a:solidFill>
                <a:latin typeface="Calibri"/>
                <a:ea typeface="ＭＳ Ｐゴシック" panose="020B0600070205080204" pitchFamily="34" charset="-128"/>
              </a:rPr>
              <a:t> HTTP client initiates TCP connection to HTTP server (process) at </a:t>
            </a:r>
            <a:r>
              <a:rPr lang="en-US" altLang="en-US" sz="1500" dirty="0" err="1">
                <a:solidFill>
                  <a:prstClr val="black"/>
                </a:solidFill>
                <a:latin typeface="Calibri"/>
                <a:ea typeface="ＭＳ Ｐゴシック" panose="020B0600070205080204" pitchFamily="34" charset="-128"/>
              </a:rPr>
              <a:t>www.university.ac.uk</a:t>
            </a:r>
            <a:r>
              <a:rPr lang="en-US" altLang="en-US" sz="1500" dirty="0">
                <a:solidFill>
                  <a:prstClr val="black"/>
                </a:solidFill>
                <a:latin typeface="Calibri"/>
                <a:ea typeface="ＭＳ Ｐゴシック" panose="020B0600070205080204" pitchFamily="34" charset="-128"/>
              </a:rPr>
              <a:t> </a:t>
            </a:r>
            <a:r>
              <a:rPr lang="en-US" altLang="en-US" sz="1800" dirty="0">
                <a:solidFill>
                  <a:prstClr val="black"/>
                </a:solidFill>
                <a:latin typeface="Calibri"/>
                <a:ea typeface="ＭＳ Ｐゴシック" panose="020B0600070205080204" pitchFamily="34" charset="-128"/>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879738" y="3915626"/>
            <a:ext cx="3162401" cy="807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2</a:t>
            </a:r>
            <a:r>
              <a:rPr lang="en-US" altLang="en-US" sz="1800" dirty="0">
                <a:solidFill>
                  <a:srgbClr val="FF0000"/>
                </a:solidFill>
                <a:latin typeface="Calibri"/>
              </a:rPr>
              <a:t>.</a:t>
            </a:r>
            <a:r>
              <a:rPr lang="en-US" altLang="en-US" sz="1800" dirty="0">
                <a:solidFill>
                  <a:prstClr val="black"/>
                </a:solidFill>
                <a:latin typeface="Calibri"/>
              </a:rPr>
              <a:t> HTTP client sends HTTP </a:t>
            </a:r>
            <a:r>
              <a:rPr lang="en-US" altLang="en-US" sz="1800" i="1" dirty="0">
                <a:solidFill>
                  <a:srgbClr val="000099"/>
                </a:solidFill>
                <a:latin typeface="Calibri"/>
              </a:rPr>
              <a:t>request message</a:t>
            </a:r>
            <a:r>
              <a:rPr lang="en-US" altLang="en-US" sz="1800" dirty="0">
                <a:solidFill>
                  <a:prstClr val="black"/>
                </a:solidFill>
                <a:latin typeface="Calibri"/>
              </a:rPr>
              <a:t> (containing URL) into TCP connection socket. Message indicates that client wants object </a:t>
            </a:r>
            <a:r>
              <a:rPr lang="en-US" altLang="en-US" sz="1500" dirty="0" err="1">
                <a:solidFill>
                  <a:prstClr val="black"/>
                </a:solidFill>
                <a:latin typeface="Calibri"/>
              </a:rPr>
              <a:t>someDepartment</a:t>
            </a:r>
            <a:r>
              <a:rPr lang="en-US" altLang="en-US" sz="1500" dirty="0">
                <a:solidFill>
                  <a:prstClr val="black"/>
                </a:solidFill>
                <a:latin typeface="Calibri"/>
              </a:rPr>
              <a:t>/</a:t>
            </a:r>
            <a:r>
              <a:rPr lang="en-US" altLang="en-US" sz="1500" dirty="0" err="1">
                <a:solidFill>
                  <a:prstClr val="black"/>
                </a:solidFill>
                <a:latin typeface="Calibri"/>
              </a:rPr>
              <a:t>home.index</a:t>
            </a:r>
            <a:endParaRPr lang="en-US" altLang="en-US" sz="1800" dirty="0">
              <a:solidFill>
                <a:prstClr val="black"/>
              </a:solidFill>
              <a:latin typeface="Calibri"/>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5037764" y="2907118"/>
            <a:ext cx="4042146" cy="112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1b</a:t>
            </a:r>
            <a:r>
              <a:rPr lang="en-US" altLang="en-US" sz="1800" dirty="0">
                <a:solidFill>
                  <a:srgbClr val="FF0000"/>
                </a:solidFill>
                <a:latin typeface="Calibri"/>
              </a:rPr>
              <a:t>.</a:t>
            </a:r>
            <a:r>
              <a:rPr lang="en-US" altLang="en-US" sz="1800" dirty="0">
                <a:solidFill>
                  <a:prstClr val="black"/>
                </a:solidFill>
                <a:latin typeface="Calibri"/>
              </a:rPr>
              <a:t> HTTP server at host </a:t>
            </a:r>
            <a:r>
              <a:rPr lang="en-US" altLang="en-US" sz="1500" dirty="0" err="1">
                <a:solidFill>
                  <a:prstClr val="black"/>
                </a:solidFill>
                <a:latin typeface="Calibri"/>
              </a:rPr>
              <a:t>www.university.ac.uk</a:t>
            </a:r>
            <a:r>
              <a:rPr lang="en-US" altLang="en-US" sz="1500" dirty="0">
                <a:solidFill>
                  <a:prstClr val="black"/>
                </a:solidFill>
                <a:latin typeface="Calibri"/>
              </a:rPr>
              <a:t> </a:t>
            </a:r>
            <a:r>
              <a:rPr lang="en-US" altLang="en-US" sz="1800" dirty="0">
                <a:solidFill>
                  <a:prstClr val="black"/>
                </a:solidFill>
                <a:latin typeface="Calibri"/>
              </a:rPr>
              <a:t>waiting for TCP connection at port 80  </a:t>
            </a:r>
            <a:r>
              <a:rPr lang="ja-JP" altLang="en-US" sz="1800">
                <a:solidFill>
                  <a:prstClr val="black"/>
                </a:solidFill>
                <a:latin typeface="Calibri"/>
              </a:rPr>
              <a:t>“</a:t>
            </a:r>
            <a:r>
              <a:rPr lang="en-US" altLang="ja-JP" sz="1800" dirty="0">
                <a:solidFill>
                  <a:prstClr val="black"/>
                </a:solidFill>
                <a:latin typeface="Calibri"/>
              </a:rPr>
              <a:t>accepts</a:t>
            </a:r>
            <a:r>
              <a:rPr lang="ja-JP" altLang="en-US" sz="1800">
                <a:solidFill>
                  <a:prstClr val="black"/>
                </a:solidFill>
                <a:latin typeface="Calibri"/>
              </a:rPr>
              <a:t>”</a:t>
            </a:r>
            <a:r>
              <a:rPr lang="en-US" altLang="ja-JP" sz="1800" dirty="0">
                <a:solidFill>
                  <a:prstClr val="black"/>
                </a:solidFill>
                <a:latin typeface="Calibri"/>
              </a:rPr>
              <a:t> connection, notifying client</a:t>
            </a:r>
            <a:endParaRPr lang="en-US" altLang="en-US" sz="1800" dirty="0">
              <a:solidFill>
                <a:prstClr val="black"/>
              </a:solidFill>
              <a:latin typeface="Calibri"/>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5132982" y="4412180"/>
            <a:ext cx="4046153" cy="1350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3</a:t>
            </a:r>
            <a:r>
              <a:rPr lang="en-US" altLang="en-US" sz="1500" dirty="0">
                <a:solidFill>
                  <a:srgbClr val="FF0000"/>
                </a:solidFill>
                <a:latin typeface="Calibri"/>
              </a:rPr>
              <a:t>.</a:t>
            </a:r>
            <a:r>
              <a:rPr lang="en-US" altLang="en-US" sz="1500" dirty="0">
                <a:solidFill>
                  <a:prstClr val="black"/>
                </a:solidFill>
                <a:latin typeface="Calibri"/>
              </a:rPr>
              <a:t> </a:t>
            </a:r>
            <a:r>
              <a:rPr lang="en-US" altLang="en-US" sz="1800" dirty="0">
                <a:solidFill>
                  <a:prstClr val="black"/>
                </a:solidFill>
                <a:latin typeface="Calibri"/>
              </a:rPr>
              <a:t>HTTP server receives request message, forms </a:t>
            </a:r>
            <a:r>
              <a:rPr lang="en-US" altLang="en-US" sz="1800" i="1" dirty="0">
                <a:solidFill>
                  <a:srgbClr val="000099"/>
                </a:solidFill>
                <a:latin typeface="Calibri"/>
              </a:rPr>
              <a:t>response message</a:t>
            </a:r>
            <a:r>
              <a:rPr lang="en-US" altLang="en-US" sz="1800" dirty="0">
                <a:solidFill>
                  <a:prstClr val="black"/>
                </a:solidFill>
                <a:latin typeface="Calibri"/>
              </a:rPr>
              <a:t> containing requested object, and sends message into its socket</a:t>
            </a:r>
            <a:endParaRPr lang="en-US" altLang="en-US" sz="1500" dirty="0">
              <a:solidFill>
                <a:prstClr val="black"/>
              </a:solidFill>
              <a:latin typeface="Calibri"/>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3826898" y="4578613"/>
            <a:ext cx="1350135" cy="45146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4042138" y="5111244"/>
            <a:ext cx="1057715" cy="66890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355455" y="5030079"/>
            <a:ext cx="543740" cy="32316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white">
                    <a:lumMod val="65000"/>
                  </a:prstClr>
                </a:solidFill>
                <a:latin typeface="Calibri"/>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3867639" y="2941694"/>
            <a:ext cx="1163269" cy="39290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3826897" y="3382226"/>
            <a:ext cx="1163270" cy="755240"/>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3508043" y="2102741"/>
            <a:ext cx="478380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black"/>
                </a:solidFill>
                <a:latin typeface="Calibri"/>
              </a:rPr>
              <a:t>(containing text, references to 10 jpeg images)</a:t>
            </a:r>
            <a:endParaRPr lang="en-US" altLang="en-US" sz="2100" dirty="0">
              <a:solidFill>
                <a:prstClr val="black"/>
              </a:solidFill>
              <a:latin typeface="Calibri"/>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2631016" y="1918453"/>
            <a:ext cx="5956697" cy="35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85000"/>
              </a:lnSpc>
              <a:buClr>
                <a:srgbClr val="000099"/>
              </a:buClr>
              <a:buSzPct val="65000"/>
              <a:defRPr/>
            </a:pPr>
            <a:r>
              <a:rPr lang="en-US" altLang="en-US" sz="1500" b="1" dirty="0" err="1">
                <a:solidFill>
                  <a:prstClr val="black"/>
                </a:solidFill>
                <a:latin typeface="Courier New" panose="02070309020205020404" pitchFamily="49" charset="0"/>
              </a:rPr>
              <a:t>www.university.ac.uk</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someDepartment</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home.index</a:t>
            </a:r>
            <a:endParaRPr lang="en-US" altLang="en-US" sz="1500" b="1" dirty="0">
              <a:solidFill>
                <a:prstClr val="black"/>
              </a:solidFill>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278766" y="2402823"/>
            <a:ext cx="588634" cy="547817"/>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4775491" y="2617513"/>
            <a:ext cx="214676" cy="480014"/>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Non-persistent HTTP: example (cont.)</a:t>
            </a:r>
            <a:endParaRPr lang="en-US" sz="33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607012" y="1870827"/>
            <a:ext cx="5956697" cy="3500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prstClr val="black"/>
                </a:solidFill>
                <a:latin typeface="Calibri"/>
                <a:ea typeface="ＭＳ Ｐゴシック" panose="020B0600070205080204" pitchFamily="34" charset="-128"/>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3508043" y="2102741"/>
            <a:ext cx="478380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black"/>
                </a:solidFill>
                <a:latin typeface="Calibri"/>
              </a:rPr>
              <a:t>(containing text, references to 10 jpeg images)</a:t>
            </a:r>
            <a:endParaRPr lang="en-US" altLang="en-US" sz="2100" dirty="0">
              <a:solidFill>
                <a:prstClr val="black"/>
              </a:solidFill>
              <a:latin typeface="Calibri"/>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2631016" y="1918453"/>
            <a:ext cx="5956697" cy="35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85000"/>
              </a:lnSpc>
              <a:buClr>
                <a:srgbClr val="000099"/>
              </a:buClr>
              <a:buSzPct val="65000"/>
              <a:defRPr/>
            </a:pPr>
            <a:r>
              <a:rPr lang="en-US" altLang="en-US" sz="1500" b="1" dirty="0" err="1">
                <a:solidFill>
                  <a:prstClr val="black"/>
                </a:solidFill>
                <a:latin typeface="Courier New" panose="02070309020205020404" pitchFamily="49" charset="0"/>
                <a:cs typeface="Diwan Thuluth" pitchFamily="2" charset="-78"/>
              </a:rPr>
              <a:t>www.university.ac.uk</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someDepartment</a:t>
            </a:r>
            <a:r>
              <a:rPr lang="en-US" altLang="en-US" sz="1500" b="1" dirty="0">
                <a:solidFill>
                  <a:prstClr val="black"/>
                </a:solidFill>
                <a:latin typeface="Courier New" panose="02070309020205020404" pitchFamily="49" charset="0"/>
              </a:rPr>
              <a:t>/</a:t>
            </a:r>
            <a:r>
              <a:rPr lang="en-US" altLang="en-US" sz="1500" b="1" dirty="0" err="1">
                <a:solidFill>
                  <a:prstClr val="black"/>
                </a:solidFill>
                <a:latin typeface="Courier New" panose="02070309020205020404" pitchFamily="49" charset="0"/>
              </a:rPr>
              <a:t>home.index</a:t>
            </a:r>
            <a:endParaRPr lang="en-US" altLang="en-US" sz="1500" b="1" dirty="0">
              <a:solidFill>
                <a:prstClr val="black"/>
              </a:solidFill>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278766" y="2402823"/>
            <a:ext cx="588634" cy="547817"/>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4775491" y="2617513"/>
            <a:ext cx="214676" cy="480014"/>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599019" y="3257391"/>
            <a:ext cx="3813955" cy="150759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C0000"/>
                </a:solidFill>
                <a:latin typeface="Calibri"/>
                <a:ea typeface="ＭＳ Ｐゴシック" panose="020B0600070205080204" pitchFamily="34" charset="-128"/>
              </a:rPr>
              <a:t>5</a:t>
            </a:r>
            <a:r>
              <a:rPr lang="en-US" altLang="en-US" sz="1800" dirty="0">
                <a:solidFill>
                  <a:srgbClr val="CC0000"/>
                </a:solidFill>
                <a:latin typeface="Calibri"/>
                <a:ea typeface="ＭＳ Ｐゴシック" panose="020B0600070205080204" pitchFamily="34" charset="-128"/>
              </a:rPr>
              <a:t>.</a:t>
            </a:r>
            <a:r>
              <a:rPr lang="en-US" altLang="en-US" sz="1800" dirty="0">
                <a:solidFill>
                  <a:prstClr val="black"/>
                </a:solidFill>
                <a:latin typeface="Calibri"/>
                <a:ea typeface="ＭＳ Ｐゴシック" panose="020B0600070205080204" pitchFamily="34" charset="-128"/>
              </a:rPr>
              <a:t> HTTP client receives response message containing html file, displays html.  Parsing html file, finds 10 referenced jpeg  objects</a:t>
            </a:r>
            <a:endParaRPr lang="en-US" altLang="en-US" sz="2100" dirty="0">
              <a:solidFill>
                <a:prstClr val="black"/>
              </a:solidFill>
              <a:latin typeface="Calibri"/>
              <a:ea typeface="ＭＳ Ｐゴシック" panose="020B0600070205080204" pitchFamily="34" charset="-128"/>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727860" y="4496197"/>
            <a:ext cx="2857500"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srgbClr val="CC0000"/>
                </a:solidFill>
                <a:latin typeface="Calibri"/>
              </a:rPr>
              <a:t>6.</a:t>
            </a:r>
            <a:r>
              <a:rPr lang="en-US" altLang="en-US" sz="1800" dirty="0">
                <a:solidFill>
                  <a:prstClr val="black"/>
                </a:solidFill>
                <a:latin typeface="Calibri"/>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5029935" y="2944020"/>
            <a:ext cx="2857500" cy="5500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a:solidFill>
                  <a:srgbClr val="CC0000"/>
                </a:solidFill>
                <a:latin typeface="Calibri"/>
              </a:rPr>
              <a:t>4.</a:t>
            </a:r>
            <a:r>
              <a:rPr lang="en-US" altLang="en-US" sz="1800">
                <a:solidFill>
                  <a:prstClr val="black"/>
                </a:solidFill>
                <a:latin typeface="Calibri"/>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4190599" y="3257391"/>
            <a:ext cx="821531" cy="39290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500">
              <a:solidFill>
                <a:prstClr val="black"/>
              </a:solidFill>
              <a:latin typeface="Calibri"/>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599018" y="3008375"/>
            <a:ext cx="7994" cy="2610353"/>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367769" y="5088419"/>
            <a:ext cx="492919" cy="2214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alibri"/>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355455" y="5030079"/>
            <a:ext cx="543740" cy="32316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prstClr val="white">
                    <a:lumMod val="65000"/>
                  </a:prstClr>
                </a:solidFill>
                <a:latin typeface="Calibri"/>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Non-persistent HTTP: response time</a:t>
            </a:r>
            <a:endParaRPr lang="en-US" sz="33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552295" y="2296633"/>
            <a:ext cx="4262627" cy="25030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C0000"/>
                </a:solidFill>
                <a:latin typeface="Calibri"/>
                <a:ea typeface="ＭＳ Ｐゴシック" panose="020B0600070205080204" pitchFamily="34" charset="-128"/>
              </a:rPr>
              <a:t>RTT (definition):</a:t>
            </a:r>
            <a:r>
              <a:rPr lang="en-US" altLang="en-US" sz="2100" dirty="0">
                <a:solidFill>
                  <a:prstClr val="black"/>
                </a:solidFill>
                <a:latin typeface="Calibri"/>
                <a:ea typeface="ＭＳ Ｐゴシック" panose="020B0600070205080204" pitchFamily="34" charset="-128"/>
              </a:rPr>
              <a:t> time for a small packet to travel from client to server and back</a:t>
            </a:r>
          </a:p>
          <a:p>
            <a:pPr marL="264319" indent="-166688" defTabSz="685800">
              <a:spcBef>
                <a:spcPts val="750"/>
              </a:spcBef>
              <a:buNone/>
              <a:defRPr/>
            </a:pPr>
            <a:r>
              <a:rPr lang="en-US" altLang="en-US" sz="2100" dirty="0">
                <a:solidFill>
                  <a:srgbClr val="CC0000"/>
                </a:solidFill>
                <a:latin typeface="Calibri"/>
                <a:ea typeface="ＭＳ Ｐゴシック" panose="020B0600070205080204" pitchFamily="34" charset="-128"/>
              </a:rPr>
              <a:t>HTTP response time (per object):</a:t>
            </a:r>
          </a:p>
          <a:p>
            <a:pPr marL="345281" indent="-161925" defTabSz="685800">
              <a:spcBef>
                <a:spcPts val="300"/>
              </a:spcBef>
              <a:defRPr/>
            </a:pPr>
            <a:r>
              <a:rPr lang="en-US" altLang="en-US" sz="1800" dirty="0">
                <a:solidFill>
                  <a:prstClr val="black"/>
                </a:solidFill>
                <a:latin typeface="Calibri"/>
                <a:ea typeface="ＭＳ Ｐゴシック" panose="020B0600070205080204" pitchFamily="34" charset="-128"/>
              </a:rPr>
              <a:t>one RTT to initiate TCP connection</a:t>
            </a:r>
          </a:p>
          <a:p>
            <a:pPr marL="345281" indent="-161925" defTabSz="685800">
              <a:spcBef>
                <a:spcPts val="300"/>
              </a:spcBef>
              <a:defRPr/>
            </a:pPr>
            <a:r>
              <a:rPr lang="en-US" altLang="en-US" sz="1800" dirty="0">
                <a:solidFill>
                  <a:prstClr val="black"/>
                </a:solidFill>
                <a:latin typeface="Calibri"/>
                <a:ea typeface="ＭＳ Ｐゴシック" panose="020B0600070205080204" pitchFamily="34" charset="-128"/>
              </a:rPr>
              <a:t>one RTT for HTTP request and first few bytes of HTTP response to return</a:t>
            </a:r>
          </a:p>
          <a:p>
            <a:pPr marL="345281" indent="-161925" defTabSz="685800">
              <a:spcBef>
                <a:spcPts val="300"/>
              </a:spcBef>
              <a:defRPr/>
            </a:pPr>
            <a:r>
              <a:rPr lang="en-US" altLang="en-US" sz="1800">
                <a:solidFill>
                  <a:prstClr val="black"/>
                </a:solidFill>
                <a:latin typeface="Calibri"/>
                <a:ea typeface="ＭＳ Ｐゴシック" panose="020B0600070205080204" pitchFamily="34" charset="-128"/>
              </a:rPr>
              <a:t>object</a:t>
            </a:r>
            <a:r>
              <a:rPr lang="en-US" altLang="en-US" sz="1800" dirty="0">
                <a:solidFill>
                  <a:prstClr val="black"/>
                </a:solidFill>
                <a:latin typeface="Calibri"/>
                <a:ea typeface="ＭＳ Ｐゴシック" panose="020B0600070205080204" pitchFamily="34" charset="-128"/>
              </a:rPr>
              <a:t>/file transmission time</a:t>
            </a:r>
          </a:p>
          <a:p>
            <a:pPr marL="264319" indent="-166688" defTabSz="685800">
              <a:spcBef>
                <a:spcPts val="750"/>
              </a:spcBef>
              <a:buNone/>
              <a:defRPr/>
            </a:pPr>
            <a:endParaRPr lang="en-US" altLang="en-US" sz="1800" dirty="0">
              <a:solidFill>
                <a:prstClr val="black"/>
              </a:solidFill>
              <a:latin typeface="Calibri"/>
              <a:ea typeface="ＭＳ Ｐゴシック" panose="020B0600070205080204" pitchFamily="34" charset="-128"/>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6147922" y="2860713"/>
            <a:ext cx="0" cy="212407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7415937" y="2855951"/>
            <a:ext cx="0" cy="216098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6158637" y="3034545"/>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6147922" y="3363157"/>
            <a:ext cx="1254919" cy="30241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6153874" y="3744157"/>
            <a:ext cx="1263254" cy="29289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7427957" y="4044108"/>
            <a:ext cx="74893" cy="121304"/>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400">
              <a:solidFill>
                <a:prstClr val="black"/>
              </a:solidFill>
              <a:latin typeface="Calibri"/>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7498091" y="3815595"/>
            <a:ext cx="886012" cy="682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srgbClr val="CC0000"/>
                </a:solidFill>
                <a:latin typeface="Calibri"/>
              </a:rPr>
              <a:t>time to </a:t>
            </a:r>
          </a:p>
          <a:p>
            <a:pPr defTabSz="685800">
              <a:lnSpc>
                <a:spcPct val="85000"/>
              </a:lnSpc>
              <a:spcBef>
                <a:spcPct val="0"/>
              </a:spcBef>
              <a:defRPr/>
            </a:pPr>
            <a:r>
              <a:rPr lang="en-US" altLang="en-US" sz="1500">
                <a:solidFill>
                  <a:srgbClr val="CC0000"/>
                </a:solidFill>
                <a:latin typeface="Calibri"/>
              </a:rPr>
              <a:t>transmit </a:t>
            </a:r>
          </a:p>
          <a:p>
            <a:pPr defTabSz="685800">
              <a:lnSpc>
                <a:spcPct val="85000"/>
              </a:lnSpc>
              <a:spcBef>
                <a:spcPct val="0"/>
              </a:spcBef>
              <a:defRPr/>
            </a:pPr>
            <a:r>
              <a:rPr lang="en-US" altLang="en-US" sz="1500">
                <a:solidFill>
                  <a:srgbClr val="CC0000"/>
                </a:solidFill>
                <a:latin typeface="Calibri"/>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5855028" y="3015495"/>
            <a:ext cx="292894" cy="11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4887495" y="2779508"/>
            <a:ext cx="1066510" cy="486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a:rPr>
              <a:t>initiate TCP</a:t>
            </a:r>
          </a:p>
          <a:p>
            <a:pPr defTabSz="685800">
              <a:lnSpc>
                <a:spcPct val="85000"/>
              </a:lnSpc>
              <a:spcBef>
                <a:spcPct val="0"/>
              </a:spcBef>
              <a:defRPr/>
            </a:pPr>
            <a:r>
              <a:rPr lang="en-US" altLang="en-US" sz="1500" dirty="0">
                <a:solidFill>
                  <a:srgbClr val="CC0000"/>
                </a:solidFill>
                <a:latin typeface="Calibri"/>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5956231" y="3053595"/>
            <a:ext cx="96441" cy="602456"/>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5594281" y="3211947"/>
            <a:ext cx="47557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prstClr val="black"/>
                </a:solidFill>
                <a:latin typeface="Calibri"/>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5891937" y="3694151"/>
            <a:ext cx="26551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4869835" y="3549611"/>
            <a:ext cx="1477467"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5960993" y="3735823"/>
            <a:ext cx="96441" cy="602456"/>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defRPr/>
            </a:pPr>
            <a:endParaRPr lang="en-US" altLang="en-US" sz="2400">
              <a:solidFill>
                <a:prstClr val="black"/>
              </a:solidFill>
              <a:latin typeface="Calibri"/>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5608569" y="3903701"/>
            <a:ext cx="47557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prstClr val="black"/>
                </a:solidFill>
                <a:latin typeface="Calibri"/>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5864242" y="4461004"/>
            <a:ext cx="270992" cy="167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4804264" y="4320175"/>
            <a:ext cx="1235720"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dirty="0">
                <a:solidFill>
                  <a:srgbClr val="CC0000"/>
                </a:solidFill>
                <a:latin typeface="Calibri"/>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5978854" y="4995503"/>
            <a:ext cx="543739" cy="290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500">
                <a:solidFill>
                  <a:prstClr val="black"/>
                </a:solidFill>
                <a:latin typeface="Calibri"/>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7237344" y="4982407"/>
            <a:ext cx="54373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500">
                <a:solidFill>
                  <a:prstClr val="black"/>
                </a:solidFill>
                <a:latin typeface="Calibri"/>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7265919" y="2280879"/>
            <a:ext cx="317897" cy="513160"/>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5764541" y="2297547"/>
            <a:ext cx="523875" cy="532210"/>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a:solidFill>
                  <a:prstClr val="black"/>
                </a:solidFill>
                <a:latin typeface="Calibri"/>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6141738" y="4042364"/>
            <a:ext cx="1275203" cy="418641"/>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6052284" y="4339701"/>
            <a:ext cx="74893" cy="121304"/>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400">
              <a:solidFill>
                <a:prstClr val="black"/>
              </a:solidFill>
              <a:latin typeface="Calibri"/>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792386" y="5297141"/>
            <a:ext cx="6942931" cy="577081"/>
          </a:xfrm>
          <a:prstGeom prst="rect">
            <a:avLst/>
          </a:prstGeom>
          <a:noFill/>
        </p:spPr>
        <p:txBody>
          <a:bodyPr wrap="square" rtlCol="0">
            <a:spAutoFit/>
          </a:bodyPr>
          <a:lstStyle/>
          <a:p>
            <a:pPr defTabSz="685800">
              <a:defRPr/>
            </a:pPr>
            <a:r>
              <a:rPr lang="en-US" altLang="en-US" i="1" dirty="0">
                <a:solidFill>
                  <a:prstClr val="black"/>
                </a:solidFill>
                <a:latin typeface="Calibri"/>
                <a:ea typeface="ＭＳ Ｐゴシック" panose="020B0600070205080204" pitchFamily="34" charset="-128"/>
              </a:rPr>
              <a:t>Non-persistent HTTP response time =  2RTT+ file transmission  time</a:t>
            </a:r>
          </a:p>
          <a:p>
            <a:pPr defTabSz="685800">
              <a:defRPr/>
            </a:pPr>
            <a:endParaRPr lang="en-US" sz="1350" dirty="0">
              <a:solidFill>
                <a:prstClr val="black"/>
              </a:solidFill>
              <a:latin typeface="Calibri"/>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287471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Persistent HTTP </a:t>
            </a:r>
            <a:r>
              <a:rPr lang="en-US" altLang="en-US" sz="2400" dirty="0">
                <a:cs typeface="Calibri" panose="020F0502020204030204" pitchFamily="34" charset="0"/>
              </a:rPr>
              <a:t>(HTTP 1.1)</a:t>
            </a:r>
            <a:endParaRPr lang="en-US" sz="33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599019" y="1908573"/>
            <a:ext cx="387416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2641" indent="-161925" defTabSz="685800">
              <a:spcBef>
                <a:spcPts val="750"/>
              </a:spcBef>
              <a:buNone/>
              <a:defRPr/>
            </a:pPr>
            <a:r>
              <a:rPr lang="en-US" sz="2400" i="1" dirty="0">
                <a:solidFill>
                  <a:srgbClr val="CC0000"/>
                </a:solidFill>
                <a:latin typeface="Calibri"/>
              </a:rPr>
              <a:t>Non-persistent HTTP issues:</a:t>
            </a:r>
          </a:p>
          <a:p>
            <a:pPr marL="259556" indent="-163116" defTabSz="685800">
              <a:spcBef>
                <a:spcPts val="750"/>
              </a:spcBef>
              <a:buFont typeface="Wingdings" charset="2"/>
              <a:buChar char="§"/>
              <a:defRPr/>
            </a:pPr>
            <a:r>
              <a:rPr lang="en-US" sz="2100" dirty="0">
                <a:solidFill>
                  <a:prstClr val="black"/>
                </a:solidFill>
                <a:latin typeface="Calibri"/>
              </a:rPr>
              <a:t>requires 2 RTTs per object</a:t>
            </a:r>
          </a:p>
          <a:p>
            <a:pPr marL="259556" indent="-163116" defTabSz="685800">
              <a:spcBef>
                <a:spcPts val="750"/>
              </a:spcBef>
              <a:buFont typeface="Wingdings" charset="2"/>
              <a:buChar char="§"/>
              <a:defRPr/>
            </a:pPr>
            <a:r>
              <a:rPr lang="en-US" sz="2100" dirty="0">
                <a:solidFill>
                  <a:prstClr val="black"/>
                </a:solidFill>
                <a:latin typeface="Calibri"/>
              </a:rPr>
              <a:t>OS overhead for </a:t>
            </a:r>
            <a:r>
              <a:rPr lang="en-US" sz="2100" i="1" dirty="0">
                <a:solidFill>
                  <a:prstClr val="black"/>
                </a:solidFill>
                <a:latin typeface="Calibri"/>
              </a:rPr>
              <a:t>each</a:t>
            </a:r>
            <a:r>
              <a:rPr lang="en-US" sz="2100" dirty="0">
                <a:solidFill>
                  <a:prstClr val="black"/>
                </a:solidFill>
                <a:latin typeface="Calibri"/>
              </a:rPr>
              <a:t> TCP connection</a:t>
            </a:r>
          </a:p>
          <a:p>
            <a:pPr marL="259556" indent="-163116" defTabSz="685800">
              <a:spcBef>
                <a:spcPts val="750"/>
              </a:spcBef>
              <a:buFont typeface="Wingdings" charset="2"/>
              <a:buChar char="§"/>
              <a:defRPr/>
            </a:pPr>
            <a:r>
              <a:rPr lang="en-US" sz="2100" dirty="0">
                <a:solidFill>
                  <a:prstClr val="black"/>
                </a:solidFill>
                <a:latin typeface="Calibri"/>
              </a:rPr>
              <a:t>browsers often open multiple parallel TCP connections to fetch referenced objects in parallel</a:t>
            </a:r>
          </a:p>
          <a:p>
            <a:pPr marL="264319" indent="-166688" defTabSz="685800">
              <a:spcBef>
                <a:spcPts val="750"/>
              </a:spcBef>
              <a:buNone/>
              <a:defRPr/>
            </a:pPr>
            <a:endParaRPr lang="en-US" sz="1800" dirty="0">
              <a:solidFill>
                <a:prstClr val="black"/>
              </a:solidFill>
              <a:latin typeface="Calibri"/>
            </a:endParaRPr>
          </a:p>
          <a:p>
            <a:pPr marL="264319" indent="-166688" defTabSz="685800">
              <a:spcBef>
                <a:spcPts val="750"/>
              </a:spcBef>
              <a:buFont typeface="Wingdings" charset="2"/>
              <a:buChar char="§"/>
              <a:defRPr/>
            </a:pPr>
            <a:endParaRPr lang="en-US" sz="1500" dirty="0">
              <a:solidFill>
                <a:prstClr val="black"/>
              </a:solidFill>
              <a:latin typeface="Calibri"/>
            </a:endParaRPr>
          </a:p>
          <a:p>
            <a:pPr marL="264319" indent="-166688" defTabSz="685800">
              <a:spcBef>
                <a:spcPts val="750"/>
              </a:spcBef>
              <a:buFont typeface="Wingdings" charset="2"/>
              <a:buChar char="§"/>
              <a:defRPr/>
            </a:pPr>
            <a:endParaRPr lang="en-US" sz="1500" dirty="0">
              <a:solidFill>
                <a:prstClr val="black"/>
              </a:solidFill>
              <a:latin typeface="Calibri"/>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4670822" y="1918097"/>
            <a:ext cx="430129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2641" indent="-161925" defTabSz="685800">
              <a:spcBef>
                <a:spcPts val="750"/>
              </a:spcBef>
              <a:buNone/>
              <a:defRPr/>
            </a:pPr>
            <a:r>
              <a:rPr lang="en-US" sz="2400" i="1" dirty="0">
                <a:solidFill>
                  <a:srgbClr val="CC0000"/>
                </a:solidFill>
                <a:latin typeface="Calibri"/>
              </a:rPr>
              <a:t>Persistent  HTTP </a:t>
            </a:r>
            <a:r>
              <a:rPr lang="en-US" sz="1800" i="1" dirty="0">
                <a:solidFill>
                  <a:srgbClr val="CC0000"/>
                </a:solidFill>
                <a:latin typeface="Calibri"/>
              </a:rPr>
              <a:t>(HTTP1.1):</a:t>
            </a:r>
            <a:endParaRPr lang="en-US" sz="2400" i="1" dirty="0">
              <a:solidFill>
                <a:srgbClr val="CC0000"/>
              </a:solidFill>
              <a:latin typeface="Calibri"/>
            </a:endParaRPr>
          </a:p>
          <a:p>
            <a:pPr marL="259556" indent="-163116" defTabSz="685800">
              <a:spcBef>
                <a:spcPts val="750"/>
              </a:spcBef>
              <a:buFont typeface="Wingdings" charset="2"/>
              <a:buChar char="§"/>
              <a:defRPr/>
            </a:pPr>
            <a:r>
              <a:rPr lang="en-US" sz="2100" dirty="0">
                <a:solidFill>
                  <a:prstClr val="black"/>
                </a:solidFill>
                <a:latin typeface="Calibri"/>
              </a:rPr>
              <a:t>server leaves connection open after sending response</a:t>
            </a:r>
          </a:p>
          <a:p>
            <a:pPr marL="259556" indent="-163116" defTabSz="685800">
              <a:spcBef>
                <a:spcPts val="750"/>
              </a:spcBef>
              <a:buFont typeface="Wingdings" charset="2"/>
              <a:buChar char="§"/>
              <a:defRPr/>
            </a:pPr>
            <a:r>
              <a:rPr lang="en-US" sz="2100" dirty="0">
                <a:solidFill>
                  <a:prstClr val="black"/>
                </a:solidFill>
                <a:latin typeface="Calibri"/>
              </a:rPr>
              <a:t>subsequent HTTP messages  between same client/server sent over open connection</a:t>
            </a:r>
          </a:p>
          <a:p>
            <a:pPr marL="259556" indent="-163116" defTabSz="685800">
              <a:spcBef>
                <a:spcPts val="750"/>
              </a:spcBef>
              <a:buFont typeface="Wingdings" charset="2"/>
              <a:buChar char="§"/>
              <a:defRPr/>
            </a:pPr>
            <a:r>
              <a:rPr lang="en-US" sz="2100" dirty="0">
                <a:solidFill>
                  <a:prstClr val="black"/>
                </a:solidFill>
                <a:latin typeface="Calibri"/>
              </a:rPr>
              <a:t>client sends requests as soon as it encounters a referenced object</a:t>
            </a:r>
          </a:p>
          <a:p>
            <a:pPr marL="259556" indent="-163116" defTabSz="685800">
              <a:spcBef>
                <a:spcPts val="750"/>
              </a:spcBef>
              <a:buFont typeface="Wingdings" charset="2"/>
              <a:buChar char="§"/>
              <a:defRPr/>
            </a:pPr>
            <a:r>
              <a:rPr lang="en-US" sz="2100" dirty="0">
                <a:solidFill>
                  <a:prstClr val="black"/>
                </a:solidFill>
                <a:latin typeface="Calibri"/>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5404013" y="3324188"/>
            <a:ext cx="1094184" cy="700088"/>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8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r>
              <a:rPr lang="en-US" altLang="en-US" sz="1050" dirty="0">
                <a:solidFill>
                  <a:prstClr val="black"/>
                </a:solidFill>
                <a:latin typeface="Calibri" panose="020F0502020204030204"/>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enterprise</a:t>
            </a:r>
          </a:p>
          <a:p>
            <a:pPr defTabSz="685800">
              <a:lnSpc>
                <a:spcPct val="80000"/>
              </a:lnSpc>
              <a:spcBef>
                <a:spcPct val="0"/>
              </a:spcBef>
              <a:buClrTx/>
              <a:buSzTx/>
              <a:buNone/>
              <a:defRPr/>
            </a:pPr>
            <a:r>
              <a:rPr lang="en-US" altLang="en-US" sz="1050" dirty="0">
                <a:solidFill>
                  <a:prstClr val="black"/>
                </a:solidFill>
                <a:latin typeface="Calibri" panose="020F0502020204030204"/>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defTabSz="685800">
              <a:lnSpc>
                <a:spcPct val="90000"/>
              </a:lnSpc>
              <a:defRPr/>
            </a:pPr>
            <a:r>
              <a:rPr lang="en-US" sz="1050" dirty="0">
                <a:solidFill>
                  <a:prstClr val="black"/>
                </a:solidFill>
                <a:latin typeface="Calibri" panose="020F0502020204030204"/>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defTabSz="685800">
              <a:lnSpc>
                <a:spcPct val="90000"/>
              </a:lnSpc>
              <a:defRPr/>
            </a:pPr>
            <a:r>
              <a:rPr lang="en-US" sz="788" dirty="0">
                <a:solidFill>
                  <a:prstClr val="black"/>
                </a:solidFill>
                <a:latin typeface="Calibri" panose="020F0502020204030204"/>
              </a:rPr>
              <a:t>datacenter </a:t>
            </a:r>
          </a:p>
          <a:p>
            <a:pPr defTabSz="685800">
              <a:lnSpc>
                <a:spcPct val="90000"/>
              </a:lnSpc>
              <a:defRPr/>
            </a:pPr>
            <a:r>
              <a:rPr lang="en-US" sz="788" dirty="0">
                <a:solidFill>
                  <a:prstClr val="black"/>
                </a:solidFill>
                <a:latin typeface="Calibri" panose="020F0502020204030204"/>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content </a:t>
            </a:r>
          </a:p>
          <a:p>
            <a:pPr defTabSz="685800">
              <a:lnSpc>
                <a:spcPct val="90000"/>
              </a:lnSpc>
              <a:defRPr/>
            </a:pPr>
            <a:r>
              <a:rPr lang="en-US" sz="1050" dirty="0">
                <a:solidFill>
                  <a:prstClr val="black"/>
                </a:solidFill>
                <a:latin typeface="Calibri" panose="020F0502020204030204"/>
              </a:rPr>
              <a:t>provider </a:t>
            </a:r>
          </a:p>
          <a:p>
            <a:pPr defTabSz="685800">
              <a:lnSpc>
                <a:spcPct val="90000"/>
              </a:lnSpc>
              <a:defRPr/>
            </a:pPr>
            <a:r>
              <a:rPr lang="en-US" sz="1050" dirty="0">
                <a:solidFill>
                  <a:prstClr val="black"/>
                </a:solidFill>
                <a:latin typeface="Calibri" panose="020F0502020204030204"/>
              </a:rPr>
              <a:t>network</a:t>
            </a:r>
            <a:endParaRPr lang="en-US" sz="750" dirty="0">
              <a:solidFill>
                <a:prstClr val="black"/>
              </a:solidFill>
              <a:latin typeface="Calibri" panose="020F0502020204030204"/>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dirty="0">
                  <a:solidFill>
                    <a:prstClr val="black"/>
                  </a:solidFill>
                  <a:latin typeface="Calibri" panose="020F0502020204030204"/>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5620139" y="3351318"/>
            <a:ext cx="643304" cy="437823"/>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4904937" y="188168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5760243" y="2217878"/>
            <a:ext cx="2066572" cy="3188003"/>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6232967" y="4963369"/>
            <a:ext cx="1067765" cy="217025"/>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6277838" y="2580726"/>
            <a:ext cx="1275159" cy="253960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Client-server paradigm</a:t>
            </a:r>
            <a:endParaRPr lang="en-US"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6883" y="1802509"/>
            <a:ext cx="4476374"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server: </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always-on host</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permanent IP address</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often in data centers, for scaling</a:t>
            </a:r>
          </a:p>
          <a:p>
            <a:pPr marL="264319" indent="-166688" defTabSz="685800">
              <a:spcBef>
                <a:spcPct val="75000"/>
              </a:spcBef>
              <a:buNone/>
              <a:defRPr/>
            </a:pPr>
            <a:r>
              <a:rPr lang="en-US" altLang="en-US" sz="2100" dirty="0">
                <a:solidFill>
                  <a:srgbClr val="C00000"/>
                </a:solidFill>
                <a:latin typeface="Calibri" panose="020F0502020204030204"/>
                <a:ea typeface="ＭＳ Ｐゴシック" panose="020B0600070205080204" pitchFamily="34" charset="-128"/>
              </a:rPr>
              <a:t>clients:</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contact, communicate with server</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may be intermittently connected</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may have dynamic IP addresses</a:t>
            </a:r>
          </a:p>
          <a:p>
            <a:pPr marL="350044" indent="-175022"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do </a:t>
            </a:r>
            <a:r>
              <a:rPr lang="en-US" altLang="en-US" sz="2100" i="1" dirty="0">
                <a:solidFill>
                  <a:prstClr val="black"/>
                </a:solidFill>
                <a:latin typeface="Calibri" panose="020F0502020204030204"/>
                <a:ea typeface="ＭＳ Ｐゴシック" panose="020B0600070205080204" pitchFamily="34" charset="-128"/>
              </a:rPr>
              <a:t>not</a:t>
            </a:r>
            <a:r>
              <a:rPr lang="en-US" altLang="en-US" sz="2100" dirty="0">
                <a:solidFill>
                  <a:prstClr val="black"/>
                </a:solidFill>
                <a:latin typeface="Calibri" panose="020F0502020204030204"/>
                <a:ea typeface="ＭＳ Ｐゴシック" panose="020B0600070205080204" pitchFamily="34" charset="-128"/>
              </a:rPr>
              <a:t> communicate directly with each other</a:t>
            </a:r>
          </a:p>
          <a:p>
            <a:pPr marL="264319" indent="-166688" defTabSz="685800">
              <a:spcBef>
                <a:spcPts val="750"/>
              </a:spcBef>
              <a:defRPr/>
            </a:pPr>
            <a:r>
              <a:rPr lang="en-US" sz="2100" dirty="0">
                <a:solidFill>
                  <a:prstClr val="black"/>
                </a:solidFill>
                <a:latin typeface="Calibri" panose="020F0502020204030204"/>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cs typeface="Calibri" panose="020F0502020204030204" pitchFamily="34" charset="0"/>
              </a:rPr>
              <a:t>HTTP request message</a:t>
            </a:r>
            <a:endParaRPr lang="en-US" sz="33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400050" y="1940719"/>
            <a:ext cx="8743950" cy="107190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5022" indent="-175022" defTabSz="685800">
              <a:spcBef>
                <a:spcPts val="750"/>
              </a:spcBef>
              <a:defRPr/>
            </a:pPr>
            <a:r>
              <a:rPr lang="en-US" altLang="en-US" sz="2100" dirty="0">
                <a:solidFill>
                  <a:prstClr val="black"/>
                </a:solidFill>
                <a:latin typeface="Calibri"/>
                <a:ea typeface="ＭＳ Ｐゴシック" panose="020B0600070205080204" pitchFamily="34" charset="-128"/>
              </a:rPr>
              <a:t>two types of HTTP messages: </a:t>
            </a:r>
            <a:r>
              <a:rPr lang="en-US" altLang="en-US" sz="2100" i="1" dirty="0">
                <a:solidFill>
                  <a:srgbClr val="CC0000"/>
                </a:solidFill>
                <a:latin typeface="Calibri"/>
                <a:ea typeface="ＭＳ Ｐゴシック" panose="020B0600070205080204" pitchFamily="34" charset="-128"/>
              </a:rPr>
              <a:t>request</a:t>
            </a:r>
            <a:r>
              <a:rPr lang="en-US" altLang="en-US" sz="2100" dirty="0">
                <a:solidFill>
                  <a:srgbClr val="CC0000"/>
                </a:solidFill>
                <a:latin typeface="Calibri"/>
                <a:ea typeface="ＭＳ Ｐゴシック" panose="020B0600070205080204" pitchFamily="34" charset="-128"/>
              </a:rPr>
              <a:t>, </a:t>
            </a:r>
            <a:r>
              <a:rPr lang="en-US" altLang="en-US" sz="2100" i="1" dirty="0">
                <a:solidFill>
                  <a:srgbClr val="CC0000"/>
                </a:solidFill>
                <a:latin typeface="Calibri"/>
                <a:ea typeface="ＭＳ Ｐゴシック" panose="020B0600070205080204" pitchFamily="34" charset="-128"/>
              </a:rPr>
              <a:t>response</a:t>
            </a:r>
          </a:p>
          <a:p>
            <a:pPr marL="175022" indent="-175022" defTabSz="685800">
              <a:spcBef>
                <a:spcPts val="750"/>
              </a:spcBef>
              <a:defRPr/>
            </a:pPr>
            <a:r>
              <a:rPr lang="en-US" altLang="en-US" sz="2100" dirty="0">
                <a:solidFill>
                  <a:srgbClr val="CC0000"/>
                </a:solidFill>
                <a:latin typeface="Calibri"/>
                <a:ea typeface="ＭＳ Ｐゴシック" panose="020B0600070205080204" pitchFamily="34" charset="-128"/>
              </a:rPr>
              <a:t>HTTP request message:</a:t>
            </a:r>
          </a:p>
          <a:p>
            <a:pPr marL="514350" lvl="1" indent="-171450" defTabSz="685800">
              <a:spcBef>
                <a:spcPts val="375"/>
              </a:spcBef>
              <a:defRPr/>
            </a:pPr>
            <a:r>
              <a:rPr lang="en-US" altLang="en-US" sz="1800" dirty="0">
                <a:solidFill>
                  <a:prstClr val="black"/>
                </a:solidFill>
                <a:latin typeface="Calibri"/>
                <a:ea typeface="ＭＳ Ｐゴシック" panose="020B0600070205080204" pitchFamily="34" charset="-128"/>
              </a:rPr>
              <a:t>ASCII (human-readable format)</a:t>
            </a:r>
            <a:endParaRPr lang="en-US" altLang="en-US" sz="1800" dirty="0">
              <a:solidFill>
                <a:srgbClr val="ED7D31"/>
              </a:solidFill>
              <a:latin typeface="Calibri"/>
              <a:ea typeface="ＭＳ Ｐゴシック" panose="020B0600070205080204" pitchFamily="34" charset="-128"/>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032191" y="3999483"/>
            <a:ext cx="849913"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lnSpc>
                <a:spcPct val="90000"/>
              </a:lnSpc>
              <a:spcBef>
                <a:spcPct val="0"/>
              </a:spcBef>
              <a:defRPr/>
            </a:pPr>
            <a:r>
              <a:rPr lang="en-US" altLang="en-US" sz="1800" dirty="0">
                <a:solidFill>
                  <a:srgbClr val="000099"/>
                </a:solidFill>
                <a:latin typeface="Calibri"/>
              </a:rPr>
              <a:t>header</a:t>
            </a:r>
          </a:p>
          <a:p>
            <a:pPr algn="r" defTabSz="685800">
              <a:lnSpc>
                <a:spcPct val="90000"/>
              </a:lnSpc>
              <a:spcBef>
                <a:spcPct val="0"/>
              </a:spcBef>
              <a:defRPr/>
            </a:pPr>
            <a:r>
              <a:rPr lang="en-US" altLang="en-US" sz="1800" dirty="0">
                <a:solidFill>
                  <a:srgbClr val="000099"/>
                </a:solidFill>
                <a:latin typeface="Calibri"/>
              </a:rPr>
              <a:t> lines</a:t>
            </a:r>
            <a:endParaRPr lang="en-US" altLang="en-US" sz="2100" dirty="0">
              <a:solidFill>
                <a:srgbClr val="000099"/>
              </a:solidFill>
              <a:latin typeface="Calibri"/>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3000034" y="3350249"/>
            <a:ext cx="5941409" cy="1780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GET /</a:t>
            </a:r>
            <a:r>
              <a:rPr lang="en-US" altLang="en-US" sz="1350" b="1" dirty="0" err="1">
                <a:solidFill>
                  <a:prstClr val="black"/>
                </a:solidFill>
                <a:latin typeface="Courier New" panose="02070309020205020404" pitchFamily="49" charset="0"/>
              </a:rPr>
              <a:t>index.html</a:t>
            </a:r>
            <a:r>
              <a:rPr lang="en-US" altLang="en-US" sz="1350" b="1" dirty="0">
                <a:solidFill>
                  <a:prstClr val="black"/>
                </a:solidFill>
                <a:latin typeface="Courier New" panose="02070309020205020404" pitchFamily="49" charset="0"/>
              </a:rPr>
              <a:t> HTTP/1.1\r\n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Host: www-</a:t>
            </a:r>
            <a:r>
              <a:rPr lang="en-US" altLang="en-US" sz="1350" b="1" dirty="0" err="1">
                <a:solidFill>
                  <a:prstClr val="black"/>
                </a:solidFill>
                <a:latin typeface="Courier New" panose="02070309020205020404" pitchFamily="49" charset="0"/>
              </a:rPr>
              <a:t>net.cs.umass.edu</a:t>
            </a: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User-Agent: Mozilla/5.0 (Macintosh; Intel Mac OS X 10.15; rv:80.0) Gecko/20100101 Firefox/80.0 \r\n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Accept: text/</a:t>
            </a:r>
            <a:r>
              <a:rPr lang="en-US" altLang="en-US" sz="1350" b="1" dirty="0" err="1">
                <a:solidFill>
                  <a:prstClr val="black"/>
                </a:solidFill>
                <a:latin typeface="Courier New" panose="02070309020205020404" pitchFamily="49" charset="0"/>
              </a:rPr>
              <a:t>html,application</a:t>
            </a:r>
            <a:r>
              <a:rPr lang="en-US" altLang="en-US" sz="1350" b="1" dirty="0">
                <a:solidFill>
                  <a:prstClr val="black"/>
                </a:solidFill>
                <a:latin typeface="Courier New" panose="02070309020205020404" pitchFamily="49" charset="0"/>
              </a:rPr>
              <a:t>/</a:t>
            </a:r>
            <a:r>
              <a:rPr lang="en-US" altLang="en-US" sz="1350" b="1" dirty="0" err="1">
                <a:solidFill>
                  <a:prstClr val="black"/>
                </a:solidFill>
                <a:latin typeface="Courier New" panose="02070309020205020404" pitchFamily="49" charset="0"/>
              </a:rPr>
              <a:t>xhtml+xml</a:t>
            </a: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Accept-Language: </a:t>
            </a:r>
            <a:r>
              <a:rPr lang="en-US" altLang="en-US" sz="1350" b="1" dirty="0" err="1">
                <a:solidFill>
                  <a:prstClr val="black"/>
                </a:solidFill>
                <a:latin typeface="Courier New" panose="02070309020205020404" pitchFamily="49" charset="0"/>
              </a:rPr>
              <a:t>en-us,en;q</a:t>
            </a:r>
            <a:r>
              <a:rPr lang="en-US" altLang="en-US" sz="1350" b="1" dirty="0">
                <a:solidFill>
                  <a:prstClr val="black"/>
                </a:solidFill>
                <a:latin typeface="Courier New" panose="02070309020205020404" pitchFamily="49" charset="0"/>
              </a:rPr>
              <a:t>=0.5\r\n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Accept-Encoding: </a:t>
            </a:r>
            <a:r>
              <a:rPr lang="en-US" altLang="en-US" sz="1350" b="1" dirty="0" err="1">
                <a:solidFill>
                  <a:prstClr val="black"/>
                </a:solidFill>
                <a:latin typeface="Courier New" panose="02070309020205020404" pitchFamily="49" charset="0"/>
              </a:rPr>
              <a:t>gzip,deflate</a:t>
            </a: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Connection: keep-alive\r\n</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5643222" y="2824884"/>
            <a:ext cx="2165605" cy="636985"/>
            <a:chOff x="7524296" y="2554061"/>
            <a:chExt cx="2887473"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836673"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latin typeface="Calibri"/>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208725" cy="430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dirty="0">
                  <a:solidFill>
                    <a:prstClr val="black"/>
                  </a:solidFill>
                  <a:latin typeface="Calibri"/>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228429" y="3145486"/>
            <a:ext cx="2768374" cy="923330"/>
            <a:chOff x="304572" y="3050979"/>
            <a:chExt cx="3691165" cy="123110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4" cy="123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99"/>
                  </a:solidFill>
                  <a:latin typeface="Calibri"/>
                </a:rPr>
                <a:t>request line (GET, POST, </a:t>
              </a:r>
            </a:p>
            <a:p>
              <a:pPr defTabSz="685800">
                <a:spcBef>
                  <a:spcPct val="0"/>
                </a:spcBef>
                <a:defRPr/>
              </a:pPr>
              <a:r>
                <a:rPr lang="en-US" altLang="en-US" sz="1800" dirty="0">
                  <a:solidFill>
                    <a:srgbClr val="000099"/>
                  </a:solidFill>
                  <a:latin typeface="Calibri"/>
                </a:rPr>
                <a:t>HEAD commands)</a:t>
              </a:r>
              <a:endParaRPr lang="en-US" altLang="en-US" sz="2100" dirty="0">
                <a:solidFill>
                  <a:srgbClr val="000099"/>
                </a:solidFill>
                <a:latin typeface="Calibri"/>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557929" y="5018839"/>
            <a:ext cx="5822291" cy="923330"/>
            <a:chOff x="743905" y="5548787"/>
            <a:chExt cx="7763054" cy="1231107"/>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123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90000"/>
                </a:lnSpc>
                <a:spcBef>
                  <a:spcPct val="0"/>
                </a:spcBef>
                <a:defRPr/>
              </a:pPr>
              <a:r>
                <a:rPr lang="en-US" altLang="en-US" sz="1500" dirty="0">
                  <a:solidFill>
                    <a:srgbClr val="000099"/>
                  </a:solidFill>
                  <a:latin typeface="Calibri"/>
                </a:rPr>
                <a:t>carriage return, line feed at start of line indicates end of header lines</a:t>
              </a:r>
              <a:endParaRPr lang="en-US" altLang="en-US" sz="1800" dirty="0">
                <a:solidFill>
                  <a:srgbClr val="000099"/>
                </a:solidFill>
                <a:latin typeface="Calibri"/>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53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dirty="0">
                  <a:solidFill>
                    <a:prstClr val="black"/>
                  </a:solidFill>
                </a:rPr>
                <a:t>* Check out the online interactive exercises for more examples: h</a:t>
              </a:r>
              <a:r>
                <a:rPr lang="en-US" altLang="en-US" sz="900" dirty="0">
                  <a:solidFill>
                    <a:prstClr val="black"/>
                  </a:solidFill>
                </a:rPr>
                <a:t>ttp://</a:t>
              </a:r>
              <a:r>
                <a:rPr lang="en-US" altLang="en-US" sz="900" dirty="0" err="1">
                  <a:solidFill>
                    <a:prstClr val="black"/>
                  </a:solidFill>
                </a:rPr>
                <a:t>gaia.cs.umass.edu</a:t>
              </a:r>
              <a:r>
                <a:rPr lang="en-US" altLang="en-US" sz="900" dirty="0">
                  <a:solidFill>
                    <a:prstClr val="black"/>
                  </a:solidFill>
                </a:rPr>
                <a:t>/</a:t>
              </a:r>
              <a:r>
                <a:rPr lang="en-US" altLang="en-US" sz="900" dirty="0" err="1">
                  <a:solidFill>
                    <a:prstClr val="black"/>
                  </a:solidFill>
                </a:rPr>
                <a:t>kurose_ross</a:t>
              </a:r>
              <a:r>
                <a:rPr lang="en-US" altLang="en-US" sz="900" dirty="0">
                  <a:solidFill>
                    <a:prstClr val="black"/>
                  </a:solidFill>
                </a:rPr>
                <a:t>/interactive/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2859437" y="3635322"/>
            <a:ext cx="163082" cy="1348352"/>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defRPr/>
            </a:pPr>
            <a:endParaRPr lang="en-US" sz="1350">
              <a:solidFill>
                <a:prstClr val="black"/>
              </a:solidFill>
              <a:latin typeface="Calibri"/>
            </a:endParaRPr>
          </a:p>
        </p:txBody>
      </p:sp>
      <p:sp>
        <p:nvSpPr>
          <p:cNvPr id="2" name="Rectangle 1">
            <a:extLst>
              <a:ext uri="{FF2B5EF4-FFF2-40B4-BE49-F238E27FC236}">
                <a16:creationId xmlns:a16="http://schemas.microsoft.com/office/drawing/2014/main" id="{5F809E13-4068-2140-8EEF-80CD03B5F69C}"/>
              </a:ext>
            </a:extLst>
          </p:cNvPr>
          <p:cNvSpPr/>
          <p:nvPr/>
        </p:nvSpPr>
        <p:spPr>
          <a:xfrm>
            <a:off x="3014636" y="3355521"/>
            <a:ext cx="4965539" cy="2266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045153" y="3556889"/>
            <a:ext cx="6294665" cy="14763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ea typeface="ＭＳ Ｐゴシック" panose="020B0600070205080204" pitchFamily="34" charset="-128"/>
              </a:rPr>
              <a:t>HTTP request message: general format</a:t>
            </a:r>
            <a:endParaRPr lang="en-US" sz="33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6528355" y="2171701"/>
            <a:ext cx="827471" cy="5078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500">
                <a:solidFill>
                  <a:srgbClr val="CC0000"/>
                </a:solidFill>
              </a:rPr>
              <a:t>request</a:t>
            </a:r>
          </a:p>
          <a:p>
            <a:pPr marL="257175" indent="-257175" defTabSz="685800">
              <a:lnSpc>
                <a:spcPct val="90000"/>
              </a:lnSpc>
              <a:spcBef>
                <a:spcPct val="0"/>
              </a:spcBef>
              <a:defRPr/>
            </a:pPr>
            <a:r>
              <a:rPr lang="en-US" altLang="en-US" sz="1500">
                <a:solidFill>
                  <a:srgbClr val="CC0000"/>
                </a:solidFill>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6524782" y="2933701"/>
            <a:ext cx="785793" cy="5078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500">
                <a:solidFill>
                  <a:srgbClr val="CC0000"/>
                </a:solidFill>
              </a:rPr>
              <a:t>header</a:t>
            </a:r>
          </a:p>
          <a:p>
            <a:pPr marL="257175" indent="-257175" defTabSz="685800">
              <a:lnSpc>
                <a:spcPct val="90000"/>
              </a:lnSpc>
              <a:spcBef>
                <a:spcPct val="0"/>
              </a:spcBef>
              <a:defRPr/>
            </a:pPr>
            <a:r>
              <a:rPr lang="en-US" altLang="en-US" sz="1500">
                <a:solidFill>
                  <a:srgbClr val="CC0000"/>
                </a:solidFill>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6236651" y="2611041"/>
            <a:ext cx="259556" cy="1364456"/>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6136638" y="2572941"/>
            <a:ext cx="217885" cy="151328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6412863" y="4152900"/>
            <a:ext cx="534591" cy="91201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6525973" y="4576762"/>
            <a:ext cx="603050" cy="3000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lnSpc>
                <a:spcPct val="90000"/>
              </a:lnSpc>
              <a:spcBef>
                <a:spcPct val="0"/>
              </a:spcBef>
              <a:defRPr/>
            </a:pPr>
            <a:r>
              <a:rPr lang="en-US" altLang="en-US" sz="1500">
                <a:solidFill>
                  <a:srgbClr val="CC0000"/>
                </a:solidFill>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159951" y="2199084"/>
            <a:ext cx="4229100" cy="334566"/>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3141026"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3474401"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4455476"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4774563" y="2196703"/>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5750876"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6079488" y="2201465"/>
            <a:ext cx="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2252820" y="2219325"/>
            <a:ext cx="82747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3124357" y="2205038"/>
            <a:ext cx="38824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4448332" y="2209800"/>
            <a:ext cx="38824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5762782" y="2214563"/>
            <a:ext cx="34496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6115207" y="2222897"/>
            <a:ext cx="28084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4891245" y="2209800"/>
            <a:ext cx="80663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3672044" y="2219325"/>
            <a:ext cx="57099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159950" y="2532457"/>
            <a:ext cx="3426619" cy="346472"/>
            <a:chOff x="192" y="1894"/>
            <a:chExt cx="2878" cy="29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90"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236"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543"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45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157569" y="3639738"/>
            <a:ext cx="3426619" cy="346472"/>
            <a:chOff x="192" y="1894"/>
            <a:chExt cx="2878" cy="29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90"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236"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543"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45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159951" y="2868215"/>
            <a:ext cx="0" cy="7810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033745" y="3036093"/>
            <a:ext cx="296466" cy="371475"/>
            <a:chOff x="462" y="1727"/>
            <a:chExt cx="249" cy="312"/>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5582998" y="2858690"/>
            <a:ext cx="0" cy="7810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5456791" y="3026568"/>
            <a:ext cx="296466" cy="371475"/>
            <a:chOff x="462" y="1727"/>
            <a:chExt cx="249" cy="312"/>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156379" y="3974305"/>
            <a:ext cx="722709" cy="346471"/>
            <a:chOff x="3105" y="2650"/>
            <a:chExt cx="607" cy="29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90"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236"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156380" y="4310063"/>
            <a:ext cx="3877865" cy="8405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3608942" y="4552950"/>
            <a:ext cx="111601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srgbClr val="000099"/>
                </a:solidFill>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033745" y="4563666"/>
            <a:ext cx="296466" cy="371476"/>
            <a:chOff x="462" y="1727"/>
            <a:chExt cx="249" cy="312"/>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5903276" y="4556522"/>
            <a:ext cx="296466" cy="371476"/>
            <a:chOff x="462" y="1727"/>
            <a:chExt cx="249" cy="312"/>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49"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500">
                  <a:solidFill>
                    <a:prstClr val="black"/>
                  </a:solidFill>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371936590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ea typeface="ＭＳ Ｐゴシック" panose="020B0600070205080204" pitchFamily="34" charset="-128"/>
              </a:rPr>
              <a:t>Other HTTP request messages</a:t>
            </a:r>
            <a:endParaRPr lang="en-US" sz="33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514180" y="2152795"/>
            <a:ext cx="3513535"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POST method:</a:t>
            </a:r>
          </a:p>
          <a:p>
            <a:pPr marL="175022" indent="-175022" defTabSz="685800">
              <a:spcBef>
                <a:spcPts val="300"/>
              </a:spcBef>
              <a:buFont typeface="Wingdings" charset="2"/>
              <a:buChar char="§"/>
              <a:defRPr/>
            </a:pPr>
            <a:r>
              <a:rPr lang="en-US" sz="1800" dirty="0">
                <a:solidFill>
                  <a:prstClr val="black"/>
                </a:solidFill>
                <a:latin typeface="Calibri"/>
              </a:rPr>
              <a:t>web page often includes form input</a:t>
            </a:r>
          </a:p>
          <a:p>
            <a:pPr marL="175022" indent="-175022" defTabSz="685800">
              <a:spcBef>
                <a:spcPts val="300"/>
              </a:spcBef>
              <a:buFont typeface="Wingdings" charset="2"/>
              <a:buChar char="§"/>
              <a:defRPr/>
            </a:pPr>
            <a:r>
              <a:rPr lang="en-US" sz="1800" dirty="0">
                <a:solidFill>
                  <a:prstClr val="black"/>
                </a:solidFill>
                <a:latin typeface="Calibri"/>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514180" y="4207473"/>
            <a:ext cx="4155791"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GET method </a:t>
            </a:r>
            <a:r>
              <a:rPr lang="en-US" sz="1800" dirty="0">
                <a:solidFill>
                  <a:prstClr val="black"/>
                </a:solidFill>
                <a:latin typeface="Calibri"/>
              </a:rPr>
              <a:t>(for sending data to server):</a:t>
            </a:r>
            <a:endParaRPr lang="en-US" sz="2100" dirty="0">
              <a:solidFill>
                <a:prstClr val="black"/>
              </a:solidFill>
              <a:latin typeface="Calibri"/>
            </a:endParaRPr>
          </a:p>
          <a:p>
            <a:pPr marL="175022" indent="-175022" defTabSz="685800">
              <a:spcBef>
                <a:spcPts val="750"/>
              </a:spcBef>
              <a:buFont typeface="Wingdings" charset="2"/>
              <a:buChar char="§"/>
              <a:defRPr/>
            </a:pPr>
            <a:r>
              <a:rPr lang="en-US" sz="1800" dirty="0">
                <a:solidFill>
                  <a:prstClr val="black"/>
                </a:solidFill>
                <a:latin typeface="Calibri"/>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599019" y="5211850"/>
            <a:ext cx="476925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350" b="1" dirty="0" err="1">
                <a:solidFill>
                  <a:prstClr val="black"/>
                </a:solidFill>
                <a:latin typeface="Courier New" panose="02070309020205020404" pitchFamily="49" charset="0"/>
              </a:rPr>
              <a:t>www.somesite.com</a:t>
            </a:r>
            <a:r>
              <a:rPr lang="en-US" altLang="en-US" sz="1350" b="1" dirty="0">
                <a:solidFill>
                  <a:prstClr val="black"/>
                </a:solidFill>
                <a:latin typeface="Courier New" panose="02070309020205020404" pitchFamily="49" charset="0"/>
              </a:rPr>
              <a:t>/</a:t>
            </a:r>
            <a:r>
              <a:rPr lang="en-US" altLang="en-US" sz="1350" b="1" dirty="0" err="1">
                <a:solidFill>
                  <a:prstClr val="black"/>
                </a:solidFill>
                <a:latin typeface="Courier New" panose="02070309020205020404" pitchFamily="49" charset="0"/>
              </a:rPr>
              <a:t>animalsearch?monkeys&amp;banana</a:t>
            </a:r>
            <a:endParaRPr lang="en-US" altLang="en-US" sz="1350" b="1" dirty="0">
              <a:solidFill>
                <a:prstClr val="black"/>
              </a:solidFill>
              <a:latin typeface="Courier New" panose="02070309020205020404" pitchFamily="49" charset="0"/>
            </a:endParaRP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5243819" y="2171700"/>
            <a:ext cx="3513535"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HEAD method:</a:t>
            </a:r>
          </a:p>
          <a:p>
            <a:pPr marL="175022" indent="-175022" defTabSz="685800">
              <a:spcBef>
                <a:spcPts val="300"/>
              </a:spcBef>
              <a:buFont typeface="Wingdings" charset="2"/>
              <a:buChar char="§"/>
              <a:defRPr/>
            </a:pPr>
            <a:r>
              <a:rPr lang="en-US" sz="1800" dirty="0">
                <a:solidFill>
                  <a:prstClr val="black"/>
                </a:solidFill>
                <a:latin typeface="Calibri"/>
              </a:rPr>
              <a:t>requests headers (only) that would be returned</a:t>
            </a:r>
            <a:r>
              <a:rPr lang="en-US" sz="1800" i="1" dirty="0">
                <a:solidFill>
                  <a:prstClr val="black"/>
                </a:solidFill>
                <a:latin typeface="Calibri"/>
              </a:rPr>
              <a:t> if </a:t>
            </a:r>
            <a:r>
              <a:rPr lang="en-US" sz="1800" dirty="0">
                <a:solidFill>
                  <a:prstClr val="black"/>
                </a:solidFill>
                <a:latin typeface="Calibri"/>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5245029" y="3736895"/>
            <a:ext cx="3513535" cy="127620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16" indent="0" defTabSz="685800">
              <a:spcBef>
                <a:spcPts val="750"/>
              </a:spcBef>
              <a:buNone/>
              <a:defRPr/>
            </a:pPr>
            <a:r>
              <a:rPr lang="en-US" sz="2100" u="sng" dirty="0">
                <a:solidFill>
                  <a:srgbClr val="CC0000"/>
                </a:solidFill>
                <a:latin typeface="Calibri"/>
              </a:rPr>
              <a:t>PUT method:</a:t>
            </a:r>
          </a:p>
          <a:p>
            <a:pPr marL="175022" indent="-175022" defTabSz="685800">
              <a:spcBef>
                <a:spcPts val="300"/>
              </a:spcBef>
              <a:buFont typeface="Wingdings" charset="2"/>
              <a:buChar char="§"/>
              <a:defRPr/>
            </a:pPr>
            <a:r>
              <a:rPr lang="en-US" sz="1800" dirty="0">
                <a:solidFill>
                  <a:prstClr val="black"/>
                </a:solidFill>
                <a:latin typeface="Calibri"/>
              </a:rPr>
              <a:t>uploads new file (object) to server</a:t>
            </a:r>
          </a:p>
          <a:p>
            <a:pPr marL="175022" indent="-175022" defTabSz="685800">
              <a:spcBef>
                <a:spcPts val="300"/>
              </a:spcBef>
              <a:buFont typeface="Wingdings" charset="2"/>
              <a:buChar char="§"/>
              <a:defRPr/>
            </a:pPr>
            <a:r>
              <a:rPr lang="en-US" sz="1800" dirty="0">
                <a:solidFill>
                  <a:prstClr val="black"/>
                </a:solidFill>
                <a:latin typeface="Calibri"/>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a:bodyPr>
          <a:lstStyle/>
          <a:p>
            <a:r>
              <a:rPr lang="en-US" altLang="en-US" sz="3300" dirty="0">
                <a:ea typeface="ＭＳ Ｐゴシック" panose="020B0600070205080204" pitchFamily="34" charset="-128"/>
              </a:rPr>
              <a:t>HTTP response message</a:t>
            </a:r>
            <a:endParaRPr lang="en-US" sz="33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667223" y="2024048"/>
            <a:ext cx="304208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A3"/>
                </a:solidFill>
                <a:latin typeface="Calibri"/>
              </a:rPr>
              <a:t>status line (protocol</a:t>
            </a:r>
          </a:p>
          <a:p>
            <a:pPr defTabSz="685800">
              <a:spcBef>
                <a:spcPct val="0"/>
              </a:spcBef>
              <a:defRPr/>
            </a:pPr>
            <a:r>
              <a:rPr lang="en-US" altLang="en-US" sz="1800" dirty="0">
                <a:solidFill>
                  <a:srgbClr val="0000A3"/>
                </a:solidFill>
                <a:latin typeface="Calibri"/>
              </a:rPr>
              <a:t>status code status phrase)</a:t>
            </a:r>
            <a:endParaRPr lang="en-US" altLang="en-US" sz="2100" dirty="0">
              <a:solidFill>
                <a:srgbClr val="0000A3"/>
              </a:solidFill>
              <a:latin typeface="Calibri"/>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2938146" y="3095971"/>
            <a:ext cx="8499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a:spcBef>
                <a:spcPct val="0"/>
              </a:spcBef>
              <a:defRPr/>
            </a:pPr>
            <a:r>
              <a:rPr lang="en-US" altLang="en-US" sz="1800" dirty="0">
                <a:solidFill>
                  <a:srgbClr val="0000A3"/>
                </a:solidFill>
                <a:latin typeface="Calibri"/>
              </a:rPr>
              <a:t>header</a:t>
            </a:r>
          </a:p>
          <a:p>
            <a:pPr algn="r" defTabSz="685800">
              <a:spcBef>
                <a:spcPct val="0"/>
              </a:spcBef>
              <a:defRPr/>
            </a:pPr>
            <a:r>
              <a:rPr lang="en-US" altLang="en-US" sz="1800" dirty="0">
                <a:solidFill>
                  <a:srgbClr val="0000A3"/>
                </a:solidFill>
                <a:latin typeface="Calibri"/>
              </a:rPr>
              <a:t> lines</a:t>
            </a:r>
            <a:endParaRPr lang="en-US" altLang="en-US" sz="2100" dirty="0">
              <a:solidFill>
                <a:srgbClr val="0000A3"/>
              </a:solidFill>
              <a:latin typeface="Calibri"/>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621298" y="4312620"/>
            <a:ext cx="270216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A3"/>
                </a:solidFill>
                <a:latin typeface="Calibri"/>
              </a:rPr>
              <a:t>data, e.g.,  requested</a:t>
            </a:r>
          </a:p>
          <a:p>
            <a:pPr defTabSz="685800">
              <a:spcBef>
                <a:spcPct val="0"/>
              </a:spcBef>
              <a:defRPr/>
            </a:pPr>
            <a:r>
              <a:rPr lang="en-US" altLang="en-US" sz="1800" dirty="0">
                <a:solidFill>
                  <a:srgbClr val="0000A3"/>
                </a:solidFill>
                <a:latin typeface="Calibri"/>
              </a:rPr>
              <a:t>HTML file</a:t>
            </a:r>
            <a:endParaRPr lang="en-US" altLang="en-US" sz="2100" dirty="0">
              <a:solidFill>
                <a:srgbClr val="0000A3"/>
              </a:solidFill>
              <a:latin typeface="Calibri"/>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3848611" y="2140409"/>
            <a:ext cx="4733925" cy="25489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sz="1350" b="1" dirty="0">
                <a:solidFill>
                  <a:prstClr val="black"/>
                </a:solidFill>
                <a:latin typeface="Courier" pitchFamily="2" charset="0"/>
                <a:cs typeface="Courier New" panose="02070309020205020404" pitchFamily="49" charset="0"/>
              </a:rPr>
              <a:t>HTTP/1.1 200 OK</a:t>
            </a:r>
          </a:p>
          <a:p>
            <a:pPr marL="257175" indent="-257175" defTabSz="685800">
              <a:defRPr/>
            </a:pPr>
            <a:r>
              <a:rPr lang="en-US" sz="1350" b="1" dirty="0">
                <a:solidFill>
                  <a:prstClr val="black"/>
                </a:solidFill>
                <a:latin typeface="Courier" pitchFamily="2" charset="0"/>
                <a:cs typeface="Courier New" panose="02070309020205020404" pitchFamily="49" charset="0"/>
              </a:rPr>
              <a:t>Date: Tue, 08 Sep 2020 00:53:20 GMT</a:t>
            </a:r>
          </a:p>
          <a:p>
            <a:pPr marL="257175" indent="-257175" defTabSz="685800">
              <a:defRPr/>
            </a:pPr>
            <a:r>
              <a:rPr lang="en-US" sz="1350" b="1" dirty="0">
                <a:solidFill>
                  <a:prstClr val="black"/>
                </a:solidFill>
                <a:latin typeface="Courier" pitchFamily="2" charset="0"/>
                <a:cs typeface="Courier New" panose="02070309020205020404" pitchFamily="49" charset="0"/>
              </a:rPr>
              <a:t>Server: Apache/2.4.6 (CentOS) OpenSSL/1.0.2k-fips PHP/7.4.9 </a:t>
            </a:r>
            <a:r>
              <a:rPr lang="en-US" sz="1350" b="1" dirty="0" err="1">
                <a:solidFill>
                  <a:prstClr val="black"/>
                </a:solidFill>
                <a:latin typeface="Courier" pitchFamily="2" charset="0"/>
                <a:cs typeface="Courier New" panose="02070309020205020404" pitchFamily="49" charset="0"/>
              </a:rPr>
              <a:t>mod_perl</a:t>
            </a:r>
            <a:r>
              <a:rPr lang="en-US" sz="1350" b="1" dirty="0">
                <a:solidFill>
                  <a:prstClr val="black"/>
                </a:solidFill>
                <a:latin typeface="Courier" pitchFamily="2" charset="0"/>
                <a:cs typeface="Courier New" panose="02070309020205020404" pitchFamily="49" charset="0"/>
              </a:rPr>
              <a:t>/2.0.11 Perl/v5.16.3</a:t>
            </a:r>
          </a:p>
          <a:p>
            <a:pPr marL="257175" indent="-257175" defTabSz="685800">
              <a:defRPr/>
            </a:pPr>
            <a:r>
              <a:rPr lang="en-US" sz="1350" b="1" dirty="0">
                <a:solidFill>
                  <a:prstClr val="black"/>
                </a:solidFill>
                <a:latin typeface="Courier" pitchFamily="2" charset="0"/>
                <a:cs typeface="Courier New" panose="02070309020205020404" pitchFamily="49" charset="0"/>
              </a:rPr>
              <a:t>Last-Modified: Tue, 01 Mar 2016 18:57:50 GMT</a:t>
            </a:r>
          </a:p>
          <a:p>
            <a:pPr marL="257175" indent="-257175" defTabSz="685800">
              <a:defRPr/>
            </a:pPr>
            <a:r>
              <a:rPr lang="en-US" sz="1350" b="1" dirty="0" err="1">
                <a:solidFill>
                  <a:prstClr val="black"/>
                </a:solidFill>
                <a:latin typeface="Courier" pitchFamily="2" charset="0"/>
                <a:cs typeface="Courier New" panose="02070309020205020404" pitchFamily="49" charset="0"/>
              </a:rPr>
              <a:t>ETag</a:t>
            </a:r>
            <a:r>
              <a:rPr lang="en-US" sz="1350" b="1" dirty="0">
                <a:solidFill>
                  <a:prstClr val="black"/>
                </a:solidFill>
                <a:latin typeface="Courier" pitchFamily="2" charset="0"/>
                <a:cs typeface="Courier New" panose="02070309020205020404" pitchFamily="49" charset="0"/>
              </a:rPr>
              <a:t>: "a5b-52d015789ee9e"</a:t>
            </a:r>
          </a:p>
          <a:p>
            <a:pPr marL="257175" indent="-257175" defTabSz="685800">
              <a:defRPr/>
            </a:pPr>
            <a:r>
              <a:rPr lang="en-US" sz="1350" b="1" dirty="0">
                <a:solidFill>
                  <a:prstClr val="black"/>
                </a:solidFill>
                <a:latin typeface="Courier" pitchFamily="2" charset="0"/>
                <a:cs typeface="Courier New" panose="02070309020205020404" pitchFamily="49" charset="0"/>
              </a:rPr>
              <a:t>Accept-Ranges: bytes</a:t>
            </a:r>
          </a:p>
          <a:p>
            <a:pPr marL="257175" indent="-257175" defTabSz="685800">
              <a:defRPr/>
            </a:pPr>
            <a:r>
              <a:rPr lang="en-US" sz="1350" b="1" dirty="0">
                <a:solidFill>
                  <a:prstClr val="black"/>
                </a:solidFill>
                <a:latin typeface="Courier" pitchFamily="2" charset="0"/>
                <a:cs typeface="Courier New" panose="02070309020205020404" pitchFamily="49" charset="0"/>
              </a:rPr>
              <a:t>Content-Length: 2651</a:t>
            </a:r>
          </a:p>
          <a:p>
            <a:pPr marL="257175" indent="-257175" defTabSz="685800">
              <a:defRPr/>
            </a:pPr>
            <a:r>
              <a:rPr lang="en-US" sz="1350" b="1" dirty="0">
                <a:solidFill>
                  <a:prstClr val="black"/>
                </a:solidFill>
                <a:latin typeface="Courier" pitchFamily="2" charset="0"/>
                <a:cs typeface="Courier New" panose="02070309020205020404" pitchFamily="49" charset="0"/>
              </a:rPr>
              <a:t>Content-Type: text/html; charset=UTF-8</a:t>
            </a:r>
          </a:p>
          <a:p>
            <a:pPr marL="257175" indent="-257175" defTabSz="685800">
              <a:lnSpc>
                <a:spcPct val="90000"/>
              </a:lnSpc>
              <a:spcBef>
                <a:spcPct val="0"/>
              </a:spcBef>
              <a:defRPr/>
            </a:pPr>
            <a:r>
              <a:rPr lang="en-US" altLang="en-US" sz="1350" b="1" dirty="0">
                <a:solidFill>
                  <a:prstClr val="black"/>
                </a:solidFill>
                <a:latin typeface="Courier New" panose="02070309020205020404" pitchFamily="49" charset="0"/>
              </a:rPr>
              <a:t>\r\n</a:t>
            </a:r>
          </a:p>
          <a:p>
            <a:pPr marL="257175" indent="-257175" defTabSz="685800">
              <a:lnSpc>
                <a:spcPct val="90000"/>
              </a:lnSpc>
              <a:spcBef>
                <a:spcPct val="0"/>
              </a:spcBef>
              <a:defRPr/>
            </a:pPr>
            <a:r>
              <a:rPr lang="it-IT" altLang="en-US" sz="1350" b="1" dirty="0">
                <a:solidFill>
                  <a:prstClr val="black"/>
                </a:solidFill>
                <a:latin typeface="Courier New" panose="02070309020205020404" pitchFamily="49" charset="0"/>
              </a:rPr>
              <a:t>data data data data data ... </a:t>
            </a:r>
            <a:endParaRPr lang="en-US" altLang="en-US" sz="1350" b="1" dirty="0">
              <a:solidFill>
                <a:prstClr val="black"/>
              </a:solidFill>
              <a:latin typeface="Courier New" panose="02070309020205020404" pitchFamily="49" charset="0"/>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2695405" y="2241615"/>
            <a:ext cx="1077686"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2732143" y="4494958"/>
            <a:ext cx="1077686"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667223" y="5473688"/>
            <a:ext cx="7141029"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r>
              <a:rPr lang="en-US" altLang="en-US" sz="1050" dirty="0">
                <a:solidFill>
                  <a:prstClr val="black"/>
                </a:solidFill>
              </a:rPr>
              <a:t>* Check out the online interactive exercises for more examples: h</a:t>
            </a:r>
            <a:r>
              <a:rPr lang="en-US" altLang="en-US" sz="900" dirty="0">
                <a:solidFill>
                  <a:prstClr val="black"/>
                </a:solidFill>
              </a:rPr>
              <a:t>ttp://</a:t>
            </a:r>
            <a:r>
              <a:rPr lang="en-US" altLang="en-US" sz="900" dirty="0" err="1">
                <a:solidFill>
                  <a:prstClr val="black"/>
                </a:solidFill>
              </a:rPr>
              <a:t>gaia.cs.umass.edu</a:t>
            </a:r>
            <a:r>
              <a:rPr lang="en-US" altLang="en-US" sz="900" dirty="0">
                <a:solidFill>
                  <a:prstClr val="black"/>
                </a:solidFill>
              </a:rPr>
              <a:t>/</a:t>
            </a:r>
            <a:r>
              <a:rPr lang="en-US" altLang="en-US" sz="900" dirty="0" err="1">
                <a:solidFill>
                  <a:prstClr val="black"/>
                </a:solidFill>
              </a:rPr>
              <a:t>kurose_ross</a:t>
            </a:r>
            <a:r>
              <a:rPr lang="en-US" altLang="en-US" sz="900" dirty="0">
                <a:solidFill>
                  <a:prstClr val="black"/>
                </a:solidFill>
              </a:rPr>
              <a:t>/interactive/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379639" y="4400549"/>
            <a:ext cx="8049986" cy="14205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3722914" y="2400300"/>
            <a:ext cx="195944" cy="2020661"/>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defRPr/>
            </a:pPr>
            <a:endParaRPr lang="en-US" sz="1350">
              <a:solidFill>
                <a:prstClr val="black"/>
              </a:solidFill>
              <a:latin typeface="Calibri"/>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3269797" y="2388054"/>
            <a:ext cx="5363936" cy="22370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2894239" y="3061607"/>
            <a:ext cx="5363936" cy="1016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79751"/>
            <a:ext cx="7886700" cy="670967"/>
          </a:xfrm>
        </p:spPr>
        <p:txBody>
          <a:bodyPr>
            <a:normAutofit fontScale="90000"/>
          </a:bodyPr>
          <a:lstStyle/>
          <a:p>
            <a:r>
              <a:rPr lang="en-US" altLang="en-US" sz="33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33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3300" dirty="0">
                <a:ea typeface="ＭＳ Ｐゴシック" panose="020B0600070205080204" pitchFamily="34" charset="-128"/>
              </a:rPr>
              <a:t>odes</a:t>
            </a:r>
            <a:endParaRPr lang="en-US" sz="33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884903" y="2562986"/>
            <a:ext cx="8008725" cy="31265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200 OK</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 succeeded, requested object later in this message</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301 Moved Permanently</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requested object moved, new location specified later in this message (in Location: field)</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400 Bad Request</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 msg not understood by server</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404 Not Found</a:t>
            </a:r>
          </a:p>
          <a:p>
            <a:pPr marL="521494" lvl="1" indent="-173831" defTabSz="685800">
              <a:lnSpc>
                <a:spcPct val="95000"/>
              </a:lnSpc>
              <a:spcBef>
                <a:spcPts val="300"/>
              </a:spcBef>
              <a:defRPr/>
            </a:pPr>
            <a:r>
              <a:rPr lang="en-US" altLang="en-US" sz="1800" dirty="0">
                <a:solidFill>
                  <a:prstClr val="black"/>
                </a:solidFill>
                <a:latin typeface="Calibri"/>
                <a:ea typeface="ＭＳ Ｐゴシック" panose="020B0600070205080204" pitchFamily="34" charset="-128"/>
              </a:rPr>
              <a:t>requested document not found on this server</a:t>
            </a:r>
          </a:p>
          <a:p>
            <a:pPr marL="264319" indent="-166688" defTabSz="685800">
              <a:lnSpc>
                <a:spcPct val="95000"/>
              </a:lnSpc>
              <a:spcBef>
                <a:spcPts val="300"/>
              </a:spcBef>
              <a:buNone/>
              <a:defRPr/>
            </a:pPr>
            <a:r>
              <a:rPr lang="en-US" altLang="en-US" sz="2100" dirty="0">
                <a:solidFill>
                  <a:srgbClr val="CC0000"/>
                </a:solidFill>
                <a:latin typeface="Calibri"/>
                <a:ea typeface="ＭＳ Ｐゴシック" panose="020B0600070205080204" pitchFamily="34" charset="-128"/>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599018" y="1851421"/>
            <a:ext cx="8142210" cy="38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63129" indent="-263129" defTabSz="685800">
              <a:lnSpc>
                <a:spcPct val="90000"/>
              </a:lnSpc>
              <a:buClr>
                <a:srgbClr val="000099"/>
              </a:buClr>
              <a:buSzPct val="100000"/>
              <a:buFont typeface="Wingdings" pitchFamily="2" charset="2"/>
              <a:buChar char="§"/>
              <a:defRPr/>
            </a:pPr>
            <a:r>
              <a:rPr lang="en-US" altLang="en-US" sz="2100" dirty="0">
                <a:solidFill>
                  <a:prstClr val="black"/>
                </a:solidFill>
                <a:latin typeface="Calibri"/>
              </a:rPr>
              <a:t>status code appears in 1st line in server-to-client response message.</a:t>
            </a:r>
          </a:p>
          <a:p>
            <a:pPr marL="263129" indent="-263129" defTabSz="685800">
              <a:buClr>
                <a:srgbClr val="000099"/>
              </a:buClr>
              <a:buSzPct val="100000"/>
              <a:buFont typeface="Wingdings" pitchFamily="2" charset="2"/>
              <a:buChar char="§"/>
              <a:defRPr/>
            </a:pPr>
            <a:r>
              <a:rPr lang="en-US" altLang="en-US" sz="2100" dirty="0">
                <a:solidFill>
                  <a:prstClr val="black"/>
                </a:solidFill>
                <a:latin typeface="Calibri"/>
              </a:rPr>
              <a:t>some sample codes</a:t>
            </a:r>
            <a:r>
              <a:rPr lang="en-US" altLang="en-US" sz="1800" dirty="0">
                <a:solidFill>
                  <a:prstClr val="black"/>
                </a:solidFill>
                <a:latin typeface="Calibri"/>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420651581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Trying out HTTP (client side) for yourself</a:t>
            </a:r>
            <a:endParaRPr lang="en-US" sz="33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434578" y="1963443"/>
            <a:ext cx="6072188" cy="3500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prstClr val="black"/>
                </a:solidFill>
                <a:latin typeface="Calibri"/>
                <a:ea typeface="ＭＳ Ｐゴシック" panose="020B0600070205080204" pitchFamily="34" charset="-128"/>
              </a:rPr>
              <a:t>1. </a:t>
            </a:r>
            <a:r>
              <a:rPr lang="en-US" altLang="en-US" sz="2100" dirty="0" err="1">
                <a:solidFill>
                  <a:prstClr val="black"/>
                </a:solidFill>
                <a:latin typeface="Calibri"/>
                <a:ea typeface="ＭＳ Ｐゴシック" panose="020B0600070205080204" pitchFamily="34" charset="-128"/>
              </a:rPr>
              <a:t>netcat</a:t>
            </a:r>
            <a:r>
              <a:rPr lang="en-US" altLang="en-US" sz="2100" dirty="0">
                <a:solidFill>
                  <a:prstClr val="black"/>
                </a:solidFill>
                <a:latin typeface="Calibri"/>
                <a:ea typeface="ＭＳ Ｐゴシック" panose="020B0600070205080204" pitchFamily="34" charset="-128"/>
              </a:rPr>
              <a:t> to your favorite Web server:</a:t>
            </a:r>
          </a:p>
          <a:p>
            <a:pPr marL="857250" lvl="2" indent="-171450" defTabSz="685800">
              <a:spcBef>
                <a:spcPts val="375"/>
              </a:spcBef>
              <a:buNone/>
              <a:defRPr/>
            </a:pPr>
            <a:endParaRPr lang="en-US" altLang="en-US" sz="1350" dirty="0">
              <a:solidFill>
                <a:prstClr val="black"/>
              </a:solidFill>
              <a:latin typeface="Calibri"/>
              <a:ea typeface="ＭＳ Ｐゴシック" panose="020B0600070205080204" pitchFamily="34" charset="-128"/>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4288972" y="2270522"/>
            <a:ext cx="4683140" cy="1079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14313" indent="-214313" defTabSz="685800">
              <a:spcBef>
                <a:spcPts val="450"/>
              </a:spcBef>
              <a:buClr>
                <a:srgbClr val="0000A3"/>
              </a:buClr>
              <a:buFont typeface="Wingdings" pitchFamily="2" charset="2"/>
              <a:buChar char="§"/>
              <a:defRPr/>
            </a:pPr>
            <a:r>
              <a:rPr lang="en-US" altLang="en-US" sz="1500" dirty="0">
                <a:solidFill>
                  <a:prstClr val="black"/>
                </a:solidFill>
                <a:latin typeface="Calibri"/>
              </a:rPr>
              <a:t>opens TCP connection to port 80 (default HTTP server port)  at </a:t>
            </a:r>
            <a:r>
              <a:rPr lang="en-US" altLang="en-US" sz="1500" dirty="0" err="1">
                <a:solidFill>
                  <a:prstClr val="black"/>
                </a:solidFill>
                <a:latin typeface="Calibri"/>
              </a:rPr>
              <a:t>gaia.cs.umass</a:t>
            </a:r>
            <a:r>
              <a:rPr lang="en-US" altLang="en-US" sz="1500" dirty="0">
                <a:solidFill>
                  <a:prstClr val="black"/>
                </a:solidFill>
                <a:latin typeface="Calibri"/>
              </a:rPr>
              <a:t>. </a:t>
            </a:r>
            <a:r>
              <a:rPr lang="en-US" altLang="en-US" sz="1500" dirty="0" err="1">
                <a:solidFill>
                  <a:prstClr val="black"/>
                </a:solidFill>
                <a:latin typeface="Calibri"/>
              </a:rPr>
              <a:t>edu</a:t>
            </a:r>
            <a:r>
              <a:rPr lang="en-US" altLang="en-US" sz="1500" dirty="0">
                <a:solidFill>
                  <a:prstClr val="black"/>
                </a:solidFill>
                <a:latin typeface="Calibri"/>
              </a:rPr>
              <a:t>.</a:t>
            </a:r>
          </a:p>
          <a:p>
            <a:pPr marL="214313" indent="-214313" defTabSz="685800">
              <a:spcBef>
                <a:spcPts val="450"/>
              </a:spcBef>
              <a:buClr>
                <a:srgbClr val="0000A3"/>
              </a:buClr>
              <a:buFont typeface="Wingdings" pitchFamily="2" charset="2"/>
              <a:buChar char="§"/>
              <a:defRPr/>
            </a:pPr>
            <a:r>
              <a:rPr lang="en-US" altLang="en-US" sz="1500" dirty="0">
                <a:solidFill>
                  <a:prstClr val="black"/>
                </a:solidFill>
                <a:latin typeface="Calibri"/>
              </a:rPr>
              <a:t>anything typed in will be sent  to port 80 at </a:t>
            </a:r>
            <a:r>
              <a:rPr lang="en-US" altLang="en-US" sz="1500" dirty="0" err="1">
                <a:solidFill>
                  <a:prstClr val="black"/>
                </a:solidFill>
                <a:latin typeface="Calibri"/>
              </a:rPr>
              <a:t>gaia.cs.umass.edu</a:t>
            </a:r>
            <a:endParaRPr lang="en-US" altLang="en-US" sz="2100" dirty="0">
              <a:solidFill>
                <a:prstClr val="black"/>
              </a:solidFill>
              <a:latin typeface="Calibri"/>
            </a:endParaRPr>
          </a:p>
        </p:txBody>
      </p:sp>
      <p:sp>
        <p:nvSpPr>
          <p:cNvPr id="8" name="Text Box 6">
            <a:extLst>
              <a:ext uri="{FF2B5EF4-FFF2-40B4-BE49-F238E27FC236}">
                <a16:creationId xmlns:a16="http://schemas.microsoft.com/office/drawing/2014/main" id="{A05D1437-BBD8-714B-ADDF-C3F7DEF74ECB}"/>
              </a:ext>
            </a:extLst>
          </p:cNvPr>
          <p:cNvSpPr txBox="1">
            <a:spLocks noChangeArrowheads="1"/>
          </p:cNvSpPr>
          <p:nvPr/>
        </p:nvSpPr>
        <p:spPr bwMode="auto">
          <a:xfrm>
            <a:off x="900973" y="2356350"/>
            <a:ext cx="3268844"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defRPr/>
            </a:pPr>
            <a:r>
              <a:rPr lang="en-US" sz="1500" dirty="0">
                <a:solidFill>
                  <a:prstClr val="black"/>
                </a:solidFill>
              </a:rPr>
              <a:t>% </a:t>
            </a:r>
            <a:r>
              <a:rPr lang="en-US" sz="1500" dirty="0" err="1">
                <a:solidFill>
                  <a:srgbClr val="FF0000"/>
                </a:solidFill>
              </a:rPr>
              <a:t>nc</a:t>
            </a:r>
            <a:r>
              <a:rPr lang="en-US" sz="1500" dirty="0">
                <a:solidFill>
                  <a:srgbClr val="FF0000"/>
                </a:solidFill>
              </a:rPr>
              <a:t> -c -v </a:t>
            </a:r>
            <a:r>
              <a:rPr lang="en-GB" sz="1500" dirty="0">
                <a:solidFill>
                  <a:srgbClr val="FF0000"/>
                </a:solidFill>
                <a:latin typeface="Menlo" panose="020B0609030804020204" pitchFamily="49" charset="0"/>
                <a:hlinkClick r:id="rId3">
                  <a:extLst>
                    <a:ext uri="{A12FA001-AC4F-418D-AE19-62706E023703}">
                      <ahyp:hlinkClr xmlns:ahyp="http://schemas.microsoft.com/office/drawing/2018/hyperlinkcolor" val="tx"/>
                    </a:ext>
                  </a:extLst>
                </a:hlinkClick>
              </a:rPr>
              <a:t>www.cl.cam.ac.uk</a:t>
            </a:r>
            <a:r>
              <a:rPr lang="en-GB" sz="1500" dirty="0">
                <a:solidFill>
                  <a:srgbClr val="FF0000"/>
                </a:solidFill>
                <a:latin typeface="Menlo" panose="020B0609030804020204" pitchFamily="49" charset="0"/>
              </a:rPr>
              <a:t> </a:t>
            </a:r>
            <a:r>
              <a:rPr lang="en-US" sz="1500" dirty="0">
                <a:solidFill>
                  <a:srgbClr val="FF0000"/>
                </a:solidFill>
              </a:rPr>
              <a:t>80</a:t>
            </a:r>
          </a:p>
        </p:txBody>
      </p:sp>
      <p:grpSp>
        <p:nvGrpSpPr>
          <p:cNvPr id="4" name="Group 3">
            <a:extLst>
              <a:ext uri="{FF2B5EF4-FFF2-40B4-BE49-F238E27FC236}">
                <a16:creationId xmlns:a16="http://schemas.microsoft.com/office/drawing/2014/main" id="{28AAC288-3206-534D-929C-FFD2305EC27E}"/>
              </a:ext>
            </a:extLst>
          </p:cNvPr>
          <p:cNvGrpSpPr/>
          <p:nvPr/>
        </p:nvGrpSpPr>
        <p:grpSpPr>
          <a:xfrm>
            <a:off x="533400" y="4822272"/>
            <a:ext cx="6273544" cy="770446"/>
            <a:chOff x="711200" y="5286696"/>
            <a:chExt cx="8364724" cy="1027262"/>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100" dirty="0">
                  <a:solidFill>
                    <a:prstClr val="black"/>
                  </a:solidFill>
                  <a:latin typeface="Calibri"/>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800962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prstClr val="black"/>
                  </a:solidFill>
                  <a:latin typeface="Calibri"/>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545648" y="3216497"/>
            <a:ext cx="8432587" cy="1556888"/>
            <a:chOff x="727530" y="3145663"/>
            <a:chExt cx="11243449" cy="2075851"/>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100" dirty="0">
                  <a:solidFill>
                    <a:prstClr val="black"/>
                  </a:solidFill>
                  <a:latin typeface="Calibri"/>
                </a:rPr>
                <a:t>2. type in a GET HTTP request:</a:t>
              </a:r>
            </a:p>
            <a:p>
              <a:pPr marL="857250" lvl="2" indent="-171450" defTabSz="685800">
                <a:defRPr/>
              </a:pPr>
              <a:endParaRPr lang="en-US" altLang="en-US" sz="1350" dirty="0">
                <a:solidFill>
                  <a:prstClr val="black"/>
                </a:solidFill>
                <a:latin typeface="Comic Sans MS" panose="030F0902030302020204" pitchFamily="66" charset="0"/>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486286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GB" sz="1500" dirty="0">
                  <a:solidFill>
                    <a:srgbClr val="FF0000"/>
                  </a:solidFill>
                  <a:latin typeface="Menlo" panose="020B0609030804020204" pitchFamily="49" charset="0"/>
                </a:rPr>
                <a:t>GET /~awm22/</a:t>
              </a:r>
              <a:r>
                <a:rPr lang="en-GB" sz="1500" dirty="0" err="1">
                  <a:solidFill>
                    <a:srgbClr val="FF0000"/>
                  </a:solidFill>
                  <a:latin typeface="Menlo" panose="020B0609030804020204" pitchFamily="49" charset="0"/>
                </a:rPr>
                <a:t>index.php</a:t>
              </a:r>
              <a:r>
                <a:rPr lang="en-GB" sz="1500" dirty="0">
                  <a:solidFill>
                    <a:srgbClr val="FF0000"/>
                  </a:solidFill>
                  <a:latin typeface="Menlo" panose="020B0609030804020204" pitchFamily="49" charset="0"/>
                </a:rPr>
                <a:t> HTTP/1.1</a:t>
              </a:r>
            </a:p>
            <a:p>
              <a:r>
                <a:rPr lang="en-GB" sz="1500" dirty="0">
                  <a:solidFill>
                    <a:srgbClr val="FF0000"/>
                  </a:solidFill>
                  <a:latin typeface="Menlo" panose="020B0609030804020204" pitchFamily="49" charset="0"/>
                </a:rPr>
                <a:t>Host: </a:t>
              </a:r>
              <a:r>
                <a:rPr lang="en-GB" sz="1500" dirty="0" err="1">
                  <a:solidFill>
                    <a:srgbClr val="FF0000"/>
                  </a:solidFill>
                  <a:latin typeface="Menlo" panose="020B0609030804020204" pitchFamily="49" charset="0"/>
                </a:rPr>
                <a:t>www.cl.cam.ac.uk</a:t>
              </a:r>
              <a:endParaRPr lang="en-GB" sz="1500" dirty="0">
                <a:solidFill>
                  <a:srgbClr val="FF0000"/>
                </a:solidFill>
                <a:latin typeface="Menlo" panose="020B0609030804020204" pitchFamily="49" charset="0"/>
              </a:endParaRP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5726793" y="4175074"/>
              <a:ext cx="6244186"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14313" indent="-214313" defTabSz="685800">
                <a:spcBef>
                  <a:spcPct val="0"/>
                </a:spcBef>
                <a:buClr>
                  <a:srgbClr val="0000A3"/>
                </a:buClr>
                <a:buFont typeface="Wingdings" pitchFamily="2" charset="2"/>
                <a:buChar char="§"/>
                <a:defRPr/>
              </a:pPr>
              <a:r>
                <a:rPr lang="en-US" altLang="en-US" sz="1500" dirty="0">
                  <a:solidFill>
                    <a:prstClr val="black"/>
                  </a:solidFill>
                  <a:latin typeface="Calibri"/>
                </a:rPr>
                <a:t>by typing this in (hit carriage return twice), you send this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55</a:t>
            </a:fld>
            <a:endParaRPr lang="en-US" dirty="0"/>
          </a:p>
        </p:txBody>
      </p:sp>
      <p:sp>
        <p:nvSpPr>
          <p:cNvPr id="3" name="TextBox 2">
            <a:extLst>
              <a:ext uri="{FF2B5EF4-FFF2-40B4-BE49-F238E27FC236}">
                <a16:creationId xmlns:a16="http://schemas.microsoft.com/office/drawing/2014/main" id="{6CFE48E6-5AA3-10A6-1A69-1792743441C6}"/>
              </a:ext>
            </a:extLst>
          </p:cNvPr>
          <p:cNvSpPr txBox="1"/>
          <p:nvPr/>
        </p:nvSpPr>
        <p:spPr>
          <a:xfrm>
            <a:off x="599018" y="5843752"/>
            <a:ext cx="7805663" cy="646331"/>
          </a:xfrm>
          <a:prstGeom prst="rect">
            <a:avLst/>
          </a:prstGeom>
          <a:noFill/>
        </p:spPr>
        <p:txBody>
          <a:bodyPr wrap="none" rtlCol="0">
            <a:spAutoFit/>
          </a:bodyPr>
          <a:lstStyle/>
          <a:p>
            <a:pPr algn="ctr"/>
            <a:r>
              <a:rPr lang="en-US" dirty="0"/>
              <a:t>Although in readable </a:t>
            </a:r>
            <a:r>
              <a:rPr lang="en-US" dirty="0" err="1"/>
              <a:t>asciii</a:t>
            </a:r>
            <a:r>
              <a:rPr lang="en-US" dirty="0"/>
              <a:t> – you will notice this is not the webpage but a redirect</a:t>
            </a:r>
          </a:p>
          <a:p>
            <a:pPr algn="ctr"/>
            <a:r>
              <a:rPr lang="en-US" dirty="0"/>
              <a:t>Automatically moving to an https secure connection</a:t>
            </a:r>
          </a:p>
        </p:txBody>
      </p:sp>
    </p:spTree>
    <p:extLst>
      <p:ext uri="{BB962C8B-B14F-4D97-AF65-F5344CB8AC3E}">
        <p14:creationId xmlns:p14="http://schemas.microsoft.com/office/powerpoint/2010/main" val="33134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Maintaining user/server state: cookies</a:t>
            </a:r>
            <a:endParaRPr lang="en-US" sz="33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563642" y="1883332"/>
            <a:ext cx="4408410" cy="362756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prstClr val="black"/>
                </a:solidFill>
                <a:latin typeface="Calibri"/>
                <a:ea typeface="ＭＳ Ｐゴシック" panose="020B0600070205080204" pitchFamily="34" charset="-128"/>
              </a:rPr>
              <a:t>Recall:  HTTP GET/response interaction is </a:t>
            </a:r>
            <a:r>
              <a:rPr lang="en-US" altLang="en-US" sz="2400" i="1" dirty="0">
                <a:solidFill>
                  <a:srgbClr val="C00000"/>
                </a:solidFill>
                <a:latin typeface="Calibri"/>
                <a:ea typeface="ＭＳ Ｐゴシック" panose="020B0600070205080204" pitchFamily="34" charset="-128"/>
              </a:rPr>
              <a:t>stateless</a:t>
            </a: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no notion of multi-step exchanges of HTTP messages to complete a Web “transaction” </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no need for client/server to track “state” of multi-step exchange</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all HTTP requests are independent of each other</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no need for client/server to “recover” from a partial-but-never-entirely-completed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5832888" y="1806784"/>
            <a:ext cx="2510512" cy="507831"/>
          </a:xfrm>
          <a:prstGeom prst="rect">
            <a:avLst/>
          </a:prstGeom>
          <a:noFill/>
        </p:spPr>
        <p:txBody>
          <a:bodyPr wrap="square" rtlCol="0">
            <a:spAutoFit/>
          </a:bodyPr>
          <a:lstStyle/>
          <a:p>
            <a:pPr defTabSz="685800">
              <a:defRPr/>
            </a:pPr>
            <a:r>
              <a:rPr lang="en-US" sz="1350" dirty="0">
                <a:solidFill>
                  <a:srgbClr val="0000A3"/>
                </a:solidFill>
                <a:latin typeface="Calibri"/>
              </a:rPr>
              <a:t>a stateful protocol: </a:t>
            </a:r>
            <a:r>
              <a:rPr lang="en-US" sz="1350" dirty="0">
                <a:solidFill>
                  <a:prstClr val="black"/>
                </a:solidFill>
                <a:latin typeface="Calibri"/>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6158807" y="2971031"/>
            <a:ext cx="0" cy="212407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7426823" y="2966269"/>
            <a:ext cx="0" cy="216098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5989738" y="5105822"/>
            <a:ext cx="434734" cy="230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050">
                <a:solidFill>
                  <a:prstClr val="white">
                    <a:lumMod val="65000"/>
                  </a:prstClr>
                </a:solidFill>
                <a:latin typeface="Calibri"/>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7248229" y="5092725"/>
            <a:ext cx="43473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050">
                <a:solidFill>
                  <a:prstClr val="white">
                    <a:lumMod val="65000"/>
                  </a:prstClr>
                </a:solidFill>
                <a:latin typeface="Calibri"/>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7276804" y="2391197"/>
            <a:ext cx="317897" cy="513160"/>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a:solidFill>
                  <a:prstClr val="black"/>
                </a:solidFill>
                <a:latin typeface="Calibri"/>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800">
                <a:solidFill>
                  <a:srgbClr val="FF0000"/>
                </a:solidFill>
                <a:latin typeface="Calibri"/>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2100">
                <a:solidFill>
                  <a:prstClr val="black"/>
                </a:solidFill>
                <a:latin typeface="Calibri"/>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5775426" y="2407866"/>
            <a:ext cx="523875" cy="532210"/>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a:solidFill>
                  <a:prstClr val="black"/>
                </a:solidFill>
                <a:latin typeface="Calibri"/>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6158808" y="3814456"/>
            <a:ext cx="1254919" cy="264430"/>
            <a:chOff x="8211743" y="3942941"/>
            <a:chExt cx="1673225" cy="352573"/>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56960"/>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6165424" y="4336397"/>
            <a:ext cx="1254919" cy="253916"/>
            <a:chOff x="8220565" y="4638859"/>
            <a:chExt cx="1673225" cy="338554"/>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38859"/>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6169522" y="4506544"/>
            <a:ext cx="1263254" cy="269671"/>
            <a:chOff x="8226030" y="4865732"/>
            <a:chExt cx="1684338" cy="359561"/>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65732"/>
              <a:ext cx="1126989" cy="338554"/>
            </a:xfrm>
            <a:prstGeom prst="rect">
              <a:avLst/>
            </a:prstGeom>
            <a:noFill/>
          </p:spPr>
          <p:txBody>
            <a:bodyPr wrap="square" rtlCol="0">
              <a:spAutoFit/>
            </a:bodyPr>
            <a:lstStyle/>
            <a:p>
              <a:pPr defTabSz="685800">
                <a:defRPr/>
              </a:pPr>
              <a:r>
                <a:rPr lang="en-US" sz="1050" dirty="0">
                  <a:solidFill>
                    <a:prstClr val="black"/>
                  </a:solidFill>
                  <a:latin typeface="Calibri"/>
                </a:rPr>
                <a:t>unlock </a:t>
              </a:r>
              <a:r>
                <a:rPr lang="en-US" sz="1050" i="1" dirty="0">
                  <a:solidFill>
                    <a:prstClr val="black"/>
                  </a:solidFill>
                  <a:latin typeface="Calibri"/>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6158808" y="4797674"/>
            <a:ext cx="1254919" cy="264055"/>
            <a:chOff x="8211743" y="5253900"/>
            <a:chExt cx="1673225" cy="352073"/>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5" y="5267419"/>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6169522" y="3527510"/>
            <a:ext cx="1272176" cy="265489"/>
            <a:chOff x="8226030" y="3560348"/>
            <a:chExt cx="1696234" cy="353986"/>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60348"/>
              <a:ext cx="1332929" cy="338555"/>
            </a:xfrm>
            <a:prstGeom prst="rect">
              <a:avLst/>
            </a:prstGeom>
            <a:noFill/>
          </p:spPr>
          <p:txBody>
            <a:bodyPr wrap="square" rtlCol="0">
              <a:spAutoFit/>
            </a:bodyPr>
            <a:lstStyle/>
            <a:p>
              <a:pPr defTabSz="685800">
                <a:defRPr/>
              </a:pPr>
              <a:r>
                <a:rPr lang="en-US" sz="1050" dirty="0">
                  <a:solidFill>
                    <a:prstClr val="black"/>
                  </a:solidFill>
                  <a:latin typeface="Calibri"/>
                </a:rPr>
                <a:t>update </a:t>
              </a:r>
              <a:r>
                <a:rPr lang="en-US" sz="1050" i="1" dirty="0">
                  <a:solidFill>
                    <a:prstClr val="black"/>
                  </a:solidFill>
                  <a:latin typeface="Calibri"/>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6176139" y="3959740"/>
            <a:ext cx="1263254" cy="415498"/>
            <a:chOff x="8234852" y="4136654"/>
            <a:chExt cx="1684338" cy="553998"/>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136654"/>
              <a:ext cx="1257041" cy="553998"/>
            </a:xfrm>
            <a:prstGeom prst="rect">
              <a:avLst/>
            </a:prstGeom>
            <a:noFill/>
          </p:spPr>
          <p:txBody>
            <a:bodyPr wrap="square" rtlCol="0">
              <a:spAutoFit/>
            </a:bodyPr>
            <a:lstStyle/>
            <a:p>
              <a:pPr defTabSz="685800">
                <a:defRPr/>
              </a:pPr>
              <a:r>
                <a:rPr lang="en-US" sz="1050" dirty="0">
                  <a:solidFill>
                    <a:prstClr val="black"/>
                  </a:solidFill>
                  <a:latin typeface="Calibri"/>
                </a:rPr>
                <a:t>update </a:t>
              </a:r>
              <a:r>
                <a:rPr lang="en-US" sz="1050" i="1" dirty="0">
                  <a:solidFill>
                    <a:prstClr val="black"/>
                  </a:solidFill>
                  <a:latin typeface="Calibri"/>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6169522" y="2961111"/>
            <a:ext cx="1263254" cy="283487"/>
            <a:chOff x="8226030" y="2805150"/>
            <a:chExt cx="1684338" cy="377983"/>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05150"/>
              <a:ext cx="1560697" cy="338555"/>
            </a:xfrm>
            <a:prstGeom prst="rect">
              <a:avLst/>
            </a:prstGeom>
            <a:noFill/>
          </p:spPr>
          <p:txBody>
            <a:bodyPr wrap="square" rtlCol="0">
              <a:spAutoFit/>
            </a:bodyPr>
            <a:lstStyle/>
            <a:p>
              <a:pPr defTabSz="685800">
                <a:defRPr/>
              </a:pPr>
              <a:r>
                <a:rPr lang="en-US" sz="1050" dirty="0">
                  <a:solidFill>
                    <a:prstClr val="black"/>
                  </a:solidFill>
                  <a:latin typeface="Calibri"/>
                </a:rPr>
                <a:t>lock data record </a:t>
              </a:r>
              <a:r>
                <a:rPr lang="en-US" sz="1050" i="1" dirty="0">
                  <a:solidFill>
                    <a:prstClr val="black"/>
                  </a:solidFill>
                  <a:latin typeface="Calibri"/>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6158808" y="3266055"/>
            <a:ext cx="1254919" cy="256246"/>
            <a:chOff x="8211743" y="3211740"/>
            <a:chExt cx="1673225" cy="341661"/>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14847"/>
              <a:ext cx="462053" cy="338554"/>
            </a:xfrm>
            <a:prstGeom prst="rect">
              <a:avLst/>
            </a:prstGeom>
            <a:noFill/>
          </p:spPr>
          <p:txBody>
            <a:bodyPr wrap="square" rtlCol="0">
              <a:spAutoFit/>
            </a:bodyPr>
            <a:lstStyle/>
            <a:p>
              <a:pPr defTabSz="685800">
                <a:defRPr/>
              </a:pPr>
              <a:r>
                <a:rPr lang="en-US" sz="1050" dirty="0">
                  <a:solidFill>
                    <a:prstClr val="black"/>
                  </a:solidFill>
                  <a:latin typeface="Calibri"/>
                </a:rPr>
                <a:t>OK</a:t>
              </a:r>
              <a:endParaRPr lang="en-US" sz="1050" i="1" dirty="0">
                <a:solidFill>
                  <a:prstClr val="black"/>
                </a:solidFill>
                <a:latin typeface="Calibri"/>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7602117" y="3075062"/>
            <a:ext cx="391819" cy="323166"/>
            <a:chOff x="10136156" y="2957082"/>
            <a:chExt cx="522425" cy="430887"/>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38554"/>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7618033" y="2503777"/>
            <a:ext cx="382565" cy="300083"/>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7787375" y="2573027"/>
            <a:ext cx="220845" cy="253916"/>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7599123" y="3633848"/>
            <a:ext cx="444427" cy="484748"/>
            <a:chOff x="10136156" y="2957082"/>
            <a:chExt cx="592569" cy="646329"/>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553996"/>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7596128" y="4192632"/>
            <a:ext cx="444427" cy="484748"/>
            <a:chOff x="10136156" y="2957082"/>
            <a:chExt cx="592569" cy="646329"/>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553996"/>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7594766" y="4751416"/>
            <a:ext cx="544554" cy="323166"/>
            <a:chOff x="10138333" y="2957082"/>
            <a:chExt cx="726072" cy="430887"/>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endParaRPr lang="en-US" altLang="en-US" sz="1800">
                <a:solidFill>
                  <a:prstClr val="black"/>
                </a:solidFill>
                <a:latin typeface="Times New Roman" panose="02020603050405020304" pitchFamily="18" charset="0"/>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38554"/>
            </a:xfrm>
            <a:prstGeom prst="rect">
              <a:avLst/>
            </a:prstGeom>
            <a:noFill/>
          </p:spPr>
          <p:txBody>
            <a:bodyPr wrap="square" rtlCol="0">
              <a:spAutoFit/>
            </a:bodyPr>
            <a:lstStyle/>
            <a:p>
              <a:pPr defTabSz="685800">
                <a:defRPr/>
              </a:pPr>
              <a:r>
                <a:rPr lang="en-US" sz="1050" i="1" dirty="0">
                  <a:solidFill>
                    <a:prstClr val="black"/>
                  </a:solidFill>
                  <a:latin typeface="Calibri"/>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5921903" y="3962510"/>
            <a:ext cx="310718" cy="276999"/>
          </a:xfrm>
          <a:prstGeom prst="rect">
            <a:avLst/>
          </a:prstGeom>
          <a:noFill/>
        </p:spPr>
        <p:txBody>
          <a:bodyPr wrap="square" rtlCol="0">
            <a:spAutoFit/>
          </a:bodyPr>
          <a:lstStyle/>
          <a:p>
            <a:pPr defTabSz="685800">
              <a:defRPr/>
            </a:pPr>
            <a:r>
              <a:rPr lang="en-US" sz="1200" i="1" dirty="0">
                <a:solidFill>
                  <a:srgbClr val="0000A3"/>
                </a:solidFill>
                <a:latin typeface="Calibri"/>
              </a:rPr>
              <a:t>t’</a:t>
            </a:r>
            <a:endParaRPr lang="en-US" sz="1200" i="1" dirty="0">
              <a:solidFill>
                <a:prstClr val="black"/>
              </a:solidFill>
              <a:latin typeface="Calibri"/>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5538388" y="5334256"/>
            <a:ext cx="3086629" cy="461665"/>
          </a:xfrm>
          <a:prstGeom prst="rect">
            <a:avLst/>
          </a:prstGeom>
          <a:noFill/>
        </p:spPr>
        <p:txBody>
          <a:bodyPr wrap="square" rtlCol="0">
            <a:spAutoFit/>
          </a:bodyPr>
          <a:lstStyle/>
          <a:p>
            <a:pPr defTabSz="685800">
              <a:defRPr/>
            </a:pPr>
            <a:r>
              <a:rPr lang="en-US" sz="1200" i="1" dirty="0">
                <a:solidFill>
                  <a:srgbClr val="C00000"/>
                </a:solidFill>
                <a:latin typeface="Calibri"/>
              </a:rPr>
              <a:t>Q: </a:t>
            </a:r>
            <a:r>
              <a:rPr lang="en-US" sz="1200" dirty="0">
                <a:solidFill>
                  <a:prstClr val="black"/>
                </a:solidFill>
                <a:latin typeface="Calibri"/>
              </a:rPr>
              <a:t>what happens if network connection or client crashes at </a:t>
            </a:r>
            <a:r>
              <a:rPr lang="en-US" sz="1200" i="1" dirty="0">
                <a:solidFill>
                  <a:prstClr val="black"/>
                </a:solidFill>
                <a:latin typeface="Calibri"/>
              </a:rPr>
              <a:t>t’ </a:t>
            </a:r>
            <a:r>
              <a:rPr lang="en-US" sz="1200" dirty="0">
                <a:solidFill>
                  <a:prstClr val="black"/>
                </a:solidFill>
                <a:latin typeface="Calibri"/>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Maintaining user/server state: cookies</a:t>
            </a:r>
            <a:endParaRPr lang="en-US" sz="33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466957" y="1946542"/>
            <a:ext cx="4751660" cy="36659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prstClr val="black"/>
                </a:solidFill>
                <a:latin typeface="Calibri"/>
                <a:ea typeface="ＭＳ Ｐゴシック" panose="020B0600070205080204" pitchFamily="34" charset="-128"/>
              </a:rPr>
              <a:t>Web sites and client browser  use </a:t>
            </a:r>
            <a:r>
              <a:rPr lang="en-US" altLang="en-US" sz="2400" i="1" dirty="0">
                <a:solidFill>
                  <a:srgbClr val="C00000"/>
                </a:solidFill>
                <a:latin typeface="Calibri"/>
                <a:ea typeface="ＭＳ Ｐゴシック" panose="020B0600070205080204" pitchFamily="34" charset="-128"/>
              </a:rPr>
              <a:t>cookies</a:t>
            </a:r>
            <a:r>
              <a:rPr lang="en-US" altLang="en-US" sz="2400" dirty="0">
                <a:solidFill>
                  <a:prstClr val="black"/>
                </a:solidFill>
                <a:latin typeface="Calibri"/>
                <a:ea typeface="ＭＳ Ｐゴシック" panose="020B0600070205080204" pitchFamily="34" charset="-128"/>
              </a:rPr>
              <a:t> to maintain some state between transactions</a:t>
            </a:r>
          </a:p>
          <a:p>
            <a:pPr marL="264319" indent="-166688" defTabSz="685800">
              <a:spcBef>
                <a:spcPts val="750"/>
              </a:spcBef>
              <a:buNone/>
              <a:defRPr/>
            </a:pPr>
            <a:r>
              <a:rPr lang="en-US" altLang="en-US" sz="2400" i="1" dirty="0">
                <a:solidFill>
                  <a:srgbClr val="0000A3"/>
                </a:solidFill>
                <a:latin typeface="Calibri"/>
                <a:ea typeface="ＭＳ Ｐゴシック" panose="020B0600070205080204" pitchFamily="34" charset="-128"/>
              </a:rPr>
              <a:t>four components:</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1) cookie header line of HTTP </a:t>
            </a:r>
            <a:r>
              <a:rPr lang="en-US" altLang="en-US" sz="2100" i="1" dirty="0">
                <a:solidFill>
                  <a:prstClr val="black"/>
                </a:solidFill>
                <a:latin typeface="Calibri"/>
                <a:ea typeface="ＭＳ Ｐゴシック" panose="020B0600070205080204" pitchFamily="34" charset="-128"/>
              </a:rPr>
              <a:t>response</a:t>
            </a:r>
            <a:r>
              <a:rPr lang="en-US" altLang="en-US" sz="2100" dirty="0">
                <a:solidFill>
                  <a:prstClr val="black"/>
                </a:solidFill>
                <a:latin typeface="Calibri"/>
                <a:ea typeface="ＭＳ Ｐゴシック" panose="020B0600070205080204" pitchFamily="34" charset="-128"/>
              </a:rPr>
              <a:t> message</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2) cookie header line in next HTTP </a:t>
            </a:r>
            <a:r>
              <a:rPr lang="en-US" altLang="en-US" sz="2100" i="1" dirty="0">
                <a:solidFill>
                  <a:prstClr val="black"/>
                </a:solidFill>
                <a:latin typeface="Calibri"/>
                <a:ea typeface="ＭＳ Ｐゴシック" panose="020B0600070205080204" pitchFamily="34" charset="-128"/>
              </a:rPr>
              <a:t>request</a:t>
            </a:r>
            <a:r>
              <a:rPr lang="en-US" altLang="en-US" sz="2100" dirty="0">
                <a:solidFill>
                  <a:prstClr val="black"/>
                </a:solidFill>
                <a:latin typeface="Calibri"/>
                <a:ea typeface="ＭＳ Ｐゴシック" panose="020B0600070205080204" pitchFamily="34" charset="-128"/>
              </a:rPr>
              <a:t> message</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3) cookie file kept on user</a:t>
            </a:r>
            <a:r>
              <a:rPr lang="ja-JP" altLang="en-US" sz="2100">
                <a:solidFill>
                  <a:prstClr val="black"/>
                </a:solidFill>
                <a:latin typeface="Calibri"/>
                <a:ea typeface="ＭＳ Ｐゴシック" panose="020B0600070205080204" pitchFamily="34" charset="-128"/>
              </a:rPr>
              <a:t>’</a:t>
            </a:r>
            <a:r>
              <a:rPr lang="en-US" altLang="ja-JP" sz="2100" dirty="0">
                <a:solidFill>
                  <a:prstClr val="black"/>
                </a:solidFill>
                <a:latin typeface="Calibri"/>
                <a:ea typeface="ＭＳ Ｐゴシック" panose="020B0600070205080204" pitchFamily="34" charset="-128"/>
              </a:rPr>
              <a:t>s host, managed by user</a:t>
            </a:r>
            <a:r>
              <a:rPr lang="ja-JP" altLang="en-US" sz="2100">
                <a:solidFill>
                  <a:prstClr val="black"/>
                </a:solidFill>
                <a:latin typeface="Calibri"/>
                <a:ea typeface="ＭＳ Ｐゴシック" panose="020B0600070205080204" pitchFamily="34" charset="-128"/>
              </a:rPr>
              <a:t>’</a:t>
            </a:r>
            <a:r>
              <a:rPr lang="en-US" altLang="ja-JP" sz="2100" dirty="0">
                <a:solidFill>
                  <a:prstClr val="black"/>
                </a:solidFill>
                <a:latin typeface="Calibri"/>
                <a:ea typeface="ＭＳ Ｐゴシック" panose="020B0600070205080204" pitchFamily="34" charset="-128"/>
              </a:rPr>
              <a:t>s browser</a:t>
            </a:r>
          </a:p>
          <a:p>
            <a:pPr marL="521494" lvl="1" indent="-173831" defTabSz="685800">
              <a:spcBef>
                <a:spcPts val="375"/>
              </a:spcBef>
              <a:buNone/>
              <a:defRPr/>
            </a:pPr>
            <a:r>
              <a:rPr lang="en-US" altLang="en-US" sz="2100" dirty="0">
                <a:solidFill>
                  <a:prstClr val="black"/>
                </a:solidFill>
                <a:latin typeface="Calibri"/>
                <a:ea typeface="ＭＳ Ｐゴシック" panose="020B0600070205080204" pitchFamily="34" charset="-128"/>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5699523" y="1946542"/>
            <a:ext cx="3272590" cy="376929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44" indent="8335" defTabSz="685800">
              <a:spcBef>
                <a:spcPts val="750"/>
              </a:spcBef>
              <a:buNone/>
              <a:defRPr/>
            </a:pPr>
            <a:r>
              <a:rPr lang="en-US" sz="2100" dirty="0">
                <a:solidFill>
                  <a:srgbClr val="0000A3"/>
                </a:solidFill>
                <a:latin typeface="Calibri"/>
              </a:rPr>
              <a:t>Example:</a:t>
            </a:r>
          </a:p>
          <a:p>
            <a:pPr marL="175022" indent="-175022" defTabSz="685800">
              <a:spcBef>
                <a:spcPts val="450"/>
              </a:spcBef>
              <a:buFont typeface="Wingdings" charset="2"/>
              <a:buChar char="§"/>
              <a:defRPr/>
            </a:pPr>
            <a:r>
              <a:rPr lang="en-US" sz="1800" dirty="0">
                <a:solidFill>
                  <a:prstClr val="black"/>
                </a:solidFill>
                <a:latin typeface="Calibri"/>
              </a:rPr>
              <a:t>Susan uses browser on laptop, visits specific e-commerce site for first time</a:t>
            </a:r>
          </a:p>
          <a:p>
            <a:pPr marL="175022" indent="-175022" defTabSz="685800">
              <a:spcBef>
                <a:spcPts val="450"/>
              </a:spcBef>
              <a:buFont typeface="Wingdings" charset="2"/>
              <a:buChar char="§"/>
              <a:defRPr/>
            </a:pPr>
            <a:r>
              <a:rPr lang="en-US" sz="1800" dirty="0">
                <a:solidFill>
                  <a:prstClr val="black"/>
                </a:solidFill>
                <a:latin typeface="Calibri"/>
              </a:rPr>
              <a:t>when initial HTTP requests arrives at site, site creates: </a:t>
            </a:r>
          </a:p>
          <a:p>
            <a:pPr marL="514350" lvl="1" indent="-171450" defTabSz="685800">
              <a:spcBef>
                <a:spcPts val="450"/>
              </a:spcBef>
              <a:buFont typeface="Arial"/>
              <a:buChar char="•"/>
              <a:defRPr/>
            </a:pPr>
            <a:r>
              <a:rPr lang="en-US" sz="1800" dirty="0">
                <a:solidFill>
                  <a:prstClr val="black"/>
                </a:solidFill>
                <a:latin typeface="Calibri"/>
              </a:rPr>
              <a:t>unique ID (aka “cookie”)</a:t>
            </a:r>
          </a:p>
          <a:p>
            <a:pPr marL="514350" lvl="1" indent="-171450" defTabSz="685800">
              <a:spcBef>
                <a:spcPts val="450"/>
              </a:spcBef>
              <a:buFont typeface="Arial"/>
              <a:buChar char="•"/>
              <a:defRPr/>
            </a:pPr>
            <a:r>
              <a:rPr lang="en-US" sz="1800" dirty="0">
                <a:solidFill>
                  <a:prstClr val="black"/>
                </a:solidFill>
                <a:latin typeface="Calibri"/>
              </a:rPr>
              <a:t>entry in backend database for ID</a:t>
            </a:r>
          </a:p>
          <a:p>
            <a:pPr marL="257175" indent="-171450" defTabSz="685800">
              <a:spcBef>
                <a:spcPts val="450"/>
              </a:spcBef>
              <a:buFont typeface="Arial"/>
              <a:buChar char="•"/>
              <a:defRPr/>
            </a:pPr>
            <a:r>
              <a:rPr lang="en-US" sz="1800" dirty="0">
                <a:solidFill>
                  <a:prstClr val="black"/>
                </a:solidFill>
                <a:latin typeface="Calibri"/>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3">
                                            <p:txEl>
                                              <p:pRg st="3" end="3"/>
                                            </p:txEl>
                                          </p:spTgt>
                                        </p:tgtEl>
                                        <p:attrNameLst>
                                          <p:attrName>style.visibility</p:attrName>
                                        </p:attrNameLst>
                                      </p:cBhvr>
                                      <p:to>
                                        <p:strVal val="visible"/>
                                      </p:to>
                                    </p:set>
                                    <p:animEffect transition="in" filter="dissolve">
                                      <p:cBhvr>
                                        <p:cTn id="12" dur="500"/>
                                        <p:tgtEl>
                                          <p:spTgt spid="93">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93">
                                            <p:txEl>
                                              <p:pRg st="4" end="4"/>
                                            </p:txEl>
                                          </p:spTgt>
                                        </p:tgtEl>
                                        <p:attrNameLst>
                                          <p:attrName>style.visibility</p:attrName>
                                        </p:attrNameLst>
                                      </p:cBhvr>
                                      <p:to>
                                        <p:strVal val="visible"/>
                                      </p:to>
                                    </p:set>
                                    <p:animEffect transition="in" filter="dissolve">
                                      <p:cBhvr>
                                        <p:cTn id="17" dur="500"/>
                                        <p:tgtEl>
                                          <p:spTgt spid="9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3">
                                            <p:txEl>
                                              <p:pRg st="5" end="5"/>
                                            </p:txEl>
                                          </p:spTgt>
                                        </p:tgtEl>
                                        <p:attrNameLst>
                                          <p:attrName>style.visibility</p:attrName>
                                        </p:attrNameLst>
                                      </p:cBhvr>
                                      <p:to>
                                        <p:strVal val="visible"/>
                                      </p:to>
                                    </p:set>
                                    <p:animEffect transition="in" filter="dissolve">
                                      <p:cBhvr>
                                        <p:cTn id="22" dur="500"/>
                                        <p:tgtEl>
                                          <p:spTgt spid="9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dissolve">
                                      <p:cBhvr>
                                        <p:cTn id="2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altLang="en-US" sz="3300" dirty="0">
                <a:ea typeface="ＭＳ Ｐゴシック" panose="020B0600070205080204" pitchFamily="34" charset="-128"/>
              </a:rPr>
              <a:t>Maintaining user/server state: cookies</a:t>
            </a:r>
            <a:endParaRPr lang="en-US" sz="33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1546022" y="1807244"/>
            <a:ext cx="7024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dirty="0">
                <a:solidFill>
                  <a:srgbClr val="CC0000"/>
                </a:solidFill>
                <a:latin typeface="Calibri"/>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5282468" y="2023898"/>
            <a:ext cx="769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800" kern="0" dirty="0">
                <a:solidFill>
                  <a:srgbClr val="CC0000"/>
                </a:solidFill>
                <a:latin typeface="Calibri"/>
              </a:rPr>
              <a:t>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247605" y="3900491"/>
            <a:ext cx="2905125" cy="366713"/>
            <a:chOff x="1414" y="2657"/>
            <a:chExt cx="2440" cy="308"/>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dirty="0">
                <a:solidFill>
                  <a:srgbClr val="000000"/>
                </a:solidFill>
                <a:latin typeface="Calibri"/>
                <a:ea typeface="ＭＳ Ｐゴシック" panose="020B0600070205080204" pitchFamily="34" charset="-128"/>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71"/>
              <a:chOff x="3268" y="2846"/>
              <a:chExt cx="1897" cy="271"/>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71"/>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00"/>
                    </a:solidFill>
                    <a:latin typeface="Calibri"/>
                  </a:rPr>
                  <a:t>usual HTTP response msg</a:t>
                </a:r>
                <a:endParaRPr lang="en-US" altLang="en-US" sz="2100" kern="0" dirty="0">
                  <a:solidFill>
                    <a:srgbClr val="000000"/>
                  </a:solidFill>
                  <a:latin typeface="Calibri"/>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2251824" y="5257872"/>
            <a:ext cx="2894410" cy="370284"/>
            <a:chOff x="1392" y="3579"/>
            <a:chExt cx="2431" cy="311"/>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71"/>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00"/>
                  </a:solidFill>
                  <a:latin typeface="Calibri"/>
                </a:rPr>
                <a:t>usual HTTP response msg</a:t>
              </a:r>
              <a:endParaRPr lang="en-US" altLang="en-US" sz="2100" kern="0" dirty="0">
                <a:solidFill>
                  <a:srgbClr val="000000"/>
                </a:solidFill>
                <a:latin typeface="Calibri"/>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299867" y="2577701"/>
            <a:ext cx="134064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350" kern="0">
                <a:solidFill>
                  <a:srgbClr val="000000"/>
                </a:solidFill>
                <a:latin typeface="Calibri"/>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163079" y="4361292"/>
            <a:ext cx="138691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i="1" kern="0" dirty="0">
                <a:solidFill>
                  <a:srgbClr val="000000"/>
                </a:solidFill>
                <a:latin typeface="Calibri"/>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248745" y="3428999"/>
            <a:ext cx="5082768" cy="869157"/>
            <a:chOff x="1411" y="2261"/>
            <a:chExt cx="3533" cy="730"/>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23"/>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0000"/>
                </a:lnSpc>
                <a:spcBef>
                  <a:spcPct val="0"/>
                </a:spcBef>
                <a:spcAft>
                  <a:spcPct val="0"/>
                </a:spcAft>
                <a:defRPr/>
              </a:pPr>
              <a:r>
                <a:rPr lang="en-US" altLang="en-US" sz="1500" kern="0" dirty="0">
                  <a:solidFill>
                    <a:srgbClr val="000000"/>
                  </a:solidFill>
                  <a:latin typeface="Calibri"/>
                </a:rPr>
                <a:t>usual HTTP request msg</a:t>
              </a:r>
            </a:p>
            <a:p>
              <a:pPr algn="ctr" defTabSz="685800" eaLnBrk="0" fontAlgn="base" hangingPunct="0">
                <a:lnSpc>
                  <a:spcPct val="80000"/>
                </a:lnSpc>
                <a:spcBef>
                  <a:spcPct val="0"/>
                </a:spcBef>
                <a:spcAft>
                  <a:spcPct val="0"/>
                </a:spcAft>
                <a:defRPr/>
              </a:pPr>
              <a:r>
                <a:rPr lang="en-US" altLang="en-US" sz="1800" b="1" kern="0" dirty="0">
                  <a:solidFill>
                    <a:srgbClr val="000000"/>
                  </a:solidFill>
                  <a:latin typeface="Calibri"/>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85" y="2332"/>
              <a:ext cx="535"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99"/>
                  </a:solidFill>
                  <a:latin typeface="Calibri"/>
                </a:rPr>
                <a:t>cookie-</a:t>
              </a:r>
            </a:p>
            <a:p>
              <a:pPr algn="ctr" defTabSz="685800" eaLnBrk="0" fontAlgn="base" hangingPunct="0">
                <a:spcBef>
                  <a:spcPct val="0"/>
                </a:spcBef>
                <a:spcAft>
                  <a:spcPct val="0"/>
                </a:spcAft>
                <a:defRPr/>
              </a:pPr>
              <a:r>
                <a:rPr lang="en-US" altLang="en-US" sz="1500" kern="0" dirty="0">
                  <a:solidFill>
                    <a:srgbClr val="000099"/>
                  </a:solidFill>
                  <a:latin typeface="Calibri"/>
                </a:rPr>
                <a:t>specific</a:t>
              </a:r>
            </a:p>
            <a:p>
              <a:pPr algn="ctr" defTabSz="685800" eaLnBrk="0" fontAlgn="base" hangingPunct="0">
                <a:spcBef>
                  <a:spcPct val="0"/>
                </a:spcBef>
                <a:spcAft>
                  <a:spcPct val="0"/>
                </a:spcAft>
                <a:defRPr/>
              </a:pPr>
              <a:r>
                <a:rPr lang="en-US" altLang="en-US" sz="1500" kern="0" dirty="0">
                  <a:solidFill>
                    <a:srgbClr val="000099"/>
                  </a:solidFill>
                  <a:latin typeface="Calibri"/>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487" cy="271"/>
              <a:chOff x="4306" y="2273"/>
              <a:chExt cx="487" cy="271"/>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477"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kern="0" dirty="0">
                    <a:solidFill>
                      <a:srgbClr val="000000"/>
                    </a:solidFill>
                    <a:latin typeface="Calibri"/>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278436" y="2178842"/>
            <a:ext cx="800100" cy="423863"/>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1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050" b="1" kern="0" dirty="0" err="1">
                  <a:solidFill>
                    <a:srgbClr val="FFFFFF"/>
                  </a:solidFill>
                  <a:latin typeface="Calibri"/>
                </a:rPr>
                <a:t>ebay</a:t>
              </a:r>
              <a:r>
                <a:rPr lang="en-US" altLang="en-US" sz="1050" b="1" kern="0" dirty="0">
                  <a:solidFill>
                    <a:srgbClr val="FFFFFF"/>
                  </a:solidFill>
                  <a:latin typeface="Calibri"/>
                </a:rPr>
                <a:t>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214267" y="2316954"/>
            <a:ext cx="5229405" cy="1000124"/>
            <a:chOff x="1386" y="1327"/>
            <a:chExt cx="3730" cy="84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71"/>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00"/>
                  </a:solidFill>
                  <a:latin typeface="Calibri"/>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43" y="1390"/>
              <a:ext cx="882"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350" kern="0" dirty="0">
                  <a:solidFill>
                    <a:srgbClr val="000099"/>
                  </a:solidFill>
                  <a:latin typeface="Calibri"/>
                </a:rPr>
                <a:t>Amazon server</a:t>
              </a:r>
            </a:p>
            <a:p>
              <a:pPr algn="ctr" defTabSz="685800" eaLnBrk="0" fontAlgn="base" hangingPunct="0">
                <a:spcBef>
                  <a:spcPct val="0"/>
                </a:spcBef>
                <a:spcAft>
                  <a:spcPct val="0"/>
                </a:spcAft>
                <a:defRPr/>
              </a:pPr>
              <a:r>
                <a:rPr lang="en-US" altLang="en-US" sz="1350" kern="0" dirty="0">
                  <a:solidFill>
                    <a:srgbClr val="000099"/>
                  </a:solidFill>
                  <a:latin typeface="Calibri"/>
                </a:rPr>
                <a:t>creates ID</a:t>
              </a:r>
            </a:p>
            <a:p>
              <a:pPr algn="ctr" defTabSz="685800" eaLnBrk="0" fontAlgn="base" hangingPunct="0">
                <a:spcBef>
                  <a:spcPct val="0"/>
                </a:spcBef>
                <a:spcAft>
                  <a:spcPct val="0"/>
                </a:spcAft>
                <a:defRPr/>
              </a:pPr>
              <a:r>
                <a:rPr lang="en-US" altLang="en-US" sz="1350" kern="0" dirty="0">
                  <a:solidFill>
                    <a:srgbClr val="000099"/>
                  </a:solidFill>
                  <a:latin typeface="Calibri"/>
                </a:rPr>
                <a:t>1678 for user</a:t>
              </a:r>
              <a:endParaRPr lang="en-US" altLang="en-US" sz="1500" kern="0" dirty="0">
                <a:solidFill>
                  <a:srgbClr val="000099"/>
                </a:solidFill>
                <a:latin typeface="Calibri"/>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37"/>
              <a:chOff x="4377" y="1640"/>
              <a:chExt cx="739" cy="43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lnSpc>
                    <a:spcPct val="75000"/>
                  </a:lnSpc>
                  <a:spcBef>
                    <a:spcPct val="0"/>
                  </a:spcBef>
                  <a:spcAft>
                    <a:spcPct val="0"/>
                  </a:spcAft>
                  <a:defRPr/>
                </a:pPr>
                <a:r>
                  <a:rPr lang="en-US" altLang="en-US" sz="1500" kern="0" dirty="0">
                    <a:solidFill>
                      <a:srgbClr val="000000"/>
                    </a:solidFill>
                    <a:latin typeface="Calibri"/>
                  </a:rPr>
                  <a:t>create</a:t>
                </a:r>
              </a:p>
              <a:p>
                <a:pPr defTabSz="685800" eaLnBrk="0" fontAlgn="base" hangingPunct="0">
                  <a:lnSpc>
                    <a:spcPct val="75000"/>
                  </a:lnSpc>
                  <a:spcBef>
                    <a:spcPct val="0"/>
                  </a:spcBef>
                  <a:spcAft>
                    <a:spcPct val="0"/>
                  </a:spcAft>
                  <a:defRPr/>
                </a:pPr>
                <a:r>
                  <a:rPr lang="en-US" altLang="en-US" sz="1500" kern="0" dirty="0">
                    <a:solidFill>
                      <a:srgbClr val="000000"/>
                    </a:solidFill>
                    <a:latin typeface="Calibri"/>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256703" y="2712814"/>
            <a:ext cx="3863666" cy="683490"/>
            <a:chOff x="462" y="1603"/>
            <a:chExt cx="3550" cy="736"/>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43"/>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0000"/>
                </a:lnSpc>
                <a:spcBef>
                  <a:spcPct val="0"/>
                </a:spcBef>
                <a:spcAft>
                  <a:spcPct val="0"/>
                </a:spcAft>
                <a:defRPr/>
              </a:pPr>
              <a:r>
                <a:rPr lang="en-US" altLang="en-US" sz="1500" kern="0" dirty="0">
                  <a:solidFill>
                    <a:srgbClr val="000000"/>
                  </a:solidFill>
                  <a:latin typeface="Calibri"/>
                </a:rPr>
                <a:t>usual HTTP response </a:t>
              </a:r>
            </a:p>
            <a:p>
              <a:pPr algn="ctr" defTabSz="685800" eaLnBrk="0" fontAlgn="base" hangingPunct="0">
                <a:lnSpc>
                  <a:spcPct val="80000"/>
                </a:lnSpc>
                <a:spcBef>
                  <a:spcPct val="0"/>
                </a:spcBef>
                <a:spcAft>
                  <a:spcPct val="0"/>
                </a:spcAft>
                <a:defRPr/>
              </a:pPr>
              <a:r>
                <a:rPr lang="en-US" altLang="en-US" sz="1800" b="1" kern="0" dirty="0">
                  <a:solidFill>
                    <a:srgbClr val="000000"/>
                  </a:solidFill>
                  <a:latin typeface="Calibri"/>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503"/>
              <a:chOff x="687" y="1746"/>
              <a:chExt cx="1004" cy="503"/>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lnSpc>
                    <a:spcPct val="90000"/>
                  </a:lnSpc>
                  <a:spcBef>
                    <a:spcPct val="0"/>
                  </a:spcBef>
                  <a:spcAft>
                    <a:spcPct val="0"/>
                  </a:spcAft>
                  <a:defRPr/>
                </a:pPr>
                <a:r>
                  <a:rPr lang="en-US" altLang="en-US" sz="1050" b="1" kern="0" dirty="0" err="1">
                    <a:solidFill>
                      <a:srgbClr val="FFFFFF"/>
                    </a:solidFill>
                    <a:latin typeface="Calibri"/>
                  </a:rPr>
                  <a:t>ebay</a:t>
                </a:r>
                <a:r>
                  <a:rPr lang="en-US" altLang="en-US" sz="1050" b="1" kern="0" dirty="0">
                    <a:solidFill>
                      <a:srgbClr val="FFFFFF"/>
                    </a:solidFill>
                    <a:latin typeface="Calibri"/>
                  </a:rPr>
                  <a:t> 8734</a:t>
                </a:r>
              </a:p>
              <a:p>
                <a:pPr defTabSz="685800" eaLnBrk="0" fontAlgn="base" hangingPunct="0">
                  <a:lnSpc>
                    <a:spcPct val="90000"/>
                  </a:lnSpc>
                  <a:spcBef>
                    <a:spcPct val="0"/>
                  </a:spcBef>
                  <a:spcAft>
                    <a:spcPct val="0"/>
                  </a:spcAft>
                  <a:defRPr/>
                </a:pPr>
                <a:r>
                  <a:rPr lang="en-US" altLang="en-US" sz="1050" b="1" kern="0" dirty="0">
                    <a:solidFill>
                      <a:srgbClr val="FFFFFF"/>
                    </a:solidFill>
                    <a:latin typeface="Calibri"/>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245670" y="4131266"/>
            <a:ext cx="5085844" cy="1524000"/>
            <a:chOff x="1406" y="2641"/>
            <a:chExt cx="3562" cy="1280"/>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dirty="0">
                <a:solidFill>
                  <a:srgbClr val="000000"/>
                </a:solidFill>
                <a:latin typeface="Calibri"/>
                <a:ea typeface="ＭＳ Ｐゴシック" panose="020B0600070205080204" pitchFamily="34" charset="-128"/>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23"/>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lnSpc>
                  <a:spcPct val="80000"/>
                </a:lnSpc>
                <a:spcBef>
                  <a:spcPct val="0"/>
                </a:spcBef>
                <a:spcAft>
                  <a:spcPct val="0"/>
                </a:spcAft>
                <a:defRPr/>
              </a:pPr>
              <a:r>
                <a:rPr lang="en-US" altLang="en-US" sz="1500" kern="0" dirty="0">
                  <a:solidFill>
                    <a:srgbClr val="000000"/>
                  </a:solidFill>
                  <a:latin typeface="Calibri"/>
                </a:rPr>
                <a:t>usual HTTP request msg</a:t>
              </a:r>
            </a:p>
            <a:p>
              <a:pPr algn="ctr" defTabSz="685800" eaLnBrk="0" fontAlgn="base" hangingPunct="0">
                <a:lnSpc>
                  <a:spcPct val="80000"/>
                </a:lnSpc>
                <a:spcBef>
                  <a:spcPct val="0"/>
                </a:spcBef>
                <a:spcAft>
                  <a:spcPct val="0"/>
                </a:spcAft>
                <a:defRPr/>
              </a:pPr>
              <a:r>
                <a:rPr lang="en-US" altLang="en-US" sz="1800" b="1" kern="0" dirty="0">
                  <a:solidFill>
                    <a:srgbClr val="000000"/>
                  </a:solidFill>
                  <a:latin typeface="Calibri"/>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612" y="3262"/>
              <a:ext cx="539"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500" kern="0" dirty="0">
                  <a:solidFill>
                    <a:srgbClr val="000099"/>
                  </a:solidFill>
                  <a:latin typeface="Calibri"/>
                </a:rPr>
                <a:t>cookie-</a:t>
              </a:r>
            </a:p>
            <a:p>
              <a:pPr algn="ctr" defTabSz="685800" eaLnBrk="0" fontAlgn="base" hangingPunct="0">
                <a:spcBef>
                  <a:spcPct val="0"/>
                </a:spcBef>
                <a:spcAft>
                  <a:spcPct val="0"/>
                </a:spcAft>
                <a:defRPr/>
              </a:pPr>
              <a:r>
                <a:rPr lang="en-US" altLang="en-US" sz="1500" kern="0" dirty="0">
                  <a:solidFill>
                    <a:srgbClr val="000099"/>
                  </a:solidFill>
                  <a:latin typeface="Calibri"/>
                </a:rPr>
                <a:t>specific</a:t>
              </a:r>
            </a:p>
            <a:p>
              <a:pPr algn="ctr" defTabSz="685800" eaLnBrk="0" fontAlgn="base" hangingPunct="0">
                <a:spcBef>
                  <a:spcPct val="0"/>
                </a:spcBef>
                <a:spcAft>
                  <a:spcPct val="0"/>
                </a:spcAft>
                <a:defRPr/>
              </a:pPr>
              <a:r>
                <a:rPr lang="en-US" altLang="en-US" sz="1500" kern="0" dirty="0">
                  <a:solidFill>
                    <a:srgbClr val="000099"/>
                  </a:solidFill>
                  <a:latin typeface="Calibri"/>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481" cy="2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kern="0">
                  <a:solidFill>
                    <a:srgbClr val="000000"/>
                  </a:solidFill>
                  <a:latin typeface="Calibri"/>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241765" y="4692049"/>
            <a:ext cx="1041797" cy="486246"/>
            <a:chOff x="702" y="1746"/>
            <a:chExt cx="1004" cy="497"/>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2100" kern="0">
                <a:solidFill>
                  <a:srgbClr val="000000"/>
                </a:solidFill>
                <a:latin typeface="Calibri"/>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lnSpc>
                  <a:spcPct val="90000"/>
                </a:lnSpc>
                <a:spcBef>
                  <a:spcPct val="0"/>
                </a:spcBef>
                <a:spcAft>
                  <a:spcPct val="0"/>
                </a:spcAft>
                <a:defRPr/>
              </a:pPr>
              <a:r>
                <a:rPr lang="en-US" altLang="en-US" sz="1050" b="1" kern="0" dirty="0" err="1">
                  <a:solidFill>
                    <a:srgbClr val="FFFFFF"/>
                  </a:solidFill>
                  <a:latin typeface="Calibri"/>
                </a:rPr>
                <a:t>ebay</a:t>
              </a:r>
              <a:r>
                <a:rPr lang="en-US" altLang="en-US" sz="1050" b="1" kern="0" dirty="0">
                  <a:solidFill>
                    <a:srgbClr val="FFFFFF"/>
                  </a:solidFill>
                  <a:latin typeface="Calibri"/>
                </a:rPr>
                <a:t> 8734</a:t>
              </a:r>
            </a:p>
            <a:p>
              <a:pPr defTabSz="685800" eaLnBrk="0" fontAlgn="base" hangingPunct="0">
                <a:lnSpc>
                  <a:spcPct val="90000"/>
                </a:lnSpc>
                <a:spcBef>
                  <a:spcPct val="0"/>
                </a:spcBef>
                <a:spcAft>
                  <a:spcPct val="0"/>
                </a:spcAft>
                <a:defRPr/>
              </a:pPr>
              <a:r>
                <a:rPr lang="en-US" altLang="en-US" sz="1050" b="1" kern="0" dirty="0">
                  <a:solidFill>
                    <a:srgbClr val="FFFFFF"/>
                  </a:solidFill>
                  <a:latin typeface="Calibri"/>
                </a:rPr>
                <a:t>amazon 1678</a:t>
              </a:r>
              <a:endParaRPr lang="en-US" altLang="en-US" sz="1200" b="1" kern="0" dirty="0">
                <a:solidFill>
                  <a:srgbClr val="FFFFFF"/>
                </a:solidFill>
                <a:latin typeface="Calibri"/>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7376223" y="2793833"/>
            <a:ext cx="89639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500" kern="0" dirty="0">
                <a:solidFill>
                  <a:srgbClr val="CC0000"/>
                </a:solidFill>
                <a:latin typeface="Calibri"/>
              </a:rPr>
              <a:t>backend</a:t>
            </a:r>
          </a:p>
          <a:p>
            <a:pPr defTabSz="685800" eaLnBrk="0" fontAlgn="base" hangingPunct="0">
              <a:spcBef>
                <a:spcPct val="0"/>
              </a:spcBef>
              <a:spcAft>
                <a:spcPct val="0"/>
              </a:spcAft>
              <a:defRPr/>
            </a:pPr>
            <a:r>
              <a:rPr lang="en-US" altLang="en-US" sz="1500" kern="0" dirty="0">
                <a:solidFill>
                  <a:srgbClr val="CC0000"/>
                </a:solidFill>
                <a:latin typeface="Calibri"/>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7578628" y="3259368"/>
            <a:ext cx="444104" cy="681038"/>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endParaRPr lang="en-US" altLang="en-US" sz="2100" kern="0">
              <a:solidFill>
                <a:srgbClr val="000000"/>
              </a:solidFill>
              <a:latin typeface="Calibri"/>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5031923" y="1813126"/>
            <a:ext cx="263333" cy="457797"/>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500" kern="0">
                <a:solidFill>
                  <a:srgbClr val="FF0000"/>
                </a:solidFill>
                <a:latin typeface="Calibri"/>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800" kern="0">
                <a:solidFill>
                  <a:srgbClr val="000000"/>
                </a:solidFill>
                <a:latin typeface="Calibri"/>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050893" y="1884367"/>
            <a:ext cx="500837" cy="439535"/>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kern="0">
                <a:solidFill>
                  <a:srgbClr val="000000"/>
                </a:solidFill>
                <a:latin typeface="Calibri"/>
                <a:ea typeface="ＭＳ Ｐゴシック" panose="020B0600070205080204" pitchFamily="34" charset="-128"/>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249923" y="2352105"/>
            <a:ext cx="383" cy="334935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060030" y="5702121"/>
            <a:ext cx="434734" cy="230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050" dirty="0">
                <a:solidFill>
                  <a:prstClr val="white">
                    <a:lumMod val="65000"/>
                  </a:prstClr>
                </a:solidFill>
                <a:latin typeface="Calibri"/>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5150514" y="2358414"/>
            <a:ext cx="383" cy="3349354"/>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a:solidFill>
                <a:prstClr val="black"/>
              </a:solidFill>
              <a:latin typeface="Calibri"/>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4960621" y="5708430"/>
            <a:ext cx="434734" cy="230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lnSpc>
                <a:spcPct val="85000"/>
              </a:lnSpc>
              <a:spcBef>
                <a:spcPct val="0"/>
              </a:spcBef>
              <a:defRPr/>
            </a:pPr>
            <a:r>
              <a:rPr lang="en-US" altLang="en-US" sz="1050" dirty="0">
                <a:solidFill>
                  <a:prstClr val="white">
                    <a:lumMod val="65000"/>
                  </a:prstClr>
                </a:solidFill>
                <a:latin typeface="Calibri"/>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HTTP cookies: comments</a:t>
            </a:r>
            <a:endParaRPr lang="en-US" sz="33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486037" y="2024582"/>
            <a:ext cx="4526001" cy="1981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lnSpc>
                <a:spcPct val="75000"/>
              </a:lnSpc>
              <a:spcBef>
                <a:spcPts val="750"/>
              </a:spcBef>
              <a:buNone/>
              <a:defRPr/>
            </a:pPr>
            <a:r>
              <a:rPr lang="en-US" altLang="en-US" sz="2400" i="1" dirty="0">
                <a:solidFill>
                  <a:srgbClr val="CC0000"/>
                </a:solidFill>
                <a:latin typeface="Calibri"/>
                <a:ea typeface="ＭＳ Ｐゴシック" panose="020B0600070205080204" pitchFamily="34" charset="-128"/>
              </a:rPr>
              <a:t>What cookies can be used for</a:t>
            </a:r>
            <a:r>
              <a:rPr lang="en-US" altLang="en-US" sz="2100" i="1" dirty="0">
                <a:solidFill>
                  <a:srgbClr val="CC0000"/>
                </a:solidFill>
                <a:latin typeface="Calibri"/>
                <a:ea typeface="ＭＳ Ｐゴシック" panose="020B0600070205080204" pitchFamily="34" charset="-128"/>
              </a:rPr>
              <a:t>:</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authorization</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shopping carts</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recommendations</a:t>
            </a:r>
          </a:p>
          <a:p>
            <a:pPr marL="264319" indent="-166688" defTabSz="685800">
              <a:lnSpc>
                <a:spcPct val="75000"/>
              </a:lnSpc>
              <a:spcBef>
                <a:spcPts val="750"/>
              </a:spcBef>
              <a:defRPr/>
            </a:pPr>
            <a:r>
              <a:rPr lang="en-US" altLang="en-US" sz="1800" dirty="0">
                <a:solidFill>
                  <a:prstClr val="black"/>
                </a:solidFill>
                <a:latin typeface="Calibri"/>
                <a:ea typeface="ＭＳ Ｐゴシック" panose="020B0600070205080204" pitchFamily="34" charset="-128"/>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5628218" y="2033392"/>
            <a:ext cx="2857500" cy="2665235"/>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i="1" dirty="0">
                <a:solidFill>
                  <a:srgbClr val="CC0000"/>
                </a:solidFill>
                <a:latin typeface="Calibri"/>
              </a:rPr>
              <a:t>cookies and privacy:</a:t>
            </a:r>
          </a:p>
          <a:p>
            <a:pPr marL="257175" indent="-257175" defTabSz="685800">
              <a:lnSpc>
                <a:spcPct val="90000"/>
              </a:lnSpc>
              <a:buClr>
                <a:srgbClr val="000099"/>
              </a:buClr>
              <a:buSzPct val="100000"/>
              <a:buFont typeface="Wingdings" pitchFamily="2" charset="2"/>
              <a:buChar char="§"/>
              <a:defRPr/>
            </a:pPr>
            <a:r>
              <a:rPr lang="en-US" altLang="en-US" sz="1800" dirty="0">
                <a:solidFill>
                  <a:prstClr val="black"/>
                </a:solidFill>
                <a:latin typeface="Calibri"/>
              </a:rPr>
              <a:t>cookies permit sites to </a:t>
            </a:r>
            <a:r>
              <a:rPr lang="en-US" altLang="en-US" sz="1800" i="1" dirty="0">
                <a:solidFill>
                  <a:prstClr val="black"/>
                </a:solidFill>
                <a:latin typeface="Calibri"/>
              </a:rPr>
              <a:t>learn</a:t>
            </a:r>
            <a:r>
              <a:rPr lang="en-US" altLang="en-US" sz="1800" dirty="0">
                <a:solidFill>
                  <a:prstClr val="black"/>
                </a:solidFill>
                <a:latin typeface="Calibri"/>
              </a:rPr>
              <a:t> a lot about you on their site.</a:t>
            </a:r>
          </a:p>
          <a:p>
            <a:pPr marL="257175" indent="-257175" defTabSz="685800">
              <a:lnSpc>
                <a:spcPct val="90000"/>
              </a:lnSpc>
              <a:buClr>
                <a:srgbClr val="000099"/>
              </a:buClr>
              <a:buSzPct val="100000"/>
              <a:buFont typeface="Wingdings" pitchFamily="2" charset="2"/>
              <a:buChar char="§"/>
              <a:defRPr/>
            </a:pPr>
            <a:r>
              <a:rPr lang="en-US" altLang="en-US" sz="1800" dirty="0">
                <a:solidFill>
                  <a:prstClr val="black"/>
                </a:solidFill>
                <a:latin typeface="Calibri"/>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7612176" y="1851458"/>
            <a:ext cx="675185"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spcBef>
                <a:spcPct val="0"/>
              </a:spcBef>
              <a:defRPr/>
            </a:pPr>
            <a:r>
              <a:rPr lang="en-US" altLang="en-US" sz="1800" dirty="0">
                <a:solidFill>
                  <a:srgbClr val="000099"/>
                </a:solidFill>
                <a:latin typeface="Calibri"/>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541172" y="3842818"/>
            <a:ext cx="47003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i="1" dirty="0">
                <a:solidFill>
                  <a:srgbClr val="CC0000"/>
                </a:solidFill>
                <a:latin typeface="Calibri"/>
              </a:rPr>
              <a:t>Challenge: How to keep </a:t>
            </a:r>
            <a:r>
              <a:rPr lang="en-US" altLang="ja-JP" sz="2400" i="1" dirty="0">
                <a:solidFill>
                  <a:srgbClr val="CC0000"/>
                </a:solidFill>
                <a:latin typeface="Calibri"/>
              </a:rPr>
              <a:t>state?</a:t>
            </a:r>
          </a:p>
          <a:p>
            <a:pPr marL="257175" indent="-257175" defTabSz="685800">
              <a:lnSpc>
                <a:spcPct val="90000"/>
              </a:lnSpc>
              <a:buClr>
                <a:srgbClr val="000099"/>
              </a:buClr>
              <a:buSzPct val="100000"/>
              <a:buFont typeface="Wingdings" pitchFamily="2" charset="2"/>
              <a:buChar char="§"/>
              <a:defRPr/>
            </a:pPr>
            <a:r>
              <a:rPr lang="en-US" altLang="en-US" sz="2100" i="1" dirty="0">
                <a:solidFill>
                  <a:srgbClr val="0000A3"/>
                </a:solidFill>
                <a:latin typeface="Calibri"/>
              </a:rPr>
              <a:t>at protocol endpoints: </a:t>
            </a:r>
            <a:r>
              <a:rPr lang="en-US" altLang="en-US" sz="2100" dirty="0">
                <a:solidFill>
                  <a:prstClr val="black"/>
                </a:solidFill>
                <a:latin typeface="Calibri"/>
              </a:rPr>
              <a:t>maintain state at sender/receiver over multiple transactions</a:t>
            </a:r>
          </a:p>
          <a:p>
            <a:pPr marL="257175" indent="-257175" defTabSz="685800">
              <a:lnSpc>
                <a:spcPct val="90000"/>
              </a:lnSpc>
              <a:buClr>
                <a:srgbClr val="000099"/>
              </a:buClr>
              <a:buSzPct val="100000"/>
              <a:buFont typeface="Wingdings" pitchFamily="2" charset="2"/>
              <a:buChar char="§"/>
              <a:defRPr/>
            </a:pPr>
            <a:r>
              <a:rPr lang="en-US" altLang="en-US" sz="2100" i="1" dirty="0">
                <a:solidFill>
                  <a:srgbClr val="0000A3"/>
                </a:solidFill>
                <a:latin typeface="Calibri"/>
              </a:rPr>
              <a:t>in messages: </a:t>
            </a:r>
            <a:r>
              <a:rPr lang="en-US" altLang="en-US" sz="2100" dirty="0">
                <a:solidFill>
                  <a:prstClr val="black"/>
                </a:solidFill>
                <a:latin typeface="Calibri"/>
              </a:rPr>
              <a:t>cookies </a:t>
            </a:r>
            <a:r>
              <a:rPr lang="en-US" altLang="en-US" sz="2100" dirty="0" err="1">
                <a:solidFill>
                  <a:prstClr val="black"/>
                </a:solidFill>
                <a:latin typeface="Calibri"/>
              </a:rPr>
              <a:t>inHTTP</a:t>
            </a:r>
            <a:r>
              <a:rPr lang="en-US" altLang="en-US" sz="2100" dirty="0">
                <a:solidFill>
                  <a:prstClr val="black"/>
                </a:solidFill>
                <a:latin typeface="Calibri"/>
              </a:rPr>
              <a:t>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6738892" y="3156584"/>
            <a:ext cx="843605" cy="1003436"/>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5455557" y="2226776"/>
            <a:ext cx="1302544" cy="988278"/>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5579306" y="3522059"/>
            <a:ext cx="740249" cy="502217"/>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5404013" y="3324188"/>
            <a:ext cx="1094184" cy="238388"/>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8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5784301" y="4369601"/>
            <a:ext cx="2309813" cy="124896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defTabSz="685800">
              <a:defRPr/>
            </a:pPr>
            <a:endParaRPr lang="en-US" sz="1350">
              <a:solidFill>
                <a:prstClr val="black"/>
              </a:solidFill>
              <a:latin typeface="Calibri" panose="020F0502020204030204"/>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5759456" y="1973596"/>
            <a:ext cx="10486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r>
              <a:rPr lang="en-US" altLang="en-US" sz="1050" dirty="0">
                <a:solidFill>
                  <a:prstClr val="black"/>
                </a:solidFill>
                <a:latin typeface="Calibri" panose="020F0502020204030204"/>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5498126" y="4001192"/>
            <a:ext cx="1466735" cy="224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5480181" y="5192082"/>
            <a:ext cx="946093" cy="354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80000"/>
              </a:lnSpc>
              <a:spcBef>
                <a:spcPct val="0"/>
              </a:spcBef>
              <a:buClrTx/>
              <a:buSzTx/>
              <a:buNone/>
              <a:defRPr/>
            </a:pPr>
            <a:r>
              <a:rPr lang="en-US" altLang="en-US" sz="1050" dirty="0">
                <a:solidFill>
                  <a:prstClr val="black"/>
                </a:solidFill>
                <a:latin typeface="Calibri" panose="020F0502020204030204"/>
              </a:rPr>
              <a:t>enterprise</a:t>
            </a:r>
          </a:p>
          <a:p>
            <a:pPr defTabSz="685800">
              <a:lnSpc>
                <a:spcPct val="80000"/>
              </a:lnSpc>
              <a:spcBef>
                <a:spcPct val="0"/>
              </a:spcBef>
              <a:buClrTx/>
              <a:buSzTx/>
              <a:buNone/>
              <a:defRPr/>
            </a:pPr>
            <a:r>
              <a:rPr lang="en-US" altLang="en-US" sz="1050" dirty="0">
                <a:solidFill>
                  <a:prstClr val="black"/>
                </a:solidFill>
                <a:latin typeface="Calibri" panose="020F0502020204030204"/>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7666610" y="3241905"/>
            <a:ext cx="954875" cy="145181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8128275" y="3803288"/>
            <a:ext cx="515545" cy="541161"/>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8078379" y="3252878"/>
            <a:ext cx="445960" cy="486252"/>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7155610" y="2193782"/>
            <a:ext cx="1123398" cy="1039841"/>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350">
              <a:solidFill>
                <a:prstClr val="white"/>
              </a:solidFill>
              <a:latin typeface="Calibri" panose="020F0502020204030204"/>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7070401" y="2245647"/>
            <a:ext cx="1334020" cy="237757"/>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6959301" y="3615682"/>
            <a:ext cx="229312" cy="148385"/>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6574622" y="3443189"/>
            <a:ext cx="780479" cy="528606"/>
          </a:xfrm>
          <a:prstGeom prst="rect">
            <a:avLst/>
          </a:prstGeom>
          <a:noFill/>
        </p:spPr>
        <p:txBody>
          <a:bodyPr wrap="square" rtlCol="0">
            <a:spAutoFit/>
          </a:bodyPr>
          <a:lstStyle/>
          <a:p>
            <a:pPr defTabSz="685800">
              <a:lnSpc>
                <a:spcPct val="90000"/>
              </a:lnSpc>
              <a:defRPr/>
            </a:pPr>
            <a:r>
              <a:rPr lang="en-US" sz="1050" dirty="0">
                <a:solidFill>
                  <a:prstClr val="black"/>
                </a:solidFill>
                <a:latin typeface="Calibri" panose="020F0502020204030204"/>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8188325" y="4365703"/>
            <a:ext cx="654346" cy="310598"/>
          </a:xfrm>
          <a:prstGeom prst="rect">
            <a:avLst/>
          </a:prstGeom>
          <a:noFill/>
        </p:spPr>
        <p:txBody>
          <a:bodyPr wrap="none" rtlCol="0">
            <a:spAutoFit/>
          </a:bodyPr>
          <a:lstStyle/>
          <a:p>
            <a:pPr defTabSz="685800">
              <a:lnSpc>
                <a:spcPct val="90000"/>
              </a:lnSpc>
              <a:defRPr/>
            </a:pPr>
            <a:r>
              <a:rPr lang="en-US" sz="788" dirty="0">
                <a:solidFill>
                  <a:prstClr val="black"/>
                </a:solidFill>
                <a:latin typeface="Calibri" panose="020F0502020204030204"/>
              </a:rPr>
              <a:t>datacenter </a:t>
            </a:r>
          </a:p>
          <a:p>
            <a:pPr defTabSz="685800">
              <a:lnSpc>
                <a:spcPct val="90000"/>
              </a:lnSpc>
              <a:defRPr/>
            </a:pPr>
            <a:r>
              <a:rPr lang="en-US" sz="788" dirty="0">
                <a:solidFill>
                  <a:prstClr val="black"/>
                </a:solidFill>
                <a:latin typeface="Calibri" panose="020F0502020204030204"/>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7547264" y="4028436"/>
            <a:ext cx="678391" cy="528606"/>
          </a:xfrm>
          <a:prstGeom prst="rect">
            <a:avLst/>
          </a:prstGeom>
          <a:noFill/>
        </p:spPr>
        <p:txBody>
          <a:bodyPr wrap="none" rtlCol="0">
            <a:spAutoFit/>
          </a:bodyPr>
          <a:lstStyle/>
          <a:p>
            <a:pPr defTabSz="685800">
              <a:lnSpc>
                <a:spcPct val="90000"/>
              </a:lnSpc>
              <a:defRPr/>
            </a:pPr>
            <a:r>
              <a:rPr lang="en-US" sz="1050" dirty="0">
                <a:solidFill>
                  <a:prstClr val="black"/>
                </a:solidFill>
                <a:latin typeface="Calibri" panose="020F0502020204030204"/>
              </a:rPr>
              <a:t>content </a:t>
            </a:r>
          </a:p>
          <a:p>
            <a:pPr defTabSz="685800">
              <a:lnSpc>
                <a:spcPct val="90000"/>
              </a:lnSpc>
              <a:defRPr/>
            </a:pPr>
            <a:r>
              <a:rPr lang="en-US" sz="1050" dirty="0">
                <a:solidFill>
                  <a:prstClr val="black"/>
                </a:solidFill>
                <a:latin typeface="Calibri" panose="020F0502020204030204"/>
              </a:rPr>
              <a:t>provider </a:t>
            </a:r>
          </a:p>
          <a:p>
            <a:pPr defTabSz="685800">
              <a:lnSpc>
                <a:spcPct val="90000"/>
              </a:lnSpc>
              <a:defRPr/>
            </a:pPr>
            <a:r>
              <a:rPr lang="en-US" sz="1050" dirty="0">
                <a:solidFill>
                  <a:prstClr val="black"/>
                </a:solidFill>
                <a:latin typeface="Calibri" panose="020F0502020204030204"/>
              </a:rPr>
              <a:t>network</a:t>
            </a:r>
            <a:endParaRPr lang="en-US" sz="750" dirty="0">
              <a:solidFill>
                <a:prstClr val="black"/>
              </a:solidFill>
              <a:latin typeface="Calibri" panose="020F0502020204030204"/>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7919940" y="3542344"/>
            <a:ext cx="309723" cy="477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7995626" y="3587764"/>
            <a:ext cx="259400" cy="5542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7977673" y="3582316"/>
            <a:ext cx="251990" cy="296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7928081" y="3553422"/>
            <a:ext cx="1" cy="364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7912966" y="3910982"/>
            <a:ext cx="381407" cy="261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7421397"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6914712" y="3923057"/>
            <a:ext cx="49156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6957651" y="3488004"/>
            <a:ext cx="286818" cy="387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7299802" y="3488004"/>
            <a:ext cx="0" cy="405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7603251" y="2923269"/>
            <a:ext cx="366131" cy="629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7349039" y="2878510"/>
            <a:ext cx="285324" cy="52110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5671679" y="2452744"/>
            <a:ext cx="2684150" cy="2730212"/>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dirty="0">
                  <a:solidFill>
                    <a:prstClr val="black"/>
                  </a:solidFill>
                  <a:latin typeface="Calibri" panose="020F0502020204030204"/>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6155895" y="2882519"/>
            <a:ext cx="170973" cy="1307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6038023" y="2589282"/>
            <a:ext cx="223838" cy="348006"/>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defTabSz="685800">
                <a:defRPr/>
              </a:pPr>
              <a:endParaRPr lang="en-US" sz="1350">
                <a:solidFill>
                  <a:prstClr val="black"/>
                </a:solidFill>
                <a:latin typeface="Calibri" panose="020F0502020204030204"/>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0412" y="3753675"/>
            <a:ext cx="277627" cy="23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7958" y="5000424"/>
            <a:ext cx="285701" cy="238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7337669" y="4599737"/>
            <a:ext cx="295320" cy="163934"/>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7387024" y="4861528"/>
            <a:ext cx="232305" cy="143129"/>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6507464" y="4582815"/>
            <a:ext cx="295320" cy="163934"/>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6233640" y="4753075"/>
            <a:ext cx="232305" cy="143129"/>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6329870" y="2966482"/>
            <a:ext cx="265259" cy="126206"/>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6037552" y="3831746"/>
            <a:ext cx="266240" cy="131751"/>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8163064" y="3558274"/>
            <a:ext cx="128242" cy="72789"/>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7807957" y="3479354"/>
            <a:ext cx="265259" cy="148758"/>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7461543" y="2508969"/>
            <a:ext cx="265259" cy="148758"/>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7895410" y="2817275"/>
            <a:ext cx="265259" cy="148758"/>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7982869" y="2438222"/>
            <a:ext cx="265259" cy="148758"/>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6824091" y="3824718"/>
            <a:ext cx="275418" cy="180228"/>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7485094" y="2853424"/>
            <a:ext cx="265259" cy="148758"/>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7122854" y="3402774"/>
            <a:ext cx="275418" cy="180228"/>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7201166" y="3857072"/>
            <a:ext cx="275418" cy="180228"/>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7781444" y="3851494"/>
            <a:ext cx="265259" cy="148758"/>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6935920" y="4439014"/>
            <a:ext cx="295320" cy="163934"/>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8194487" y="4134094"/>
            <a:ext cx="171221" cy="903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panose="020F0502020204030204"/>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5579306" y="2624710"/>
            <a:ext cx="401240" cy="305991"/>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6478336" y="2597046"/>
            <a:ext cx="398027" cy="358507"/>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5620139" y="3421605"/>
            <a:ext cx="263105" cy="229138"/>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5852577" y="3351318"/>
            <a:ext cx="260998" cy="297465"/>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8298710" y="3428614"/>
            <a:ext cx="388836" cy="90918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7716686" y="4812714"/>
            <a:ext cx="132894" cy="248125"/>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5985641" y="4532371"/>
            <a:ext cx="259223" cy="240227"/>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6115432" y="4985743"/>
            <a:ext cx="259223" cy="240227"/>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6414100" y="5001847"/>
            <a:ext cx="259223" cy="240227"/>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7151060" y="5203604"/>
            <a:ext cx="239448" cy="190034"/>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7615195" y="5084978"/>
            <a:ext cx="25537" cy="249693"/>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7619978" y="5099942"/>
            <a:ext cx="15250" cy="2310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7616639" y="5216815"/>
            <a:ext cx="23732" cy="20644"/>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7519725" y="5113050"/>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7568362" y="5110647"/>
            <a:ext cx="52427" cy="15838"/>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7520627" y="5149313"/>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7568182" y="5146255"/>
            <a:ext cx="52427" cy="14636"/>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7520627" y="5185576"/>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7521529" y="5218454"/>
            <a:ext cx="53962" cy="5134"/>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7567099" y="5215396"/>
            <a:ext cx="52518" cy="16493"/>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7617001" y="5185576"/>
            <a:ext cx="23732" cy="20535"/>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7567460" y="5182627"/>
            <a:ext cx="52518" cy="15182"/>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7613209" y="5084541"/>
            <a:ext cx="6317" cy="249584"/>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7619166" y="5147675"/>
            <a:ext cx="21386" cy="23265"/>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7619436" y="5111958"/>
            <a:ext cx="22018" cy="26215"/>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7637483" y="5322875"/>
            <a:ext cx="4512" cy="1037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7618263" y="5323203"/>
            <a:ext cx="22108" cy="21845"/>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7513408" y="5329866"/>
            <a:ext cx="107924" cy="16384"/>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7519725" y="5334125"/>
            <a:ext cx="96193" cy="862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7528657"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7544900" y="5297861"/>
            <a:ext cx="14348" cy="1551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7560151" y="5297861"/>
            <a:ext cx="14348" cy="1551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7597058" y="5238333"/>
            <a:ext cx="7219" cy="82904"/>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Peer-peer architecture</a:t>
            </a:r>
            <a:endParaRPr lang="en-US"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6883" y="1802509"/>
            <a:ext cx="4476374" cy="373102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300"/>
              </a:spcBef>
              <a:defRPr/>
            </a:pPr>
            <a:r>
              <a:rPr lang="en-US" altLang="en-US" sz="2100" i="1" dirty="0">
                <a:solidFill>
                  <a:prstClr val="black"/>
                </a:solidFill>
                <a:latin typeface="Calibri" panose="020F0502020204030204"/>
                <a:ea typeface="ＭＳ Ｐゴシック" panose="020B0600070205080204" pitchFamily="34" charset="-128"/>
              </a:rPr>
              <a:t>no</a:t>
            </a:r>
            <a:r>
              <a:rPr lang="en-US" altLang="en-US" sz="2100" dirty="0">
                <a:solidFill>
                  <a:prstClr val="black"/>
                </a:solidFill>
                <a:latin typeface="Calibri" panose="020F0502020204030204"/>
                <a:ea typeface="ＭＳ Ｐゴシック" panose="020B0600070205080204" pitchFamily="34" charset="-128"/>
              </a:rPr>
              <a:t> always-on server</a:t>
            </a:r>
          </a:p>
          <a:p>
            <a:pPr marL="264319" indent="-166688"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arbitrary end systems directly communicate</a:t>
            </a:r>
          </a:p>
          <a:p>
            <a:pPr marL="264319" indent="-166688"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peers request service from other peers, provide service in return to other peers</a:t>
            </a:r>
          </a:p>
          <a:p>
            <a:pPr marL="521494" lvl="1" indent="-173831" defTabSz="685800">
              <a:spcBef>
                <a:spcPts val="375"/>
              </a:spcBef>
              <a:defRPr/>
            </a:pPr>
            <a:r>
              <a:rPr lang="en-US" altLang="en-US" sz="1800" i="1" dirty="0">
                <a:solidFill>
                  <a:srgbClr val="C00000"/>
                </a:solidFill>
                <a:latin typeface="Calibri" panose="020F0502020204030204"/>
                <a:ea typeface="ＭＳ Ｐゴシック" panose="020B0600070205080204" pitchFamily="34" charset="-128"/>
              </a:rPr>
              <a:t>self scalability</a:t>
            </a:r>
            <a:r>
              <a:rPr lang="en-US" altLang="en-US" sz="1800" dirty="0">
                <a:solidFill>
                  <a:srgbClr val="C00000"/>
                </a:solidFill>
                <a:latin typeface="Calibri" panose="020F0502020204030204"/>
                <a:ea typeface="ＭＳ Ｐゴシック" panose="020B0600070205080204" pitchFamily="34" charset="-128"/>
              </a:rPr>
              <a:t> – new peers bring new service capacity, as well as new service demands</a:t>
            </a:r>
          </a:p>
          <a:p>
            <a:pPr marL="264319" indent="-166688" defTabSz="685800">
              <a:spcBef>
                <a:spcPts val="300"/>
              </a:spcBef>
              <a:defRPr/>
            </a:pPr>
            <a:r>
              <a:rPr lang="en-US" altLang="en-US" sz="2100" dirty="0">
                <a:solidFill>
                  <a:prstClr val="black"/>
                </a:solidFill>
                <a:latin typeface="Calibri" panose="020F0502020204030204"/>
                <a:ea typeface="ＭＳ Ｐゴシック" panose="020B0600070205080204" pitchFamily="34" charset="-128"/>
              </a:rPr>
              <a:t>peers are intermittently connected and change IP addresses</a:t>
            </a:r>
          </a:p>
          <a:p>
            <a:pPr marL="521494" lvl="1" indent="-173831" defTabSz="685800">
              <a:spcBef>
                <a:spcPts val="300"/>
              </a:spcBef>
              <a:defRPr/>
            </a:pPr>
            <a:r>
              <a:rPr lang="en-US" altLang="en-US" sz="1800" dirty="0">
                <a:solidFill>
                  <a:prstClr val="black"/>
                </a:solidFill>
                <a:latin typeface="Calibri" panose="020F0502020204030204"/>
                <a:ea typeface="ＭＳ Ｐゴシック" panose="020B0600070205080204" pitchFamily="34" charset="-128"/>
              </a:rPr>
              <a:t>complex management</a:t>
            </a:r>
          </a:p>
          <a:p>
            <a:pPr marL="264319" indent="-166688" defTabSz="685800">
              <a:spcBef>
                <a:spcPts val="300"/>
              </a:spcBef>
              <a:defRPr/>
            </a:pPr>
            <a:r>
              <a:rPr lang="en-US" sz="2100" dirty="0">
                <a:solidFill>
                  <a:prstClr val="black"/>
                </a:solidFill>
                <a:latin typeface="Calibri" panose="020F0502020204030204"/>
              </a:rPr>
              <a:t>example: P2P file sharing</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7501881" y="5069550"/>
            <a:ext cx="161231" cy="30294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defTabSz="685800">
                <a:lnSpc>
                  <a:spcPct val="100000"/>
                </a:lnSpc>
                <a:spcBef>
                  <a:spcPct val="0"/>
                </a:spcBef>
                <a:buClrTx/>
                <a:buSzTx/>
                <a:buNone/>
                <a:defRPr/>
              </a:pPr>
              <a:endParaRPr lang="en-US" altLang="en-US" sz="135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defTabSz="685800">
                <a:lnSpc>
                  <a:spcPct val="100000"/>
                </a:lnSpc>
                <a:spcBef>
                  <a:spcPct val="0"/>
                </a:spcBef>
                <a:buClrTx/>
                <a:buSzTx/>
                <a:buNone/>
                <a:defRPr/>
              </a:pPr>
              <a:endParaRPr lang="en-US" altLang="en-US" sz="1800">
                <a:solidFill>
                  <a:prstClr val="black"/>
                </a:solidFill>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5060626" y="1973596"/>
            <a:ext cx="4019550" cy="3715971"/>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5760243" y="2217879"/>
            <a:ext cx="1493416" cy="3361808"/>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panose="020F0502020204030204"/>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5812668" y="2252044"/>
            <a:ext cx="311944" cy="289322"/>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6374654" y="2401593"/>
            <a:ext cx="636984" cy="169582"/>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5993997" y="3532608"/>
            <a:ext cx="269446" cy="256534"/>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5830486" y="4818045"/>
            <a:ext cx="259223" cy="240227"/>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panose="020F0502020204030204"/>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6901261" y="5246857"/>
            <a:ext cx="232640" cy="230856"/>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defTabSz="685800">
                <a:defRPr/>
              </a:pPr>
              <a:endParaRPr lang="en-US" sz="1350">
                <a:solidFill>
                  <a:prstClr val="black"/>
                </a:solidFill>
                <a:latin typeface="Calibri" panose="020F0502020204030204"/>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panose="020F0502020204030204"/>
              </a:endParaRPr>
            </a:p>
          </p:txBody>
        </p:sp>
      </p:gr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6">
                                            <p:txEl>
                                              <p:pRg st="1" end="1"/>
                                            </p:txEl>
                                          </p:spTgt>
                                        </p:tgtEl>
                                        <p:attrNameLst>
                                          <p:attrName>style.visibility</p:attrName>
                                        </p:attrNameLst>
                                      </p:cBhvr>
                                      <p:to>
                                        <p:strVal val="visible"/>
                                      </p:to>
                                    </p:set>
                                    <p:animEffect transition="in" filter="dissolve">
                                      <p:cBhvr>
                                        <p:cTn id="12" dur="500"/>
                                        <p:tgtEl>
                                          <p:spTgt spid="6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6">
                                            <p:txEl>
                                              <p:pRg st="2" end="2"/>
                                            </p:txEl>
                                          </p:spTgt>
                                        </p:tgtEl>
                                        <p:attrNameLst>
                                          <p:attrName>style.visibility</p:attrName>
                                        </p:attrNameLst>
                                      </p:cBhvr>
                                      <p:to>
                                        <p:strVal val="visible"/>
                                      </p:to>
                                    </p:set>
                                    <p:animEffect transition="in" filter="dissolve">
                                      <p:cBhvr>
                                        <p:cTn id="17" dur="500"/>
                                        <p:tgtEl>
                                          <p:spTgt spid="656">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656">
                                            <p:txEl>
                                              <p:pRg st="3" end="3"/>
                                            </p:txEl>
                                          </p:spTgt>
                                        </p:tgtEl>
                                        <p:attrNameLst>
                                          <p:attrName>style.visibility</p:attrName>
                                        </p:attrNameLst>
                                      </p:cBhvr>
                                      <p:to>
                                        <p:strVal val="visible"/>
                                      </p:to>
                                    </p:set>
                                    <p:animEffect transition="in" filter="dissolve">
                                      <p:cBhvr>
                                        <p:cTn id="20" dur="500"/>
                                        <p:tgtEl>
                                          <p:spTgt spid="656">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656">
                                            <p:txEl>
                                              <p:pRg st="4" end="4"/>
                                            </p:txEl>
                                          </p:spTgt>
                                        </p:tgtEl>
                                        <p:attrNameLst>
                                          <p:attrName>style.visibility</p:attrName>
                                        </p:attrNameLst>
                                      </p:cBhvr>
                                      <p:to>
                                        <p:strVal val="visible"/>
                                      </p:to>
                                    </p:set>
                                    <p:animEffect transition="in" filter="dissolve">
                                      <p:cBhvr>
                                        <p:cTn id="25" dur="500"/>
                                        <p:tgtEl>
                                          <p:spTgt spid="656">
                                            <p:txEl>
                                              <p:pRg st="4" end="4"/>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656">
                                            <p:txEl>
                                              <p:pRg st="5" end="5"/>
                                            </p:txEl>
                                          </p:spTgt>
                                        </p:tgtEl>
                                        <p:attrNameLst>
                                          <p:attrName>style.visibility</p:attrName>
                                        </p:attrNameLst>
                                      </p:cBhvr>
                                      <p:to>
                                        <p:strVal val="visible"/>
                                      </p:to>
                                    </p:set>
                                    <p:animEffect transition="in" filter="dissolve">
                                      <p:cBhvr>
                                        <p:cTn id="28" dur="500"/>
                                        <p:tgtEl>
                                          <p:spTgt spid="65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56">
                                            <p:txEl>
                                              <p:pRg st="6" end="6"/>
                                            </p:txEl>
                                          </p:spTgt>
                                        </p:tgtEl>
                                        <p:attrNameLst>
                                          <p:attrName>style.visibility</p:attrName>
                                        </p:attrNameLst>
                                      </p:cBhvr>
                                      <p:to>
                                        <p:strVal val="visible"/>
                                      </p:to>
                                    </p:set>
                                    <p:animEffect transition="in" filter="dissolve">
                                      <p:cBhvr>
                                        <p:cTn id="33"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7396320"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Example:  displaying a NY Times web page</a:t>
            </a:r>
            <a:endParaRPr lang="en-US" sz="2700" dirty="0">
              <a:solidFill>
                <a:srgbClr val="0E01A0"/>
              </a:solidFill>
              <a:latin typeface="Calibri" panose="020F0502020204030204"/>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6139543" y="4250872"/>
            <a:ext cx="1337582" cy="18726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3" y="2656114"/>
            <a:ext cx="1396280"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3756932" y="1774653"/>
            <a:ext cx="1348468" cy="97467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6158593" y="4250872"/>
            <a:ext cx="1341274" cy="187778"/>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3038475" y="3067050"/>
            <a:ext cx="768132" cy="981075"/>
            <a:chOff x="4051300" y="2946400"/>
            <a:chExt cx="1024176"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401876" cy="1308100"/>
              <a:chOff x="4673600" y="2946400"/>
              <a:chExt cx="401876"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3857625" y="3076575"/>
            <a:ext cx="742950" cy="981075"/>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401876" cy="1308100"/>
              <a:chOff x="4673600" y="2946400"/>
              <a:chExt cx="401876"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4695825" y="4543427"/>
            <a:ext cx="1390650" cy="300082"/>
            <a:chOff x="3721100" y="3429000"/>
            <a:chExt cx="1854200" cy="400109"/>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3562350" y="4476754"/>
            <a:ext cx="301407" cy="300082"/>
            <a:chOff x="2857500" y="6540500"/>
            <a:chExt cx="401876" cy="400109"/>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4705350" y="4838702"/>
            <a:ext cx="1381125" cy="300082"/>
            <a:chOff x="3721100" y="3429000"/>
            <a:chExt cx="1841500" cy="400109"/>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3581400" y="4762504"/>
            <a:ext cx="301407" cy="300082"/>
            <a:chOff x="2857500" y="6540500"/>
            <a:chExt cx="401876" cy="400109"/>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3762375" y="4152767"/>
            <a:ext cx="1343025" cy="971682"/>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438276" y="5210176"/>
            <a:ext cx="1819275" cy="715581"/>
          </a:xfrm>
          <a:prstGeom prst="rect">
            <a:avLst/>
          </a:prstGeom>
          <a:noFill/>
        </p:spPr>
        <p:txBody>
          <a:bodyPr wrap="square" rtlCol="0">
            <a:spAutoFit/>
          </a:bodyPr>
          <a:lstStyle/>
          <a:p>
            <a:pPr algn="ctr" defTabSz="685800">
              <a:defRPr/>
            </a:pPr>
            <a:r>
              <a:rPr lang="en-US" sz="1350" dirty="0">
                <a:solidFill>
                  <a:prstClr val="black"/>
                </a:solidFill>
                <a:latin typeface="Calibri" panose="020F0502020204030204"/>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438150" y="1990726"/>
            <a:ext cx="2552700" cy="646331"/>
            <a:chOff x="584200" y="1511300"/>
            <a:chExt cx="3403600" cy="861775"/>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61775"/>
            </a:xfrm>
            <a:prstGeom prst="rect">
              <a:avLst/>
            </a:prstGeom>
            <a:noFill/>
          </p:spPr>
          <p:txBody>
            <a:bodyPr wrap="square" rtlCol="0">
              <a:spAutoFit/>
            </a:bodyPr>
            <a:lstStyle/>
            <a:p>
              <a:pPr marL="38100" indent="-9525" defTabSz="685800">
                <a:defRPr/>
              </a:pPr>
              <a:r>
                <a:rPr lang="en-US" dirty="0">
                  <a:solidFill>
                    <a:prstClr val="black"/>
                  </a:solidFill>
                  <a:latin typeface="Calibri" panose="020F0502020204030204"/>
                </a:rPr>
                <a:t>GET base html file from </a:t>
              </a:r>
              <a:r>
                <a:rPr lang="en-US" dirty="0" err="1">
                  <a:solidFill>
                    <a:prstClr val="black"/>
                  </a:solidFill>
                  <a:latin typeface="Calibri" panose="020F0502020204030204"/>
                </a:rPr>
                <a:t>nytimes.com</a:t>
              </a:r>
              <a:endParaRPr lang="en-US" dirty="0">
                <a:solidFill>
                  <a:prstClr val="black"/>
                </a:solidFill>
                <a:latin typeface="Calibri" panose="020F0502020204030204"/>
              </a:endParaRP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63776" cy="400109"/>
              <a:chOff x="8953500" y="1841500"/>
              <a:chExt cx="363776" cy="400109"/>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76476" cy="400109"/>
              <a:chOff x="8953500" y="1841500"/>
              <a:chExt cx="376476" cy="400109"/>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409575" y="2752724"/>
            <a:ext cx="2371725" cy="646331"/>
            <a:chOff x="546100" y="2527300"/>
            <a:chExt cx="3162300" cy="861775"/>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61775"/>
            </a:xfrm>
            <a:prstGeom prst="rect">
              <a:avLst/>
            </a:prstGeom>
            <a:noFill/>
          </p:spPr>
          <p:txBody>
            <a:bodyPr wrap="square" rtlCol="0">
              <a:spAutoFit/>
            </a:bodyPr>
            <a:lstStyle/>
            <a:p>
              <a:pPr defTabSz="685800">
                <a:defRPr/>
              </a:pPr>
              <a:r>
                <a:rPr lang="en-US" dirty="0">
                  <a:solidFill>
                    <a:prstClr val="black"/>
                  </a:solidFill>
                  <a:latin typeface="Calibri" panose="020F0502020204030204"/>
                </a:rPr>
                <a:t>fetch ad from </a:t>
              </a:r>
              <a:r>
                <a:rPr lang="en-US" dirty="0" err="1">
                  <a:solidFill>
                    <a:prstClr val="black"/>
                  </a:solidFill>
                  <a:latin typeface="Calibri" panose="020F0502020204030204"/>
                </a:rPr>
                <a:t>AdX.com</a:t>
              </a:r>
              <a:endParaRPr lang="en-US" dirty="0">
                <a:solidFill>
                  <a:prstClr val="black"/>
                </a:solidFill>
                <a:latin typeface="Calibri" panose="020F0502020204030204"/>
              </a:endParaRP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63776" cy="400109"/>
              <a:chOff x="8953500" y="1841500"/>
              <a:chExt cx="363776" cy="400109"/>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76476" cy="400109"/>
              <a:chOff x="8953500" y="1841500"/>
              <a:chExt cx="376476" cy="400109"/>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476250" y="3524249"/>
            <a:ext cx="2295525" cy="646331"/>
            <a:chOff x="635000" y="3556000"/>
            <a:chExt cx="3060700" cy="861775"/>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61775"/>
            </a:xfrm>
            <a:prstGeom prst="rect">
              <a:avLst/>
            </a:prstGeom>
            <a:noFill/>
          </p:spPr>
          <p:txBody>
            <a:bodyPr wrap="square" rtlCol="0">
              <a:spAutoFit/>
            </a:bodyPr>
            <a:lstStyle/>
            <a:p>
              <a:pPr defTabSz="685800">
                <a:defRPr/>
              </a:pPr>
              <a:r>
                <a:rPr lang="en-US" dirty="0">
                  <a:solidFill>
                    <a:prstClr val="black"/>
                  </a:solidFill>
                  <a:latin typeface="Calibri" panose="020F0502020204030204"/>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76476" cy="400109"/>
              <a:chOff x="8953500" y="1841500"/>
              <a:chExt cx="376476" cy="400109"/>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5210175" y="2000250"/>
            <a:ext cx="533400" cy="762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3467100" y="5076825"/>
            <a:ext cx="533400" cy="762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6139543" y="4250872"/>
            <a:ext cx="1337582" cy="18726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4" y="2656114"/>
            <a:ext cx="1976567"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r>
              <a:rPr lang="en-US" sz="1350" dirty="0">
                <a:solidFill>
                  <a:prstClr val="black"/>
                </a:solidFill>
                <a:latin typeface="Calibri" panose="020F0502020204030204"/>
              </a:rPr>
              <a:t>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5248275" y="2190750"/>
            <a:ext cx="158729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6886575" y="4533900"/>
            <a:ext cx="533400" cy="762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3171825" y="5257800"/>
            <a:ext cx="1196161" cy="300082"/>
          </a:xfrm>
          <a:prstGeom prst="rect">
            <a:avLst/>
          </a:prstGeom>
          <a:noFill/>
        </p:spPr>
        <p:txBody>
          <a:bodyPr wrap="none" rtlCol="0">
            <a:spAutoFit/>
          </a:bodyPr>
          <a:lstStyle/>
          <a:p>
            <a:pPr defTabSz="685800">
              <a:defRPr/>
            </a:pPr>
            <a:r>
              <a:rPr lang="en-US" sz="1200" dirty="0">
                <a:solidFill>
                  <a:prstClr val="black"/>
                </a:solidFill>
                <a:latin typeface="Calibri" panose="020F0502020204030204"/>
              </a:rPr>
              <a:t>NY Times: </a:t>
            </a:r>
            <a:r>
              <a:rPr lang="en-US" sz="1350" dirty="0">
                <a:solidFill>
                  <a:srgbClr val="C00000"/>
                </a:solidFill>
                <a:latin typeface="Calibri" panose="020F0502020204030204"/>
              </a:rPr>
              <a:t>1634</a:t>
            </a:r>
            <a:endParaRPr lang="en-US" sz="1200" dirty="0">
              <a:solidFill>
                <a:srgbClr val="C00000"/>
              </a:solidFill>
              <a:latin typeface="Calibri" panose="020F0502020204030204"/>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6919507" y="4743450"/>
            <a:ext cx="220445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3771900" y="3086100"/>
            <a:ext cx="1400175" cy="981075"/>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94768"/>
              <a:chOff x="6464300" y="3225800"/>
              <a:chExt cx="1866900" cy="794768"/>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71866"/>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50268"/>
              </a:xfrm>
              <a:prstGeom prst="rect">
                <a:avLst/>
              </a:prstGeom>
              <a:noFill/>
            </p:spPr>
            <p:txBody>
              <a:bodyPr wrap="square" rtlCol="0">
                <a:spAutoFit/>
              </a:bodyPr>
              <a:lstStyle/>
              <a:p>
                <a:pPr algn="ctr" defTabSz="685800">
                  <a:lnSpc>
                    <a:spcPct val="80000"/>
                  </a:lnSpc>
                  <a:defRPr/>
                </a:pPr>
                <a:r>
                  <a:rPr lang="en-US" sz="1200" dirty="0">
                    <a:solidFill>
                      <a:prstClr val="black"/>
                    </a:solidFill>
                    <a:latin typeface="Calibri" panose="020F0502020204030204"/>
                  </a:rPr>
                  <a:t>Set cookie: </a:t>
                </a:r>
                <a:r>
                  <a:rPr lang="en-US" sz="1350" dirty="0">
                    <a:solidFill>
                      <a:srgbClr val="C00000"/>
                    </a:solidFill>
                    <a:latin typeface="Calibri" panose="020F0502020204030204"/>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4371975" y="4200526"/>
            <a:ext cx="1924050" cy="642982"/>
            <a:chOff x="5829300" y="4457700"/>
            <a:chExt cx="2565400" cy="857309"/>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400109"/>
              <a:chOff x="3721100" y="3429000"/>
              <a:chExt cx="1854200" cy="400109"/>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53561"/>
              <a:chOff x="6667500" y="3098800"/>
              <a:chExt cx="2565400" cy="553561"/>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324961"/>
              </a:xfrm>
              <a:prstGeom prst="rect">
                <a:avLst/>
              </a:prstGeom>
              <a:noFill/>
            </p:spPr>
            <p:txBody>
              <a:bodyPr wrap="square" rtlCol="0">
                <a:spAutoFit/>
              </a:bodyPr>
              <a:lstStyle/>
              <a:p>
                <a:pPr algn="ctr" defTabSz="685800">
                  <a:lnSpc>
                    <a:spcPct val="80000"/>
                  </a:lnSpc>
                  <a:defRPr/>
                </a:pPr>
                <a:r>
                  <a:rPr lang="en-US" sz="1200" dirty="0" err="1">
                    <a:solidFill>
                      <a:prstClr val="black"/>
                    </a:solidFill>
                    <a:latin typeface="Calibri" panose="020F0502020204030204"/>
                  </a:rPr>
                  <a:t>Referer</a:t>
                </a:r>
                <a:r>
                  <a:rPr lang="en-US" sz="1200" dirty="0">
                    <a:solidFill>
                      <a:prstClr val="black"/>
                    </a:solidFill>
                    <a:latin typeface="Calibri" panose="020F0502020204030204"/>
                  </a:rPr>
                  <a:t>: NY Times Sports</a:t>
                </a:r>
                <a:endParaRPr lang="en-US" sz="1350" dirty="0">
                  <a:solidFill>
                    <a:prstClr val="black"/>
                  </a:solidFill>
                  <a:latin typeface="Calibri" panose="020F0502020204030204"/>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4524375" y="4838700"/>
            <a:ext cx="1981200" cy="653296"/>
            <a:chOff x="6032500" y="5308600"/>
            <a:chExt cx="2641600" cy="871061"/>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400109"/>
              <a:chOff x="3721100" y="3429000"/>
              <a:chExt cx="1841500" cy="400109"/>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78961"/>
              <a:chOff x="6680200" y="3187700"/>
              <a:chExt cx="2641600" cy="578961"/>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324961"/>
              </a:xfrm>
              <a:prstGeom prst="rect">
                <a:avLst/>
              </a:prstGeom>
              <a:noFill/>
            </p:spPr>
            <p:txBody>
              <a:bodyPr wrap="square" rtlCol="0">
                <a:spAutoFit/>
              </a:bodyPr>
              <a:lstStyle/>
              <a:p>
                <a:pPr defTabSz="685800">
                  <a:lnSpc>
                    <a:spcPct val="80000"/>
                  </a:lnSpc>
                  <a:defRPr/>
                </a:pPr>
                <a:r>
                  <a:rPr lang="en-US" sz="1200" dirty="0">
                    <a:solidFill>
                      <a:prstClr val="black"/>
                    </a:solidFill>
                    <a:latin typeface="Calibri" panose="020F0502020204030204"/>
                  </a:rPr>
                  <a:t>Set cookie: </a:t>
                </a:r>
                <a:r>
                  <a:rPr lang="en-US" sz="1200" dirty="0">
                    <a:solidFill>
                      <a:srgbClr val="7030A0"/>
                    </a:solidFill>
                    <a:latin typeface="Calibri" panose="020F0502020204030204"/>
                  </a:rPr>
                  <a:t>7493</a:t>
                </a:r>
                <a:endParaRPr lang="en-US" sz="1350" dirty="0">
                  <a:solidFill>
                    <a:srgbClr val="7030A0"/>
                  </a:solidFill>
                  <a:latin typeface="Calibri" panose="020F0502020204030204"/>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2828925" y="3067050"/>
            <a:ext cx="1104900" cy="981075"/>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a:t>
              </a:r>
            </a:p>
            <a:p>
              <a:pPr algn="ctr" defTabSz="685800">
                <a:lnSpc>
                  <a:spcPct val="80000"/>
                </a:lnSpc>
                <a:defRPr/>
              </a:pPr>
              <a:r>
                <a:rPr lang="en-US" sz="1350" dirty="0">
                  <a:solidFill>
                    <a:prstClr val="black"/>
                  </a:solidFill>
                  <a:latin typeface="Calibri" panose="020F0502020204030204"/>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3495676" y="5448300"/>
            <a:ext cx="864339" cy="300082"/>
          </a:xfrm>
          <a:prstGeom prst="rect">
            <a:avLst/>
          </a:prstGeom>
          <a:noFill/>
        </p:spPr>
        <p:txBody>
          <a:bodyPr wrap="none" rtlCol="0">
            <a:spAutoFit/>
          </a:bodyPr>
          <a:lstStyle/>
          <a:p>
            <a:pPr defTabSz="685800">
              <a:defRPr/>
            </a:pPr>
            <a:r>
              <a:rPr lang="en-US" sz="1200" dirty="0" err="1">
                <a:solidFill>
                  <a:prstClr val="black"/>
                </a:solidFill>
                <a:latin typeface="Calibri" panose="020F0502020204030204"/>
              </a:rPr>
              <a:t>AdX</a:t>
            </a:r>
            <a:r>
              <a:rPr lang="en-US" sz="1200" dirty="0">
                <a:solidFill>
                  <a:prstClr val="black"/>
                </a:solidFill>
                <a:latin typeface="Calibri" panose="020F0502020204030204"/>
              </a:rPr>
              <a:t>: </a:t>
            </a:r>
            <a:r>
              <a:rPr lang="en-US" sz="1350" dirty="0">
                <a:solidFill>
                  <a:srgbClr val="7030A0"/>
                </a:solidFill>
                <a:latin typeface="Calibri" panose="020F0502020204030204"/>
              </a:rPr>
              <a:t>7493</a:t>
            </a:r>
            <a:endParaRPr lang="en-US" sz="1200" dirty="0">
              <a:solidFill>
                <a:srgbClr val="7030A0"/>
              </a:solidFill>
              <a:latin typeface="Calibri" panose="020F0502020204030204"/>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270368" y="1053194"/>
            <a:ext cx="6669070"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Cookies: </a:t>
            </a:r>
            <a:r>
              <a:rPr lang="en-US" sz="2700" dirty="0">
                <a:solidFill>
                  <a:srgbClr val="0E01A0"/>
                </a:solidFill>
                <a:latin typeface="Calibri" panose="020F0502020204030204"/>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4252750" y="2441685"/>
            <a:ext cx="4319750" cy="294026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54217"/>
            </a:xfrm>
            <a:prstGeom prst="rect">
              <a:avLst/>
            </a:prstGeom>
            <a:noFill/>
          </p:spPr>
          <p:txBody>
            <a:bodyPr wrap="square" rtlCol="0">
              <a:spAutoFit/>
            </a:bodyPr>
            <a:lstStyle/>
            <a:p>
              <a:pPr defTabSz="685800">
                <a:defRPr/>
              </a:pPr>
              <a:r>
                <a:rPr lang="en-US" sz="1500" i="1" dirty="0">
                  <a:solidFill>
                    <a:srgbClr val="C00000"/>
                  </a:solidFill>
                  <a:latin typeface="Calibri" panose="020F0502020204030204"/>
                </a:rPr>
                <a:t>“first party” cookie </a:t>
              </a:r>
              <a:r>
                <a:rPr lang="en-US" sz="1500" i="1" dirty="0">
                  <a:solidFill>
                    <a:prstClr val="black"/>
                  </a:solidFill>
                  <a:latin typeface="Calibri" panose="020F0502020204030204"/>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610918" y="4968110"/>
            <a:ext cx="2908406" cy="784830"/>
            <a:chOff x="9112474" y="3373822"/>
            <a:chExt cx="3877874" cy="1046439"/>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46439"/>
            </a:xfrm>
            <a:prstGeom prst="rect">
              <a:avLst/>
            </a:prstGeom>
            <a:noFill/>
          </p:spPr>
          <p:txBody>
            <a:bodyPr wrap="square" rtlCol="0">
              <a:spAutoFit/>
            </a:bodyPr>
            <a:lstStyle/>
            <a:p>
              <a:pPr defTabSz="685800">
                <a:defRPr/>
              </a:pPr>
              <a:r>
                <a:rPr lang="en-US" sz="1500" i="1" dirty="0">
                  <a:solidFill>
                    <a:srgbClr val="C00000"/>
                  </a:solidFill>
                  <a:latin typeface="Calibri" panose="020F0502020204030204"/>
                </a:rPr>
                <a:t>“third party” cookie </a:t>
              </a:r>
              <a:r>
                <a:rPr lang="en-US" sz="1500" i="1" dirty="0">
                  <a:solidFill>
                    <a:prstClr val="black"/>
                  </a:solidFill>
                  <a:latin typeface="Calibri" panose="020F0502020204030204"/>
                </a:rPr>
                <a:t>– from website you did </a:t>
              </a:r>
              <a:r>
                <a:rPr lang="en-US" sz="1500" i="1" u="sng" dirty="0">
                  <a:solidFill>
                    <a:prstClr val="black"/>
                  </a:solidFill>
                  <a:latin typeface="Calibri" panose="020F0502020204030204"/>
                </a:rPr>
                <a:t>not</a:t>
              </a:r>
              <a:r>
                <a:rPr lang="en-US" sz="1500" i="1" dirty="0">
                  <a:solidFill>
                    <a:prstClr val="black"/>
                  </a:solidFill>
                  <a:latin typeface="Calibri" panose="020F0502020204030204"/>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5210175" y="2000250"/>
            <a:ext cx="533400" cy="762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3467100" y="5076825"/>
            <a:ext cx="533400" cy="762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6669070"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Cookies: </a:t>
            </a:r>
            <a:r>
              <a:rPr lang="en-US" sz="2700" dirty="0">
                <a:solidFill>
                  <a:srgbClr val="0E01A0"/>
                </a:solidFill>
                <a:latin typeface="Calibri" panose="020F0502020204030204"/>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3" y="2656114"/>
            <a:ext cx="1396280"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5248275" y="2190750"/>
            <a:ext cx="158729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6886575" y="4533900"/>
            <a:ext cx="533400" cy="762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3171825" y="5257800"/>
            <a:ext cx="1196161" cy="300082"/>
          </a:xfrm>
          <a:prstGeom prst="rect">
            <a:avLst/>
          </a:prstGeom>
          <a:noFill/>
        </p:spPr>
        <p:txBody>
          <a:bodyPr wrap="none" rtlCol="0">
            <a:spAutoFit/>
          </a:bodyPr>
          <a:lstStyle/>
          <a:p>
            <a:pPr defTabSz="685800">
              <a:defRPr/>
            </a:pPr>
            <a:r>
              <a:rPr lang="en-US" sz="1200" dirty="0">
                <a:solidFill>
                  <a:prstClr val="black"/>
                </a:solidFill>
                <a:latin typeface="Calibri" panose="020F0502020204030204"/>
              </a:rPr>
              <a:t>NY Times: </a:t>
            </a:r>
            <a:r>
              <a:rPr lang="en-US" sz="1350" dirty="0">
                <a:solidFill>
                  <a:srgbClr val="C00000"/>
                </a:solidFill>
                <a:latin typeface="Calibri" panose="020F0502020204030204"/>
              </a:rPr>
              <a:t>1634</a:t>
            </a:r>
            <a:endParaRPr lang="en-US" sz="1200" dirty="0">
              <a:solidFill>
                <a:srgbClr val="C00000"/>
              </a:solidFill>
              <a:latin typeface="Calibri" panose="020F0502020204030204"/>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6919507" y="4743450"/>
            <a:ext cx="220445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3495676" y="5448300"/>
            <a:ext cx="864339" cy="300082"/>
          </a:xfrm>
          <a:prstGeom prst="rect">
            <a:avLst/>
          </a:prstGeom>
          <a:noFill/>
        </p:spPr>
        <p:txBody>
          <a:bodyPr wrap="none" rtlCol="0">
            <a:spAutoFit/>
          </a:bodyPr>
          <a:lstStyle/>
          <a:p>
            <a:pPr defTabSz="685800">
              <a:defRPr/>
            </a:pPr>
            <a:r>
              <a:rPr lang="en-US" sz="1200" dirty="0" err="1">
                <a:solidFill>
                  <a:prstClr val="black"/>
                </a:solidFill>
                <a:latin typeface="Calibri" panose="020F0502020204030204"/>
              </a:rPr>
              <a:t>AdX</a:t>
            </a:r>
            <a:r>
              <a:rPr lang="en-US" sz="1200" dirty="0">
                <a:solidFill>
                  <a:prstClr val="black"/>
                </a:solidFill>
                <a:latin typeface="Calibri" panose="020F0502020204030204"/>
              </a:rPr>
              <a:t>: </a:t>
            </a:r>
            <a:r>
              <a:rPr lang="en-US" sz="1350" dirty="0">
                <a:solidFill>
                  <a:srgbClr val="7030A0"/>
                </a:solidFill>
                <a:latin typeface="Calibri" panose="020F0502020204030204"/>
              </a:rPr>
              <a:t>7493</a:t>
            </a:r>
            <a:endParaRPr lang="en-US" sz="1200" dirty="0">
              <a:solidFill>
                <a:srgbClr val="7030A0"/>
              </a:solidFill>
              <a:latin typeface="Calibri" panose="020F0502020204030204"/>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1858736" y="2309132"/>
            <a:ext cx="389485" cy="822485"/>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111704" y="3103789"/>
            <a:ext cx="1116909"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socks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180975" y="1976438"/>
            <a:ext cx="1647825" cy="1179693"/>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1990399" y="3162801"/>
            <a:ext cx="1394086" cy="1121466"/>
            <a:chOff x="2653865" y="3074067"/>
            <a:chExt cx="1858782" cy="1495289"/>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70231" y="3477622"/>
              <a:ext cx="875368" cy="1308100"/>
              <a:chOff x="4192960" y="2946400"/>
              <a:chExt cx="875368" cy="1308100"/>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68218" y="2946400"/>
                <a:ext cx="400110" cy="1308100"/>
                <a:chOff x="4668218" y="2946400"/>
                <a:chExt cx="400110"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686385" y="3447784"/>
                  <a:ext cx="363776" cy="400110"/>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10594" y="3037724"/>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0005" y="2808609"/>
              <a:ext cx="777184" cy="1308100"/>
              <a:chOff x="5138121" y="2959100"/>
              <a:chExt cx="777184"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38121" y="2959100"/>
                <a:ext cx="400108" cy="1308100"/>
                <a:chOff x="4668221" y="2946400"/>
                <a:chExt cx="400108"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686387" y="3447784"/>
                  <a:ext cx="363776" cy="400108"/>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47982"/>
                <a:ext cx="736600" cy="571866"/>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3848100" y="4133851"/>
            <a:ext cx="2352675" cy="690607"/>
            <a:chOff x="5461000" y="4394200"/>
            <a:chExt cx="3136900" cy="920809"/>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400109"/>
              <a:chOff x="3721100" y="3429000"/>
              <a:chExt cx="1854200" cy="400109"/>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66261"/>
              <a:chOff x="6299200" y="3035300"/>
              <a:chExt cx="3136900" cy="566261"/>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324961"/>
              </a:xfrm>
              <a:prstGeom prst="rect">
                <a:avLst/>
              </a:prstGeom>
              <a:noFill/>
            </p:spPr>
            <p:txBody>
              <a:bodyPr wrap="square" rtlCol="0">
                <a:spAutoFit/>
              </a:bodyPr>
              <a:lstStyle/>
              <a:p>
                <a:pPr algn="ctr" defTabSz="685800">
                  <a:lnSpc>
                    <a:spcPct val="80000"/>
                  </a:lnSpc>
                  <a:defRPr/>
                </a:pPr>
                <a:r>
                  <a:rPr lang="en-US" sz="1200" dirty="0" err="1">
                    <a:solidFill>
                      <a:prstClr val="black"/>
                    </a:solidFill>
                    <a:latin typeface="Calibri" panose="020F0502020204030204"/>
                  </a:rPr>
                  <a:t>Referer</a:t>
                </a:r>
                <a:r>
                  <a:rPr lang="en-US" sz="1200" dirty="0">
                    <a:solidFill>
                      <a:prstClr val="black"/>
                    </a:solidFill>
                    <a:latin typeface="Calibri" panose="020F0502020204030204"/>
                  </a:rPr>
                  <a:t>: </a:t>
                </a:r>
                <a:r>
                  <a:rPr lang="en-US" sz="1200" dirty="0" err="1">
                    <a:solidFill>
                      <a:prstClr val="black"/>
                    </a:solidFill>
                    <a:latin typeface="Calibri" panose="020F0502020204030204"/>
                  </a:rPr>
                  <a:t>socks.com</a:t>
                </a:r>
                <a:r>
                  <a:rPr lang="en-US" sz="1200" dirty="0">
                    <a:solidFill>
                      <a:prstClr val="black"/>
                    </a:solidFill>
                    <a:latin typeface="Calibri" panose="020F0502020204030204"/>
                  </a:rPr>
                  <a:t>, cookie: 7493</a:t>
                </a:r>
                <a:endParaRPr lang="en-US" sz="1350" dirty="0">
                  <a:solidFill>
                    <a:prstClr val="black"/>
                  </a:solidFill>
                  <a:latin typeface="Calibri" panose="020F0502020204030204"/>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4238625" y="4867275"/>
            <a:ext cx="1981200" cy="653296"/>
            <a:chOff x="6032500" y="5308600"/>
            <a:chExt cx="2641600" cy="871061"/>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400109"/>
              <a:chOff x="3721100" y="3429000"/>
              <a:chExt cx="1841500" cy="400109"/>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78961"/>
              <a:chOff x="6680200" y="3187700"/>
              <a:chExt cx="2641600" cy="578961"/>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324961"/>
              </a:xfrm>
              <a:prstGeom prst="rect">
                <a:avLst/>
              </a:prstGeom>
              <a:noFill/>
            </p:spPr>
            <p:txBody>
              <a:bodyPr wrap="square" rtlCol="0">
                <a:spAutoFit/>
              </a:bodyPr>
              <a:lstStyle/>
              <a:p>
                <a:pPr defTabSz="685800">
                  <a:lnSpc>
                    <a:spcPct val="80000"/>
                  </a:lnSpc>
                  <a:defRPr/>
                </a:pPr>
                <a:r>
                  <a:rPr lang="en-US" sz="1200" dirty="0">
                    <a:solidFill>
                      <a:prstClr val="black"/>
                    </a:solidFill>
                    <a:latin typeface="Calibri" panose="020F0502020204030204"/>
                  </a:rPr>
                  <a:t>Set cookie: </a:t>
                </a:r>
                <a:r>
                  <a:rPr lang="en-US" sz="1200" dirty="0">
                    <a:solidFill>
                      <a:srgbClr val="7030A0"/>
                    </a:solidFill>
                    <a:latin typeface="Calibri" panose="020F0502020204030204"/>
                  </a:rPr>
                  <a:t>7493</a:t>
                </a:r>
                <a:endParaRPr lang="en-US" sz="1350" dirty="0">
                  <a:solidFill>
                    <a:srgbClr val="7030A0"/>
                  </a:solidFill>
                  <a:latin typeface="Calibri" panose="020F0502020204030204"/>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6929032" y="4905375"/>
            <a:ext cx="184589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a:t>
            </a:r>
            <a:r>
              <a:rPr lang="en-US" sz="1200" dirty="0" err="1">
                <a:solidFill>
                  <a:prstClr val="black"/>
                </a:solidFill>
                <a:latin typeface="Calibri" panose="020F0502020204030204"/>
              </a:rPr>
              <a:t>socks.com</a:t>
            </a:r>
            <a:r>
              <a:rPr lang="en-US" sz="1200" dirty="0">
                <a:solidFill>
                  <a:prstClr val="black"/>
                </a:solidFill>
                <a:latin typeface="Calibri" panose="020F0502020204030204"/>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3162629" y="1685926"/>
            <a:ext cx="3552825" cy="13716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5979795" y="2676525"/>
            <a:ext cx="2914651" cy="1523494"/>
          </a:xfrm>
          <a:prstGeom prst="rect">
            <a:avLst/>
          </a:prstGeom>
          <a:noFill/>
        </p:spPr>
        <p:txBody>
          <a:bodyPr wrap="square" rtlCol="0">
            <a:spAutoFit/>
          </a:bodyPr>
          <a:lstStyle/>
          <a:p>
            <a:pPr defTabSz="685800">
              <a:defRPr/>
            </a:pPr>
            <a:r>
              <a:rPr lang="en-US" sz="2100" dirty="0" err="1">
                <a:solidFill>
                  <a:prstClr val="black"/>
                </a:solidFill>
                <a:latin typeface="Calibri" panose="020F0502020204030204"/>
              </a:rPr>
              <a:t>AdX</a:t>
            </a:r>
            <a:r>
              <a:rPr lang="en-US" sz="2100" dirty="0">
                <a:solidFill>
                  <a:prstClr val="black"/>
                </a:solidFill>
                <a:latin typeface="Calibri" panose="020F0502020204030204"/>
              </a:rPr>
              <a:t>:</a:t>
            </a:r>
          </a:p>
          <a:p>
            <a:pPr marL="214313" indent="-176213" defTabSz="685800">
              <a:buClr>
                <a:srgbClr val="0E01A0"/>
              </a:buClr>
              <a:buFont typeface="Wingdings" pitchFamily="2" charset="2"/>
              <a:buChar char="§"/>
              <a:defRPr/>
            </a:pPr>
            <a:r>
              <a:rPr lang="en-US" i="1" dirty="0">
                <a:solidFill>
                  <a:srgbClr val="C00000"/>
                </a:solidFill>
                <a:latin typeface="Calibri" panose="020F0502020204030204"/>
              </a:rPr>
              <a:t>tracks my web browsing </a:t>
            </a:r>
            <a:r>
              <a:rPr lang="en-US" dirty="0">
                <a:solidFill>
                  <a:prstClr val="black"/>
                </a:solidFill>
                <a:latin typeface="Calibri" panose="020F0502020204030204"/>
              </a:rPr>
              <a:t>over sites with </a:t>
            </a:r>
            <a:r>
              <a:rPr lang="en-US" dirty="0" err="1">
                <a:solidFill>
                  <a:prstClr val="black"/>
                </a:solidFill>
                <a:latin typeface="Calibri" panose="020F0502020204030204"/>
              </a:rPr>
              <a:t>AdX</a:t>
            </a:r>
            <a:r>
              <a:rPr lang="en-US" dirty="0">
                <a:solidFill>
                  <a:prstClr val="black"/>
                </a:solidFill>
                <a:latin typeface="Calibri" panose="020F0502020204030204"/>
              </a:rPr>
              <a:t> ads</a:t>
            </a:r>
          </a:p>
          <a:p>
            <a:pPr marL="214313" indent="-176213" defTabSz="685800">
              <a:buClr>
                <a:srgbClr val="0E01A0"/>
              </a:buClr>
              <a:buFont typeface="Wingdings" pitchFamily="2" charset="2"/>
              <a:buChar char="§"/>
              <a:defRPr/>
            </a:pPr>
            <a:r>
              <a:rPr lang="en-US" dirty="0">
                <a:solidFill>
                  <a:prstClr val="black"/>
                </a:solidFill>
                <a:latin typeface="Calibri" panose="020F0502020204030204"/>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5210175" y="2000250"/>
            <a:ext cx="533400" cy="762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3467100" y="5076825"/>
            <a:ext cx="533400" cy="762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270369" y="1053194"/>
            <a:ext cx="8117287"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Cookies: </a:t>
            </a:r>
            <a:r>
              <a:rPr lang="en-US" sz="2700" dirty="0">
                <a:solidFill>
                  <a:srgbClr val="0E01A0"/>
                </a:solidFill>
                <a:latin typeface="Calibri" panose="020F0502020204030204"/>
              </a:rPr>
              <a:t>tracking a user’s browsing behavior </a:t>
            </a:r>
            <a:r>
              <a:rPr lang="en-US" dirty="0">
                <a:solidFill>
                  <a:srgbClr val="0E01A0"/>
                </a:solidFill>
                <a:latin typeface="Calibri" panose="020F0502020204030204"/>
              </a:rPr>
              <a:t>(one day later)</a:t>
            </a:r>
            <a:endParaRPr lang="en-US" sz="2700" dirty="0">
              <a:solidFill>
                <a:srgbClr val="0E01A0"/>
              </a:solidFill>
              <a:latin typeface="Calibri" panose="020F0502020204030204"/>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3316061" y="1880507"/>
            <a:ext cx="389485" cy="822485"/>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3740604" y="1780096"/>
            <a:ext cx="1348468" cy="97467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6134100" y="4472668"/>
            <a:ext cx="389485" cy="822485"/>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2689535" y="4161916"/>
            <a:ext cx="1074200" cy="976142"/>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3264353" y="2656114"/>
            <a:ext cx="1809854"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nytimes</a:t>
            </a:r>
            <a:r>
              <a:rPr lang="en-US" sz="1350" dirty="0" err="1">
                <a:solidFill>
                  <a:prstClr val="black"/>
                </a:solidFill>
                <a:latin typeface="Calibri" panose="020F0502020204030204"/>
              </a:rPr>
              <a:t>.com</a:t>
            </a:r>
            <a:r>
              <a:rPr lang="en-US" sz="1350" dirty="0">
                <a:solidFill>
                  <a:prstClr val="black"/>
                </a:solidFill>
                <a:latin typeface="Calibri" panose="020F0502020204030204"/>
              </a:rPr>
              <a:t>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6071508" y="5265964"/>
            <a:ext cx="965521"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AdX</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5248275" y="2190750"/>
            <a:ext cx="158729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6886575" y="4533900"/>
            <a:ext cx="533400" cy="762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3171825" y="5257800"/>
            <a:ext cx="1274708" cy="300082"/>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NY Times: </a:t>
            </a:r>
            <a:r>
              <a:rPr lang="en-US" sz="1350" dirty="0">
                <a:solidFill>
                  <a:srgbClr val="C00000"/>
                </a:solidFill>
                <a:latin typeface="Calibri" panose="020F0502020204030204"/>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6919507" y="4743450"/>
            <a:ext cx="220445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3495676" y="5448300"/>
            <a:ext cx="864339" cy="300082"/>
          </a:xfrm>
          <a:prstGeom prst="rect">
            <a:avLst/>
          </a:prstGeom>
          <a:noFill/>
        </p:spPr>
        <p:txBody>
          <a:bodyPr wrap="none" rtlCol="0">
            <a:spAutoFit/>
          </a:bodyPr>
          <a:lstStyle/>
          <a:p>
            <a:pPr defTabSz="685800">
              <a:defRPr/>
            </a:pPr>
            <a:r>
              <a:rPr lang="en-US" sz="1200" dirty="0" err="1">
                <a:solidFill>
                  <a:prstClr val="black"/>
                </a:solidFill>
                <a:latin typeface="Calibri" panose="020F0502020204030204"/>
              </a:rPr>
              <a:t>AdX</a:t>
            </a:r>
            <a:r>
              <a:rPr lang="en-US" sz="1200" dirty="0">
                <a:solidFill>
                  <a:prstClr val="black"/>
                </a:solidFill>
                <a:latin typeface="Calibri" panose="020F0502020204030204"/>
              </a:rPr>
              <a:t>: </a:t>
            </a:r>
            <a:r>
              <a:rPr lang="en-US" sz="1350" dirty="0">
                <a:solidFill>
                  <a:srgbClr val="7030A0"/>
                </a:solidFill>
                <a:latin typeface="Calibri" panose="020F0502020204030204"/>
              </a:rPr>
              <a:t>7493</a:t>
            </a:r>
            <a:endParaRPr lang="en-US" sz="1200" dirty="0">
              <a:solidFill>
                <a:srgbClr val="7030A0"/>
              </a:solidFill>
              <a:latin typeface="Calibri" panose="020F0502020204030204"/>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1858736" y="2309132"/>
            <a:ext cx="389485" cy="822485"/>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dirty="0">
                <a:solidFill>
                  <a:prstClr val="black"/>
                </a:solidFill>
                <a:latin typeface="Calibri" panose="020F0502020204030204" pitchFamily="34" charset="0"/>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defTabSz="685800">
                <a:defRPr/>
              </a:pPr>
              <a:endParaRPr lang="en-US" altLang="en-US" sz="1350" dirty="0">
                <a:solidFill>
                  <a:prstClr val="black"/>
                </a:solidFill>
                <a:latin typeface="Calibri" panose="020F0502020204030204" pitchFamily="34" charset="0"/>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dirty="0">
                <a:solidFill>
                  <a:prstClr val="black"/>
                </a:solidFill>
                <a:latin typeface="Calibri" panose="020F0502020204030204" pitchFamily="34" charset="0"/>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111704" y="3103789"/>
            <a:ext cx="1116909" cy="415498"/>
          </a:xfrm>
          <a:prstGeom prst="rect">
            <a:avLst/>
          </a:prstGeom>
          <a:noFill/>
        </p:spPr>
        <p:txBody>
          <a:bodyPr wrap="none" rtlCol="0">
            <a:spAutoFit/>
          </a:bodyPr>
          <a:lstStyle/>
          <a:p>
            <a:pPr defTabSz="685800">
              <a:defRPr/>
            </a:pPr>
            <a:r>
              <a:rPr lang="en-US" sz="2100" dirty="0" err="1">
                <a:solidFill>
                  <a:prstClr val="black"/>
                </a:solidFill>
                <a:latin typeface="Calibri" panose="020F0502020204030204"/>
              </a:rPr>
              <a:t>socks</a:t>
            </a:r>
            <a:r>
              <a:rPr lang="en-US" sz="1350" dirty="0" err="1">
                <a:solidFill>
                  <a:prstClr val="black"/>
                </a:solidFill>
                <a:latin typeface="Calibri" panose="020F0502020204030204"/>
              </a:rPr>
              <a:t>.com</a:t>
            </a:r>
            <a:endParaRPr lang="en-US" sz="1350" dirty="0">
              <a:solidFill>
                <a:prstClr val="black"/>
              </a:solidFill>
              <a:latin typeface="Calibri" panose="020F0502020204030204"/>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180975" y="1976438"/>
            <a:ext cx="1647825" cy="1179693"/>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3733800" y="4143376"/>
            <a:ext cx="2466975" cy="681082"/>
            <a:chOff x="5308600" y="4406900"/>
            <a:chExt cx="3289300" cy="908109"/>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400109"/>
              <a:chOff x="3721100" y="3429000"/>
              <a:chExt cx="1854200" cy="400109"/>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289300" cy="775844"/>
              <a:chOff x="6146800" y="3048000"/>
              <a:chExt cx="3289300" cy="775844"/>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600"/>
                <a:ext cx="3162300" cy="547244"/>
              </a:xfrm>
              <a:prstGeom prst="rect">
                <a:avLst/>
              </a:prstGeom>
              <a:noFill/>
            </p:spPr>
            <p:txBody>
              <a:bodyPr wrap="square" rtlCol="0">
                <a:spAutoFit/>
              </a:bodyPr>
              <a:lstStyle/>
              <a:p>
                <a:pPr algn="ctr" defTabSz="685800">
                  <a:lnSpc>
                    <a:spcPct val="80000"/>
                  </a:lnSpc>
                  <a:defRPr/>
                </a:pPr>
                <a:r>
                  <a:rPr lang="en-US" sz="1200" dirty="0" err="1">
                    <a:solidFill>
                      <a:prstClr val="black"/>
                    </a:solidFill>
                    <a:latin typeface="Calibri" panose="020F0502020204030204"/>
                  </a:rPr>
                  <a:t>Referer:nytimes.com</a:t>
                </a:r>
                <a:r>
                  <a:rPr lang="en-US" sz="1200" dirty="0">
                    <a:solidFill>
                      <a:prstClr val="black"/>
                    </a:solidFill>
                    <a:latin typeface="Calibri" panose="020F0502020204030204"/>
                  </a:rPr>
                  <a:t>, cookie: </a:t>
                </a:r>
                <a:r>
                  <a:rPr lang="en-US" sz="1350" dirty="0">
                    <a:solidFill>
                      <a:srgbClr val="7030A0"/>
                    </a:solidFill>
                    <a:latin typeface="Calibri" panose="020F0502020204030204"/>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4219575" y="4867273"/>
            <a:ext cx="1981200" cy="672276"/>
            <a:chOff x="6007100" y="5308600"/>
            <a:chExt cx="2641600" cy="89636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400109"/>
              <a:chOff x="3721100" y="3429000"/>
              <a:chExt cx="1841500" cy="400109"/>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63776" cy="400109"/>
              </a:xfrm>
              <a:prstGeom prst="rect">
                <a:avLst/>
              </a:prstGeom>
              <a:noFill/>
            </p:spPr>
            <p:txBody>
              <a:bodyPr wrap="none" rtlCol="0">
                <a:spAutoFit/>
              </a:bodyPr>
              <a:lstStyle/>
              <a:p>
                <a:pPr defTabSz="685800">
                  <a:defRPr/>
                </a:pPr>
                <a:r>
                  <a:rPr lang="en-US" sz="1350" dirty="0">
                    <a:solidFill>
                      <a:prstClr val="black"/>
                    </a:solidFill>
                    <a:latin typeface="Calibri" panose="020F0502020204030204"/>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604268"/>
              <a:chOff x="6654800" y="3187700"/>
              <a:chExt cx="2641600" cy="604268"/>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50268"/>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50268"/>
              </a:xfrm>
              <a:prstGeom prst="rect">
                <a:avLst/>
              </a:prstGeom>
              <a:noFill/>
            </p:spPr>
            <p:txBody>
              <a:bodyPr wrap="square" rtlCol="0">
                <a:spAutoFit/>
              </a:bodyPr>
              <a:lstStyle/>
              <a:p>
                <a:pPr defTabSz="685800">
                  <a:lnSpc>
                    <a:spcPct val="80000"/>
                  </a:lnSpc>
                  <a:defRPr/>
                </a:pPr>
                <a:r>
                  <a:rPr lang="en-US" sz="1200" dirty="0">
                    <a:solidFill>
                      <a:prstClr val="black"/>
                    </a:solidFill>
                    <a:latin typeface="Calibri" panose="020F0502020204030204"/>
                  </a:rPr>
                  <a:t>Set cookie: </a:t>
                </a:r>
                <a:r>
                  <a:rPr lang="en-US" sz="1350" dirty="0">
                    <a:solidFill>
                      <a:srgbClr val="7030A0"/>
                    </a:solidFill>
                    <a:latin typeface="Calibri" panose="020F0502020204030204"/>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6929032" y="4905375"/>
            <a:ext cx="1845890"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a:t>
            </a:r>
            <a:r>
              <a:rPr lang="en-US" sz="1200" dirty="0" err="1">
                <a:solidFill>
                  <a:prstClr val="black"/>
                </a:solidFill>
                <a:latin typeface="Calibri" panose="020F0502020204030204"/>
              </a:rPr>
              <a:t>socks.com</a:t>
            </a:r>
            <a:r>
              <a:rPr lang="en-US" sz="1200" dirty="0">
                <a:solidFill>
                  <a:prstClr val="black"/>
                </a:solidFill>
                <a:latin typeface="Calibri" panose="020F0502020204030204"/>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14300" y="1800225"/>
            <a:ext cx="2276475" cy="1704975"/>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3781425" y="2105025"/>
            <a:ext cx="1257300" cy="619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3876675" y="2136035"/>
            <a:ext cx="1085850" cy="582807"/>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209800" y="3067050"/>
            <a:ext cx="2847975" cy="1000125"/>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50268"/>
            </a:xfrm>
            <a:prstGeom prst="rect">
              <a:avLst/>
            </a:prstGeom>
            <a:noFill/>
          </p:spPr>
          <p:txBody>
            <a:bodyPr wrap="square" rtlCol="0">
              <a:spAutoFit/>
            </a:bodyPr>
            <a:lstStyle/>
            <a:p>
              <a:pPr algn="r" defTabSz="685800">
                <a:lnSpc>
                  <a:spcPct val="80000"/>
                </a:lnSpc>
                <a:defRPr/>
              </a:pPr>
              <a:r>
                <a:rPr lang="en-US" sz="1200" dirty="0">
                  <a:solidFill>
                    <a:prstClr val="black"/>
                  </a:solidFill>
                  <a:latin typeface="Calibri" panose="020F0502020204030204"/>
                </a:rPr>
                <a:t>cookie: </a:t>
              </a:r>
              <a:r>
                <a:rPr lang="en-US" sz="1350" dirty="0">
                  <a:solidFill>
                    <a:srgbClr val="C00000"/>
                  </a:solidFill>
                  <a:latin typeface="Calibri" panose="020F0502020204030204"/>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71867"/>
                </a:xfrm>
                <a:prstGeom prst="rect">
                  <a:avLst/>
                </a:prstGeom>
                <a:noFill/>
              </p:spPr>
              <p:txBody>
                <a:bodyPr wrap="square" rtlCol="0">
                  <a:spAutoFit/>
                </a:bodyPr>
                <a:lstStyle/>
                <a:p>
                  <a:pPr algn="ctr" defTabSz="685800">
                    <a:lnSpc>
                      <a:spcPct val="80000"/>
                    </a:lnSpc>
                    <a:defRPr/>
                  </a:pPr>
                  <a:r>
                    <a:rPr lang="en-US" sz="1350" dirty="0">
                      <a:solidFill>
                        <a:prstClr val="black"/>
                      </a:solidFill>
                      <a:latin typeface="Calibri" panose="020F0502020204030204"/>
                    </a:rPr>
                    <a:t>HTTP </a:t>
                  </a:r>
                </a:p>
                <a:p>
                  <a:pPr algn="ctr" defTabSz="685800">
                    <a:lnSpc>
                      <a:spcPct val="80000"/>
                    </a:lnSpc>
                    <a:defRPr/>
                  </a:pPr>
                  <a:r>
                    <a:rPr lang="en-US" sz="1350" dirty="0">
                      <a:solidFill>
                        <a:prstClr val="black"/>
                      </a:solidFill>
                      <a:latin typeface="Calibri" panose="020F0502020204030204"/>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50268"/>
              </a:xfrm>
              <a:prstGeom prst="rect">
                <a:avLst/>
              </a:prstGeom>
              <a:noFill/>
            </p:spPr>
            <p:txBody>
              <a:bodyPr wrap="square" rtlCol="0">
                <a:spAutoFit/>
              </a:bodyPr>
              <a:lstStyle/>
              <a:p>
                <a:pPr algn="r" defTabSz="685800">
                  <a:lnSpc>
                    <a:spcPct val="80000"/>
                  </a:lnSpc>
                  <a:defRPr/>
                </a:pPr>
                <a:r>
                  <a:rPr lang="en-US" sz="1200" dirty="0">
                    <a:solidFill>
                      <a:prstClr val="black"/>
                    </a:solidFill>
                    <a:latin typeface="Calibri" panose="020F0502020204030204"/>
                  </a:rPr>
                  <a:t>Set cookie: </a:t>
                </a:r>
                <a:r>
                  <a:rPr lang="en-US" sz="1350" dirty="0">
                    <a:solidFill>
                      <a:srgbClr val="C00000"/>
                    </a:solidFill>
                    <a:latin typeface="Calibri" panose="020F0502020204030204"/>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5257800" y="2371725"/>
            <a:ext cx="1438214" cy="300082"/>
          </a:xfrm>
          <a:prstGeom prst="rect">
            <a:avLst/>
          </a:prstGeom>
          <a:noFill/>
        </p:spPr>
        <p:txBody>
          <a:bodyPr wrap="none" rtlCol="0">
            <a:spAutoFit/>
          </a:bodyPr>
          <a:lstStyle/>
          <a:p>
            <a:pPr defTabSz="685800">
              <a:defRPr/>
            </a:pPr>
            <a:r>
              <a:rPr lang="en-US" sz="1350" dirty="0">
                <a:solidFill>
                  <a:srgbClr val="C00000"/>
                </a:solidFill>
                <a:latin typeface="Calibri" panose="020F0502020204030204"/>
              </a:rPr>
              <a:t>1634</a:t>
            </a:r>
            <a:r>
              <a:rPr lang="en-US" sz="1200" dirty="0">
                <a:solidFill>
                  <a:prstClr val="black"/>
                </a:solidFill>
                <a:latin typeface="Calibri" panose="020F0502020204030204"/>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6938557" y="5076825"/>
            <a:ext cx="2055371" cy="300082"/>
          </a:xfrm>
          <a:prstGeom prst="rect">
            <a:avLst/>
          </a:prstGeom>
          <a:noFill/>
        </p:spPr>
        <p:txBody>
          <a:bodyPr wrap="none" rtlCol="0">
            <a:spAutoFit/>
          </a:bodyPr>
          <a:lstStyle/>
          <a:p>
            <a:pPr defTabSz="685800">
              <a:defRPr/>
            </a:pPr>
            <a:r>
              <a:rPr lang="en-US" sz="1350" dirty="0">
                <a:solidFill>
                  <a:srgbClr val="7030A0"/>
                </a:solidFill>
                <a:latin typeface="Calibri" panose="020F0502020204030204"/>
              </a:rPr>
              <a:t>7493</a:t>
            </a:r>
            <a:r>
              <a:rPr lang="en-US" sz="1200" dirty="0">
                <a:solidFill>
                  <a:prstClr val="black"/>
                </a:solidFill>
                <a:latin typeface="Calibri" panose="020F0502020204030204"/>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4314825" y="5438775"/>
            <a:ext cx="1749518" cy="300082"/>
          </a:xfrm>
          <a:prstGeom prst="rect">
            <a:avLst/>
          </a:prstGeom>
          <a:noFill/>
        </p:spPr>
        <p:txBody>
          <a:bodyPr wrap="none" rtlCol="0">
            <a:spAutoFit/>
          </a:bodyPr>
          <a:lstStyle/>
          <a:p>
            <a:pPr defTabSz="685800">
              <a:defRPr/>
            </a:pPr>
            <a:r>
              <a:rPr lang="en-US" sz="1350" i="1" dirty="0">
                <a:solidFill>
                  <a:srgbClr val="C00000"/>
                </a:solidFill>
                <a:latin typeface="Calibri" panose="020F0502020204030204"/>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8129470" cy="715581"/>
          </a:xfrm>
          <a:prstGeom prst="rect">
            <a:avLst/>
          </a:prstGeom>
          <a:noFill/>
        </p:spPr>
        <p:txBody>
          <a:bodyPr wrap="none" rtlCol="0">
            <a:spAutoFit/>
          </a:bodyPr>
          <a:lstStyle/>
          <a:p>
            <a:pPr defTabSz="685800">
              <a:defRPr/>
            </a:pPr>
            <a:r>
              <a:rPr lang="en-US" sz="4050" dirty="0">
                <a:solidFill>
                  <a:srgbClr val="0E01A0"/>
                </a:solidFill>
                <a:latin typeface="Calibri" panose="020F0502020204030204"/>
              </a:rPr>
              <a:t>Cookies: </a:t>
            </a:r>
            <a:r>
              <a:rPr lang="en-US" sz="3300" dirty="0">
                <a:solidFill>
                  <a:srgbClr val="0E01A0"/>
                </a:solidFill>
                <a:latin typeface="Calibri" panose="020F0502020204030204"/>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460156" y="1897167"/>
            <a:ext cx="7886700" cy="3803546"/>
          </a:xfrm>
        </p:spPr>
        <p:txBody>
          <a:bodyPr>
            <a:normAutofit fontScale="70000" lnSpcReduction="20000"/>
          </a:bodyPr>
          <a:lstStyle/>
          <a:p>
            <a:pPr marL="0" indent="0">
              <a:buNone/>
            </a:pPr>
            <a:r>
              <a:rPr lang="en-US" sz="2400" dirty="0"/>
              <a:t>Cookies can be used to: </a:t>
            </a:r>
          </a:p>
          <a:p>
            <a:pPr marL="347663" indent="-170260">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347663" indent="-170260">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347663" indent="-170260">
              <a:buClr>
                <a:srgbClr val="0A14A3"/>
              </a:buClr>
              <a:buFont typeface="Wingdings" pitchFamily="2" charset="2"/>
              <a:buChar char="§"/>
            </a:pPr>
            <a:r>
              <a:rPr lang="en-US" dirty="0"/>
              <a:t>tracking may be </a:t>
            </a:r>
            <a:r>
              <a:rPr lang="en-US" i="1" dirty="0"/>
              <a:t>invisible</a:t>
            </a:r>
            <a:r>
              <a:rPr lang="en-US" dirty="0"/>
              <a:t> to user:</a:t>
            </a:r>
          </a:p>
          <a:p>
            <a:pPr marL="645319" lvl="1" indent="-126206">
              <a:buClr>
                <a:srgbClr val="0A14A3"/>
              </a:buClr>
            </a:pPr>
            <a:r>
              <a:rPr lang="en-US" dirty="0"/>
              <a:t>rather than displayed ad triggering HTTP GET to tracker, could be an invisible link</a:t>
            </a:r>
          </a:p>
          <a:p>
            <a:pPr marL="690563" lvl="1" indent="-170260">
              <a:buClr>
                <a:srgbClr val="0A14A3"/>
              </a:buClr>
              <a:buFont typeface="Wingdings" pitchFamily="2" charset="2"/>
              <a:buChar char="§"/>
            </a:pPr>
            <a:endParaRPr lang="en-US" dirty="0"/>
          </a:p>
          <a:p>
            <a:pPr marL="177403" indent="0">
              <a:buClr>
                <a:srgbClr val="0A14A3"/>
              </a:buClr>
              <a:buNone/>
            </a:pPr>
            <a:r>
              <a:rPr lang="en-US" dirty="0"/>
              <a:t>third party tracking via cookies:</a:t>
            </a:r>
          </a:p>
          <a:p>
            <a:pPr marL="519113" indent="-255985">
              <a:buClr>
                <a:srgbClr val="0A14A3"/>
              </a:buClr>
              <a:buFont typeface="Wingdings" pitchFamily="2" charset="2"/>
              <a:buChar char="§"/>
            </a:pPr>
            <a:r>
              <a:rPr lang="en-US" dirty="0"/>
              <a:t>disabled by default in Firefox, Safari browsers</a:t>
            </a:r>
          </a:p>
          <a:p>
            <a:pPr marL="519113" indent="-255985">
              <a:buClr>
                <a:srgbClr val="0A14A3"/>
              </a:buClr>
              <a:buFont typeface="Wingdings" pitchFamily="2" charset="2"/>
              <a:buChar char="§"/>
            </a:pPr>
            <a:r>
              <a:rPr lang="en-US" dirty="0"/>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270368" y="1053194"/>
            <a:ext cx="7820924" cy="600164"/>
          </a:xfrm>
          <a:prstGeom prst="rect">
            <a:avLst/>
          </a:prstGeom>
          <a:noFill/>
        </p:spPr>
        <p:txBody>
          <a:bodyPr wrap="none" rtlCol="0">
            <a:spAutoFit/>
          </a:bodyPr>
          <a:lstStyle/>
          <a:p>
            <a:pPr defTabSz="685800">
              <a:defRPr/>
            </a:pPr>
            <a:r>
              <a:rPr lang="en-US" sz="3300" dirty="0">
                <a:solidFill>
                  <a:srgbClr val="0E01A0"/>
                </a:solidFill>
                <a:latin typeface="Calibri" panose="020F0502020204030204"/>
              </a:rPr>
              <a:t> GDPR </a:t>
            </a:r>
            <a:r>
              <a:rPr lang="en-US" sz="2100" dirty="0">
                <a:solidFill>
                  <a:srgbClr val="0E01A0"/>
                </a:solidFill>
                <a:latin typeface="Calibri" panose="020F0502020204030204"/>
              </a:rPr>
              <a:t>(EU General Data Protection Regulation) </a:t>
            </a:r>
            <a:r>
              <a:rPr lang="en-US" sz="3300" dirty="0">
                <a:solidFill>
                  <a:srgbClr val="0E01A0"/>
                </a:solidFill>
                <a:latin typeface="Calibri" panose="020F0502020204030204"/>
              </a:rPr>
              <a:t>and cookies</a:t>
            </a:r>
            <a:endParaRPr lang="en-US" sz="2700" dirty="0">
              <a:solidFill>
                <a:srgbClr val="0E01A0"/>
              </a:solidFill>
              <a:latin typeface="Calibri" panose="020F0502020204030204"/>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02046" y="2081920"/>
            <a:ext cx="4302016" cy="2183343"/>
          </a:xfrm>
        </p:spPr>
        <p:txBody>
          <a:bodyPr>
            <a:normAutofit/>
          </a:bodyPr>
          <a:lstStyle/>
          <a:p>
            <a:pPr marL="0" indent="0">
              <a:buNone/>
            </a:pPr>
            <a:r>
              <a:rPr lang="en-US" sz="1500" dirty="0"/>
              <a:t>“Natural persons may be associated with online identifiers […] such as internet protocol addresses, cookie identifiers or other identifiers […].</a:t>
            </a:r>
          </a:p>
          <a:p>
            <a:pPr marL="0" indent="0">
              <a:buNone/>
            </a:pPr>
            <a:r>
              <a:rPr lang="en-US" sz="15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410593" y="1920832"/>
            <a:ext cx="4672013" cy="2177415"/>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2684078" y="3943350"/>
            <a:ext cx="2159950" cy="300082"/>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5372101" y="1755884"/>
            <a:ext cx="3771899" cy="3657270"/>
            <a:chOff x="6810703" y="931954"/>
            <a:chExt cx="5675585" cy="577994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3" y="5580992"/>
              <a:ext cx="3263461" cy="1130902"/>
            </a:xfrm>
            <a:prstGeom prst="rect">
              <a:avLst/>
            </a:prstGeom>
            <a:solidFill>
              <a:schemeClr val="bg1">
                <a:alpha val="67000"/>
              </a:schemeClr>
            </a:solidFill>
          </p:spPr>
          <p:txBody>
            <a:bodyPr wrap="square" rtlCol="0">
              <a:spAutoFit/>
            </a:bodyPr>
            <a:lstStyle/>
            <a:p>
              <a:pPr algn="ctr" defTabSz="685800">
                <a:defRPr/>
              </a:pPr>
              <a:r>
                <a:rPr lang="en-US" sz="1350" i="1" dirty="0">
                  <a:solidFill>
                    <a:srgbClr val="C00000"/>
                  </a:solidFill>
                  <a:latin typeface="Calibri" panose="020F0502020204030204"/>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378374" y="4203481"/>
            <a:ext cx="4706007" cy="1514537"/>
            <a:chOff x="504498" y="4461641"/>
            <a:chExt cx="6274676" cy="2019383"/>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31107"/>
            </a:xfrm>
            <a:prstGeom prst="rect">
              <a:avLst/>
            </a:prstGeom>
            <a:noFill/>
          </p:spPr>
          <p:txBody>
            <a:bodyPr wrap="square" rtlCol="0">
              <a:spAutoFit/>
            </a:bodyPr>
            <a:lstStyle/>
            <a:p>
              <a:pPr algn="ctr" defTabSz="685800">
                <a:defRPr/>
              </a:pPr>
              <a:r>
                <a:rPr lang="en-US" dirty="0">
                  <a:solidFill>
                    <a:prstClr val="black"/>
                  </a:solidFill>
                  <a:latin typeface="Calibri" panose="020F0502020204030204"/>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Web caches</a:t>
            </a:r>
            <a:endParaRPr lang="en-US" sz="33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4704160" y="2691066"/>
            <a:ext cx="515540" cy="572691"/>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4752975" y="4096004"/>
            <a:ext cx="515541" cy="572691"/>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7817644" y="2797032"/>
            <a:ext cx="325041" cy="53697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595954" y="2532746"/>
            <a:ext cx="3681272" cy="28217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5022" indent="-175022" defTabSz="685800">
              <a:spcBef>
                <a:spcPts val="750"/>
              </a:spcBef>
              <a:defRPr/>
            </a:pPr>
            <a:r>
              <a:rPr lang="en-US" altLang="en-US" sz="2100" dirty="0">
                <a:solidFill>
                  <a:prstClr val="black"/>
                </a:solidFill>
                <a:latin typeface="Calibri"/>
                <a:ea typeface="ＭＳ Ｐゴシック" panose="020B0600070205080204" pitchFamily="34" charset="-128"/>
              </a:rPr>
              <a:t>user configures browser to point to a (local) </a:t>
            </a:r>
            <a:r>
              <a:rPr lang="en-US" altLang="en-US" sz="2100" i="1" dirty="0">
                <a:solidFill>
                  <a:srgbClr val="C00000"/>
                </a:solidFill>
                <a:latin typeface="Calibri"/>
                <a:ea typeface="ＭＳ Ｐゴシック" panose="020B0600070205080204" pitchFamily="34" charset="-128"/>
              </a:rPr>
              <a:t>Web cache</a:t>
            </a:r>
          </a:p>
          <a:p>
            <a:pPr marL="175022" indent="-175022" defTabSz="685800">
              <a:spcBef>
                <a:spcPts val="750"/>
              </a:spcBef>
              <a:defRPr/>
            </a:pPr>
            <a:r>
              <a:rPr lang="en-US" altLang="en-US" sz="2100" dirty="0">
                <a:solidFill>
                  <a:prstClr val="black"/>
                </a:solidFill>
                <a:latin typeface="Calibri"/>
                <a:ea typeface="ＭＳ Ｐゴシック" panose="020B0600070205080204" pitchFamily="34" charset="-128"/>
              </a:rPr>
              <a:t>browser sends all HTTP requests to cache</a:t>
            </a:r>
          </a:p>
          <a:p>
            <a:pPr marL="514350" lvl="1" indent="-171450" defTabSz="685800">
              <a:spcBef>
                <a:spcPts val="375"/>
              </a:spcBef>
              <a:defRPr/>
            </a:pPr>
            <a:r>
              <a:rPr lang="en-US" altLang="en-US" sz="2100" i="1" dirty="0">
                <a:solidFill>
                  <a:srgbClr val="0000A3"/>
                </a:solidFill>
                <a:latin typeface="Calibri"/>
                <a:ea typeface="ＭＳ Ｐゴシック" panose="020B0600070205080204" pitchFamily="34" charset="-128"/>
              </a:rPr>
              <a:t>if</a:t>
            </a:r>
            <a:r>
              <a:rPr lang="en-US" altLang="en-US" sz="2100" dirty="0">
                <a:solidFill>
                  <a:prstClr val="black"/>
                </a:solidFill>
                <a:latin typeface="Calibri"/>
                <a:ea typeface="ＭＳ Ｐゴシック" panose="020B0600070205080204" pitchFamily="34" charset="-128"/>
              </a:rPr>
              <a:t> object in cache: cache returns object to client</a:t>
            </a:r>
          </a:p>
          <a:p>
            <a:pPr marL="514350" lvl="1" indent="-171450" defTabSz="685800">
              <a:spcBef>
                <a:spcPts val="375"/>
              </a:spcBef>
              <a:defRPr/>
            </a:pPr>
            <a:r>
              <a:rPr lang="en-US" altLang="en-US" sz="2100" i="1" dirty="0">
                <a:solidFill>
                  <a:srgbClr val="0000A3"/>
                </a:solidFill>
                <a:latin typeface="Calibri"/>
                <a:ea typeface="ＭＳ Ｐゴシック" panose="020B0600070205080204" pitchFamily="34" charset="-128"/>
              </a:rPr>
              <a:t>else</a:t>
            </a:r>
            <a:r>
              <a:rPr lang="en-US" altLang="en-US" sz="2100" dirty="0">
                <a:solidFill>
                  <a:prstClr val="black"/>
                </a:solidFill>
                <a:latin typeface="Calibri"/>
                <a:ea typeface="ＭＳ Ｐゴシック" panose="020B0600070205080204" pitchFamily="34" charset="-128"/>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649036" y="1857375"/>
            <a:ext cx="7719461"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2400" i="1" dirty="0">
                <a:solidFill>
                  <a:srgbClr val="CC0000"/>
                </a:solidFill>
                <a:latin typeface="Calibri"/>
              </a:rPr>
              <a:t>Goal:</a:t>
            </a:r>
            <a:r>
              <a:rPr lang="en-US" altLang="en-US" sz="2400" dirty="0">
                <a:solidFill>
                  <a:prstClr val="black"/>
                </a:solidFill>
                <a:latin typeface="Calibri"/>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4795016" y="3195892"/>
            <a:ext cx="5279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prstClr val="black"/>
                </a:solidFill>
                <a:latin typeface="Calibri"/>
              </a:rPr>
              <a:t>client</a:t>
            </a:r>
            <a:endParaRPr lang="en-US" altLang="en-US" sz="1800">
              <a:solidFill>
                <a:prstClr val="black"/>
              </a:solidFill>
              <a:latin typeface="Calibri"/>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6180025" y="2873062"/>
            <a:ext cx="635110" cy="926477"/>
            <a:chOff x="8240034" y="2687749"/>
            <a:chExt cx="846813"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40034" y="2687749"/>
              <a:ext cx="846813" cy="621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lnSpc>
                  <a:spcPct val="80000"/>
                </a:lnSpc>
                <a:spcBef>
                  <a:spcPct val="0"/>
                </a:spcBef>
                <a:defRPr/>
              </a:pPr>
              <a:r>
                <a:rPr lang="en-US" altLang="en-US" sz="1500" dirty="0">
                  <a:solidFill>
                    <a:prstClr val="black"/>
                  </a:solidFill>
                  <a:latin typeface="Calibri"/>
                </a:rPr>
                <a:t>Web </a:t>
              </a:r>
            </a:p>
            <a:p>
              <a:pPr algn="ctr" defTabSz="685800">
                <a:lnSpc>
                  <a:spcPct val="80000"/>
                </a:lnSpc>
                <a:spcBef>
                  <a:spcPct val="0"/>
                </a:spcBef>
                <a:defRPr/>
              </a:pPr>
              <a:r>
                <a:rPr lang="en-US" altLang="en-US" sz="1500" dirty="0">
                  <a:solidFill>
                    <a:prstClr val="black"/>
                  </a:solidFill>
                  <a:latin typeface="Calibri"/>
                </a:rPr>
                <a:t>cache</a:t>
              </a:r>
              <a:endParaRPr lang="en-US" altLang="en-US" sz="1800" dirty="0">
                <a:solidFill>
                  <a:prstClr val="black"/>
                </a:solidFill>
                <a:latin typeface="Calibri"/>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4886695" y="4674648"/>
            <a:ext cx="5279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prstClr val="black"/>
                </a:solidFill>
                <a:latin typeface="Calibri"/>
              </a:rPr>
              <a:t>client</a:t>
            </a:r>
            <a:endParaRPr lang="en-US" altLang="en-US" sz="1800">
              <a:solidFill>
                <a:prstClr val="black"/>
              </a:solidFill>
              <a:latin typeface="Calibri"/>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5162552" y="3741198"/>
            <a:ext cx="1141810" cy="570310"/>
            <a:chOff x="2922" y="2580"/>
            <a:chExt cx="95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22" y="2635"/>
              <a:ext cx="8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request</a:t>
              </a:r>
              <a:endParaRPr lang="en-US" altLang="en-US" sz="1800">
                <a:solidFill>
                  <a:srgbClr val="CC0000"/>
                </a:solidFill>
                <a:latin typeface="Calibri"/>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5291135" y="3806682"/>
            <a:ext cx="1140619" cy="589359"/>
            <a:chOff x="3030" y="2635"/>
            <a:chExt cx="958"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49" y="2836"/>
              <a:ext cx="9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response</a:t>
              </a:r>
              <a:endParaRPr lang="en-US" altLang="en-US" sz="1800">
                <a:solidFill>
                  <a:srgbClr val="CC0000"/>
                </a:solidFill>
                <a:latin typeface="Calibri"/>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5257800" y="3012535"/>
            <a:ext cx="2438400" cy="547688"/>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defTabSz="685800">
                <a:defRPr/>
              </a:pPr>
              <a:endParaRPr lang="en-US" sz="1350">
                <a:solidFill>
                  <a:prstClr val="black"/>
                </a:solidFill>
                <a:latin typeface="Calibri"/>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09" y="1995"/>
              <a:ext cx="8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request</a:t>
              </a:r>
              <a:endParaRPr lang="en-US" altLang="en-US" sz="1800">
                <a:solidFill>
                  <a:srgbClr val="CC0000"/>
                </a:solidFill>
                <a:latin typeface="Calibri"/>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40" y="2005"/>
              <a:ext cx="8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request</a:t>
              </a:r>
              <a:endParaRPr lang="en-US" altLang="en-US" sz="1800">
                <a:solidFill>
                  <a:srgbClr val="CC0000"/>
                </a:solidFill>
                <a:latin typeface="Calibri"/>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7688487" y="3326349"/>
            <a:ext cx="577402" cy="409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lnSpc>
                <a:spcPct val="90000"/>
              </a:lnSpc>
              <a:spcBef>
                <a:spcPct val="0"/>
              </a:spcBef>
              <a:defRPr/>
            </a:pPr>
            <a:r>
              <a:rPr lang="en-US" altLang="en-US" sz="1200" dirty="0">
                <a:solidFill>
                  <a:prstClr val="black"/>
                </a:solidFill>
                <a:latin typeface="Calibri"/>
              </a:rPr>
              <a:t>origin </a:t>
            </a:r>
          </a:p>
          <a:p>
            <a:pPr algn="ctr" defTabSz="685800">
              <a:lnSpc>
                <a:spcPct val="80000"/>
              </a:lnSpc>
              <a:spcBef>
                <a:spcPct val="0"/>
              </a:spcBef>
              <a:defRPr/>
            </a:pPr>
            <a:r>
              <a:rPr lang="en-US" altLang="en-US" sz="1200" dirty="0">
                <a:solidFill>
                  <a:prstClr val="black"/>
                </a:solidFill>
                <a:latin typeface="Calibri"/>
              </a:rPr>
              <a:t>server</a:t>
            </a:r>
            <a:endParaRPr lang="en-US" altLang="en-US" sz="1800" dirty="0">
              <a:solidFill>
                <a:prstClr val="black"/>
              </a:solidFill>
              <a:latin typeface="Calibri"/>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06941" y="2643441"/>
            <a:ext cx="395288"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4677966" y="2673207"/>
            <a:ext cx="3092054" cy="1360884"/>
            <a:chOff x="2515" y="1687"/>
            <a:chExt cx="2597"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defTabSz="685800">
                <a:defRPr/>
              </a:pPr>
              <a:endParaRPr lang="en-US" sz="1350">
                <a:solidFill>
                  <a:prstClr val="black"/>
                </a:solidFill>
                <a:latin typeface="Calibri"/>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43" y="2233"/>
              <a:ext cx="9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response</a:t>
              </a:r>
              <a:endParaRPr lang="en-US" altLang="en-US" sz="1800">
                <a:solidFill>
                  <a:srgbClr val="CC0000"/>
                </a:solidFill>
                <a:latin typeface="Calibri"/>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73" y="2221"/>
              <a:ext cx="9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200">
                  <a:solidFill>
                    <a:srgbClr val="CC0000"/>
                  </a:solidFill>
                  <a:latin typeface="Calibri"/>
                </a:rPr>
                <a:t>HTTP response</a:t>
              </a:r>
              <a:endParaRPr lang="en-US" altLang="en-US" sz="1800">
                <a:solidFill>
                  <a:srgbClr val="CC0000"/>
                </a:solidFill>
                <a:latin typeface="Calibri"/>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3685" y="4129341"/>
            <a:ext cx="395288"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Web caches (aka proxy servers)</a:t>
            </a:r>
            <a:endParaRPr lang="en-US" sz="33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450231" y="2008272"/>
            <a:ext cx="3564208" cy="160120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5991" indent="-208360" defTabSz="685800">
              <a:spcBef>
                <a:spcPts val="750"/>
              </a:spcBef>
              <a:defRPr/>
            </a:pPr>
            <a:r>
              <a:rPr lang="en-US" altLang="en-US" sz="2100" dirty="0">
                <a:solidFill>
                  <a:prstClr val="black"/>
                </a:solidFill>
                <a:latin typeface="Calibri"/>
                <a:ea typeface="ＭＳ Ｐゴシック" panose="020B0600070205080204" pitchFamily="34" charset="-128"/>
              </a:rPr>
              <a:t>Web cache acts as both client and server</a:t>
            </a:r>
          </a:p>
          <a:p>
            <a:pPr marL="521494" lvl="1" indent="-173831" defTabSz="685800">
              <a:spcBef>
                <a:spcPts val="375"/>
              </a:spcBef>
              <a:defRPr/>
            </a:pPr>
            <a:r>
              <a:rPr lang="en-US" altLang="en-US" sz="2100" dirty="0">
                <a:solidFill>
                  <a:prstClr val="black"/>
                </a:solidFill>
                <a:latin typeface="Calibri"/>
                <a:ea typeface="ＭＳ Ｐゴシック" panose="020B0600070205080204" pitchFamily="34" charset="-128"/>
              </a:rPr>
              <a:t>server for original requesting client</a:t>
            </a:r>
          </a:p>
          <a:p>
            <a:pPr marL="521494" lvl="1" indent="-173831" defTabSz="685800">
              <a:spcBef>
                <a:spcPts val="375"/>
              </a:spcBef>
              <a:defRPr/>
            </a:pPr>
            <a:r>
              <a:rPr lang="en-US" altLang="en-US" sz="2100" dirty="0">
                <a:solidFill>
                  <a:prstClr val="black"/>
                </a:solidFill>
                <a:latin typeface="Calibri"/>
                <a:ea typeface="ＭＳ Ｐゴシック" panose="020B0600070205080204" pitchFamily="34" charset="-128"/>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4158011" y="2008271"/>
            <a:ext cx="4535759"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i="1" dirty="0">
                <a:solidFill>
                  <a:srgbClr val="CC0000"/>
                </a:solidFill>
                <a:latin typeface="Calibri"/>
                <a:ea typeface="ＭＳ Ｐゴシック" panose="020B0600070205080204" pitchFamily="34" charset="-128"/>
              </a:rPr>
              <a:t>Why </a:t>
            </a:r>
            <a:r>
              <a:rPr lang="en-US" altLang="en-US" sz="2400" dirty="0">
                <a:solidFill>
                  <a:prstClr val="black"/>
                </a:solidFill>
                <a:latin typeface="Calibri"/>
                <a:ea typeface="ＭＳ Ｐゴシック" panose="020B0600070205080204" pitchFamily="34" charset="-128"/>
              </a:rPr>
              <a:t>Web caching?</a:t>
            </a:r>
          </a:p>
          <a:p>
            <a:pPr marL="305991" indent="-215504" defTabSz="685800">
              <a:spcBef>
                <a:spcPts val="750"/>
              </a:spcBef>
              <a:defRPr/>
            </a:pPr>
            <a:r>
              <a:rPr lang="en-US" altLang="en-US" sz="2400" dirty="0">
                <a:solidFill>
                  <a:prstClr val="black"/>
                </a:solidFill>
                <a:latin typeface="Calibri"/>
                <a:ea typeface="ＭＳ Ｐゴシック" panose="020B0600070205080204" pitchFamily="34" charset="-128"/>
              </a:rPr>
              <a:t>reduce response time for client request </a:t>
            </a:r>
          </a:p>
          <a:p>
            <a:pPr marL="563166" lvl="1" indent="-215504" defTabSz="685800">
              <a:spcBef>
                <a:spcPts val="375"/>
              </a:spcBef>
              <a:defRPr/>
            </a:pPr>
            <a:r>
              <a:rPr lang="en-US" altLang="en-US" sz="2100" dirty="0">
                <a:solidFill>
                  <a:prstClr val="black"/>
                </a:solidFill>
                <a:latin typeface="Calibri"/>
                <a:ea typeface="ＭＳ Ｐゴシック" panose="020B0600070205080204" pitchFamily="34" charset="-128"/>
              </a:rPr>
              <a:t>cache is closer to client</a:t>
            </a:r>
          </a:p>
          <a:p>
            <a:pPr marL="305991" indent="-215504" defTabSz="685800">
              <a:spcBef>
                <a:spcPts val="750"/>
              </a:spcBef>
              <a:defRPr/>
            </a:pPr>
            <a:r>
              <a:rPr lang="en-US" altLang="en-US" sz="2400" dirty="0">
                <a:solidFill>
                  <a:prstClr val="black"/>
                </a:solidFill>
                <a:latin typeface="Calibri"/>
                <a:ea typeface="ＭＳ Ｐゴシック" panose="020B0600070205080204" pitchFamily="34" charset="-128"/>
              </a:rPr>
              <a:t>reduce traffic on an institution</a:t>
            </a:r>
            <a:r>
              <a:rPr lang="en-US" altLang="ja-JP" sz="2400" dirty="0">
                <a:solidFill>
                  <a:prstClr val="black"/>
                </a:solidFill>
                <a:latin typeface="Calibri"/>
                <a:ea typeface="ＭＳ Ｐゴシック" panose="020B0600070205080204" pitchFamily="34" charset="-128"/>
              </a:rPr>
              <a:t>’s access link</a:t>
            </a:r>
          </a:p>
          <a:p>
            <a:pPr marL="305991" indent="-215504" defTabSz="685800">
              <a:spcBef>
                <a:spcPts val="750"/>
              </a:spcBef>
              <a:defRPr/>
            </a:pPr>
            <a:r>
              <a:rPr lang="en-US" altLang="en-US" sz="2400" dirty="0">
                <a:solidFill>
                  <a:prstClr val="black"/>
                </a:solidFill>
                <a:latin typeface="Calibri"/>
                <a:ea typeface="ＭＳ Ｐゴシック" panose="020B0600070205080204" pitchFamily="34" charset="-128"/>
              </a:rPr>
              <a:t>Internet is dense with caches </a:t>
            </a:r>
          </a:p>
          <a:p>
            <a:pPr marL="563166" lvl="1" indent="-215504" defTabSz="685800">
              <a:spcBef>
                <a:spcPts val="375"/>
              </a:spcBef>
              <a:defRPr/>
            </a:pPr>
            <a:r>
              <a:rPr lang="en-US" altLang="en-US" sz="2100" dirty="0">
                <a:solidFill>
                  <a:prstClr val="black"/>
                </a:solidFill>
                <a:latin typeface="Calibri"/>
                <a:ea typeface="ＭＳ Ｐゴシック" panose="020B0600070205080204" pitchFamily="34" charset="-128"/>
              </a:rPr>
              <a:t>enables “</a:t>
            </a:r>
            <a:r>
              <a:rPr lang="en-US" altLang="ja-JP" sz="2100" dirty="0">
                <a:solidFill>
                  <a:prstClr val="black"/>
                </a:solidFill>
                <a:latin typeface="Calibri"/>
                <a:ea typeface="ＭＳ Ｐゴシック" panose="020B0600070205080204" pitchFamily="34" charset="-128"/>
              </a:rPr>
              <a:t>poor” content providers to more effectively deliver content</a:t>
            </a:r>
            <a:endParaRPr lang="en-US" altLang="en-US" sz="2100" dirty="0">
              <a:solidFill>
                <a:prstClr val="black"/>
              </a:solidFill>
              <a:latin typeface="Calibri"/>
              <a:ea typeface="ＭＳ Ｐゴシック" panose="020B0600070205080204" pitchFamily="34" charset="-128"/>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474293" y="3714750"/>
            <a:ext cx="3598946" cy="1663366"/>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5991" indent="-208360" defTabSz="685800">
                <a:spcBef>
                  <a:spcPts val="750"/>
                </a:spcBef>
                <a:defRPr/>
              </a:pPr>
              <a:r>
                <a:rPr lang="en-US" altLang="en-US" sz="2100" dirty="0">
                  <a:solidFill>
                    <a:prstClr val="black"/>
                  </a:solidFill>
                  <a:latin typeface="Calibri"/>
                  <a:ea typeface="ＭＳ Ｐゴシック" panose="020B0600070205080204" pitchFamily="34" charset="-128"/>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4838701" y="3556000"/>
            <a:ext cx="941387" cy="77300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40495" y="3556000"/>
            <a:ext cx="541337" cy="541337"/>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600" dirty="0">
                <a:ea typeface="ＭＳ Ｐゴシック" panose="020B0600070205080204" pitchFamily="34" charset="-128"/>
              </a:rPr>
              <a:t>Caching example</a:t>
            </a:r>
            <a:endParaRPr lang="en-US" sz="36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22085" y="4244781"/>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1 Gbps LAN</a:t>
            </a:r>
            <a:endParaRPr lang="en-US" altLang="en-US" sz="1800" kern="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a:solidFill>
                  <a:srgbClr val="000000"/>
                </a:solidFill>
              </a:rPr>
              <a:t>1.54 Mbps </a:t>
            </a:r>
          </a:p>
          <a:p>
            <a:pPr defTabSz="685800" eaLnBrk="0" fontAlgn="base" hangingPunct="0">
              <a:spcBef>
                <a:spcPct val="0"/>
              </a:spcBef>
              <a:spcAft>
                <a:spcPct val="0"/>
              </a:spcAft>
              <a:defRPr/>
            </a:pPr>
            <a:r>
              <a:rPr lang="en-US" altLang="en-US" sz="1200" kern="0">
                <a:solidFill>
                  <a:srgbClr val="000000"/>
                </a:solidFill>
              </a:rPr>
              <a:t>access link</a:t>
            </a:r>
            <a:endParaRPr lang="en-US" altLang="en-US" sz="1800" kern="0">
              <a:solidFill>
                <a:srgbClr val="3333CC"/>
              </a:solidFill>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2957788" y="4135006"/>
            <a:ext cx="705735" cy="382481"/>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622300" y="3905251"/>
            <a:ext cx="4802950" cy="1723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45000"/>
              </a:spcBef>
              <a:spcAft>
                <a:spcPct val="0"/>
              </a:spcAft>
              <a:buClr>
                <a:srgbClr val="000099"/>
              </a:buClr>
              <a:buSzPct val="65000"/>
              <a:defRPr/>
            </a:pPr>
            <a:r>
              <a:rPr lang="en-US" i="1" dirty="0">
                <a:solidFill>
                  <a:srgbClr val="CC0000"/>
                </a:solidFill>
                <a:latin typeface="Calibri" panose="020F0502020204030204" pitchFamily="34" charset="0"/>
                <a:ea typeface="ＭＳ Ｐゴシック" charset="0"/>
                <a:cs typeface="Calibri" panose="020F0502020204030204" pitchFamily="34" charset="0"/>
              </a:rPr>
              <a:t>Performance:</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dirty="0">
                <a:solidFill>
                  <a:srgbClr val="C00000"/>
                </a:solidFill>
                <a:latin typeface="Calibri" panose="020F0502020204030204" pitchFamily="34" charset="0"/>
                <a:ea typeface="ＭＳ Ｐゴシック" charset="0"/>
                <a:cs typeface="Calibri" panose="020F0502020204030204" pitchFamily="34" charset="0"/>
              </a:rPr>
              <a:t>.97</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LAN utilization: .0015</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defTabSz="685800" eaLnBrk="0" fontAlgn="base" hangingPunct="0">
              <a:lnSpc>
                <a:spcPct val="85000"/>
              </a:lnSpc>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defTabSz="685800" eaLnBrk="0" fontAlgn="base" hangingPunct="0">
              <a:lnSpc>
                <a:spcPct val="85000"/>
              </a:lnSpc>
              <a:spcBef>
                <a:spcPts val="450"/>
              </a:spcBef>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dirty="0">
              <a:solidFill>
                <a:srgbClr val="000000"/>
              </a:solidFill>
              <a:latin typeface="Calibri" panose="020F0502020204030204" pitchFamily="34" charset="0"/>
              <a:ea typeface="ＭＳ Ｐゴシック" charset="0"/>
              <a:cs typeface="Calibri" panose="020F0502020204030204" pitchFamily="34" charset="0"/>
            </a:endParaRPr>
          </a:p>
          <a:p>
            <a:pPr marL="257175" indent="-257175" defTabSz="685800" eaLnBrk="0" fontAlgn="base" hangingPunct="0">
              <a:lnSpc>
                <a:spcPct val="85000"/>
              </a:lnSpc>
              <a:spcBef>
                <a:spcPct val="20000"/>
              </a:spcBef>
              <a:spcAft>
                <a:spcPct val="0"/>
              </a:spcAft>
              <a:buClr>
                <a:srgbClr val="000099"/>
              </a:buClr>
              <a:buSzPct val="65000"/>
              <a:buFont typeface="Wingdings" charset="0"/>
              <a:buChar char="v"/>
              <a:defRPr/>
            </a:pPr>
            <a:endParaRPr lang="en-US"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653043" y="1878981"/>
            <a:ext cx="4592968" cy="1889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20000"/>
              </a:spcBef>
              <a:spcAft>
                <a:spcPct val="0"/>
              </a:spcAft>
              <a:buClr>
                <a:srgbClr val="000099"/>
              </a:buClr>
              <a:buSzPct val="65000"/>
              <a:defRPr/>
            </a:pPr>
            <a:r>
              <a:rPr lang="en-US" sz="2100" i="1" dirty="0">
                <a:solidFill>
                  <a:srgbClr val="CC0000"/>
                </a:solidFill>
                <a:latin typeface="Calibri" panose="020F0502020204030204" pitchFamily="34" charset="0"/>
                <a:ea typeface="ＭＳ Ｐゴシック" charset="0"/>
                <a:cs typeface="Calibri" panose="020F0502020204030204" pitchFamily="34" charset="0"/>
              </a:rPr>
              <a:t>Scenario:</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600075" lvl="1"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3237187" y="5214505"/>
            <a:ext cx="839513" cy="44334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3663524" y="4097900"/>
            <a:ext cx="159427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144" indent="0" defTabSz="685800" eaLnBrk="0" fontAlgn="base" hangingPunct="0">
              <a:lnSpc>
                <a:spcPct val="90000"/>
              </a:lnSpc>
              <a:spcBef>
                <a:spcPct val="20000"/>
              </a:spcBef>
              <a:spcAft>
                <a:spcPct val="0"/>
              </a:spcAft>
              <a:buClr>
                <a:srgbClr val="3333CC"/>
              </a:buClr>
              <a:buSzPct val="85000"/>
              <a:defRPr/>
            </a:pPr>
            <a:r>
              <a:rPr lang="en-US" altLang="en-US" sz="1500" i="1" kern="0" dirty="0">
                <a:solidFill>
                  <a:srgbClr val="CC0000"/>
                </a:solidFill>
                <a:latin typeface="Calibri"/>
              </a:rPr>
              <a:t>problem: </a:t>
            </a:r>
            <a:r>
              <a:rPr lang="en-US" altLang="en-US" sz="1500" kern="0" dirty="0">
                <a:solidFill>
                  <a:srgbClr val="CC0000"/>
                </a:solidFill>
                <a:latin typeface="Calibri"/>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622300" y="3905251"/>
            <a:ext cx="4802950" cy="1723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45000"/>
              </a:spcBef>
              <a:spcAft>
                <a:spcPct val="0"/>
              </a:spcAft>
              <a:buClr>
                <a:srgbClr val="000099"/>
              </a:buClr>
              <a:buSzPct val="65000"/>
              <a:defRPr/>
            </a:pPr>
            <a:r>
              <a:rPr lang="en-US" i="1" dirty="0">
                <a:solidFill>
                  <a:srgbClr val="CC0000"/>
                </a:solidFill>
                <a:latin typeface="Calibri" panose="020F0502020204030204" pitchFamily="34" charset="0"/>
                <a:ea typeface="ＭＳ Ｐゴシック" charset="0"/>
                <a:cs typeface="Calibri" panose="020F0502020204030204" pitchFamily="34" charset="0"/>
              </a:rPr>
              <a:t>Performance:</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dirty="0">
                <a:solidFill>
                  <a:srgbClr val="C00000"/>
                </a:solidFill>
                <a:latin typeface="Calibri" panose="020F0502020204030204" pitchFamily="34" charset="0"/>
                <a:ea typeface="ＭＳ Ｐゴシック" charset="0"/>
                <a:cs typeface="Calibri" panose="020F0502020204030204" pitchFamily="34" charset="0"/>
              </a:rPr>
              <a:t>.97</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LAN utilization: .0015</a:t>
            </a:r>
          </a:p>
          <a:p>
            <a:pPr marL="257175" indent="-257175" defTabSz="685800" eaLnBrk="0" fontAlgn="base" hangingPunct="0">
              <a:lnSpc>
                <a:spcPct val="85000"/>
              </a:lnSpc>
              <a:spcBef>
                <a:spcPts val="45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defTabSz="685800" eaLnBrk="0" fontAlgn="base" hangingPunct="0">
              <a:lnSpc>
                <a:spcPct val="85000"/>
              </a:lnSpc>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defTabSz="685800" eaLnBrk="0" fontAlgn="base" hangingPunct="0">
              <a:lnSpc>
                <a:spcPct val="85000"/>
              </a:lnSpc>
              <a:spcBef>
                <a:spcPts val="450"/>
              </a:spcBef>
              <a:spcAft>
                <a:spcPct val="0"/>
              </a:spcAft>
              <a:buClr>
                <a:srgbClr val="000099"/>
              </a:buClr>
              <a:buSzPct val="100000"/>
              <a:defRPr/>
            </a:pPr>
            <a:r>
              <a:rPr lang="en-US"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dirty="0">
              <a:solidFill>
                <a:srgbClr val="000000"/>
              </a:solidFill>
              <a:latin typeface="Calibri" panose="020F0502020204030204" pitchFamily="34" charset="0"/>
              <a:ea typeface="ＭＳ Ｐゴシック" charset="0"/>
              <a:cs typeface="Calibri" panose="020F0502020204030204" pitchFamily="34" charset="0"/>
            </a:endParaRPr>
          </a:p>
          <a:p>
            <a:pPr marL="257175" indent="-257175" defTabSz="685800" eaLnBrk="0" fontAlgn="base" hangingPunct="0">
              <a:lnSpc>
                <a:spcPct val="85000"/>
              </a:lnSpc>
              <a:spcBef>
                <a:spcPct val="20000"/>
              </a:spcBef>
              <a:spcAft>
                <a:spcPct val="0"/>
              </a:spcAft>
              <a:buClr>
                <a:srgbClr val="000099"/>
              </a:buClr>
              <a:buSzPct val="65000"/>
              <a:buFont typeface="Wingdings" charset="0"/>
              <a:buChar char="v"/>
              <a:defRPr/>
            </a:pPr>
            <a:endParaRPr lang="en-US"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Option 1: buy a faster access link</a:t>
            </a:r>
            <a:endParaRPr lang="en-US" sz="33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22085" y="4244781"/>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000000"/>
                </a:solidFill>
              </a:rPr>
              <a:t>1 Gbps LAN</a:t>
            </a:r>
            <a:endParaRPr lang="en-US" altLang="en-US" sz="1800" kern="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a:solidFill>
                  <a:srgbClr val="000000"/>
                </a:solidFill>
              </a:rPr>
              <a:t>1.54 Mbps </a:t>
            </a:r>
          </a:p>
          <a:p>
            <a:pPr defTabSz="685800" eaLnBrk="0" fontAlgn="base" hangingPunct="0">
              <a:spcBef>
                <a:spcPct val="0"/>
              </a:spcBef>
              <a:spcAft>
                <a:spcPct val="0"/>
              </a:spcAft>
              <a:defRPr/>
            </a:pPr>
            <a:r>
              <a:rPr lang="en-US" altLang="en-US" sz="1200" kern="0">
                <a:solidFill>
                  <a:srgbClr val="000000"/>
                </a:solidFill>
              </a:rPr>
              <a:t>access link</a:t>
            </a:r>
            <a:endParaRPr lang="en-US" altLang="en-US" sz="1800" kern="0">
              <a:solidFill>
                <a:srgbClr val="3333CC"/>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653043" y="1878981"/>
            <a:ext cx="4592968" cy="1889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20000"/>
              </a:spcBef>
              <a:spcAft>
                <a:spcPct val="0"/>
              </a:spcAft>
              <a:buClr>
                <a:srgbClr val="000099"/>
              </a:buClr>
              <a:buSzPct val="65000"/>
              <a:defRPr/>
            </a:pPr>
            <a:r>
              <a:rPr lang="en-US" sz="2100" i="1" dirty="0">
                <a:solidFill>
                  <a:srgbClr val="CC0000"/>
                </a:solidFill>
                <a:latin typeface="Calibri" panose="020F0502020204030204" pitchFamily="34" charset="0"/>
                <a:ea typeface="ＭＳ Ｐゴシック" charset="0"/>
                <a:cs typeface="Calibri" panose="020F0502020204030204" pitchFamily="34" charset="0"/>
              </a:rPr>
              <a:t>Scenario:</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600075" lvl="1"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2451904" y="1885106"/>
            <a:ext cx="5980830" cy="1982247"/>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prstClr val="black"/>
                    </a:solidFill>
                    <a:latin typeface="Calibri"/>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69" y="3567941"/>
                <a:ext cx="15854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200" dirty="0">
                    <a:solidFill>
                      <a:prstClr val="black"/>
                    </a:solidFill>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3050546" y="4147768"/>
            <a:ext cx="1937275" cy="369332"/>
            <a:chOff x="4114801" y="3880785"/>
            <a:chExt cx="2583033" cy="492442"/>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8" y="3880785"/>
              <a:ext cx="1585486" cy="492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a:solidFill>
                    <a:prstClr val="black"/>
                  </a:solidFill>
                  <a:latin typeface="Calibri"/>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3263901" y="5302759"/>
            <a:ext cx="2326415" cy="546812"/>
            <a:chOff x="3557204" y="3415545"/>
            <a:chExt cx="3101886" cy="729083"/>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dirty="0" err="1">
                  <a:solidFill>
                    <a:prstClr val="black"/>
                  </a:solidFill>
                  <a:latin typeface="Calibri"/>
                </a:rPr>
                <a:t>msecs</a:t>
              </a:r>
              <a:endParaRPr lang="en-US" altLang="en-US" sz="1800" dirty="0">
                <a:solidFill>
                  <a:prstClr val="black"/>
                </a:solidFill>
                <a:latin typeface="Calibri"/>
              </a:endParaRP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defTabSz="685800">
                <a:defRPr/>
              </a:pPr>
              <a:endParaRPr lang="en-US" sz="1350">
                <a:solidFill>
                  <a:prstClr val="black"/>
                </a:solidFill>
                <a:latin typeface="Calibri"/>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653044" y="5516442"/>
            <a:ext cx="34754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i="1" dirty="0">
                <a:solidFill>
                  <a:srgbClr val="CC0000"/>
                </a:solidFill>
                <a:latin typeface="Calibri"/>
              </a:rPr>
              <a:t>Cost:</a:t>
            </a:r>
            <a:r>
              <a:rPr lang="en-US" altLang="en-US" sz="1800" dirty="0">
                <a:solidFill>
                  <a:prstClr val="black"/>
                </a:solidFill>
                <a:latin typeface="Calibri"/>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dirty="0">
                <a:ea typeface="ＭＳ Ｐゴシック" panose="020B0600070205080204" pitchFamily="34" charset="-128"/>
              </a:rPr>
              <a:t>An application-layer protocol defines:</a:t>
            </a:r>
            <a:endParaRPr lang="en-US"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569387" y="1955879"/>
            <a:ext cx="3972982"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types of messages exchanged, </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e.g., request, response </a:t>
            </a:r>
          </a:p>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message syntax:</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what fields in messages &amp; how fields are delineated</a:t>
            </a:r>
          </a:p>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message semantics </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meaning of information in fields</a:t>
            </a:r>
          </a:p>
          <a:p>
            <a:pPr marL="264319" indent="-166688" defTabSz="685800">
              <a:spcBef>
                <a:spcPts val="750"/>
              </a:spcBef>
              <a:defRPr/>
            </a:pPr>
            <a:r>
              <a:rPr lang="en-US" altLang="en-US" sz="2100" dirty="0">
                <a:solidFill>
                  <a:srgbClr val="C00000"/>
                </a:solidFill>
                <a:latin typeface="Calibri" panose="020F0502020204030204"/>
                <a:ea typeface="ＭＳ Ｐゴシック" panose="020B0600070205080204" pitchFamily="34" charset="-128"/>
              </a:rPr>
              <a:t>rules</a:t>
            </a:r>
            <a:r>
              <a:rPr lang="en-US" altLang="en-US" sz="2100" dirty="0">
                <a:solidFill>
                  <a:prstClr val="black"/>
                </a:solidFill>
                <a:latin typeface="Calibri" panose="020F0502020204030204"/>
                <a:ea typeface="ＭＳ Ｐゴシック" panose="020B0600070205080204" pitchFamily="34" charset="-128"/>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4916723" y="1963253"/>
            <a:ext cx="3568995"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open protocols: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defined in RFCs, everyone has access to protocol definition</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allows for interoperability</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e.g., HTTP, SMTP</a:t>
            </a:r>
          </a:p>
          <a:p>
            <a:pPr marL="264319" indent="-166688" defTabSz="685800">
              <a:spcBef>
                <a:spcPts val="750"/>
              </a:spcBef>
              <a:buNone/>
              <a:defRPr/>
            </a:pPr>
            <a:r>
              <a:rPr lang="en-US" altLang="en-US" sz="2100" dirty="0">
                <a:solidFill>
                  <a:srgbClr val="C00000"/>
                </a:solidFill>
                <a:latin typeface="Calibri" panose="020F0502020204030204"/>
                <a:ea typeface="ＭＳ Ｐゴシック" panose="020B0600070205080204" pitchFamily="34" charset="-128"/>
              </a:rPr>
              <a:t>proprietary protocols:</a:t>
            </a:r>
          </a:p>
          <a:p>
            <a:pPr marL="264319" indent="-166688"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e.g., Skype, Zoom</a:t>
            </a: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4" end="4"/>
                                            </p:txEl>
                                          </p:spTgt>
                                        </p:tgtEl>
                                        <p:attrNameLst>
                                          <p:attrName>style.visibility</p:attrName>
                                        </p:attrNameLst>
                                      </p:cBhvr>
                                      <p:to>
                                        <p:strVal val="visible"/>
                                      </p:to>
                                    </p:set>
                                    <p:animEffect transition="in" filter="dissolve">
                                      <p:cBhvr>
                                        <p:cTn id="13" dur="500"/>
                                        <p:tgtEl>
                                          <p:spTgt spid="7">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7">
                                            <p:txEl>
                                              <p:pRg st="5" end="5"/>
                                            </p:txEl>
                                          </p:spTgt>
                                        </p:tgtEl>
                                        <p:attrNameLst>
                                          <p:attrName>style.visibility</p:attrName>
                                        </p:attrNameLst>
                                      </p:cBhvr>
                                      <p:to>
                                        <p:strVal val="visible"/>
                                      </p:to>
                                    </p:set>
                                    <p:animEffect transition="in" filter="dissolve">
                                      <p:cBhvr>
                                        <p:cTn id="16" dur="500"/>
                                        <p:tgtEl>
                                          <p:spTgt spid="7">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7">
                                            <p:txEl>
                                              <p:pRg st="6" end="6"/>
                                            </p:txEl>
                                          </p:spTgt>
                                        </p:tgtEl>
                                        <p:attrNameLst>
                                          <p:attrName>style.visibility</p:attrName>
                                        </p:attrNameLst>
                                      </p:cBhvr>
                                      <p:to>
                                        <p:strVal val="visible"/>
                                      </p:to>
                                    </p:set>
                                    <p:animEffect transition="in" filter="dissolve">
                                      <p:cBhvr>
                                        <p:cTn id="21" dur="500"/>
                                        <p:tgtEl>
                                          <p:spTgt spid="7">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0" end="0"/>
                                            </p:txEl>
                                          </p:spTgt>
                                        </p:tgtEl>
                                        <p:attrNameLst>
                                          <p:attrName>style.visibility</p:attrName>
                                        </p:attrNameLst>
                                      </p:cBhvr>
                                      <p:to>
                                        <p:strVal val="visible"/>
                                      </p:to>
                                    </p:set>
                                    <p:animEffect transition="in" filter="dissolve">
                                      <p:cBhvr>
                                        <p:cTn id="26" dur="500"/>
                                        <p:tgtEl>
                                          <p:spTgt spid="8">
                                            <p:txEl>
                                              <p:pRg st="0" end="0"/>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8">
                                            <p:txEl>
                                              <p:pRg st="1" end="1"/>
                                            </p:txEl>
                                          </p:spTgt>
                                        </p:tgtEl>
                                        <p:attrNameLst>
                                          <p:attrName>style.visibility</p:attrName>
                                        </p:attrNameLst>
                                      </p:cBhvr>
                                      <p:to>
                                        <p:strVal val="visible"/>
                                      </p:to>
                                    </p:set>
                                    <p:animEffect transition="in" filter="dissolve">
                                      <p:cBhvr>
                                        <p:cTn id="29" dur="500"/>
                                        <p:tgtEl>
                                          <p:spTgt spid="8">
                                            <p:txEl>
                                              <p:pRg st="1" end="1"/>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8">
                                            <p:txEl>
                                              <p:pRg st="2" end="2"/>
                                            </p:txEl>
                                          </p:spTgt>
                                        </p:tgtEl>
                                        <p:attrNameLst>
                                          <p:attrName>style.visibility</p:attrName>
                                        </p:attrNameLst>
                                      </p:cBhvr>
                                      <p:to>
                                        <p:strVal val="visible"/>
                                      </p:to>
                                    </p:set>
                                    <p:animEffect transition="in" filter="dissolve">
                                      <p:cBhvr>
                                        <p:cTn id="32" dur="500"/>
                                        <p:tgtEl>
                                          <p:spTgt spid="8">
                                            <p:txEl>
                                              <p:pRg st="2" end="2"/>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Effect transition="in" filter="dissolve">
                                      <p:cBhvr>
                                        <p:cTn id="35" dur="500"/>
                                        <p:tgtEl>
                                          <p:spTgt spid="8">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692152" y="4397218"/>
            <a:ext cx="4770965" cy="17268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45000"/>
              </a:spcBef>
              <a:spcAft>
                <a:spcPct val="0"/>
              </a:spcAft>
              <a:buClr>
                <a:srgbClr val="000099"/>
              </a:buClr>
              <a:buSzPct val="65000"/>
              <a:defRPr/>
            </a:pPr>
            <a:r>
              <a:rPr lang="en-US" i="1" dirty="0">
                <a:solidFill>
                  <a:srgbClr val="CC0000"/>
                </a:solidFill>
                <a:latin typeface="Calibri" panose="020F0502020204030204" pitchFamily="34" charset="0"/>
                <a:ea typeface="ＭＳ Ｐゴシック" charset="0"/>
                <a:cs typeface="Calibri" panose="020F0502020204030204" pitchFamily="34" charset="0"/>
              </a:rPr>
              <a:t>Performance:</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LAN utilization: .</a:t>
            </a:r>
            <a:r>
              <a:rPr lang="en-US" dirty="0">
                <a:solidFill>
                  <a:srgbClr val="C00000"/>
                </a:solidFill>
                <a:latin typeface="Calibri" panose="020F0502020204030204" pitchFamily="34" charset="0"/>
                <a:ea typeface="ＭＳ Ｐゴシック" charset="0"/>
                <a:cs typeface="Calibri" panose="020F0502020204030204" pitchFamily="34" charset="0"/>
              </a:rPr>
              <a:t>?</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dirty="0">
                <a:solidFill>
                  <a:srgbClr val="C00000"/>
                </a:solidFill>
                <a:latin typeface="Calibri" panose="020F0502020204030204" pitchFamily="34" charset="0"/>
                <a:ea typeface="ＭＳ Ｐゴシック" charset="0"/>
                <a:cs typeface="Calibri" panose="020F0502020204030204" pitchFamily="34" charset="0"/>
              </a:rPr>
              <a:t>?</a:t>
            </a:r>
          </a:p>
          <a:p>
            <a:pPr marL="257175" indent="-257175" defTabSz="685800" eaLnBrk="0" fontAlgn="base" hangingPunct="0">
              <a:lnSpc>
                <a:spcPct val="85000"/>
              </a:lnSpc>
              <a:spcBef>
                <a:spcPct val="200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end-end delay  = </a:t>
            </a:r>
            <a:r>
              <a:rPr lang="en-US" dirty="0">
                <a:solidFill>
                  <a:srgbClr val="C00000"/>
                </a:solidFill>
                <a:latin typeface="Calibri" panose="020F0502020204030204" pitchFamily="34" charset="0"/>
                <a:ea typeface="ＭＳ Ｐゴシック" charset="0"/>
                <a:cs typeface="Calibri" panose="020F0502020204030204" pitchFamily="34" charset="0"/>
              </a:rPr>
              <a:t>?</a:t>
            </a:r>
            <a:r>
              <a:rPr lang="en-US" dirty="0">
                <a:solidFill>
                  <a:srgbClr val="000000"/>
                </a:solidFill>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Option 2: install a web cache</a:t>
            </a:r>
            <a:endParaRPr lang="en-US" sz="33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22254" y="4242910"/>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1 Gbps LAN</a:t>
            </a:r>
            <a:endParaRPr lang="en-US" altLang="en-US" sz="1800" kern="0" dirty="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dirty="0">
                <a:solidFill>
                  <a:srgbClr val="000000"/>
                </a:solidFill>
              </a:rPr>
              <a:t>1.54 Mbps </a:t>
            </a:r>
          </a:p>
          <a:p>
            <a:pPr defTabSz="685800" eaLnBrk="0" fontAlgn="base" hangingPunct="0">
              <a:spcBef>
                <a:spcPct val="0"/>
              </a:spcBef>
              <a:spcAft>
                <a:spcPct val="0"/>
              </a:spcAft>
              <a:defRPr/>
            </a:pPr>
            <a:r>
              <a:rPr lang="en-US" altLang="en-US" sz="1200" kern="0" dirty="0">
                <a:solidFill>
                  <a:srgbClr val="000000"/>
                </a:solidFill>
              </a:rPr>
              <a:t>access link</a:t>
            </a:r>
            <a:endParaRPr lang="en-US" altLang="en-US" sz="1800" kern="0" dirty="0">
              <a:solidFill>
                <a:srgbClr val="3333CC"/>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653043" y="1878981"/>
            <a:ext cx="4592968" cy="1889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57175" indent="-257175" defTabSz="685800" eaLnBrk="0" fontAlgn="base" hangingPunct="0">
              <a:lnSpc>
                <a:spcPct val="85000"/>
              </a:lnSpc>
              <a:spcBef>
                <a:spcPct val="20000"/>
              </a:spcBef>
              <a:spcAft>
                <a:spcPct val="0"/>
              </a:spcAft>
              <a:buClr>
                <a:srgbClr val="000099"/>
              </a:buClr>
              <a:buSzPct val="65000"/>
              <a:defRPr/>
            </a:pPr>
            <a:r>
              <a:rPr lang="en-US" sz="2100" i="1" dirty="0">
                <a:solidFill>
                  <a:srgbClr val="CC0000"/>
                </a:solidFill>
                <a:latin typeface="Calibri" panose="020F0502020204030204" pitchFamily="34" charset="0"/>
                <a:ea typeface="ＭＳ Ｐゴシック" charset="0"/>
                <a:cs typeface="Calibri" panose="020F0502020204030204" pitchFamily="34" charset="0"/>
              </a:rPr>
              <a:t>Scenario:</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257175"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600075" lvl="1" indent="-257175" defTabSz="685800" eaLnBrk="0" fontAlgn="base" hangingPunct="0">
              <a:lnSpc>
                <a:spcPct val="85000"/>
              </a:lnSpc>
              <a:spcBef>
                <a:spcPts val="300"/>
              </a:spcBef>
              <a:spcAft>
                <a:spcPct val="0"/>
              </a:spcAft>
              <a:buClr>
                <a:srgbClr val="000099"/>
              </a:buClr>
              <a:buSzPct val="100000"/>
              <a:buFont typeface="Wingdings" charset="2"/>
              <a:buChar char="§"/>
              <a:defRPr/>
            </a:pPr>
            <a:r>
              <a:rPr lang="en-US"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7004971" y="4463065"/>
            <a:ext cx="608409" cy="775097"/>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3338259" y="4742821"/>
            <a:ext cx="2162388" cy="54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algn="ctr" defTabSz="685800">
              <a:lnSpc>
                <a:spcPct val="80000"/>
              </a:lnSpc>
              <a:spcBef>
                <a:spcPct val="0"/>
              </a:spcBef>
              <a:defRPr/>
            </a:pPr>
            <a:r>
              <a:rPr lang="en-US" altLang="en-US" sz="1800" i="1" dirty="0">
                <a:solidFill>
                  <a:srgbClr val="CC0000"/>
                </a:solidFill>
                <a:latin typeface="Calibri"/>
              </a:rPr>
              <a:t>How to compute link </a:t>
            </a:r>
          </a:p>
          <a:p>
            <a:pPr marL="257175" indent="-257175" algn="ctr" defTabSz="685800">
              <a:lnSpc>
                <a:spcPct val="80000"/>
              </a:lnSpc>
              <a:spcBef>
                <a:spcPct val="0"/>
              </a:spcBef>
              <a:defRPr/>
            </a:pPr>
            <a:r>
              <a:rPr lang="en-US" altLang="en-US" sz="1800" i="1" dirty="0">
                <a:solidFill>
                  <a:srgbClr val="CC0000"/>
                </a:solidFill>
                <a:latin typeface="Calibri"/>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640343" y="3897029"/>
            <a:ext cx="25345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57175" indent="-257175" defTabSz="685800">
              <a:defRPr/>
            </a:pPr>
            <a:r>
              <a:rPr lang="en-US" altLang="en-US" sz="1800" i="1" dirty="0">
                <a:solidFill>
                  <a:srgbClr val="CC0000"/>
                </a:solidFill>
                <a:latin typeface="Calibri"/>
              </a:rPr>
              <a:t>Cost:</a:t>
            </a:r>
            <a:r>
              <a:rPr lang="en-US" altLang="en-US" sz="1800" dirty="0">
                <a:solidFill>
                  <a:prstClr val="black"/>
                </a:solidFill>
                <a:latin typeface="Calibri"/>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7061157" y="5202139"/>
            <a:ext cx="12747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C00000"/>
                </a:solidFill>
              </a:rPr>
              <a:t>local web cache</a:t>
            </a:r>
            <a:endParaRPr lang="en-US" altLang="en-US" sz="1800" kern="0" dirty="0">
              <a:solidFill>
                <a:srgbClr val="C00000"/>
              </a:solidFill>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6062591" y="2723162"/>
            <a:ext cx="214313" cy="857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7832207" y="2283823"/>
            <a:ext cx="75212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defTabSz="685800" eaLnBrk="0" fontAlgn="base" hangingPunct="0">
              <a:spcBef>
                <a:spcPct val="0"/>
              </a:spcBef>
              <a:spcAft>
                <a:spcPct val="0"/>
              </a:spcAft>
              <a:defRPr/>
            </a:pPr>
            <a:r>
              <a:rPr lang="en-US" altLang="en-US" sz="1350" kern="0">
                <a:solidFill>
                  <a:srgbClr val="000000"/>
                </a:solidFill>
              </a:rPr>
              <a:t>origin</a:t>
            </a:r>
          </a:p>
          <a:p>
            <a:pPr algn="r" defTabSz="685800" eaLnBrk="0" fontAlgn="base" hangingPunct="0">
              <a:spcBef>
                <a:spcPct val="0"/>
              </a:spcBef>
              <a:spcAft>
                <a:spcPct val="0"/>
              </a:spcAft>
              <a:defRPr/>
            </a:pPr>
            <a:r>
              <a:rPr lang="en-US" altLang="en-US" sz="1350" kern="0">
                <a:solidFill>
                  <a:srgbClr val="000000"/>
                </a:solidFill>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6669811" y="2437413"/>
            <a:ext cx="50006" cy="207169"/>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7141298" y="2465988"/>
            <a:ext cx="7144" cy="178594"/>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7484197" y="2587431"/>
            <a:ext cx="100013" cy="157163"/>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7605641" y="3158931"/>
            <a:ext cx="185738"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6118551" y="2440548"/>
            <a:ext cx="1631156" cy="1185863"/>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6630509" y="2681491"/>
            <a:ext cx="7489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public</a:t>
            </a:r>
          </a:p>
          <a:p>
            <a:pPr algn="ctr" defTabSz="685800" eaLnBrk="0" fontAlgn="base" hangingPunct="0">
              <a:spcBef>
                <a:spcPct val="0"/>
              </a:spcBef>
              <a:spcAft>
                <a:spcPct val="0"/>
              </a:spcAft>
              <a:defRPr/>
            </a:pPr>
            <a:r>
              <a:rPr lang="en-US" altLang="en-US" sz="1200" kern="0">
                <a:solidFill>
                  <a:srgbClr val="CC0000"/>
                </a:solidFill>
              </a:rPr>
              <a:t> Internet</a:t>
            </a:r>
            <a:endParaRPr lang="en-US" altLang="en-US" sz="1800" kern="0">
              <a:solidFill>
                <a:srgbClr val="CC0000"/>
              </a:solidFill>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5811369" y="4210253"/>
            <a:ext cx="2224088" cy="1042988"/>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defTabSz="685800" eaLnBrk="0" fontAlgn="base" hangingPunct="0">
              <a:spcBef>
                <a:spcPct val="20000"/>
              </a:spcBef>
              <a:spcAft>
                <a:spcPct val="0"/>
              </a:spcAft>
              <a:buClr>
                <a:srgbClr val="3333CC"/>
              </a:buClr>
              <a:buSzPct val="85000"/>
              <a:defRPr/>
            </a:pPr>
            <a:endParaRPr lang="en-US" sz="15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6148316" y="4442425"/>
            <a:ext cx="641747" cy="3238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6530507" y="4478144"/>
            <a:ext cx="422672" cy="2952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6934129" y="4482906"/>
            <a:ext cx="111919" cy="28694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7055573" y="3516118"/>
            <a:ext cx="0" cy="79652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5805621" y="4125719"/>
            <a:ext cx="950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a:solidFill>
                  <a:srgbClr val="CC0000"/>
                </a:solidFill>
              </a:rPr>
              <a:t>institutional</a:t>
            </a:r>
          </a:p>
          <a:p>
            <a:pPr algn="ctr" defTabSz="685800" eaLnBrk="0" fontAlgn="base" hangingPunct="0">
              <a:spcBef>
                <a:spcPct val="0"/>
              </a:spcBef>
              <a:spcAft>
                <a:spcPct val="0"/>
              </a:spcAft>
              <a:defRPr/>
            </a:pPr>
            <a:r>
              <a:rPr lang="en-US" altLang="en-US" sz="1200" kern="0">
                <a:solidFill>
                  <a:srgbClr val="CC0000"/>
                </a:solidFill>
              </a:rPr>
              <a:t>network</a:t>
            </a:r>
            <a:endParaRPr lang="en-US" altLang="en-US" sz="1800" kern="0">
              <a:solidFill>
                <a:srgbClr val="CC0000"/>
              </a:solidFill>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7311023" y="4411469"/>
            <a:ext cx="1021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000000"/>
                </a:solidFill>
              </a:rPr>
              <a:t>1 Gbps LAN</a:t>
            </a:r>
            <a:endParaRPr lang="en-US" altLang="en-US" sz="1800" kern="0" dirty="0">
              <a:solidFill>
                <a:srgbClr val="3333CC"/>
              </a:solidFill>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7056763" y="3657804"/>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0"/>
              </a:spcBef>
              <a:spcAft>
                <a:spcPct val="0"/>
              </a:spcAft>
              <a:defRPr/>
            </a:pPr>
            <a:r>
              <a:rPr lang="en-US" altLang="en-US" sz="1200" kern="0" dirty="0">
                <a:solidFill>
                  <a:srgbClr val="000000"/>
                </a:solidFill>
              </a:rPr>
              <a:t>1.54 Mbps </a:t>
            </a:r>
          </a:p>
          <a:p>
            <a:pPr defTabSz="685800" eaLnBrk="0" fontAlgn="base" hangingPunct="0">
              <a:spcBef>
                <a:spcPct val="0"/>
              </a:spcBef>
              <a:spcAft>
                <a:spcPct val="0"/>
              </a:spcAft>
              <a:defRPr/>
            </a:pPr>
            <a:r>
              <a:rPr lang="en-US" altLang="en-US" sz="1200" kern="0" dirty="0">
                <a:solidFill>
                  <a:srgbClr val="000000"/>
                </a:solidFill>
              </a:rPr>
              <a:t>access link</a:t>
            </a:r>
            <a:endParaRPr lang="en-US" altLang="en-US" sz="1800" kern="0" dirty="0">
              <a:solidFill>
                <a:srgbClr val="3333CC"/>
              </a:solidFill>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5801844" y="2383834"/>
            <a:ext cx="283369" cy="432197"/>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5913763" y="4718650"/>
            <a:ext cx="394097" cy="417910"/>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6487644" y="2025457"/>
            <a:ext cx="283369" cy="432197"/>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7052001" y="2049269"/>
            <a:ext cx="283369" cy="432197"/>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7509201" y="2163569"/>
            <a:ext cx="283369" cy="432197"/>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7755660" y="2873182"/>
            <a:ext cx="283369" cy="432197"/>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6297145" y="4735319"/>
            <a:ext cx="394097" cy="417910"/>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6690051" y="4726985"/>
            <a:ext cx="394097" cy="417909"/>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6741685" y="3178999"/>
            <a:ext cx="666817" cy="349868"/>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6725682" y="4185163"/>
            <a:ext cx="666817" cy="349868"/>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7004971" y="4463065"/>
            <a:ext cx="608409" cy="775097"/>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20000"/>
                    </a:spcBef>
                    <a:spcAft>
                      <a:spcPct val="0"/>
                    </a:spcAft>
                    <a:buClr>
                      <a:srgbClr val="3333CC"/>
                    </a:buClr>
                    <a:buSzPct val="85000"/>
                    <a:defRPr/>
                  </a:pPr>
                  <a:endParaRPr lang="en-US" sz="1500" kern="0">
                    <a:solidFill>
                      <a:srgbClr val="000000"/>
                    </a:solidFill>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fontAlgn="base">
                    <a:spcBef>
                      <a:spcPct val="0"/>
                    </a:spcBef>
                    <a:spcAft>
                      <a:spcPct val="0"/>
                    </a:spcAft>
                    <a:defRPr/>
                  </a:pPr>
                  <a:endParaRPr lang="en-US" altLang="en-US" sz="1350" kern="0">
                    <a:solidFill>
                      <a:srgbClr val="FF0000"/>
                    </a:solidFill>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eaLnBrk="0" fontAlgn="base" hangingPunct="0">
                    <a:spcBef>
                      <a:spcPct val="20000"/>
                    </a:spcBef>
                    <a:spcAft>
                      <a:spcPct val="0"/>
                    </a:spcAft>
                    <a:buClr>
                      <a:srgbClr val="3333CC"/>
                    </a:buClr>
                    <a:buSzPct val="85000"/>
                    <a:defRPr/>
                  </a:pPr>
                  <a:endParaRPr lang="en-US" altLang="en-US" sz="1500" kern="0">
                    <a:solidFill>
                      <a:srgbClr val="000000"/>
                    </a:solidFill>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7061157" y="5202139"/>
            <a:ext cx="12747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eaLnBrk="0" fontAlgn="base" hangingPunct="0">
              <a:spcBef>
                <a:spcPct val="0"/>
              </a:spcBef>
              <a:spcAft>
                <a:spcPct val="0"/>
              </a:spcAft>
              <a:defRPr/>
            </a:pPr>
            <a:r>
              <a:rPr lang="en-US" altLang="en-US" sz="1200" kern="0" dirty="0">
                <a:solidFill>
                  <a:srgbClr val="C00000"/>
                </a:solidFill>
              </a:rPr>
              <a:t>local web cache</a:t>
            </a:r>
            <a:endParaRPr lang="en-US" altLang="en-US" sz="1800" kern="0" dirty="0">
              <a:solidFill>
                <a:srgbClr val="C00000"/>
              </a:solidFill>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666752" y="1911353"/>
            <a:ext cx="4624628" cy="1308096"/>
          </a:xfrm>
          <a:prstGeom prst="rect">
            <a:avLst/>
          </a:prstGeom>
        </p:spPr>
        <p:txBody>
          <a:bodyPr vert="horz" lIns="68580" tIns="34290" rIns="68580" bIns="3429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 indent="0" defTabSz="685800">
              <a:lnSpc>
                <a:spcPct val="110000"/>
              </a:lnSpc>
              <a:spcBef>
                <a:spcPts val="300"/>
              </a:spcBef>
              <a:buNone/>
              <a:tabLst>
                <a:tab pos="40481" algn="l"/>
                <a:tab pos="432197" algn="l"/>
              </a:tabLst>
              <a:defRPr/>
            </a:pPr>
            <a:r>
              <a:rPr lang="en-US" altLang="en-US" sz="2250" dirty="0">
                <a:solidFill>
                  <a:prstClr val="black"/>
                </a:solidFill>
                <a:latin typeface="Calibri"/>
                <a:ea typeface="ＭＳ Ｐゴシック" panose="020B0600070205080204" pitchFamily="34" charset="-128"/>
              </a:rPr>
              <a:t>suppose cache hit rate is 0.4:  </a:t>
            </a:r>
          </a:p>
          <a:p>
            <a:pPr marL="264319" indent="-173831" defTabSz="685800">
              <a:lnSpc>
                <a:spcPct val="110000"/>
              </a:lnSpc>
              <a:spcBef>
                <a:spcPts val="300"/>
              </a:spcBef>
              <a:tabLst>
                <a:tab pos="40481" algn="l"/>
                <a:tab pos="432197" algn="l"/>
              </a:tabLst>
              <a:defRPr/>
            </a:pPr>
            <a:r>
              <a:rPr lang="en-US" altLang="en-US" sz="1950" dirty="0">
                <a:solidFill>
                  <a:prstClr val="black"/>
                </a:solidFill>
                <a:latin typeface="Calibri"/>
                <a:ea typeface="ＭＳ Ｐゴシック" panose="020B0600070205080204" pitchFamily="34" charset="-128"/>
              </a:rPr>
              <a:t>40% requests served by cache, with low (msec) delay </a:t>
            </a:r>
          </a:p>
          <a:p>
            <a:pPr marL="171450" indent="-171450" defTabSz="685800">
              <a:lnSpc>
                <a:spcPct val="80000"/>
              </a:lnSpc>
              <a:spcBef>
                <a:spcPts val="750"/>
              </a:spcBef>
              <a:buNone/>
              <a:tabLst>
                <a:tab pos="432197" algn="l"/>
              </a:tabLst>
              <a:defRPr/>
            </a:pPr>
            <a:r>
              <a:rPr lang="en-US" altLang="en-US" sz="1950" dirty="0">
                <a:solidFill>
                  <a:prstClr val="black"/>
                </a:solidFill>
                <a:latin typeface="Calibri"/>
                <a:ea typeface="ＭＳ Ｐゴシック" panose="020B0600070205080204" pitchFamily="34" charset="-128"/>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757664" y="2871280"/>
            <a:ext cx="4626270" cy="11775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173831" indent="-173831" defTabSz="685800">
              <a:lnSpc>
                <a:spcPct val="90000"/>
              </a:lnSpc>
              <a:spcBef>
                <a:spcPts val="300"/>
              </a:spcBef>
              <a:buClr>
                <a:srgbClr val="000099"/>
              </a:buClr>
              <a:buSzPct val="100000"/>
              <a:buFont typeface="Wingdings" charset="2"/>
              <a:buChar char="§"/>
              <a:tabLst>
                <a:tab pos="432197" algn="l"/>
              </a:tabLst>
              <a:defRPr/>
            </a:pPr>
            <a:r>
              <a:rPr lang="en-US" altLang="en-US" dirty="0">
                <a:solidFill>
                  <a:prstClr val="black"/>
                </a:solidFill>
                <a:latin typeface="Calibri"/>
                <a:ea typeface="ＭＳ Ｐゴシック" panose="020B0600070205080204" pitchFamily="34" charset="-128"/>
              </a:rPr>
              <a:t>60% requests satisfied at origin </a:t>
            </a:r>
          </a:p>
          <a:p>
            <a:pPr marL="304800" lvl="1" indent="-127397" defTabSz="685800">
              <a:lnSpc>
                <a:spcPct val="90000"/>
              </a:lnSpc>
              <a:spcBef>
                <a:spcPts val="300"/>
              </a:spcBef>
              <a:buClr>
                <a:srgbClr val="000099"/>
              </a:buClr>
              <a:buSzPct val="100000"/>
              <a:buFont typeface="Arial" panose="020B0604020202020204" pitchFamily="34" charset="0"/>
              <a:buChar char="•"/>
              <a:tabLst>
                <a:tab pos="342900" algn="l"/>
              </a:tabLst>
              <a:defRPr/>
            </a:pPr>
            <a:r>
              <a:rPr lang="en-US" dirty="0">
                <a:solidFill>
                  <a:prstClr val="black"/>
                </a:solidFill>
                <a:latin typeface="Calibri"/>
                <a:ea typeface="ＭＳ Ｐゴシック" charset="0"/>
                <a:cs typeface="ＭＳ Ｐゴシック" charset="0"/>
              </a:rPr>
              <a:t> rate to browsers over access link </a:t>
            </a:r>
          </a:p>
          <a:p>
            <a:pPr marL="342900" lvl="1" defTabSz="685800">
              <a:lnSpc>
                <a:spcPct val="90000"/>
              </a:lnSpc>
              <a:spcBef>
                <a:spcPts val="300"/>
              </a:spcBef>
              <a:buClr>
                <a:srgbClr val="000099"/>
              </a:buClr>
              <a:buSzPct val="65000"/>
              <a:tabLst>
                <a:tab pos="432197" algn="l"/>
              </a:tabLst>
              <a:defRPr/>
            </a:pPr>
            <a:r>
              <a:rPr lang="en-US" dirty="0">
                <a:solidFill>
                  <a:prstClr val="black"/>
                </a:solidFill>
                <a:latin typeface="Calibri"/>
                <a:ea typeface="ＭＳ Ｐゴシック" charset="0"/>
                <a:cs typeface="ＭＳ Ｐゴシック" charset="0"/>
              </a:rPr>
              <a:t>       = 0.6 * 1.50 Mbps  =  .9 Mbps </a:t>
            </a:r>
          </a:p>
          <a:p>
            <a:pPr marL="354806" lvl="1" indent="-215504" defTabSz="685800">
              <a:lnSpc>
                <a:spcPct val="90000"/>
              </a:lnSpc>
              <a:spcBef>
                <a:spcPts val="300"/>
              </a:spcBef>
              <a:buClr>
                <a:srgbClr val="0000A3"/>
              </a:buClr>
              <a:buSzPct val="100000"/>
              <a:buFont typeface="Arial" panose="020B0604020202020204" pitchFamily="34" charset="0"/>
              <a:buChar char="•"/>
              <a:tabLst>
                <a:tab pos="432197" algn="l"/>
              </a:tabLst>
              <a:defRPr/>
            </a:pPr>
            <a:r>
              <a:rPr lang="en-US" dirty="0">
                <a:solidFill>
                  <a:prstClr val="black"/>
                </a:solidFill>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711995" y="4285458"/>
            <a:ext cx="4828711" cy="1119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14313" indent="-165497" defTabSz="685800">
              <a:lnSpc>
                <a:spcPct val="85000"/>
              </a:lnSpc>
              <a:buClr>
                <a:srgbClr val="000099"/>
              </a:buClr>
              <a:buSzPct val="100000"/>
              <a:buFont typeface="Wingdings" charset="2"/>
              <a:buChar char="§"/>
              <a:tabLst>
                <a:tab pos="432197" algn="l"/>
              </a:tabLst>
              <a:defRPr/>
            </a:pPr>
            <a:r>
              <a:rPr lang="en-US" dirty="0">
                <a:solidFill>
                  <a:prstClr val="black"/>
                </a:solidFill>
                <a:latin typeface="Calibri"/>
                <a:ea typeface="ＭＳ Ｐゴシック" charset="0"/>
                <a:cs typeface="ＭＳ Ｐゴシック" charset="0"/>
              </a:rPr>
              <a:t>average end-end delay:</a:t>
            </a:r>
          </a:p>
          <a:p>
            <a:pPr marL="257175" lvl="1" defTabSz="685800">
              <a:lnSpc>
                <a:spcPct val="90000"/>
              </a:lnSpc>
              <a:spcBef>
                <a:spcPts val="300"/>
              </a:spcBef>
              <a:buClr>
                <a:srgbClr val="000099"/>
              </a:buClr>
              <a:tabLst>
                <a:tab pos="432197" algn="l"/>
              </a:tabLst>
              <a:defRPr/>
            </a:pPr>
            <a:r>
              <a:rPr lang="en-US" dirty="0">
                <a:solidFill>
                  <a:prstClr val="black"/>
                </a:solidFill>
                <a:latin typeface="Calibri"/>
                <a:ea typeface="ＭＳ Ｐゴシック" charset="0"/>
                <a:cs typeface="ＭＳ Ｐゴシック" charset="0"/>
              </a:rPr>
              <a:t>=</a:t>
            </a:r>
            <a:r>
              <a:rPr lang="en-US" dirty="0">
                <a:solidFill>
                  <a:srgbClr val="C00000"/>
                </a:solidFill>
                <a:latin typeface="Calibri"/>
                <a:ea typeface="ＭＳ Ｐゴシック" charset="0"/>
                <a:cs typeface="ＭＳ Ｐゴシック" charset="0"/>
              </a:rPr>
              <a:t> 0.6 </a:t>
            </a:r>
            <a:r>
              <a:rPr lang="en-US" dirty="0">
                <a:solidFill>
                  <a:prstClr val="black"/>
                </a:solidFill>
                <a:latin typeface="Calibri"/>
                <a:ea typeface="ＭＳ Ｐゴシック" charset="0"/>
                <a:cs typeface="ＭＳ Ｐゴシック" charset="0"/>
              </a:rPr>
              <a:t>* (delay from origin servers)</a:t>
            </a:r>
          </a:p>
          <a:p>
            <a:pPr marL="257175" lvl="1" defTabSz="685800">
              <a:lnSpc>
                <a:spcPct val="90000"/>
              </a:lnSpc>
              <a:spcBef>
                <a:spcPts val="300"/>
              </a:spcBef>
              <a:buClr>
                <a:srgbClr val="000099"/>
              </a:buClr>
              <a:tabLst>
                <a:tab pos="432197" algn="l"/>
              </a:tabLst>
              <a:defRPr/>
            </a:pPr>
            <a:r>
              <a:rPr lang="en-US" dirty="0">
                <a:solidFill>
                  <a:prstClr val="black"/>
                </a:solidFill>
                <a:latin typeface="Calibri"/>
                <a:ea typeface="ＭＳ Ｐゴシック" charset="0"/>
                <a:cs typeface="ＭＳ Ｐゴシック" charset="0"/>
              </a:rPr>
              <a:t>           +</a:t>
            </a:r>
            <a:r>
              <a:rPr lang="en-US" dirty="0">
                <a:solidFill>
                  <a:srgbClr val="C00000"/>
                </a:solidFill>
                <a:latin typeface="Calibri"/>
                <a:ea typeface="ＭＳ Ｐゴシック" charset="0"/>
                <a:cs typeface="ＭＳ Ｐゴシック" charset="0"/>
              </a:rPr>
              <a:t> 0.4 </a:t>
            </a:r>
            <a:r>
              <a:rPr lang="en-US" dirty="0">
                <a:solidFill>
                  <a:prstClr val="black"/>
                </a:solidFill>
                <a:latin typeface="Calibri"/>
                <a:ea typeface="ＭＳ Ｐゴシック" charset="0"/>
                <a:cs typeface="ＭＳ Ｐゴシック" charset="0"/>
              </a:rPr>
              <a:t>* (delay when satisfied at cache)</a:t>
            </a:r>
          </a:p>
          <a:p>
            <a:pPr marL="257175" lvl="1" defTabSz="685800">
              <a:lnSpc>
                <a:spcPct val="90000"/>
              </a:lnSpc>
              <a:spcBef>
                <a:spcPts val="300"/>
              </a:spcBef>
              <a:buClr>
                <a:srgbClr val="000099"/>
              </a:buClr>
              <a:tabLst>
                <a:tab pos="432197" algn="l"/>
              </a:tabLst>
              <a:defRPr/>
            </a:pPr>
            <a:r>
              <a:rPr lang="en-US" dirty="0">
                <a:solidFill>
                  <a:prstClr val="black"/>
                </a:solidFill>
                <a:latin typeface="Calibri"/>
                <a:ea typeface="ＭＳ Ｐゴシック" charset="0"/>
                <a:cs typeface="ＭＳ Ｐゴシック" charset="0"/>
              </a:rPr>
              <a:t>= 0.6 (2.01) + 0.4 (~msecs) = ~ 1.2 secs</a:t>
            </a:r>
          </a:p>
          <a:p>
            <a:pPr marL="171450" indent="-171450" defTabSz="685800">
              <a:lnSpc>
                <a:spcPct val="80000"/>
              </a:lnSpc>
              <a:buClr>
                <a:srgbClr val="000099"/>
              </a:buClr>
              <a:buSzPct val="65000"/>
              <a:tabLst>
                <a:tab pos="432197" algn="l"/>
              </a:tabLst>
              <a:defRPr/>
            </a:pPr>
            <a:r>
              <a:rPr lang="en-US" dirty="0">
                <a:solidFill>
                  <a:prstClr val="black"/>
                </a:solidFill>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742950" y="5446752"/>
            <a:ext cx="7003520" cy="577081"/>
          </a:xfrm>
          <a:prstGeom prst="rect">
            <a:avLst/>
          </a:prstGeom>
          <a:noFill/>
        </p:spPr>
        <p:txBody>
          <a:bodyPr wrap="none" rtlCol="0">
            <a:spAutoFit/>
          </a:bodyPr>
          <a:lstStyle/>
          <a:p>
            <a:pPr defTabSz="685800">
              <a:defRPr/>
            </a:pPr>
            <a:r>
              <a:rPr lang="en-US" i="1" dirty="0">
                <a:solidFill>
                  <a:srgbClr val="C00000"/>
                </a:solidFill>
                <a:latin typeface="Calibri"/>
                <a:ea typeface="ＭＳ Ｐゴシック" charset="0"/>
                <a:cs typeface="ＭＳ Ｐゴシック" charset="0"/>
              </a:rPr>
              <a:t>lower average end-end delay than with 154 Mbps link (and cheaper too!)</a:t>
            </a:r>
          </a:p>
          <a:p>
            <a:pPr defTabSz="685800">
              <a:defRPr/>
            </a:pPr>
            <a:endParaRPr lang="en-US" sz="1350" dirty="0">
              <a:solidFill>
                <a:prstClr val="black"/>
              </a:solidFill>
              <a:latin typeface="Calibri"/>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Browser caching: Conditional GET</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35753" y="2077181"/>
            <a:ext cx="4197940" cy="384929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i="1" dirty="0">
                <a:solidFill>
                  <a:srgbClr val="CC0000"/>
                </a:solidFill>
                <a:latin typeface="Calibri"/>
                <a:ea typeface="ＭＳ Ｐゴシック" panose="020B0600070205080204" pitchFamily="34" charset="-128"/>
              </a:rPr>
              <a:t>Goal:</a:t>
            </a:r>
            <a:r>
              <a:rPr lang="en-US" altLang="en-US" sz="2100" dirty="0">
                <a:solidFill>
                  <a:prstClr val="black"/>
                </a:solidFill>
                <a:latin typeface="Calibri"/>
                <a:ea typeface="ＭＳ Ｐゴシック" panose="020B0600070205080204" pitchFamily="34" charset="-128"/>
              </a:rPr>
              <a:t> don’</a:t>
            </a:r>
            <a:r>
              <a:rPr lang="en-US" altLang="ja-JP" sz="2100" dirty="0">
                <a:solidFill>
                  <a:prstClr val="black"/>
                </a:solidFill>
                <a:latin typeface="Calibri"/>
                <a:ea typeface="ＭＳ Ｐゴシック" panose="020B0600070205080204" pitchFamily="34" charset="-128"/>
              </a:rPr>
              <a:t>t send object if browser has up-to-date cached version</a:t>
            </a:r>
          </a:p>
          <a:p>
            <a:pPr marL="521494" lvl="1" indent="-173831" defTabSz="685800">
              <a:spcBef>
                <a:spcPts val="375"/>
              </a:spcBef>
              <a:defRPr/>
            </a:pPr>
            <a:r>
              <a:rPr lang="en-US" altLang="en-US" sz="1800" dirty="0">
                <a:solidFill>
                  <a:prstClr val="black"/>
                </a:solidFill>
                <a:latin typeface="Calibri"/>
                <a:ea typeface="ＭＳ Ｐゴシック" panose="020B0600070205080204" pitchFamily="34" charset="-128"/>
              </a:rPr>
              <a:t>no object transmission delay (or use of network resources)</a:t>
            </a:r>
          </a:p>
          <a:p>
            <a:pPr marL="264319" indent="-166688" defTabSz="685800">
              <a:spcBef>
                <a:spcPts val="750"/>
              </a:spcBef>
              <a:defRPr/>
            </a:pPr>
            <a:r>
              <a:rPr lang="en-US" altLang="en-US" sz="2100" i="1" dirty="0">
                <a:solidFill>
                  <a:srgbClr val="000090"/>
                </a:solidFill>
                <a:latin typeface="Calibri"/>
                <a:ea typeface="ＭＳ Ｐゴシック" panose="020B0600070205080204" pitchFamily="34" charset="-128"/>
              </a:rPr>
              <a:t>client:</a:t>
            </a:r>
            <a:r>
              <a:rPr lang="en-US" altLang="en-US" sz="2100" dirty="0">
                <a:solidFill>
                  <a:srgbClr val="000090"/>
                </a:solidFill>
                <a:latin typeface="Calibri"/>
                <a:ea typeface="ＭＳ Ｐゴシック" panose="020B0600070205080204" pitchFamily="34" charset="-128"/>
              </a:rPr>
              <a:t> </a:t>
            </a:r>
            <a:r>
              <a:rPr lang="en-US" altLang="en-US" sz="2100" dirty="0">
                <a:solidFill>
                  <a:prstClr val="black"/>
                </a:solidFill>
                <a:latin typeface="Calibri"/>
                <a:ea typeface="ＭＳ Ｐゴシック" panose="020B0600070205080204" pitchFamily="34" charset="-128"/>
              </a:rPr>
              <a:t>specify date of browser-cached copy in HTTP request</a:t>
            </a:r>
          </a:p>
          <a:p>
            <a:pPr marL="521494" lvl="1" indent="-173831" defTabSz="685800">
              <a:spcBef>
                <a:spcPts val="375"/>
              </a:spcBef>
              <a:buNone/>
              <a:defRPr/>
            </a:pPr>
            <a:r>
              <a:rPr lang="en-US" altLang="en-US" sz="1800" b="1" dirty="0">
                <a:solidFill>
                  <a:prstClr val="black"/>
                </a:solidFill>
                <a:latin typeface="Calibri"/>
                <a:ea typeface="ＭＳ Ｐゴシック" panose="020B0600070205080204" pitchFamily="34" charset="-128"/>
              </a:rPr>
              <a:t>If-modified-since: &lt;date&gt;</a:t>
            </a:r>
          </a:p>
          <a:p>
            <a:pPr marL="264319" indent="-166688" defTabSz="685800">
              <a:spcBef>
                <a:spcPts val="750"/>
              </a:spcBef>
              <a:defRPr/>
            </a:pPr>
            <a:r>
              <a:rPr lang="en-US" altLang="en-US" sz="2100" i="1" dirty="0">
                <a:solidFill>
                  <a:srgbClr val="000090"/>
                </a:solidFill>
                <a:latin typeface="Calibri"/>
                <a:ea typeface="ＭＳ Ｐゴシック" panose="020B0600070205080204" pitchFamily="34" charset="-128"/>
              </a:rPr>
              <a:t>server:</a:t>
            </a:r>
            <a:r>
              <a:rPr lang="en-US" altLang="en-US" sz="2100" dirty="0">
                <a:solidFill>
                  <a:srgbClr val="000090"/>
                </a:solidFill>
                <a:latin typeface="Calibri"/>
                <a:ea typeface="ＭＳ Ｐゴシック" panose="020B0600070205080204" pitchFamily="34" charset="-128"/>
              </a:rPr>
              <a:t> </a:t>
            </a:r>
            <a:r>
              <a:rPr lang="en-US" altLang="en-US" sz="2100" dirty="0">
                <a:solidFill>
                  <a:prstClr val="black"/>
                </a:solidFill>
                <a:latin typeface="Calibri"/>
                <a:ea typeface="ＭＳ Ｐゴシック" panose="020B0600070205080204" pitchFamily="34" charset="-128"/>
              </a:rPr>
              <a:t>response contains no object if browser-cached copy is up-to-date: </a:t>
            </a:r>
          </a:p>
          <a:p>
            <a:pPr marL="521494" lvl="1" indent="-173831" defTabSz="685800">
              <a:spcBef>
                <a:spcPts val="375"/>
              </a:spcBef>
              <a:buNone/>
              <a:defRPr/>
            </a:pPr>
            <a:r>
              <a:rPr lang="en-US" altLang="en-US" sz="1800" b="1" dirty="0">
                <a:solidFill>
                  <a:prstClr val="black"/>
                </a:solidFill>
                <a:latin typeface="Calibri"/>
                <a:ea typeface="ＭＳ Ｐゴシック" panose="020B0600070205080204" pitchFamily="34" charset="-128"/>
              </a:rPr>
              <a:t>HTTP/1.0 304 Not Modified</a:t>
            </a:r>
            <a:endParaRPr lang="en-US" altLang="en-US" sz="2100" dirty="0">
              <a:solidFill>
                <a:prstClr val="black"/>
              </a:solidFill>
              <a:latin typeface="Calibri"/>
              <a:ea typeface="ＭＳ Ｐゴシック" panose="020B0600070205080204" pitchFamily="34" charset="-128"/>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5276618" y="2408438"/>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5506409" y="2321523"/>
            <a:ext cx="2010965" cy="484748"/>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prstClr val="black"/>
                </a:solidFill>
                <a:latin typeface="Calibri"/>
              </a:rPr>
              <a:t>HTTP request msg</a:t>
            </a:r>
          </a:p>
          <a:p>
            <a:pPr algn="ctr" defTabSz="685800">
              <a:spcBef>
                <a:spcPct val="0"/>
              </a:spcBef>
              <a:defRPr/>
            </a:pPr>
            <a:r>
              <a:rPr lang="en-US" altLang="en-US" sz="1200" b="1">
                <a:solidFill>
                  <a:prstClr val="black"/>
                </a:solidFill>
                <a:latin typeface="Calibri"/>
              </a:rPr>
              <a:t>If-modified-since: &lt;date&gt;</a:t>
            </a:r>
            <a:endParaRPr lang="en-US" altLang="en-US" sz="1500" b="1">
              <a:solidFill>
                <a:prstClr val="black"/>
              </a:solidFill>
              <a:latin typeface="Calibri"/>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5290906" y="2968032"/>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5492122" y="2963269"/>
            <a:ext cx="1982390" cy="669132"/>
            <a:chOff x="2698" y="2036"/>
            <a:chExt cx="1665" cy="562"/>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800">
                <a:solidFill>
                  <a:prstClr val="black"/>
                </a:solidFill>
                <a:latin typeface="Calibri"/>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6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prstClr val="black"/>
                  </a:solidFill>
                  <a:latin typeface="Calibri"/>
                </a:rPr>
                <a:t>HTTP response</a:t>
              </a:r>
            </a:p>
            <a:p>
              <a:pPr algn="ctr" defTabSz="685800">
                <a:spcBef>
                  <a:spcPct val="0"/>
                </a:spcBef>
                <a:defRPr/>
              </a:pPr>
              <a:r>
                <a:rPr lang="en-US" altLang="en-US" sz="1200" b="1">
                  <a:solidFill>
                    <a:prstClr val="black"/>
                  </a:solidFill>
                  <a:latin typeface="Calibri"/>
                </a:rPr>
                <a:t>HTTP/1.0 </a:t>
              </a:r>
            </a:p>
            <a:p>
              <a:pPr algn="ctr" defTabSz="685800">
                <a:spcBef>
                  <a:spcPct val="0"/>
                </a:spcBef>
                <a:defRPr/>
              </a:pPr>
              <a:r>
                <a:rPr lang="en-US" altLang="en-US" sz="1200" b="1">
                  <a:solidFill>
                    <a:prstClr val="black"/>
                  </a:solidFill>
                  <a:latin typeface="Calibri"/>
                </a:rPr>
                <a:t>304 Not Modified</a:t>
              </a:r>
              <a:endParaRPr lang="en-US" altLang="en-US" sz="1500" b="1">
                <a:solidFill>
                  <a:prstClr val="black"/>
                </a:solidFill>
                <a:latin typeface="Calibri"/>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7799812" y="2434633"/>
            <a:ext cx="816249" cy="1131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srgbClr val="000099"/>
                </a:solidFill>
                <a:latin typeface="Calibri"/>
              </a:rPr>
              <a:t>object </a:t>
            </a:r>
          </a:p>
          <a:p>
            <a:pPr algn="ctr" defTabSz="685800">
              <a:spcBef>
                <a:spcPct val="0"/>
              </a:spcBef>
              <a:defRPr/>
            </a:pPr>
            <a:r>
              <a:rPr lang="en-US" altLang="en-US" sz="1350">
                <a:solidFill>
                  <a:srgbClr val="000099"/>
                </a:solidFill>
                <a:latin typeface="Calibri"/>
              </a:rPr>
              <a:t>not </a:t>
            </a:r>
          </a:p>
          <a:p>
            <a:pPr algn="ctr" defTabSz="685800">
              <a:spcBef>
                <a:spcPct val="0"/>
              </a:spcBef>
              <a:defRPr/>
            </a:pPr>
            <a:r>
              <a:rPr lang="en-US" altLang="en-US" sz="1350">
                <a:solidFill>
                  <a:srgbClr val="000099"/>
                </a:solidFill>
                <a:latin typeface="Calibri"/>
              </a:rPr>
              <a:t>modified</a:t>
            </a:r>
          </a:p>
          <a:p>
            <a:pPr algn="ctr" defTabSz="685800">
              <a:spcBef>
                <a:spcPct val="0"/>
              </a:spcBef>
              <a:defRPr/>
            </a:pPr>
            <a:r>
              <a:rPr lang="en-US" altLang="en-US" sz="1350">
                <a:solidFill>
                  <a:srgbClr val="000099"/>
                </a:solidFill>
                <a:latin typeface="Calibri"/>
              </a:rPr>
              <a:t>before</a:t>
            </a:r>
          </a:p>
          <a:p>
            <a:pPr algn="ctr" defTabSz="685800">
              <a:spcBef>
                <a:spcPct val="0"/>
              </a:spcBef>
              <a:defRPr/>
            </a:pPr>
            <a:r>
              <a:rPr lang="en-US" altLang="en-US" sz="1350">
                <a:solidFill>
                  <a:srgbClr val="000099"/>
                </a:solidFill>
                <a:latin typeface="Calibri"/>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5094452" y="3882432"/>
            <a:ext cx="2928938"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5326624" y="4331298"/>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5509980" y="4244382"/>
            <a:ext cx="2010966" cy="484748"/>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prstClr val="black"/>
                </a:solidFill>
                <a:latin typeface="Calibri"/>
              </a:rPr>
              <a:t>HTTP request msg</a:t>
            </a:r>
          </a:p>
          <a:p>
            <a:pPr algn="ctr" defTabSz="685800">
              <a:spcBef>
                <a:spcPct val="0"/>
              </a:spcBef>
              <a:defRPr/>
            </a:pPr>
            <a:r>
              <a:rPr lang="en-US" altLang="en-US" sz="1200" b="1">
                <a:solidFill>
                  <a:prstClr val="black"/>
                </a:solidFill>
                <a:latin typeface="Calibri"/>
              </a:rPr>
              <a:t>If-modified-since: &lt;date&gt;</a:t>
            </a:r>
            <a:endParaRPr lang="en-US" altLang="en-US" sz="1500" b="1">
              <a:solidFill>
                <a:prstClr val="black"/>
              </a:solidFill>
              <a:latin typeface="Calibri"/>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5340912" y="4915895"/>
            <a:ext cx="2478881" cy="2857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5524268" y="4874223"/>
            <a:ext cx="1982391" cy="9464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dirty="0">
                <a:solidFill>
                  <a:prstClr val="black"/>
                </a:solidFill>
                <a:latin typeface="Calibri"/>
              </a:rPr>
              <a:t>HTTP response</a:t>
            </a:r>
          </a:p>
          <a:p>
            <a:pPr algn="ctr" defTabSz="685800">
              <a:spcBef>
                <a:spcPct val="0"/>
              </a:spcBef>
              <a:defRPr/>
            </a:pPr>
            <a:r>
              <a:rPr lang="en-US" altLang="en-US" sz="1200" b="1" dirty="0">
                <a:solidFill>
                  <a:prstClr val="black"/>
                </a:solidFill>
                <a:latin typeface="Calibri"/>
              </a:rPr>
              <a:t>HTTP/1.0 200 OK</a:t>
            </a:r>
          </a:p>
          <a:p>
            <a:pPr algn="ctr" defTabSz="685800">
              <a:spcBef>
                <a:spcPct val="0"/>
              </a:spcBef>
              <a:defRPr/>
            </a:pPr>
            <a:r>
              <a:rPr lang="en-US" altLang="en-US" sz="1500" b="1" dirty="0">
                <a:solidFill>
                  <a:prstClr val="black"/>
                </a:solidFill>
                <a:latin typeface="Calibri"/>
              </a:rPr>
              <a:t>&lt;data&gt;</a:t>
            </a:r>
          </a:p>
          <a:p>
            <a:pPr algn="ctr" defTabSz="685800">
              <a:spcBef>
                <a:spcPct val="0"/>
              </a:spcBef>
              <a:defRPr/>
            </a:pPr>
            <a:endParaRPr lang="en-US" altLang="en-US" sz="1500" b="1" dirty="0">
              <a:solidFill>
                <a:prstClr val="black"/>
              </a:solidFill>
              <a:latin typeface="Calibri"/>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7859343" y="4428929"/>
            <a:ext cx="816249"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350">
                <a:solidFill>
                  <a:srgbClr val="000099"/>
                </a:solidFill>
                <a:latin typeface="Calibri"/>
              </a:rPr>
              <a:t>object </a:t>
            </a:r>
          </a:p>
          <a:p>
            <a:pPr algn="ctr" defTabSz="685800">
              <a:spcBef>
                <a:spcPct val="0"/>
              </a:spcBef>
              <a:defRPr/>
            </a:pPr>
            <a:r>
              <a:rPr lang="en-US" altLang="en-US" sz="1350">
                <a:solidFill>
                  <a:srgbClr val="000099"/>
                </a:solidFill>
                <a:latin typeface="Calibri"/>
              </a:rPr>
              <a:t>modified</a:t>
            </a:r>
          </a:p>
          <a:p>
            <a:pPr algn="ctr" defTabSz="685800">
              <a:spcBef>
                <a:spcPct val="0"/>
              </a:spcBef>
              <a:defRPr/>
            </a:pPr>
            <a:r>
              <a:rPr lang="en-US" altLang="en-US" sz="1350">
                <a:solidFill>
                  <a:srgbClr val="000099"/>
                </a:solidFill>
                <a:latin typeface="Calibri"/>
              </a:rPr>
              <a:t>after </a:t>
            </a:r>
          </a:p>
          <a:p>
            <a:pPr algn="ctr" defTabSz="685800">
              <a:spcBef>
                <a:spcPct val="0"/>
              </a:spcBef>
              <a:defRPr/>
            </a:pPr>
            <a:r>
              <a:rPr lang="en-US" altLang="en-US" sz="1350">
                <a:solidFill>
                  <a:srgbClr val="000099"/>
                </a:solidFill>
                <a:latin typeface="Calibri"/>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4717556" y="1717315"/>
            <a:ext cx="3450902" cy="590550"/>
            <a:chOff x="6290074" y="931601"/>
            <a:chExt cx="4601202"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290074" y="1015740"/>
              <a:ext cx="820909"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a:solidFill>
                    <a:srgbClr val="CC0000"/>
                  </a:solidFill>
                  <a:latin typeface="Calibri"/>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9993251" y="1010976"/>
              <a:ext cx="898025"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a:solidFill>
                    <a:srgbClr val="CC0000"/>
                  </a:solidFill>
                  <a:latin typeface="Calibri"/>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685800">
              <a:defRPr/>
            </a:pPr>
            <a:r>
              <a:rPr lang="en-US"/>
              <a:t>Transport Layer: 3-</a:t>
            </a:r>
            <a:fld id="{C4204591-24BD-A542-B9D5-F8D8A88D2FEE}" type="slidenum">
              <a:rPr lang="en-US" smtClean="0"/>
              <a:pPr/>
              <a:t>72</a:t>
            </a:fld>
            <a:endParaRPr lang="en-US" sz="825" dirty="0">
              <a:solidFill>
                <a:prstClr val="white">
                  <a:lumMod val="50000"/>
                </a:prstClr>
              </a:solidFill>
              <a:latin typeface="Calibri"/>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6186CFC0-32C9-564D-9308-C927F150393C}" type="slidenum">
              <a:rPr lang="en-US" sz="1400" b="0">
                <a:latin typeface="Times New Roman" charset="0"/>
                <a:cs typeface="Calibri"/>
              </a:rPr>
              <a:pPr eaLnBrk="1" hangingPunct="1"/>
              <a:t>73</a:t>
            </a:fld>
            <a:endParaRPr lang="en-US" sz="1400" b="0" dirty="0">
              <a:latin typeface="Times New Roman" charset="0"/>
              <a:cs typeface="Calibri"/>
            </a:endParaRPr>
          </a:p>
        </p:txBody>
      </p:sp>
      <p:sp>
        <p:nvSpPr>
          <p:cNvPr id="100356"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Reverse Proxies</a:t>
            </a:r>
          </a:p>
        </p:txBody>
      </p:sp>
      <p:sp>
        <p:nvSpPr>
          <p:cNvPr id="100357" name="Rectangle 3"/>
          <p:cNvSpPr>
            <a:spLocks noGrp="1" noChangeArrowheads="1"/>
          </p:cNvSpPr>
          <p:nvPr>
            <p:ph type="body" idx="1"/>
          </p:nvPr>
        </p:nvSpPr>
        <p:spPr>
          <a:xfrm>
            <a:off x="457200" y="1219199"/>
            <a:ext cx="8458200" cy="2946649"/>
          </a:xfrm>
        </p:spPr>
        <p:txBody>
          <a:bodyPr>
            <a:normAutofit/>
          </a:bodyPr>
          <a:lstStyle/>
          <a:p>
            <a:pPr marL="285750" indent="-285750">
              <a:buFontTx/>
              <a:buNone/>
            </a:pPr>
            <a:r>
              <a:rPr lang="en-US" sz="2600" dirty="0">
                <a:latin typeface="Calibri"/>
                <a:cs typeface="Calibri"/>
              </a:rPr>
              <a:t>Cache documents close to </a:t>
            </a:r>
            <a:r>
              <a:rPr lang="en-US" sz="2600" b="1" dirty="0">
                <a:latin typeface="Calibri"/>
                <a:cs typeface="Calibri"/>
              </a:rPr>
              <a:t>server</a:t>
            </a:r>
            <a:r>
              <a:rPr lang="en-US" sz="2600" dirty="0">
                <a:latin typeface="Calibri"/>
                <a:cs typeface="Calibri"/>
              </a:rPr>
              <a:t> </a:t>
            </a:r>
            <a:br>
              <a:rPr lang="en-US" sz="2600" dirty="0">
                <a:latin typeface="Calibri"/>
                <a:cs typeface="Calibri"/>
              </a:rPr>
            </a:br>
            <a:r>
              <a:rPr lang="en-US" sz="2600" dirty="0">
                <a:latin typeface="Calibri"/>
                <a:cs typeface="Calibri"/>
              </a:rPr>
              <a:t>	</a:t>
            </a:r>
            <a:r>
              <a:rPr lang="en-US" sz="2600" dirty="0">
                <a:latin typeface="Calibri"/>
                <a:cs typeface="Calibri"/>
                <a:sym typeface="Wingdings" charset="0"/>
              </a:rPr>
              <a:t> decrease server load</a:t>
            </a:r>
          </a:p>
          <a:p>
            <a:pPr marL="285750" indent="-285750">
              <a:lnSpc>
                <a:spcPct val="70000"/>
              </a:lnSpc>
            </a:pPr>
            <a:r>
              <a:rPr lang="en-US" sz="2200" dirty="0">
                <a:latin typeface="Calibri"/>
                <a:cs typeface="Calibri"/>
                <a:sym typeface="Wingdings" charset="0"/>
              </a:rPr>
              <a:t>Typically done by content providers</a:t>
            </a:r>
          </a:p>
          <a:p>
            <a:pPr marL="0" indent="0">
              <a:lnSpc>
                <a:spcPct val="70000"/>
              </a:lnSpc>
              <a:buNone/>
            </a:pPr>
            <a:endParaRPr lang="en-US" sz="2200" dirty="0">
              <a:latin typeface="Calibri"/>
              <a:cs typeface="Calibri"/>
              <a:sym typeface="Wingdings" charset="0"/>
            </a:endParaRPr>
          </a:p>
          <a:p>
            <a:pPr marL="285750" indent="-285750">
              <a:lnSpc>
                <a:spcPct val="40000"/>
              </a:lnSpc>
            </a:pPr>
            <a:r>
              <a:rPr lang="en-US" sz="2200" dirty="0">
                <a:latin typeface="Calibri"/>
                <a:cs typeface="Calibri"/>
              </a:rPr>
              <a:t>Only works for </a:t>
            </a:r>
            <a:r>
              <a:rPr lang="en-US" sz="2200" i="1" dirty="0">
                <a:solidFill>
                  <a:srgbClr val="FF0000"/>
                </a:solidFill>
                <a:latin typeface="Calibri"/>
                <a:cs typeface="Calibri"/>
              </a:rPr>
              <a:t>static(*)</a:t>
            </a:r>
            <a:r>
              <a:rPr lang="en-US" sz="2200" i="1" dirty="0">
                <a:latin typeface="Calibri"/>
                <a:cs typeface="Calibri"/>
              </a:rPr>
              <a:t> </a:t>
            </a:r>
            <a:r>
              <a:rPr lang="en-US" sz="2200" i="1" dirty="0">
                <a:solidFill>
                  <a:srgbClr val="FF0000"/>
                </a:solidFill>
                <a:latin typeface="Calibri"/>
                <a:cs typeface="Calibri"/>
              </a:rPr>
              <a:t>content</a:t>
            </a:r>
          </a:p>
          <a:p>
            <a:pPr marL="0" indent="0">
              <a:lnSpc>
                <a:spcPct val="40000"/>
              </a:lnSpc>
              <a:buNone/>
            </a:pPr>
            <a:endParaRPr lang="en-US" sz="2200" i="1" dirty="0">
              <a:latin typeface="Calibri"/>
              <a:cs typeface="Calibri"/>
            </a:endParaRPr>
          </a:p>
          <a:p>
            <a:pPr marL="0" indent="0">
              <a:lnSpc>
                <a:spcPct val="40000"/>
              </a:lnSpc>
              <a:buNone/>
            </a:pPr>
            <a:r>
              <a:rPr lang="en-US" sz="2200" i="1" dirty="0">
                <a:latin typeface="Calibri"/>
                <a:cs typeface="Calibri"/>
              </a:rPr>
              <a:t>(*) static can also be snapshots</a:t>
            </a:r>
          </a:p>
          <a:p>
            <a:pPr marL="0" indent="0">
              <a:lnSpc>
                <a:spcPct val="40000"/>
              </a:lnSpc>
              <a:buNone/>
            </a:pPr>
            <a:r>
              <a:rPr lang="en-US" sz="2200" i="1" dirty="0">
                <a:latin typeface="Calibri"/>
                <a:cs typeface="Calibri"/>
              </a:rPr>
              <a:t>of dynamic content</a:t>
            </a:r>
            <a:endParaRPr lang="en-US" dirty="0">
              <a:latin typeface="Calibri"/>
              <a:cs typeface="Calibri"/>
            </a:endParaRPr>
          </a:p>
        </p:txBody>
      </p:sp>
      <p:grpSp>
        <p:nvGrpSpPr>
          <p:cNvPr id="100358" name="Group 4"/>
          <p:cNvGrpSpPr>
            <a:grpSpLocks/>
          </p:cNvGrpSpPr>
          <p:nvPr/>
        </p:nvGrpSpPr>
        <p:grpSpPr bwMode="auto">
          <a:xfrm>
            <a:off x="6172200" y="6172200"/>
            <a:ext cx="371475" cy="381000"/>
            <a:chOff x="1014" y="912"/>
            <a:chExt cx="574" cy="596"/>
          </a:xfrm>
        </p:grpSpPr>
        <p:sp>
          <p:nvSpPr>
            <p:cNvPr id="100443"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44"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5"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6"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47"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8"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9"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0"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51"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52"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3"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54"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59" name="Group 17"/>
          <p:cNvGrpSpPr>
            <a:grpSpLocks/>
          </p:cNvGrpSpPr>
          <p:nvPr/>
        </p:nvGrpSpPr>
        <p:grpSpPr bwMode="auto">
          <a:xfrm>
            <a:off x="7629525" y="6172200"/>
            <a:ext cx="371475" cy="381000"/>
            <a:chOff x="1014" y="912"/>
            <a:chExt cx="574" cy="596"/>
          </a:xfrm>
        </p:grpSpPr>
        <p:sp>
          <p:nvSpPr>
            <p:cNvPr id="100431"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32"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3"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4"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35"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6"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7"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8"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39"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40"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1"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42"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0" name="Group 30"/>
          <p:cNvGrpSpPr>
            <a:grpSpLocks/>
          </p:cNvGrpSpPr>
          <p:nvPr/>
        </p:nvGrpSpPr>
        <p:grpSpPr bwMode="auto">
          <a:xfrm>
            <a:off x="1371600" y="6172200"/>
            <a:ext cx="371475" cy="381000"/>
            <a:chOff x="1014" y="912"/>
            <a:chExt cx="574" cy="596"/>
          </a:xfrm>
        </p:grpSpPr>
        <p:sp>
          <p:nvSpPr>
            <p:cNvPr id="100419"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20"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1"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2"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23"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4"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5"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6"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27"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28"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29"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30"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1" name="Group 43"/>
          <p:cNvGrpSpPr>
            <a:grpSpLocks/>
          </p:cNvGrpSpPr>
          <p:nvPr/>
        </p:nvGrpSpPr>
        <p:grpSpPr bwMode="auto">
          <a:xfrm>
            <a:off x="3048000" y="6172200"/>
            <a:ext cx="371475" cy="381000"/>
            <a:chOff x="1014" y="912"/>
            <a:chExt cx="574" cy="596"/>
          </a:xfrm>
        </p:grpSpPr>
        <p:sp>
          <p:nvSpPr>
            <p:cNvPr id="100407"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0408"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09"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0"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0411"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2"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3"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4"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0415"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0416"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7"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0418"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0362" name="Group 56"/>
          <p:cNvGrpSpPr>
            <a:grpSpLocks/>
          </p:cNvGrpSpPr>
          <p:nvPr/>
        </p:nvGrpSpPr>
        <p:grpSpPr bwMode="auto">
          <a:xfrm>
            <a:off x="1524000" y="4648200"/>
            <a:ext cx="2179638" cy="1447800"/>
            <a:chOff x="832" y="1344"/>
            <a:chExt cx="1136" cy="1024"/>
          </a:xfrm>
        </p:grpSpPr>
        <p:sp>
          <p:nvSpPr>
            <p:cNvPr id="100398"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0399"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0400"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0401"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0402"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0403"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0404"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0405"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0406"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0363" name="Group 66"/>
          <p:cNvGrpSpPr>
            <a:grpSpLocks/>
          </p:cNvGrpSpPr>
          <p:nvPr/>
        </p:nvGrpSpPr>
        <p:grpSpPr bwMode="auto">
          <a:xfrm>
            <a:off x="5592763" y="4648200"/>
            <a:ext cx="2179637" cy="1447800"/>
            <a:chOff x="832" y="1344"/>
            <a:chExt cx="1136" cy="1024"/>
          </a:xfrm>
        </p:grpSpPr>
        <p:sp>
          <p:nvSpPr>
            <p:cNvPr id="100389"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0390"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0391"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0392"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0393"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0394"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0395"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0396"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0397"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0364" name="Group 76"/>
          <p:cNvGrpSpPr>
            <a:grpSpLocks/>
          </p:cNvGrpSpPr>
          <p:nvPr/>
        </p:nvGrpSpPr>
        <p:grpSpPr bwMode="auto">
          <a:xfrm>
            <a:off x="3429000" y="4038600"/>
            <a:ext cx="2438400" cy="1447800"/>
            <a:chOff x="832" y="1344"/>
            <a:chExt cx="1136" cy="1024"/>
          </a:xfrm>
        </p:grpSpPr>
        <p:sp>
          <p:nvSpPr>
            <p:cNvPr id="100380"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0381"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0382"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0383"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0384"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0385"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0386"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0387"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0388"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0365" name="Text Box 86"/>
          <p:cNvSpPr txBox="1">
            <a:spLocks noChangeArrowheads="1"/>
          </p:cNvSpPr>
          <p:nvPr/>
        </p:nvSpPr>
        <p:spPr bwMode="auto">
          <a:xfrm>
            <a:off x="571500"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0366" name="Freeform 87"/>
          <p:cNvSpPr>
            <a:spLocks/>
          </p:cNvSpPr>
          <p:nvPr/>
        </p:nvSpPr>
        <p:spPr bwMode="auto">
          <a:xfrm>
            <a:off x="1677988" y="3957638"/>
            <a:ext cx="3043237" cy="2211387"/>
          </a:xfrm>
          <a:custGeom>
            <a:avLst/>
            <a:gdLst>
              <a:gd name="T0" fmla="*/ 3043237 w 1920"/>
              <a:gd name="T1" fmla="*/ 0 h 1392"/>
              <a:gd name="T2" fmla="*/ 2814994 w 1920"/>
              <a:gd name="T3" fmla="*/ 305019 h 1392"/>
              <a:gd name="T4" fmla="*/ 2358509 w 1920"/>
              <a:gd name="T5" fmla="*/ 457528 h 1392"/>
              <a:gd name="T6" fmla="*/ 1369457 w 1920"/>
              <a:gd name="T7" fmla="*/ 1067566 h 1392"/>
              <a:gd name="T8" fmla="*/ 456486 w 1920"/>
              <a:gd name="T9" fmla="*/ 1677604 h 1392"/>
              <a:gd name="T10" fmla="*/ 0 w 1920"/>
              <a:gd name="T11" fmla="*/ 2211387 h 1392"/>
              <a:gd name="T12" fmla="*/ 0 60000 65536"/>
              <a:gd name="T13" fmla="*/ 0 60000 65536"/>
              <a:gd name="T14" fmla="*/ 0 60000 65536"/>
              <a:gd name="T15" fmla="*/ 0 60000 65536"/>
              <a:gd name="T16" fmla="*/ 0 60000 65536"/>
              <a:gd name="T17" fmla="*/ 0 60000 65536"/>
              <a:gd name="T18" fmla="*/ 0 w 1920"/>
              <a:gd name="T19" fmla="*/ 0 h 1392"/>
              <a:gd name="T20" fmla="*/ 1920 w 1920"/>
              <a:gd name="T21" fmla="*/ 1392 h 1392"/>
            </a:gdLst>
            <a:ahLst/>
            <a:cxnLst>
              <a:cxn ang="T12">
                <a:pos x="T0" y="T1"/>
              </a:cxn>
              <a:cxn ang="T13">
                <a:pos x="T2" y="T3"/>
              </a:cxn>
              <a:cxn ang="T14">
                <a:pos x="T4" y="T5"/>
              </a:cxn>
              <a:cxn ang="T15">
                <a:pos x="T6" y="T7"/>
              </a:cxn>
              <a:cxn ang="T16">
                <a:pos x="T8" y="T9"/>
              </a:cxn>
              <a:cxn ang="T17">
                <a:pos x="T10" y="T11"/>
              </a:cxn>
            </a:cxnLst>
            <a:rect l="T18" t="T19" r="T20" b="T21"/>
            <a:pathLst>
              <a:path w="1920" h="1392">
                <a:moveTo>
                  <a:pt x="1920" y="0"/>
                </a:moveTo>
                <a:lnTo>
                  <a:pt x="1776" y="192"/>
                </a:lnTo>
                <a:lnTo>
                  <a:pt x="1488" y="288"/>
                </a:lnTo>
                <a:lnTo>
                  <a:pt x="864" y="672"/>
                </a:lnTo>
                <a:lnTo>
                  <a:pt x="288" y="1056"/>
                </a:lnTo>
                <a:lnTo>
                  <a:pt x="0"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7" name="Freeform 88"/>
          <p:cNvSpPr>
            <a:spLocks/>
          </p:cNvSpPr>
          <p:nvPr/>
        </p:nvSpPr>
        <p:spPr bwMode="auto">
          <a:xfrm>
            <a:off x="3200400" y="3962400"/>
            <a:ext cx="1600200" cy="2209800"/>
          </a:xfrm>
          <a:custGeom>
            <a:avLst/>
            <a:gdLst>
              <a:gd name="T0" fmla="*/ 1600200 w 1008"/>
              <a:gd name="T1" fmla="*/ 0 h 1296"/>
              <a:gd name="T2" fmla="*/ 1371600 w 1008"/>
              <a:gd name="T3" fmla="*/ 572911 h 1296"/>
              <a:gd name="T4" fmla="*/ 0 w 1008"/>
              <a:gd name="T5" fmla="*/ 1473200 h 1296"/>
              <a:gd name="T6" fmla="*/ 0 w 1008"/>
              <a:gd name="T7" fmla="*/ 2209800 h 1296"/>
              <a:gd name="T8" fmla="*/ 0 60000 65536"/>
              <a:gd name="T9" fmla="*/ 0 60000 65536"/>
              <a:gd name="T10" fmla="*/ 0 60000 65536"/>
              <a:gd name="T11" fmla="*/ 0 60000 65536"/>
              <a:gd name="T12" fmla="*/ 0 w 1008"/>
              <a:gd name="T13" fmla="*/ 0 h 1296"/>
              <a:gd name="T14" fmla="*/ 1008 w 1008"/>
              <a:gd name="T15" fmla="*/ 1296 h 1296"/>
            </a:gdLst>
            <a:ahLst/>
            <a:cxnLst>
              <a:cxn ang="T8">
                <a:pos x="T0" y="T1"/>
              </a:cxn>
              <a:cxn ang="T9">
                <a:pos x="T2" y="T3"/>
              </a:cxn>
              <a:cxn ang="T10">
                <a:pos x="T4" y="T5"/>
              </a:cxn>
              <a:cxn ang="T11">
                <a:pos x="T6" y="T7"/>
              </a:cxn>
            </a:cxnLst>
            <a:rect l="T12" t="T13" r="T14" b="T15"/>
            <a:pathLst>
              <a:path w="1008" h="1296">
                <a:moveTo>
                  <a:pt x="1008" y="0"/>
                </a:moveTo>
                <a:lnTo>
                  <a:pt x="864" y="336"/>
                </a:lnTo>
                <a:lnTo>
                  <a:pt x="0" y="864"/>
                </a:lnTo>
                <a:lnTo>
                  <a:pt x="0" y="1296"/>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8" name="Freeform 89"/>
          <p:cNvSpPr>
            <a:spLocks/>
          </p:cNvSpPr>
          <p:nvPr/>
        </p:nvSpPr>
        <p:spPr bwMode="auto">
          <a:xfrm>
            <a:off x="4876800" y="3962400"/>
            <a:ext cx="2895600" cy="2209800"/>
          </a:xfrm>
          <a:custGeom>
            <a:avLst/>
            <a:gdLst>
              <a:gd name="T0" fmla="*/ 0 w 1824"/>
              <a:gd name="T1" fmla="*/ 0 h 1392"/>
              <a:gd name="T2" fmla="*/ 609600 w 1824"/>
              <a:gd name="T3" fmla="*/ 457200 h 1392"/>
              <a:gd name="T4" fmla="*/ 1066800 w 1824"/>
              <a:gd name="T5" fmla="*/ 990600 h 1392"/>
              <a:gd name="T6" fmla="*/ 1981200 w 1824"/>
              <a:gd name="T7" fmla="*/ 1066800 h 1392"/>
              <a:gd name="T8" fmla="*/ 2895600 w 1824"/>
              <a:gd name="T9" fmla="*/ 2209800 h 1392"/>
              <a:gd name="T10" fmla="*/ 0 60000 65536"/>
              <a:gd name="T11" fmla="*/ 0 60000 65536"/>
              <a:gd name="T12" fmla="*/ 0 60000 65536"/>
              <a:gd name="T13" fmla="*/ 0 60000 65536"/>
              <a:gd name="T14" fmla="*/ 0 60000 65536"/>
              <a:gd name="T15" fmla="*/ 0 w 1824"/>
              <a:gd name="T16" fmla="*/ 0 h 1392"/>
              <a:gd name="T17" fmla="*/ 1824 w 1824"/>
              <a:gd name="T18" fmla="*/ 1392 h 1392"/>
            </a:gdLst>
            <a:ahLst/>
            <a:cxnLst>
              <a:cxn ang="T10">
                <a:pos x="T0" y="T1"/>
              </a:cxn>
              <a:cxn ang="T11">
                <a:pos x="T2" y="T3"/>
              </a:cxn>
              <a:cxn ang="T12">
                <a:pos x="T4" y="T5"/>
              </a:cxn>
              <a:cxn ang="T13">
                <a:pos x="T6" y="T7"/>
              </a:cxn>
              <a:cxn ang="T14">
                <a:pos x="T8" y="T9"/>
              </a:cxn>
            </a:cxnLst>
            <a:rect l="T15" t="T16" r="T17" b="T18"/>
            <a:pathLst>
              <a:path w="1824" h="1392">
                <a:moveTo>
                  <a:pt x="0" y="0"/>
                </a:moveTo>
                <a:lnTo>
                  <a:pt x="384" y="288"/>
                </a:lnTo>
                <a:lnTo>
                  <a:pt x="672" y="624"/>
                </a:lnTo>
                <a:lnTo>
                  <a:pt x="1248" y="672"/>
                </a:lnTo>
                <a:lnTo>
                  <a:pt x="1824"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69" name="Freeform 90"/>
          <p:cNvSpPr>
            <a:spLocks/>
          </p:cNvSpPr>
          <p:nvPr/>
        </p:nvSpPr>
        <p:spPr bwMode="auto">
          <a:xfrm>
            <a:off x="4800600" y="3962400"/>
            <a:ext cx="1600200" cy="2209800"/>
          </a:xfrm>
          <a:custGeom>
            <a:avLst/>
            <a:gdLst>
              <a:gd name="T0" fmla="*/ 0 w 1008"/>
              <a:gd name="T1" fmla="*/ 0 h 1392"/>
              <a:gd name="T2" fmla="*/ 609600 w 1008"/>
              <a:gd name="T3" fmla="*/ 685800 h 1392"/>
              <a:gd name="T4" fmla="*/ 1066800 w 1008"/>
              <a:gd name="T5" fmla="*/ 1371600 h 1392"/>
              <a:gd name="T6" fmla="*/ 1447800 w 1008"/>
              <a:gd name="T7" fmla="*/ 1600200 h 1392"/>
              <a:gd name="T8" fmla="*/ 1600200 w 1008"/>
              <a:gd name="T9" fmla="*/ 2209800 h 1392"/>
              <a:gd name="T10" fmla="*/ 0 60000 65536"/>
              <a:gd name="T11" fmla="*/ 0 60000 65536"/>
              <a:gd name="T12" fmla="*/ 0 60000 65536"/>
              <a:gd name="T13" fmla="*/ 0 60000 65536"/>
              <a:gd name="T14" fmla="*/ 0 60000 65536"/>
              <a:gd name="T15" fmla="*/ 0 w 1008"/>
              <a:gd name="T16" fmla="*/ 0 h 1392"/>
              <a:gd name="T17" fmla="*/ 1008 w 1008"/>
              <a:gd name="T18" fmla="*/ 1392 h 1392"/>
            </a:gdLst>
            <a:ahLst/>
            <a:cxnLst>
              <a:cxn ang="T10">
                <a:pos x="T0" y="T1"/>
              </a:cxn>
              <a:cxn ang="T11">
                <a:pos x="T2" y="T3"/>
              </a:cxn>
              <a:cxn ang="T12">
                <a:pos x="T4" y="T5"/>
              </a:cxn>
              <a:cxn ang="T13">
                <a:pos x="T6" y="T7"/>
              </a:cxn>
              <a:cxn ang="T14">
                <a:pos x="T8" y="T9"/>
              </a:cxn>
            </a:cxnLst>
            <a:rect l="T15" t="T16" r="T17" b="T18"/>
            <a:pathLst>
              <a:path w="1008" h="1392">
                <a:moveTo>
                  <a:pt x="0" y="0"/>
                </a:moveTo>
                <a:lnTo>
                  <a:pt x="384" y="432"/>
                </a:lnTo>
                <a:lnTo>
                  <a:pt x="672" y="864"/>
                </a:lnTo>
                <a:lnTo>
                  <a:pt x="912" y="1008"/>
                </a:lnTo>
                <a:lnTo>
                  <a:pt x="1008" y="139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0370" name="Text Box 91"/>
          <p:cNvSpPr txBox="1">
            <a:spLocks noChangeArrowheads="1"/>
          </p:cNvSpPr>
          <p:nvPr/>
        </p:nvSpPr>
        <p:spPr bwMode="auto">
          <a:xfrm>
            <a:off x="3962400"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0371" name="Text Box 92"/>
          <p:cNvSpPr txBox="1">
            <a:spLocks noChangeArrowheads="1"/>
          </p:cNvSpPr>
          <p:nvPr/>
        </p:nvSpPr>
        <p:spPr bwMode="auto">
          <a:xfrm>
            <a:off x="2195513"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0372" name="Text Box 93"/>
          <p:cNvSpPr txBox="1">
            <a:spLocks noChangeArrowheads="1"/>
          </p:cNvSpPr>
          <p:nvPr/>
        </p:nvSpPr>
        <p:spPr bwMode="auto">
          <a:xfrm>
            <a:off x="6397625"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0373" name="Text Box 94"/>
          <p:cNvSpPr txBox="1">
            <a:spLocks noChangeArrowheads="1"/>
          </p:cNvSpPr>
          <p:nvPr/>
        </p:nvSpPr>
        <p:spPr bwMode="auto">
          <a:xfrm>
            <a:off x="4953000" y="27146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0354" name="Object 2"/>
          <p:cNvGraphicFramePr>
            <a:graphicFrameLocks noChangeAspect="1"/>
          </p:cNvGraphicFramePr>
          <p:nvPr/>
        </p:nvGraphicFramePr>
        <p:xfrm>
          <a:off x="4638675" y="2638425"/>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100354"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8675" y="2638425"/>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0374" name="Rectangle 96"/>
          <p:cNvSpPr>
            <a:spLocks noChangeArrowheads="1"/>
          </p:cNvSpPr>
          <p:nvPr/>
        </p:nvSpPr>
        <p:spPr bwMode="auto">
          <a:xfrm>
            <a:off x="41910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5" name="Rectangle 97"/>
          <p:cNvSpPr>
            <a:spLocks noChangeArrowheads="1"/>
          </p:cNvSpPr>
          <p:nvPr/>
        </p:nvSpPr>
        <p:spPr bwMode="auto">
          <a:xfrm>
            <a:off x="47244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6" name="Rectangle 98"/>
          <p:cNvSpPr>
            <a:spLocks noChangeArrowheads="1"/>
          </p:cNvSpPr>
          <p:nvPr/>
        </p:nvSpPr>
        <p:spPr bwMode="auto">
          <a:xfrm>
            <a:off x="5181600" y="3657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0377" name="Oval 99"/>
          <p:cNvSpPr>
            <a:spLocks noChangeArrowheads="1"/>
          </p:cNvSpPr>
          <p:nvPr/>
        </p:nvSpPr>
        <p:spPr bwMode="auto">
          <a:xfrm>
            <a:off x="3735388" y="3500438"/>
            <a:ext cx="1979612"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0378" name="Line 100"/>
          <p:cNvSpPr>
            <a:spLocks noChangeShapeType="1"/>
          </p:cNvSpPr>
          <p:nvPr/>
        </p:nvSpPr>
        <p:spPr bwMode="auto">
          <a:xfrm>
            <a:off x="4799013" y="3124200"/>
            <a:ext cx="1587"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0379" name="Text Box 101"/>
          <p:cNvSpPr txBox="1">
            <a:spLocks noChangeArrowheads="1"/>
          </p:cNvSpPr>
          <p:nvPr/>
        </p:nvSpPr>
        <p:spPr bwMode="auto">
          <a:xfrm>
            <a:off x="2057400"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Reverse proxies</a:t>
            </a:r>
            <a:endParaRPr lang="en-US" sz="1600" b="0" dirty="0">
              <a:latin typeface="Calibri"/>
              <a:cs typeface="Calibri"/>
            </a:endParaRPr>
          </a:p>
        </p:txBody>
      </p:sp>
    </p:spTree>
    <p:extLst>
      <p:ext uri="{BB962C8B-B14F-4D97-AF65-F5344CB8AC3E}">
        <p14:creationId xmlns:p14="http://schemas.microsoft.com/office/powerpoint/2010/main" val="138390022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C6DB1B92-530E-044E-A550-BA6F739DAF96}" type="slidenum">
              <a:rPr lang="en-US" sz="1400" b="0">
                <a:latin typeface="Times New Roman" charset="0"/>
                <a:cs typeface="Calibri"/>
              </a:rPr>
              <a:pPr eaLnBrk="1" hangingPunct="1"/>
              <a:t>74</a:t>
            </a:fld>
            <a:endParaRPr lang="en-US" sz="1400" b="0" dirty="0">
              <a:latin typeface="Times New Roman" charset="0"/>
              <a:cs typeface="Calibri"/>
            </a:endParaRPr>
          </a:p>
        </p:txBody>
      </p:sp>
      <p:sp>
        <p:nvSpPr>
          <p:cNvPr id="102404" name="Rectangle 2"/>
          <p:cNvSpPr>
            <a:spLocks noGrp="1" noChangeArrowheads="1"/>
          </p:cNvSpPr>
          <p:nvPr>
            <p:ph type="title"/>
          </p:nvPr>
        </p:nvSpPr>
        <p:spPr>
          <a:xfrm>
            <a:off x="304800" y="228600"/>
            <a:ext cx="8069263"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Forward Proxies</a:t>
            </a:r>
          </a:p>
        </p:txBody>
      </p:sp>
      <p:sp>
        <p:nvSpPr>
          <p:cNvPr id="102405" name="Rectangle 3"/>
          <p:cNvSpPr>
            <a:spLocks noGrp="1" noChangeArrowheads="1"/>
          </p:cNvSpPr>
          <p:nvPr>
            <p:ph type="body" idx="1"/>
          </p:nvPr>
        </p:nvSpPr>
        <p:spPr>
          <a:xfrm>
            <a:off x="457200" y="1219200"/>
            <a:ext cx="8458200" cy="1219200"/>
          </a:xfrm>
        </p:spPr>
        <p:txBody>
          <a:bodyPr/>
          <a:lstStyle/>
          <a:p>
            <a:pPr marL="285750" indent="-285750">
              <a:lnSpc>
                <a:spcPct val="90000"/>
              </a:lnSpc>
              <a:buFontTx/>
              <a:buNone/>
            </a:pPr>
            <a:r>
              <a:rPr lang="en-US" sz="2600" dirty="0">
                <a:latin typeface="Calibri"/>
                <a:cs typeface="Calibri"/>
              </a:rPr>
              <a:t>Cache documents close to </a:t>
            </a:r>
            <a:r>
              <a:rPr lang="en-US" sz="2600" b="1" dirty="0">
                <a:latin typeface="Calibri"/>
                <a:cs typeface="Calibri"/>
              </a:rPr>
              <a:t>clients</a:t>
            </a:r>
            <a:r>
              <a:rPr lang="en-US" sz="2600" dirty="0">
                <a:latin typeface="Calibri"/>
                <a:cs typeface="Calibri"/>
              </a:rPr>
              <a:t> </a:t>
            </a:r>
          </a:p>
          <a:p>
            <a:pPr marL="285750" indent="-285750">
              <a:lnSpc>
                <a:spcPct val="40000"/>
              </a:lnSpc>
              <a:buFontTx/>
              <a:buNone/>
            </a:pPr>
            <a:r>
              <a:rPr lang="en-US" sz="2600" dirty="0">
                <a:latin typeface="Calibri"/>
                <a:cs typeface="Calibri"/>
                <a:sym typeface="Wingdings" charset="0"/>
              </a:rPr>
              <a:t>		 reduce network traffic and decrease latency</a:t>
            </a:r>
          </a:p>
          <a:p>
            <a:pPr marL="285750" indent="-285750">
              <a:lnSpc>
                <a:spcPct val="110000"/>
              </a:lnSpc>
            </a:pPr>
            <a:r>
              <a:rPr lang="en-US" sz="2200" dirty="0">
                <a:latin typeface="Calibri"/>
                <a:cs typeface="Calibri"/>
                <a:sym typeface="Wingdings" charset="0"/>
              </a:rPr>
              <a:t>Typically done by ISPs or corporate LANs</a:t>
            </a:r>
            <a:endParaRPr lang="en-US" sz="2600" dirty="0">
              <a:latin typeface="Calibri"/>
              <a:cs typeface="Calibri"/>
            </a:endParaRPr>
          </a:p>
        </p:txBody>
      </p:sp>
      <p:grpSp>
        <p:nvGrpSpPr>
          <p:cNvPr id="102406" name="Group 4"/>
          <p:cNvGrpSpPr>
            <a:grpSpLocks/>
          </p:cNvGrpSpPr>
          <p:nvPr/>
        </p:nvGrpSpPr>
        <p:grpSpPr bwMode="auto">
          <a:xfrm>
            <a:off x="6189663" y="6172200"/>
            <a:ext cx="371475" cy="381000"/>
            <a:chOff x="1014" y="912"/>
            <a:chExt cx="574" cy="596"/>
          </a:xfrm>
        </p:grpSpPr>
        <p:sp>
          <p:nvSpPr>
            <p:cNvPr id="102500" name="Freeform 5"/>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501" name="Line 6"/>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2" name="Line 7"/>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3" name="Freeform 8"/>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504" name="Line 9"/>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5" name="Line 10"/>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6" name="Line 11"/>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07" name="Rectangle 12"/>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08" name="Freeform 13"/>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509" name="Line 14"/>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0" name="Line 15"/>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511" name="Line 16"/>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7" name="Group 17"/>
          <p:cNvGrpSpPr>
            <a:grpSpLocks/>
          </p:cNvGrpSpPr>
          <p:nvPr/>
        </p:nvGrpSpPr>
        <p:grpSpPr bwMode="auto">
          <a:xfrm>
            <a:off x="7646988" y="6172200"/>
            <a:ext cx="371475" cy="381000"/>
            <a:chOff x="1014" y="912"/>
            <a:chExt cx="574" cy="596"/>
          </a:xfrm>
        </p:grpSpPr>
        <p:sp>
          <p:nvSpPr>
            <p:cNvPr id="102488" name="Freeform 18"/>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89" name="Line 19"/>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0" name="Line 20"/>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1" name="Freeform 21"/>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92" name="Line 22"/>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3" name="Line 23"/>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4" name="Line 24"/>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5" name="Rectangle 25"/>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96" name="Freeform 26"/>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97" name="Line 27"/>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8" name="Line 28"/>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99" name="Line 29"/>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8" name="Group 30"/>
          <p:cNvGrpSpPr>
            <a:grpSpLocks/>
          </p:cNvGrpSpPr>
          <p:nvPr/>
        </p:nvGrpSpPr>
        <p:grpSpPr bwMode="auto">
          <a:xfrm>
            <a:off x="1389063" y="6172200"/>
            <a:ext cx="371475" cy="381000"/>
            <a:chOff x="1014" y="912"/>
            <a:chExt cx="574" cy="596"/>
          </a:xfrm>
        </p:grpSpPr>
        <p:sp>
          <p:nvSpPr>
            <p:cNvPr id="102476" name="Freeform 31"/>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77" name="Line 32"/>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8" name="Line 33"/>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9" name="Freeform 34"/>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80" name="Line 35"/>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1" name="Line 36"/>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2" name="Line 37"/>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3" name="Rectangle 38"/>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84" name="Freeform 39"/>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85" name="Line 40"/>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6" name="Line 41"/>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87" name="Line 42"/>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09" name="Group 43"/>
          <p:cNvGrpSpPr>
            <a:grpSpLocks/>
          </p:cNvGrpSpPr>
          <p:nvPr/>
        </p:nvGrpSpPr>
        <p:grpSpPr bwMode="auto">
          <a:xfrm>
            <a:off x="3065463" y="6172200"/>
            <a:ext cx="371475" cy="381000"/>
            <a:chOff x="1014" y="912"/>
            <a:chExt cx="574" cy="596"/>
          </a:xfrm>
        </p:grpSpPr>
        <p:sp>
          <p:nvSpPr>
            <p:cNvPr id="102464" name="Freeform 4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2465" name="Line 4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6" name="Line 4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7" name="Freeform 4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2468" name="Line 4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69" name="Line 4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0" name="Line 5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1" name="Rectangle 5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472" name="Freeform 5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2473" name="Line 5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4" name="Line 5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2475" name="Line 5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2410" name="Group 56"/>
          <p:cNvGrpSpPr>
            <a:grpSpLocks/>
          </p:cNvGrpSpPr>
          <p:nvPr/>
        </p:nvGrpSpPr>
        <p:grpSpPr bwMode="auto">
          <a:xfrm>
            <a:off x="1541463" y="4648200"/>
            <a:ext cx="2179637" cy="1447800"/>
            <a:chOff x="832" y="1344"/>
            <a:chExt cx="1136" cy="1024"/>
          </a:xfrm>
        </p:grpSpPr>
        <p:sp>
          <p:nvSpPr>
            <p:cNvPr id="102455" name="Oval 57"/>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2456" name="Oval 58"/>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2457" name="Oval 59"/>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2458" name="Oval 60"/>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2459" name="Oval 61"/>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2460" name="Oval 62"/>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2461" name="Oval 63"/>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2462" name="Oval 64"/>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2463" name="Oval 65"/>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2411" name="Group 66"/>
          <p:cNvGrpSpPr>
            <a:grpSpLocks/>
          </p:cNvGrpSpPr>
          <p:nvPr/>
        </p:nvGrpSpPr>
        <p:grpSpPr bwMode="auto">
          <a:xfrm>
            <a:off x="5610225" y="4648200"/>
            <a:ext cx="2179638" cy="1447800"/>
            <a:chOff x="832" y="1344"/>
            <a:chExt cx="1136" cy="1024"/>
          </a:xfrm>
        </p:grpSpPr>
        <p:sp>
          <p:nvSpPr>
            <p:cNvPr id="102446" name="Oval 67"/>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2447" name="Oval 68"/>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2448" name="Oval 69"/>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2449" name="Oval 70"/>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2450" name="Oval 71"/>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2451" name="Oval 72"/>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2452" name="Oval 73"/>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2453" name="Oval 74"/>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2454" name="Oval 75"/>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2412" name="Group 76"/>
          <p:cNvGrpSpPr>
            <a:grpSpLocks/>
          </p:cNvGrpSpPr>
          <p:nvPr/>
        </p:nvGrpSpPr>
        <p:grpSpPr bwMode="auto">
          <a:xfrm>
            <a:off x="3446463" y="4038600"/>
            <a:ext cx="2438400" cy="1447800"/>
            <a:chOff x="832" y="1344"/>
            <a:chExt cx="1136" cy="1024"/>
          </a:xfrm>
        </p:grpSpPr>
        <p:sp>
          <p:nvSpPr>
            <p:cNvPr id="102437" name="Oval 77"/>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2438" name="Oval 78"/>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2439" name="Oval 79"/>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2440" name="Oval 80"/>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2441" name="Oval 81"/>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2442" name="Oval 82"/>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2443" name="Oval 83"/>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2444" name="Oval 84"/>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2445" name="Oval 85"/>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2413" name="Text Box 86"/>
          <p:cNvSpPr txBox="1">
            <a:spLocks noChangeArrowheads="1"/>
          </p:cNvSpPr>
          <p:nvPr/>
        </p:nvSpPr>
        <p:spPr bwMode="auto">
          <a:xfrm>
            <a:off x="588963" y="62198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2414" name="Text Box 87"/>
          <p:cNvSpPr txBox="1">
            <a:spLocks noChangeArrowheads="1"/>
          </p:cNvSpPr>
          <p:nvPr/>
        </p:nvSpPr>
        <p:spPr bwMode="auto">
          <a:xfrm>
            <a:off x="3979863" y="44196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2415" name="Text Box 88"/>
          <p:cNvSpPr txBox="1">
            <a:spLocks noChangeArrowheads="1"/>
          </p:cNvSpPr>
          <p:nvPr/>
        </p:nvSpPr>
        <p:spPr bwMode="auto">
          <a:xfrm>
            <a:off x="2212975" y="50911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2416" name="Text Box 89"/>
          <p:cNvSpPr txBox="1">
            <a:spLocks noChangeArrowheads="1"/>
          </p:cNvSpPr>
          <p:nvPr/>
        </p:nvSpPr>
        <p:spPr bwMode="auto">
          <a:xfrm>
            <a:off x="6415088" y="51054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2417" name="Text Box 90"/>
          <p:cNvSpPr txBox="1">
            <a:spLocks noChangeArrowheads="1"/>
          </p:cNvSpPr>
          <p:nvPr/>
        </p:nvSpPr>
        <p:spPr bwMode="auto">
          <a:xfrm>
            <a:off x="4876800" y="2743200"/>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2402" name="Object 2"/>
          <p:cNvGraphicFramePr>
            <a:graphicFrameLocks noChangeAspect="1"/>
          </p:cNvGraphicFramePr>
          <p:nvPr/>
        </p:nvGraphicFramePr>
        <p:xfrm>
          <a:off x="4589463" y="26670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102402"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9463" y="26670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2418" name="Rectangle 92"/>
          <p:cNvSpPr>
            <a:spLocks noChangeArrowheads="1"/>
          </p:cNvSpPr>
          <p:nvPr/>
        </p:nvSpPr>
        <p:spPr bwMode="auto">
          <a:xfrm>
            <a:off x="42084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19" name="Rectangle 93"/>
          <p:cNvSpPr>
            <a:spLocks noChangeArrowheads="1"/>
          </p:cNvSpPr>
          <p:nvPr/>
        </p:nvSpPr>
        <p:spPr bwMode="auto">
          <a:xfrm>
            <a:off x="47418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0" name="Rectangle 94"/>
          <p:cNvSpPr>
            <a:spLocks noChangeArrowheads="1"/>
          </p:cNvSpPr>
          <p:nvPr/>
        </p:nvSpPr>
        <p:spPr bwMode="auto">
          <a:xfrm>
            <a:off x="5199063" y="3657600"/>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1" name="Oval 95"/>
          <p:cNvSpPr>
            <a:spLocks noChangeArrowheads="1"/>
          </p:cNvSpPr>
          <p:nvPr/>
        </p:nvSpPr>
        <p:spPr bwMode="auto">
          <a:xfrm>
            <a:off x="3752850" y="3500438"/>
            <a:ext cx="1979613"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2" name="Line 96"/>
          <p:cNvSpPr>
            <a:spLocks noChangeShapeType="1"/>
          </p:cNvSpPr>
          <p:nvPr/>
        </p:nvSpPr>
        <p:spPr bwMode="auto">
          <a:xfrm>
            <a:off x="4741863" y="3124200"/>
            <a:ext cx="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23" name="Text Box 97"/>
          <p:cNvSpPr txBox="1">
            <a:spLocks noChangeArrowheads="1"/>
          </p:cNvSpPr>
          <p:nvPr/>
        </p:nvSpPr>
        <p:spPr bwMode="auto">
          <a:xfrm>
            <a:off x="2074863" y="3552825"/>
            <a:ext cx="1497106"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Reverse proxies</a:t>
            </a:r>
          </a:p>
        </p:txBody>
      </p:sp>
      <p:sp>
        <p:nvSpPr>
          <p:cNvPr id="102424" name="Rectangle 98"/>
          <p:cNvSpPr>
            <a:spLocks noChangeArrowheads="1"/>
          </p:cNvSpPr>
          <p:nvPr/>
        </p:nvSpPr>
        <p:spPr bwMode="auto">
          <a:xfrm>
            <a:off x="23034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5" name="Rectangle 99"/>
          <p:cNvSpPr>
            <a:spLocks noChangeArrowheads="1"/>
          </p:cNvSpPr>
          <p:nvPr/>
        </p:nvSpPr>
        <p:spPr bwMode="auto">
          <a:xfrm>
            <a:off x="276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6" name="Oval 100"/>
          <p:cNvSpPr>
            <a:spLocks noChangeArrowheads="1"/>
          </p:cNvSpPr>
          <p:nvPr/>
        </p:nvSpPr>
        <p:spPr bwMode="auto">
          <a:xfrm>
            <a:off x="20748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27" name="Rectangle 101"/>
          <p:cNvSpPr>
            <a:spLocks noChangeArrowheads="1"/>
          </p:cNvSpPr>
          <p:nvPr/>
        </p:nvSpPr>
        <p:spPr bwMode="auto">
          <a:xfrm>
            <a:off x="65706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8" name="Rectangle 102"/>
          <p:cNvSpPr>
            <a:spLocks noChangeArrowheads="1"/>
          </p:cNvSpPr>
          <p:nvPr/>
        </p:nvSpPr>
        <p:spPr bwMode="auto">
          <a:xfrm>
            <a:off x="7027863" y="5567363"/>
            <a:ext cx="236537"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2429" name="Oval 103"/>
          <p:cNvSpPr>
            <a:spLocks noChangeArrowheads="1"/>
          </p:cNvSpPr>
          <p:nvPr/>
        </p:nvSpPr>
        <p:spPr bwMode="auto">
          <a:xfrm>
            <a:off x="6342063" y="5410200"/>
            <a:ext cx="1066800" cy="457200"/>
          </a:xfrm>
          <a:prstGeom prst="ellipse">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0488" tIns="44450" rIns="90488" bIns="44450" anchor="ctr"/>
          <a:lstStyle/>
          <a:p>
            <a:endParaRPr lang="en-US"/>
          </a:p>
        </p:txBody>
      </p:sp>
      <p:sp>
        <p:nvSpPr>
          <p:cNvPr id="102430" name="Freeform 104"/>
          <p:cNvSpPr>
            <a:spLocks/>
          </p:cNvSpPr>
          <p:nvPr/>
        </p:nvSpPr>
        <p:spPr bwMode="auto">
          <a:xfrm>
            <a:off x="2836863" y="3962400"/>
            <a:ext cx="1828800" cy="1447800"/>
          </a:xfrm>
          <a:custGeom>
            <a:avLst/>
            <a:gdLst>
              <a:gd name="T0" fmla="*/ 1828800 w 1152"/>
              <a:gd name="T1" fmla="*/ 0 h 912"/>
              <a:gd name="T2" fmla="*/ 1676400 w 1152"/>
              <a:gd name="T3" fmla="*/ 304800 h 912"/>
              <a:gd name="T4" fmla="*/ 0 w 1152"/>
              <a:gd name="T5" fmla="*/ 1447800 h 912"/>
              <a:gd name="T6" fmla="*/ 0 60000 65536"/>
              <a:gd name="T7" fmla="*/ 0 60000 65536"/>
              <a:gd name="T8" fmla="*/ 0 60000 65536"/>
              <a:gd name="T9" fmla="*/ 0 w 1152"/>
              <a:gd name="T10" fmla="*/ 0 h 912"/>
              <a:gd name="T11" fmla="*/ 1152 w 1152"/>
              <a:gd name="T12" fmla="*/ 912 h 912"/>
            </a:gdLst>
            <a:ahLst/>
            <a:cxnLst>
              <a:cxn ang="T6">
                <a:pos x="T0" y="T1"/>
              </a:cxn>
              <a:cxn ang="T7">
                <a:pos x="T2" y="T3"/>
              </a:cxn>
              <a:cxn ang="T8">
                <a:pos x="T4" y="T5"/>
              </a:cxn>
            </a:cxnLst>
            <a:rect l="T9" t="T10" r="T11" b="T12"/>
            <a:pathLst>
              <a:path w="1152" h="912">
                <a:moveTo>
                  <a:pt x="1152" y="0"/>
                </a:moveTo>
                <a:lnTo>
                  <a:pt x="1056" y="192"/>
                </a:lnTo>
                <a:lnTo>
                  <a:pt x="0"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1" name="Freeform 105"/>
          <p:cNvSpPr>
            <a:spLocks/>
          </p:cNvSpPr>
          <p:nvPr/>
        </p:nvSpPr>
        <p:spPr bwMode="auto">
          <a:xfrm>
            <a:off x="4894263" y="3962400"/>
            <a:ext cx="1676400" cy="1447800"/>
          </a:xfrm>
          <a:custGeom>
            <a:avLst/>
            <a:gdLst>
              <a:gd name="T0" fmla="*/ 0 w 1056"/>
              <a:gd name="T1" fmla="*/ 0 h 912"/>
              <a:gd name="T2" fmla="*/ 304800 w 1056"/>
              <a:gd name="T3" fmla="*/ 533400 h 912"/>
              <a:gd name="T4" fmla="*/ 1676400 w 1056"/>
              <a:gd name="T5" fmla="*/ 1447800 h 912"/>
              <a:gd name="T6" fmla="*/ 0 60000 65536"/>
              <a:gd name="T7" fmla="*/ 0 60000 65536"/>
              <a:gd name="T8" fmla="*/ 0 60000 65536"/>
              <a:gd name="T9" fmla="*/ 0 w 1056"/>
              <a:gd name="T10" fmla="*/ 0 h 912"/>
              <a:gd name="T11" fmla="*/ 1056 w 1056"/>
              <a:gd name="T12" fmla="*/ 912 h 912"/>
            </a:gdLst>
            <a:ahLst/>
            <a:cxnLst>
              <a:cxn ang="T6">
                <a:pos x="T0" y="T1"/>
              </a:cxn>
              <a:cxn ang="T7">
                <a:pos x="T2" y="T3"/>
              </a:cxn>
              <a:cxn ang="T8">
                <a:pos x="T4" y="T5"/>
              </a:cxn>
            </a:cxnLst>
            <a:rect l="T9" t="T10" r="T11" b="T12"/>
            <a:pathLst>
              <a:path w="1056" h="912">
                <a:moveTo>
                  <a:pt x="0" y="0"/>
                </a:moveTo>
                <a:lnTo>
                  <a:pt x="192" y="336"/>
                </a:lnTo>
                <a:lnTo>
                  <a:pt x="1056" y="912"/>
                </a:lnTo>
              </a:path>
            </a:pathLst>
          </a:custGeom>
          <a:noFill/>
          <a:ln w="25400">
            <a:solidFill>
              <a:schemeClr val="tx2"/>
            </a:solidFill>
            <a:round/>
            <a:headEnd/>
            <a:tailEnd type="triangle" w="med" len="me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2432" name="Line 106"/>
          <p:cNvSpPr>
            <a:spLocks noChangeShapeType="1"/>
          </p:cNvSpPr>
          <p:nvPr/>
        </p:nvSpPr>
        <p:spPr bwMode="auto">
          <a:xfrm flipH="1">
            <a:off x="1541463" y="5791200"/>
            <a:ext cx="685800" cy="3810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3" name="Line 107"/>
          <p:cNvSpPr>
            <a:spLocks noChangeShapeType="1"/>
          </p:cNvSpPr>
          <p:nvPr/>
        </p:nvSpPr>
        <p:spPr bwMode="auto">
          <a:xfrm>
            <a:off x="28368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4" name="Line 108"/>
          <p:cNvSpPr>
            <a:spLocks noChangeShapeType="1"/>
          </p:cNvSpPr>
          <p:nvPr/>
        </p:nvSpPr>
        <p:spPr bwMode="auto">
          <a:xfrm flipH="1">
            <a:off x="6418263" y="5867400"/>
            <a:ext cx="4572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5" name="Line 109"/>
          <p:cNvSpPr>
            <a:spLocks noChangeShapeType="1"/>
          </p:cNvSpPr>
          <p:nvPr/>
        </p:nvSpPr>
        <p:spPr bwMode="auto">
          <a:xfrm>
            <a:off x="7104063" y="5867400"/>
            <a:ext cx="762000" cy="304800"/>
          </a:xfrm>
          <a:prstGeom prst="line">
            <a:avLst/>
          </a:prstGeom>
          <a:noFill/>
          <a:ln w="25400">
            <a:solidFill>
              <a:schemeClr val="tx2"/>
            </a:solidFill>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2436" name="Text Box 110"/>
          <p:cNvSpPr txBox="1">
            <a:spLocks noChangeArrowheads="1"/>
          </p:cNvSpPr>
          <p:nvPr/>
        </p:nvSpPr>
        <p:spPr bwMode="auto">
          <a:xfrm>
            <a:off x="398463" y="53816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solidFill>
                  <a:srgbClr val="FF0000"/>
                </a:solidFill>
                <a:latin typeface="Calibri"/>
                <a:cs typeface="Calibri"/>
              </a:rPr>
              <a:t>Forward proxies</a:t>
            </a:r>
            <a:endParaRPr lang="en-US" sz="1600" b="0" dirty="0">
              <a:latin typeface="Calibri"/>
              <a:cs typeface="Calibri"/>
            </a:endParaRPr>
          </a:p>
        </p:txBody>
      </p:sp>
    </p:spTree>
    <p:extLst>
      <p:ext uri="{BB962C8B-B14F-4D97-AF65-F5344CB8AC3E}">
        <p14:creationId xmlns:p14="http://schemas.microsoft.com/office/powerpoint/2010/main" val="407546412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57962B0-CD1F-2645-8BE7-E56BC5616E0E}" type="slidenum">
              <a:rPr lang="en-US" sz="1400" b="0">
                <a:latin typeface="Times New Roman" charset="0"/>
                <a:cs typeface="Calibri"/>
              </a:rPr>
              <a:pPr eaLnBrk="1" hangingPunct="1"/>
              <a:t>75</a:t>
            </a:fld>
            <a:endParaRPr lang="en-US" sz="1400" b="0" dirty="0">
              <a:latin typeface="Times New Roman" charset="0"/>
              <a:cs typeface="Calibri"/>
            </a:endParaRPr>
          </a:p>
        </p:txBody>
      </p:sp>
      <p:sp>
        <p:nvSpPr>
          <p:cNvPr id="104451"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 Content Distribution Networks</a:t>
            </a:r>
          </a:p>
        </p:txBody>
      </p:sp>
      <p:sp>
        <p:nvSpPr>
          <p:cNvPr id="99332" name="Rectangle 3"/>
          <p:cNvSpPr>
            <a:spLocks noGrp="1" noChangeArrowheads="1"/>
          </p:cNvSpPr>
          <p:nvPr>
            <p:ph type="body" idx="1"/>
          </p:nvPr>
        </p:nvSpPr>
        <p:spPr/>
        <p:txBody>
          <a:bodyPr>
            <a:normAutofit fontScale="85000" lnSpcReduction="20000"/>
          </a:bodyPr>
          <a:lstStyle/>
          <a:p>
            <a:r>
              <a:rPr lang="en-US" dirty="0">
                <a:latin typeface="Calibri"/>
                <a:cs typeface="Calibri"/>
              </a:rPr>
              <a:t>Integrate forward and reverse caching functionality</a:t>
            </a:r>
          </a:p>
          <a:p>
            <a:pPr lvl="1"/>
            <a:r>
              <a:rPr lang="en-US" dirty="0">
                <a:latin typeface="Calibri"/>
                <a:ea typeface="Calibri"/>
                <a:cs typeface="Calibri"/>
              </a:rPr>
              <a:t>One overlay network (usually) administered by one entity</a:t>
            </a:r>
          </a:p>
          <a:p>
            <a:pPr lvl="1"/>
            <a:r>
              <a:rPr lang="en-US" i="1" dirty="0">
                <a:latin typeface="Calibri"/>
                <a:ea typeface="Calibri"/>
                <a:cs typeface="Calibri"/>
              </a:rPr>
              <a:t>e.g.,</a:t>
            </a:r>
            <a:r>
              <a:rPr lang="en-US" dirty="0">
                <a:latin typeface="Calibri"/>
                <a:ea typeface="Calibri"/>
                <a:cs typeface="Calibri"/>
              </a:rPr>
              <a:t> Akamai</a:t>
            </a:r>
          </a:p>
          <a:p>
            <a:r>
              <a:rPr lang="en-US" dirty="0">
                <a:latin typeface="Calibri"/>
                <a:cs typeface="Calibri"/>
              </a:rPr>
              <a:t>Provide document caching</a:t>
            </a:r>
          </a:p>
          <a:p>
            <a:pPr lvl="1"/>
            <a:r>
              <a:rPr lang="en-US" b="1" dirty="0">
                <a:latin typeface="Calibri"/>
                <a:ea typeface="Calibri"/>
                <a:cs typeface="Calibri"/>
              </a:rPr>
              <a:t>Pull:</a:t>
            </a:r>
            <a:r>
              <a:rPr lang="en-US" dirty="0">
                <a:latin typeface="Calibri"/>
                <a:ea typeface="Calibri"/>
                <a:cs typeface="Calibri"/>
              </a:rPr>
              <a:t>  Direct result of clients</a:t>
            </a:r>
            <a:r>
              <a:rPr lang="ja-JP" altLang="en-US" dirty="0">
                <a:latin typeface="Calibri"/>
                <a:ea typeface="Calibri"/>
                <a:cs typeface="Calibri"/>
              </a:rPr>
              <a:t>’</a:t>
            </a:r>
            <a:r>
              <a:rPr lang="en-US" dirty="0">
                <a:latin typeface="Calibri"/>
                <a:ea typeface="Calibri"/>
                <a:cs typeface="Calibri"/>
              </a:rPr>
              <a:t> requests </a:t>
            </a:r>
          </a:p>
          <a:p>
            <a:pPr lvl="1"/>
            <a:r>
              <a:rPr lang="en-US" b="1" dirty="0">
                <a:latin typeface="Calibri"/>
                <a:ea typeface="Calibri"/>
                <a:cs typeface="Calibri"/>
              </a:rPr>
              <a:t>Push:  </a:t>
            </a:r>
            <a:r>
              <a:rPr lang="en-US" dirty="0">
                <a:latin typeface="Calibri"/>
                <a:ea typeface="Calibri"/>
                <a:cs typeface="Calibri"/>
              </a:rPr>
              <a:t>Expectation of high access rate</a:t>
            </a:r>
          </a:p>
          <a:p>
            <a:r>
              <a:rPr lang="en-US" dirty="0">
                <a:latin typeface="Calibri"/>
                <a:cs typeface="Calibri"/>
              </a:rPr>
              <a:t>Also do some processing</a:t>
            </a:r>
          </a:p>
          <a:p>
            <a:pPr lvl="1"/>
            <a:r>
              <a:rPr lang="en-US" dirty="0">
                <a:latin typeface="Calibri"/>
                <a:ea typeface="Calibri"/>
                <a:cs typeface="Calibri"/>
              </a:rPr>
              <a:t>Handle </a:t>
            </a:r>
            <a:r>
              <a:rPr lang="en-US" i="1" dirty="0">
                <a:latin typeface="Calibri"/>
                <a:ea typeface="Calibri"/>
                <a:cs typeface="Calibri"/>
              </a:rPr>
              <a:t>dynamic</a:t>
            </a:r>
            <a:r>
              <a:rPr lang="en-US" dirty="0">
                <a:latin typeface="Calibri"/>
                <a:ea typeface="Calibri"/>
                <a:cs typeface="Calibri"/>
              </a:rPr>
              <a:t> web pages</a:t>
            </a:r>
          </a:p>
          <a:p>
            <a:pPr lvl="1"/>
            <a:r>
              <a:rPr lang="en-US" i="1" dirty="0">
                <a:latin typeface="Calibri"/>
                <a:ea typeface="Calibri"/>
                <a:cs typeface="Calibri"/>
              </a:rPr>
              <a:t>Transcoding</a:t>
            </a:r>
          </a:p>
          <a:p>
            <a:pPr lvl="1"/>
            <a:r>
              <a:rPr lang="en-US" i="1" dirty="0">
                <a:latin typeface="Calibri"/>
                <a:ea typeface="Calibri"/>
                <a:cs typeface="Calibri"/>
              </a:rPr>
              <a:t>Maybe do some security function – watermark IP</a:t>
            </a:r>
            <a:r>
              <a:rPr lang="en-US" dirty="0">
                <a:latin typeface="Calibri"/>
                <a:ea typeface="Calibri"/>
                <a:cs typeface="Calibri"/>
              </a:rPr>
              <a:t> </a:t>
            </a:r>
          </a:p>
          <a:p>
            <a:pPr lvl="1">
              <a:buFont typeface="Helvetica" charset="0"/>
              <a:buNone/>
            </a:pPr>
            <a:r>
              <a:rPr lang="en-US" dirty="0">
                <a:latin typeface="Calibri"/>
                <a:ea typeface="Calibri"/>
                <a:cs typeface="Calibri"/>
              </a:rPr>
              <a:t>	 		</a:t>
            </a:r>
          </a:p>
        </p:txBody>
      </p:sp>
    </p:spTree>
    <p:custDataLst>
      <p:tags r:id="rId1"/>
    </p:custDataLst>
    <p:extLst>
      <p:ext uri="{BB962C8B-B14F-4D97-AF65-F5344CB8AC3E}">
        <p14:creationId xmlns:p14="http://schemas.microsoft.com/office/powerpoint/2010/main" val="11448073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9332">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9332">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9332">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9332">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9332">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9332">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9332">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9332">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9332">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9332">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933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2"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F9C04B0D-7BE7-9244-ADBD-E493DA3851E0}" type="slidenum">
              <a:rPr lang="en-US" sz="1400" b="0">
                <a:latin typeface="Times New Roman" charset="0"/>
                <a:cs typeface="Calibri"/>
              </a:rPr>
              <a:pPr eaLnBrk="1" hangingPunct="1"/>
              <a:t>76</a:t>
            </a:fld>
            <a:endParaRPr lang="en-US" sz="1400" b="0" dirty="0">
              <a:latin typeface="Times New Roman" charset="0"/>
              <a:cs typeface="Calibri"/>
            </a:endParaRPr>
          </a:p>
        </p:txBody>
      </p:sp>
      <p:sp>
        <p:nvSpPr>
          <p:cNvPr id="106500" name="Rectangle 2"/>
          <p:cNvSpPr>
            <a:spLocks noGrp="1" noChangeArrowheads="1"/>
          </p:cNvSpPr>
          <p:nvPr>
            <p:ph type="title"/>
          </p:nvPr>
        </p:nvSpPr>
        <p:spPr>
          <a:xfrm>
            <a:off x="304800" y="228600"/>
            <a:ext cx="86868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Caching with CDNs (cont.)</a:t>
            </a:r>
          </a:p>
        </p:txBody>
      </p:sp>
      <p:grpSp>
        <p:nvGrpSpPr>
          <p:cNvPr id="106501" name="Group 3"/>
          <p:cNvGrpSpPr>
            <a:grpSpLocks/>
          </p:cNvGrpSpPr>
          <p:nvPr/>
        </p:nvGrpSpPr>
        <p:grpSpPr bwMode="auto">
          <a:xfrm>
            <a:off x="6096000" y="4800600"/>
            <a:ext cx="371475" cy="381000"/>
            <a:chOff x="1014" y="912"/>
            <a:chExt cx="574" cy="596"/>
          </a:xfrm>
        </p:grpSpPr>
        <p:sp>
          <p:nvSpPr>
            <p:cNvPr id="106594" name="Freeform 4"/>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95" name="Line 5"/>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6" name="Line 6"/>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7" name="Freeform 7"/>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98" name="Line 8"/>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9" name="Line 9"/>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0" name="Line 10"/>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1" name="Rectangle 11"/>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602" name="Freeform 12"/>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603" name="Line 13"/>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4" name="Line 14"/>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605" name="Line 15"/>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2" name="Group 16"/>
          <p:cNvGrpSpPr>
            <a:grpSpLocks/>
          </p:cNvGrpSpPr>
          <p:nvPr/>
        </p:nvGrpSpPr>
        <p:grpSpPr bwMode="auto">
          <a:xfrm>
            <a:off x="7553325" y="4800600"/>
            <a:ext cx="371475" cy="381000"/>
            <a:chOff x="1014" y="912"/>
            <a:chExt cx="574" cy="596"/>
          </a:xfrm>
        </p:grpSpPr>
        <p:sp>
          <p:nvSpPr>
            <p:cNvPr id="106582" name="Freeform 17"/>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83" name="Line 18"/>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4" name="Line 19"/>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5" name="Freeform 20"/>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86" name="Line 21"/>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7" name="Line 22"/>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8" name="Line 23"/>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9" name="Rectangle 24"/>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90" name="Freeform 25"/>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91" name="Line 26"/>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2" name="Line 27"/>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93" name="Line 28"/>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3" name="Group 29"/>
          <p:cNvGrpSpPr>
            <a:grpSpLocks/>
          </p:cNvGrpSpPr>
          <p:nvPr/>
        </p:nvGrpSpPr>
        <p:grpSpPr bwMode="auto">
          <a:xfrm>
            <a:off x="1295400" y="4800600"/>
            <a:ext cx="371475" cy="381000"/>
            <a:chOff x="1014" y="912"/>
            <a:chExt cx="574" cy="596"/>
          </a:xfrm>
        </p:grpSpPr>
        <p:sp>
          <p:nvSpPr>
            <p:cNvPr id="106570" name="Freeform 30"/>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71" name="Line 31"/>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2" name="Line 32"/>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3" name="Freeform 33"/>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74" name="Line 34"/>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5" name="Line 35"/>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6" name="Line 36"/>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77" name="Rectangle 37"/>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78" name="Freeform 38"/>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79" name="Line 39"/>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0" name="Line 40"/>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81" name="Line 41"/>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4" name="Group 42"/>
          <p:cNvGrpSpPr>
            <a:grpSpLocks/>
          </p:cNvGrpSpPr>
          <p:nvPr/>
        </p:nvGrpSpPr>
        <p:grpSpPr bwMode="auto">
          <a:xfrm>
            <a:off x="2971800" y="4800600"/>
            <a:ext cx="371475" cy="381000"/>
            <a:chOff x="1014" y="912"/>
            <a:chExt cx="574" cy="596"/>
          </a:xfrm>
        </p:grpSpPr>
        <p:sp>
          <p:nvSpPr>
            <p:cNvPr id="106558" name="Freeform 43"/>
            <p:cNvSpPr>
              <a:spLocks/>
            </p:cNvSpPr>
            <p:nvPr/>
          </p:nvSpPr>
          <p:spPr bwMode="auto">
            <a:xfrm>
              <a:off x="1014" y="912"/>
              <a:ext cx="574" cy="596"/>
            </a:xfrm>
            <a:custGeom>
              <a:avLst/>
              <a:gdLst>
                <a:gd name="T0" fmla="*/ 124 w 574"/>
                <a:gd name="T1" fmla="*/ 391 h 596"/>
                <a:gd name="T2" fmla="*/ 0 w 574"/>
                <a:gd name="T3" fmla="*/ 391 h 596"/>
                <a:gd name="T4" fmla="*/ 0 w 574"/>
                <a:gd name="T5" fmla="*/ 596 h 596"/>
                <a:gd name="T6" fmla="*/ 574 w 574"/>
                <a:gd name="T7" fmla="*/ 596 h 596"/>
                <a:gd name="T8" fmla="*/ 574 w 574"/>
                <a:gd name="T9" fmla="*/ 391 h 596"/>
                <a:gd name="T10" fmla="*/ 446 w 574"/>
                <a:gd name="T11" fmla="*/ 391 h 596"/>
                <a:gd name="T12" fmla="*/ 446 w 574"/>
                <a:gd name="T13" fmla="*/ 364 h 596"/>
                <a:gd name="T14" fmla="*/ 500 w 574"/>
                <a:gd name="T15" fmla="*/ 364 h 596"/>
                <a:gd name="T16" fmla="*/ 500 w 574"/>
                <a:gd name="T17" fmla="*/ 0 h 596"/>
                <a:gd name="T18" fmla="*/ 70 w 574"/>
                <a:gd name="T19" fmla="*/ 0 h 596"/>
                <a:gd name="T20" fmla="*/ 70 w 574"/>
                <a:gd name="T21" fmla="*/ 364 h 596"/>
                <a:gd name="T22" fmla="*/ 124 w 574"/>
                <a:gd name="T23" fmla="*/ 364 h 596"/>
                <a:gd name="T24" fmla="*/ 124 w 574"/>
                <a:gd name="T25" fmla="*/ 391 h 5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4"/>
                <a:gd name="T40" fmla="*/ 0 h 596"/>
                <a:gd name="T41" fmla="*/ 574 w 574"/>
                <a:gd name="T42" fmla="*/ 596 h 5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4" h="596">
                  <a:moveTo>
                    <a:pt x="124" y="391"/>
                  </a:moveTo>
                  <a:lnTo>
                    <a:pt x="0" y="391"/>
                  </a:lnTo>
                  <a:lnTo>
                    <a:pt x="0" y="596"/>
                  </a:lnTo>
                  <a:lnTo>
                    <a:pt x="574" y="596"/>
                  </a:lnTo>
                  <a:lnTo>
                    <a:pt x="574" y="391"/>
                  </a:lnTo>
                  <a:lnTo>
                    <a:pt x="446" y="391"/>
                  </a:lnTo>
                  <a:lnTo>
                    <a:pt x="446" y="364"/>
                  </a:lnTo>
                  <a:lnTo>
                    <a:pt x="500" y="364"/>
                  </a:lnTo>
                  <a:lnTo>
                    <a:pt x="500" y="0"/>
                  </a:lnTo>
                  <a:lnTo>
                    <a:pt x="70" y="0"/>
                  </a:lnTo>
                  <a:lnTo>
                    <a:pt x="70" y="364"/>
                  </a:lnTo>
                  <a:lnTo>
                    <a:pt x="124" y="364"/>
                  </a:lnTo>
                  <a:lnTo>
                    <a:pt x="124" y="391"/>
                  </a:lnTo>
                  <a:close/>
                </a:path>
              </a:pathLst>
            </a:custGeom>
            <a:solidFill>
              <a:srgbClr val="FFFFFF"/>
            </a:solidFill>
            <a:ln w="15875">
              <a:solidFill>
                <a:srgbClr val="000000"/>
              </a:solidFill>
              <a:round/>
              <a:headEnd/>
              <a:tailEnd/>
            </a:ln>
          </p:spPr>
          <p:txBody>
            <a:bodyPr/>
            <a:lstStyle/>
            <a:p>
              <a:endParaRPr lang="en-US"/>
            </a:p>
          </p:txBody>
        </p:sp>
        <p:sp>
          <p:nvSpPr>
            <p:cNvPr id="106559" name="Line 44"/>
            <p:cNvSpPr>
              <a:spLocks noChangeShapeType="1"/>
            </p:cNvSpPr>
            <p:nvPr/>
          </p:nvSpPr>
          <p:spPr bwMode="auto">
            <a:xfrm>
              <a:off x="1138" y="1303"/>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0" name="Line 45"/>
            <p:cNvSpPr>
              <a:spLocks noChangeShapeType="1"/>
            </p:cNvSpPr>
            <p:nvPr/>
          </p:nvSpPr>
          <p:spPr bwMode="auto">
            <a:xfrm>
              <a:off x="1138" y="1276"/>
              <a:ext cx="322" cy="1"/>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1" name="Freeform 46"/>
            <p:cNvSpPr>
              <a:spLocks noEditPoints="1"/>
            </p:cNvSpPr>
            <p:nvPr/>
          </p:nvSpPr>
          <p:spPr bwMode="auto">
            <a:xfrm>
              <a:off x="1310" y="1323"/>
              <a:ext cx="233" cy="168"/>
            </a:xfrm>
            <a:custGeom>
              <a:avLst/>
              <a:gdLst>
                <a:gd name="T0" fmla="*/ 0 w 233"/>
                <a:gd name="T1" fmla="*/ 168 h 168"/>
                <a:gd name="T2" fmla="*/ 188 w 233"/>
                <a:gd name="T3" fmla="*/ 168 h 168"/>
                <a:gd name="T4" fmla="*/ 188 w 233"/>
                <a:gd name="T5" fmla="*/ 0 h 168"/>
                <a:gd name="T6" fmla="*/ 0 w 233"/>
                <a:gd name="T7" fmla="*/ 0 h 168"/>
                <a:gd name="T8" fmla="*/ 0 w 233"/>
                <a:gd name="T9" fmla="*/ 168 h 168"/>
                <a:gd name="T10" fmla="*/ 204 w 233"/>
                <a:gd name="T11" fmla="*/ 26 h 168"/>
                <a:gd name="T12" fmla="*/ 233 w 233"/>
                <a:gd name="T13" fmla="*/ 26 h 168"/>
                <a:gd name="T14" fmla="*/ 233 w 233"/>
                <a:gd name="T15" fmla="*/ 0 h 168"/>
                <a:gd name="T16" fmla="*/ 204 w 233"/>
                <a:gd name="T17" fmla="*/ 0 h 168"/>
                <a:gd name="T18" fmla="*/ 204 w 233"/>
                <a:gd name="T19" fmla="*/ 26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168"/>
                <a:gd name="T32" fmla="*/ 233 w 233"/>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168">
                  <a:moveTo>
                    <a:pt x="0" y="168"/>
                  </a:moveTo>
                  <a:lnTo>
                    <a:pt x="188" y="168"/>
                  </a:lnTo>
                  <a:lnTo>
                    <a:pt x="188" y="0"/>
                  </a:lnTo>
                  <a:lnTo>
                    <a:pt x="0" y="0"/>
                  </a:lnTo>
                  <a:lnTo>
                    <a:pt x="0" y="168"/>
                  </a:lnTo>
                  <a:close/>
                  <a:moveTo>
                    <a:pt x="204" y="26"/>
                  </a:moveTo>
                  <a:lnTo>
                    <a:pt x="233" y="26"/>
                  </a:lnTo>
                  <a:lnTo>
                    <a:pt x="233" y="0"/>
                  </a:lnTo>
                  <a:lnTo>
                    <a:pt x="204" y="0"/>
                  </a:lnTo>
                  <a:lnTo>
                    <a:pt x="204" y="26"/>
                  </a:lnTo>
                  <a:close/>
                </a:path>
              </a:pathLst>
            </a:custGeom>
            <a:solidFill>
              <a:srgbClr val="FFFFFF"/>
            </a:solidFill>
            <a:ln w="4763">
              <a:solidFill>
                <a:srgbClr val="000000"/>
              </a:solidFill>
              <a:round/>
              <a:headEnd/>
              <a:tailEnd/>
            </a:ln>
          </p:spPr>
          <p:txBody>
            <a:bodyPr/>
            <a:lstStyle/>
            <a:p>
              <a:endParaRPr lang="en-US"/>
            </a:p>
          </p:txBody>
        </p:sp>
        <p:sp>
          <p:nvSpPr>
            <p:cNvPr id="106562" name="Line 47"/>
            <p:cNvSpPr>
              <a:spLocks noChangeShapeType="1"/>
            </p:cNvSpPr>
            <p:nvPr/>
          </p:nvSpPr>
          <p:spPr bwMode="auto">
            <a:xfrm>
              <a:off x="1310" y="1379"/>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3" name="Line 48"/>
            <p:cNvSpPr>
              <a:spLocks noChangeShapeType="1"/>
            </p:cNvSpPr>
            <p:nvPr/>
          </p:nvSpPr>
          <p:spPr bwMode="auto">
            <a:xfrm>
              <a:off x="1310" y="1435"/>
              <a:ext cx="188"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4" name="Line 49"/>
            <p:cNvSpPr>
              <a:spLocks noChangeShapeType="1"/>
            </p:cNvSpPr>
            <p:nvPr/>
          </p:nvSpPr>
          <p:spPr bwMode="auto">
            <a:xfrm>
              <a:off x="1317" y="1405"/>
              <a:ext cx="172"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5" name="Rectangle 50"/>
            <p:cNvSpPr>
              <a:spLocks noChangeArrowheads="1"/>
            </p:cNvSpPr>
            <p:nvPr/>
          </p:nvSpPr>
          <p:spPr bwMode="auto">
            <a:xfrm>
              <a:off x="1416" y="1389"/>
              <a:ext cx="54" cy="36"/>
            </a:xfrm>
            <a:prstGeom prst="rect">
              <a:avLst/>
            </a:prstGeom>
            <a:noFill/>
            <a:ln w="4763">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6566" name="Freeform 51"/>
            <p:cNvSpPr>
              <a:spLocks noEditPoints="1"/>
            </p:cNvSpPr>
            <p:nvPr/>
          </p:nvSpPr>
          <p:spPr bwMode="auto">
            <a:xfrm>
              <a:off x="1030" y="955"/>
              <a:ext cx="538" cy="401"/>
            </a:xfrm>
            <a:custGeom>
              <a:avLst/>
              <a:gdLst>
                <a:gd name="T0" fmla="*/ 452 w 538"/>
                <a:gd name="T1" fmla="*/ 285 h 401"/>
                <a:gd name="T2" fmla="*/ 472 w 538"/>
                <a:gd name="T3" fmla="*/ 285 h 401"/>
                <a:gd name="T4" fmla="*/ 472 w 538"/>
                <a:gd name="T5" fmla="*/ 278 h 401"/>
                <a:gd name="T6" fmla="*/ 452 w 538"/>
                <a:gd name="T7" fmla="*/ 278 h 401"/>
                <a:gd name="T8" fmla="*/ 452 w 538"/>
                <a:gd name="T9" fmla="*/ 285 h 401"/>
                <a:gd name="T10" fmla="*/ 121 w 538"/>
                <a:gd name="T11" fmla="*/ 239 h 401"/>
                <a:gd name="T12" fmla="*/ 121 w 538"/>
                <a:gd name="T13" fmla="*/ 27 h 401"/>
                <a:gd name="T14" fmla="*/ 417 w 538"/>
                <a:gd name="T15" fmla="*/ 27 h 401"/>
                <a:gd name="T16" fmla="*/ 417 w 538"/>
                <a:gd name="T17" fmla="*/ 239 h 401"/>
                <a:gd name="T18" fmla="*/ 121 w 538"/>
                <a:gd name="T19" fmla="*/ 239 h 401"/>
                <a:gd name="T20" fmla="*/ 108 w 538"/>
                <a:gd name="T21" fmla="*/ 252 h 401"/>
                <a:gd name="T22" fmla="*/ 430 w 538"/>
                <a:gd name="T23" fmla="*/ 252 h 401"/>
                <a:gd name="T24" fmla="*/ 430 w 538"/>
                <a:gd name="T25" fmla="*/ 14 h 401"/>
                <a:gd name="T26" fmla="*/ 446 w 538"/>
                <a:gd name="T27" fmla="*/ 14 h 401"/>
                <a:gd name="T28" fmla="*/ 446 w 538"/>
                <a:gd name="T29" fmla="*/ 0 h 401"/>
                <a:gd name="T30" fmla="*/ 96 w 538"/>
                <a:gd name="T31" fmla="*/ 0 h 401"/>
                <a:gd name="T32" fmla="*/ 96 w 538"/>
                <a:gd name="T33" fmla="*/ 265 h 401"/>
                <a:gd name="T34" fmla="*/ 108 w 538"/>
                <a:gd name="T35" fmla="*/ 265 h 401"/>
                <a:gd name="T36" fmla="*/ 108 w 538"/>
                <a:gd name="T37" fmla="*/ 252 h 401"/>
                <a:gd name="T38" fmla="*/ 0 w 538"/>
                <a:gd name="T39" fmla="*/ 388 h 401"/>
                <a:gd name="T40" fmla="*/ 54 w 538"/>
                <a:gd name="T41" fmla="*/ 388 h 401"/>
                <a:gd name="T42" fmla="*/ 54 w 538"/>
                <a:gd name="T43" fmla="*/ 368 h 401"/>
                <a:gd name="T44" fmla="*/ 0 w 538"/>
                <a:gd name="T45" fmla="*/ 368 h 401"/>
                <a:gd name="T46" fmla="*/ 0 w 538"/>
                <a:gd name="T47" fmla="*/ 388 h 401"/>
                <a:gd name="T48" fmla="*/ 316 w 538"/>
                <a:gd name="T49" fmla="*/ 401 h 401"/>
                <a:gd name="T50" fmla="*/ 430 w 538"/>
                <a:gd name="T51" fmla="*/ 401 h 401"/>
                <a:gd name="T52" fmla="*/ 430 w 538"/>
                <a:gd name="T53" fmla="*/ 391 h 401"/>
                <a:gd name="T54" fmla="*/ 316 w 538"/>
                <a:gd name="T55" fmla="*/ 391 h 401"/>
                <a:gd name="T56" fmla="*/ 316 w 538"/>
                <a:gd name="T57" fmla="*/ 401 h 401"/>
                <a:gd name="T58" fmla="*/ 523 w 538"/>
                <a:gd name="T59" fmla="*/ 378 h 401"/>
                <a:gd name="T60" fmla="*/ 538 w 538"/>
                <a:gd name="T61" fmla="*/ 378 h 401"/>
                <a:gd name="T62" fmla="*/ 538 w 538"/>
                <a:gd name="T63" fmla="*/ 368 h 401"/>
                <a:gd name="T64" fmla="*/ 523 w 538"/>
                <a:gd name="T65" fmla="*/ 368 h 401"/>
                <a:gd name="T66" fmla="*/ 523 w 538"/>
                <a:gd name="T67" fmla="*/ 378 h 401"/>
                <a:gd name="T68" fmla="*/ 523 w 538"/>
                <a:gd name="T69" fmla="*/ 394 h 401"/>
                <a:gd name="T70" fmla="*/ 538 w 538"/>
                <a:gd name="T71" fmla="*/ 394 h 401"/>
                <a:gd name="T72" fmla="*/ 538 w 538"/>
                <a:gd name="T73" fmla="*/ 388 h 401"/>
                <a:gd name="T74" fmla="*/ 523 w 538"/>
                <a:gd name="T75" fmla="*/ 388 h 401"/>
                <a:gd name="T76" fmla="*/ 523 w 538"/>
                <a:gd name="T77" fmla="*/ 394 h 4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8"/>
                <a:gd name="T118" fmla="*/ 0 h 401"/>
                <a:gd name="T119" fmla="*/ 538 w 538"/>
                <a:gd name="T120" fmla="*/ 401 h 4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8" h="401">
                  <a:moveTo>
                    <a:pt x="452" y="285"/>
                  </a:moveTo>
                  <a:lnTo>
                    <a:pt x="472" y="285"/>
                  </a:lnTo>
                  <a:lnTo>
                    <a:pt x="472" y="278"/>
                  </a:lnTo>
                  <a:lnTo>
                    <a:pt x="452" y="278"/>
                  </a:lnTo>
                  <a:lnTo>
                    <a:pt x="452" y="285"/>
                  </a:lnTo>
                  <a:close/>
                  <a:moveTo>
                    <a:pt x="121" y="239"/>
                  </a:moveTo>
                  <a:lnTo>
                    <a:pt x="121" y="27"/>
                  </a:lnTo>
                  <a:lnTo>
                    <a:pt x="417" y="27"/>
                  </a:lnTo>
                  <a:lnTo>
                    <a:pt x="417" y="239"/>
                  </a:lnTo>
                  <a:lnTo>
                    <a:pt x="121" y="239"/>
                  </a:lnTo>
                  <a:close/>
                  <a:moveTo>
                    <a:pt x="108" y="252"/>
                  </a:moveTo>
                  <a:lnTo>
                    <a:pt x="430" y="252"/>
                  </a:lnTo>
                  <a:lnTo>
                    <a:pt x="430" y="14"/>
                  </a:lnTo>
                  <a:lnTo>
                    <a:pt x="446" y="14"/>
                  </a:lnTo>
                  <a:lnTo>
                    <a:pt x="446" y="0"/>
                  </a:lnTo>
                  <a:lnTo>
                    <a:pt x="96" y="0"/>
                  </a:lnTo>
                  <a:lnTo>
                    <a:pt x="96" y="265"/>
                  </a:lnTo>
                  <a:lnTo>
                    <a:pt x="108" y="265"/>
                  </a:lnTo>
                  <a:lnTo>
                    <a:pt x="108" y="252"/>
                  </a:lnTo>
                  <a:close/>
                  <a:moveTo>
                    <a:pt x="0" y="388"/>
                  </a:moveTo>
                  <a:lnTo>
                    <a:pt x="54" y="388"/>
                  </a:lnTo>
                  <a:lnTo>
                    <a:pt x="54" y="368"/>
                  </a:lnTo>
                  <a:lnTo>
                    <a:pt x="0" y="368"/>
                  </a:lnTo>
                  <a:lnTo>
                    <a:pt x="0" y="388"/>
                  </a:lnTo>
                  <a:close/>
                  <a:moveTo>
                    <a:pt x="316" y="401"/>
                  </a:moveTo>
                  <a:lnTo>
                    <a:pt x="430" y="401"/>
                  </a:lnTo>
                  <a:lnTo>
                    <a:pt x="430" y="391"/>
                  </a:lnTo>
                  <a:lnTo>
                    <a:pt x="316" y="391"/>
                  </a:lnTo>
                  <a:lnTo>
                    <a:pt x="316" y="401"/>
                  </a:lnTo>
                  <a:close/>
                  <a:moveTo>
                    <a:pt x="523" y="378"/>
                  </a:moveTo>
                  <a:lnTo>
                    <a:pt x="538" y="378"/>
                  </a:lnTo>
                  <a:lnTo>
                    <a:pt x="538" y="368"/>
                  </a:lnTo>
                  <a:lnTo>
                    <a:pt x="523" y="368"/>
                  </a:lnTo>
                  <a:lnTo>
                    <a:pt x="523" y="378"/>
                  </a:lnTo>
                  <a:close/>
                  <a:moveTo>
                    <a:pt x="523" y="394"/>
                  </a:moveTo>
                  <a:lnTo>
                    <a:pt x="538" y="394"/>
                  </a:lnTo>
                  <a:lnTo>
                    <a:pt x="538" y="388"/>
                  </a:lnTo>
                  <a:lnTo>
                    <a:pt x="523" y="388"/>
                  </a:lnTo>
                  <a:lnTo>
                    <a:pt x="523" y="394"/>
                  </a:lnTo>
                  <a:close/>
                </a:path>
              </a:pathLst>
            </a:custGeom>
            <a:solidFill>
              <a:srgbClr val="000000"/>
            </a:solidFill>
            <a:ln w="4763">
              <a:solidFill>
                <a:srgbClr val="000000"/>
              </a:solidFill>
              <a:round/>
              <a:headEnd/>
              <a:tailEnd/>
            </a:ln>
          </p:spPr>
          <p:txBody>
            <a:bodyPr/>
            <a:lstStyle/>
            <a:p>
              <a:endParaRPr lang="en-US"/>
            </a:p>
          </p:txBody>
        </p:sp>
        <p:sp>
          <p:nvSpPr>
            <p:cNvPr id="106567" name="Line 52"/>
            <p:cNvSpPr>
              <a:spLocks noChangeShapeType="1"/>
            </p:cNvSpPr>
            <p:nvPr/>
          </p:nvSpPr>
          <p:spPr bwMode="auto">
            <a:xfrm>
              <a:off x="1084" y="1257"/>
              <a:ext cx="430" cy="1"/>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8" name="Line 53"/>
            <p:cNvSpPr>
              <a:spLocks noChangeShapeType="1"/>
            </p:cNvSpPr>
            <p:nvPr/>
          </p:nvSpPr>
          <p:spPr bwMode="auto">
            <a:xfrm flipV="1">
              <a:off x="1193"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06569" name="Line 54"/>
            <p:cNvSpPr>
              <a:spLocks noChangeShapeType="1"/>
            </p:cNvSpPr>
            <p:nvPr/>
          </p:nvSpPr>
          <p:spPr bwMode="auto">
            <a:xfrm flipV="1">
              <a:off x="1301" y="1257"/>
              <a:ext cx="1" cy="19"/>
            </a:xfrm>
            <a:prstGeom prst="line">
              <a:avLst/>
            </a:prstGeom>
            <a:noFill/>
            <a:ln w="47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06505" name="Group 55"/>
          <p:cNvGrpSpPr>
            <a:grpSpLocks/>
          </p:cNvGrpSpPr>
          <p:nvPr/>
        </p:nvGrpSpPr>
        <p:grpSpPr bwMode="auto">
          <a:xfrm>
            <a:off x="1447800" y="3276600"/>
            <a:ext cx="2179638" cy="1447800"/>
            <a:chOff x="832" y="1344"/>
            <a:chExt cx="1136" cy="1024"/>
          </a:xfrm>
        </p:grpSpPr>
        <p:sp>
          <p:nvSpPr>
            <p:cNvPr id="106549" name="Oval 56"/>
            <p:cNvSpPr>
              <a:spLocks noChangeArrowheads="1"/>
            </p:cNvSpPr>
            <p:nvPr/>
          </p:nvSpPr>
          <p:spPr bwMode="auto">
            <a:xfrm>
              <a:off x="1220" y="1344"/>
              <a:ext cx="495" cy="424"/>
            </a:xfrm>
            <a:prstGeom prst="ellipse">
              <a:avLst/>
            </a:prstGeom>
            <a:solidFill>
              <a:srgbClr val="99CCFF"/>
            </a:solidFill>
            <a:ln w="9525">
              <a:solidFill>
                <a:srgbClr val="99CCFF"/>
              </a:solidFill>
              <a:round/>
              <a:headEnd/>
              <a:tailEnd/>
            </a:ln>
          </p:spPr>
          <p:txBody>
            <a:bodyPr/>
            <a:lstStyle/>
            <a:p>
              <a:endParaRPr lang="en-US"/>
            </a:p>
          </p:txBody>
        </p:sp>
        <p:sp>
          <p:nvSpPr>
            <p:cNvPr id="106550" name="Oval 57"/>
            <p:cNvSpPr>
              <a:spLocks noChangeArrowheads="1"/>
            </p:cNvSpPr>
            <p:nvPr/>
          </p:nvSpPr>
          <p:spPr bwMode="auto">
            <a:xfrm>
              <a:off x="948" y="1455"/>
              <a:ext cx="379" cy="424"/>
            </a:xfrm>
            <a:prstGeom prst="ellipse">
              <a:avLst/>
            </a:prstGeom>
            <a:solidFill>
              <a:srgbClr val="99CCFF"/>
            </a:solidFill>
            <a:ln w="9525">
              <a:solidFill>
                <a:srgbClr val="99CCFF"/>
              </a:solidFill>
              <a:round/>
              <a:headEnd/>
              <a:tailEnd/>
            </a:ln>
          </p:spPr>
          <p:txBody>
            <a:bodyPr/>
            <a:lstStyle/>
            <a:p>
              <a:endParaRPr lang="en-US"/>
            </a:p>
          </p:txBody>
        </p:sp>
        <p:sp>
          <p:nvSpPr>
            <p:cNvPr id="106551" name="Oval 58"/>
            <p:cNvSpPr>
              <a:spLocks noChangeArrowheads="1"/>
            </p:cNvSpPr>
            <p:nvPr/>
          </p:nvSpPr>
          <p:spPr bwMode="auto">
            <a:xfrm>
              <a:off x="832" y="1710"/>
              <a:ext cx="256" cy="306"/>
            </a:xfrm>
            <a:prstGeom prst="ellipse">
              <a:avLst/>
            </a:prstGeom>
            <a:solidFill>
              <a:srgbClr val="99CCFF"/>
            </a:solidFill>
            <a:ln w="9525">
              <a:solidFill>
                <a:srgbClr val="99CCFF"/>
              </a:solidFill>
              <a:round/>
              <a:headEnd/>
              <a:tailEnd/>
            </a:ln>
          </p:spPr>
          <p:txBody>
            <a:bodyPr/>
            <a:lstStyle/>
            <a:p>
              <a:endParaRPr lang="en-US"/>
            </a:p>
          </p:txBody>
        </p:sp>
        <p:sp>
          <p:nvSpPr>
            <p:cNvPr id="106552" name="Oval 59"/>
            <p:cNvSpPr>
              <a:spLocks noChangeArrowheads="1"/>
            </p:cNvSpPr>
            <p:nvPr/>
          </p:nvSpPr>
          <p:spPr bwMode="auto">
            <a:xfrm>
              <a:off x="909" y="1862"/>
              <a:ext cx="435" cy="442"/>
            </a:xfrm>
            <a:prstGeom prst="ellipse">
              <a:avLst/>
            </a:prstGeom>
            <a:solidFill>
              <a:srgbClr val="99CCFF"/>
            </a:solidFill>
            <a:ln w="9525">
              <a:solidFill>
                <a:srgbClr val="99CCFF"/>
              </a:solidFill>
              <a:round/>
              <a:headEnd/>
              <a:tailEnd/>
            </a:ln>
          </p:spPr>
          <p:txBody>
            <a:bodyPr/>
            <a:lstStyle/>
            <a:p>
              <a:endParaRPr lang="en-US"/>
            </a:p>
          </p:txBody>
        </p:sp>
        <p:sp>
          <p:nvSpPr>
            <p:cNvPr id="106553" name="Oval 60"/>
            <p:cNvSpPr>
              <a:spLocks noChangeArrowheads="1"/>
            </p:cNvSpPr>
            <p:nvPr/>
          </p:nvSpPr>
          <p:spPr bwMode="auto">
            <a:xfrm>
              <a:off x="1086" y="1924"/>
              <a:ext cx="671" cy="444"/>
            </a:xfrm>
            <a:prstGeom prst="ellipse">
              <a:avLst/>
            </a:prstGeom>
            <a:solidFill>
              <a:srgbClr val="99CCFF"/>
            </a:solidFill>
            <a:ln w="9525">
              <a:solidFill>
                <a:srgbClr val="99CCFF"/>
              </a:solidFill>
              <a:round/>
              <a:headEnd/>
              <a:tailEnd/>
            </a:ln>
          </p:spPr>
          <p:txBody>
            <a:bodyPr/>
            <a:lstStyle/>
            <a:p>
              <a:endParaRPr lang="en-US"/>
            </a:p>
          </p:txBody>
        </p:sp>
        <p:sp>
          <p:nvSpPr>
            <p:cNvPr id="106554" name="Oval 61"/>
            <p:cNvSpPr>
              <a:spLocks noChangeArrowheads="1"/>
            </p:cNvSpPr>
            <p:nvPr/>
          </p:nvSpPr>
          <p:spPr bwMode="auto">
            <a:xfrm>
              <a:off x="1605" y="1488"/>
              <a:ext cx="311" cy="312"/>
            </a:xfrm>
            <a:prstGeom prst="ellipse">
              <a:avLst/>
            </a:prstGeom>
            <a:solidFill>
              <a:srgbClr val="99CCFF"/>
            </a:solidFill>
            <a:ln w="9525">
              <a:solidFill>
                <a:srgbClr val="99CCFF"/>
              </a:solidFill>
              <a:round/>
              <a:headEnd/>
              <a:tailEnd/>
            </a:ln>
          </p:spPr>
          <p:txBody>
            <a:bodyPr/>
            <a:lstStyle/>
            <a:p>
              <a:endParaRPr lang="en-US"/>
            </a:p>
          </p:txBody>
        </p:sp>
        <p:sp>
          <p:nvSpPr>
            <p:cNvPr id="106555" name="Oval 62"/>
            <p:cNvSpPr>
              <a:spLocks noChangeArrowheads="1"/>
            </p:cNvSpPr>
            <p:nvPr/>
          </p:nvSpPr>
          <p:spPr bwMode="auto">
            <a:xfrm>
              <a:off x="1602" y="1681"/>
              <a:ext cx="366" cy="333"/>
            </a:xfrm>
            <a:prstGeom prst="ellipse">
              <a:avLst/>
            </a:prstGeom>
            <a:solidFill>
              <a:srgbClr val="99CCFF"/>
            </a:solidFill>
            <a:ln w="9525">
              <a:solidFill>
                <a:srgbClr val="99CCFF"/>
              </a:solidFill>
              <a:round/>
              <a:headEnd/>
              <a:tailEnd/>
            </a:ln>
          </p:spPr>
          <p:txBody>
            <a:bodyPr/>
            <a:lstStyle/>
            <a:p>
              <a:endParaRPr lang="en-US"/>
            </a:p>
          </p:txBody>
        </p:sp>
        <p:sp>
          <p:nvSpPr>
            <p:cNvPr id="106556" name="Oval 63"/>
            <p:cNvSpPr>
              <a:spLocks noChangeArrowheads="1"/>
            </p:cNvSpPr>
            <p:nvPr/>
          </p:nvSpPr>
          <p:spPr bwMode="auto">
            <a:xfrm>
              <a:off x="1569" y="1751"/>
              <a:ext cx="364" cy="547"/>
            </a:xfrm>
            <a:prstGeom prst="ellipse">
              <a:avLst/>
            </a:prstGeom>
            <a:solidFill>
              <a:srgbClr val="99CCFF"/>
            </a:solidFill>
            <a:ln w="9525">
              <a:solidFill>
                <a:srgbClr val="99CCFF"/>
              </a:solidFill>
              <a:round/>
              <a:headEnd/>
              <a:tailEnd/>
            </a:ln>
          </p:spPr>
          <p:txBody>
            <a:bodyPr/>
            <a:lstStyle/>
            <a:p>
              <a:endParaRPr lang="en-US"/>
            </a:p>
          </p:txBody>
        </p:sp>
        <p:sp>
          <p:nvSpPr>
            <p:cNvPr id="106557" name="Oval 64"/>
            <p:cNvSpPr>
              <a:spLocks noChangeArrowheads="1"/>
            </p:cNvSpPr>
            <p:nvPr/>
          </p:nvSpPr>
          <p:spPr bwMode="auto">
            <a:xfrm>
              <a:off x="912" y="1434"/>
              <a:ext cx="1008" cy="918"/>
            </a:xfrm>
            <a:prstGeom prst="ellipse">
              <a:avLst/>
            </a:prstGeom>
            <a:solidFill>
              <a:srgbClr val="99CCFF"/>
            </a:solidFill>
            <a:ln w="9525">
              <a:solidFill>
                <a:srgbClr val="99CCFF"/>
              </a:solidFill>
              <a:round/>
              <a:headEnd/>
              <a:tailEnd/>
            </a:ln>
          </p:spPr>
          <p:txBody>
            <a:bodyPr/>
            <a:lstStyle/>
            <a:p>
              <a:endParaRPr lang="en-US"/>
            </a:p>
          </p:txBody>
        </p:sp>
      </p:grpSp>
      <p:grpSp>
        <p:nvGrpSpPr>
          <p:cNvPr id="106506" name="Group 65"/>
          <p:cNvGrpSpPr>
            <a:grpSpLocks/>
          </p:cNvGrpSpPr>
          <p:nvPr/>
        </p:nvGrpSpPr>
        <p:grpSpPr bwMode="auto">
          <a:xfrm>
            <a:off x="5486400" y="3276600"/>
            <a:ext cx="2179638" cy="1447800"/>
            <a:chOff x="832" y="1344"/>
            <a:chExt cx="1136" cy="1024"/>
          </a:xfrm>
        </p:grpSpPr>
        <p:sp>
          <p:nvSpPr>
            <p:cNvPr id="106540" name="Oval 66"/>
            <p:cNvSpPr>
              <a:spLocks noChangeArrowheads="1"/>
            </p:cNvSpPr>
            <p:nvPr/>
          </p:nvSpPr>
          <p:spPr bwMode="auto">
            <a:xfrm>
              <a:off x="1220" y="1344"/>
              <a:ext cx="495" cy="424"/>
            </a:xfrm>
            <a:prstGeom prst="ellipse">
              <a:avLst/>
            </a:prstGeom>
            <a:solidFill>
              <a:srgbClr val="99FF66"/>
            </a:solidFill>
            <a:ln w="9525">
              <a:solidFill>
                <a:srgbClr val="99FF66"/>
              </a:solidFill>
              <a:round/>
              <a:headEnd/>
              <a:tailEnd/>
            </a:ln>
          </p:spPr>
          <p:txBody>
            <a:bodyPr/>
            <a:lstStyle/>
            <a:p>
              <a:endParaRPr lang="en-US"/>
            </a:p>
          </p:txBody>
        </p:sp>
        <p:sp>
          <p:nvSpPr>
            <p:cNvPr id="106541" name="Oval 67"/>
            <p:cNvSpPr>
              <a:spLocks noChangeArrowheads="1"/>
            </p:cNvSpPr>
            <p:nvPr/>
          </p:nvSpPr>
          <p:spPr bwMode="auto">
            <a:xfrm>
              <a:off x="948" y="1455"/>
              <a:ext cx="379" cy="424"/>
            </a:xfrm>
            <a:prstGeom prst="ellipse">
              <a:avLst/>
            </a:prstGeom>
            <a:solidFill>
              <a:srgbClr val="99FF66"/>
            </a:solidFill>
            <a:ln w="9525">
              <a:solidFill>
                <a:srgbClr val="99FF66"/>
              </a:solidFill>
              <a:round/>
              <a:headEnd/>
              <a:tailEnd/>
            </a:ln>
          </p:spPr>
          <p:txBody>
            <a:bodyPr/>
            <a:lstStyle/>
            <a:p>
              <a:endParaRPr lang="en-US"/>
            </a:p>
          </p:txBody>
        </p:sp>
        <p:sp>
          <p:nvSpPr>
            <p:cNvPr id="106542" name="Oval 68"/>
            <p:cNvSpPr>
              <a:spLocks noChangeArrowheads="1"/>
            </p:cNvSpPr>
            <p:nvPr/>
          </p:nvSpPr>
          <p:spPr bwMode="auto">
            <a:xfrm>
              <a:off x="832" y="1710"/>
              <a:ext cx="256" cy="306"/>
            </a:xfrm>
            <a:prstGeom prst="ellipse">
              <a:avLst/>
            </a:prstGeom>
            <a:solidFill>
              <a:srgbClr val="99FF66"/>
            </a:solidFill>
            <a:ln w="9525">
              <a:solidFill>
                <a:srgbClr val="99FF66"/>
              </a:solidFill>
              <a:round/>
              <a:headEnd/>
              <a:tailEnd/>
            </a:ln>
          </p:spPr>
          <p:txBody>
            <a:bodyPr/>
            <a:lstStyle/>
            <a:p>
              <a:endParaRPr lang="en-US"/>
            </a:p>
          </p:txBody>
        </p:sp>
        <p:sp>
          <p:nvSpPr>
            <p:cNvPr id="106543" name="Oval 69"/>
            <p:cNvSpPr>
              <a:spLocks noChangeArrowheads="1"/>
            </p:cNvSpPr>
            <p:nvPr/>
          </p:nvSpPr>
          <p:spPr bwMode="auto">
            <a:xfrm>
              <a:off x="909" y="1862"/>
              <a:ext cx="435" cy="442"/>
            </a:xfrm>
            <a:prstGeom prst="ellipse">
              <a:avLst/>
            </a:prstGeom>
            <a:solidFill>
              <a:srgbClr val="99FF66"/>
            </a:solidFill>
            <a:ln w="9525">
              <a:solidFill>
                <a:srgbClr val="99FF66"/>
              </a:solidFill>
              <a:round/>
              <a:headEnd/>
              <a:tailEnd/>
            </a:ln>
          </p:spPr>
          <p:txBody>
            <a:bodyPr/>
            <a:lstStyle/>
            <a:p>
              <a:endParaRPr lang="en-US"/>
            </a:p>
          </p:txBody>
        </p:sp>
        <p:sp>
          <p:nvSpPr>
            <p:cNvPr id="106544" name="Oval 70"/>
            <p:cNvSpPr>
              <a:spLocks noChangeArrowheads="1"/>
            </p:cNvSpPr>
            <p:nvPr/>
          </p:nvSpPr>
          <p:spPr bwMode="auto">
            <a:xfrm>
              <a:off x="1086" y="1924"/>
              <a:ext cx="671" cy="444"/>
            </a:xfrm>
            <a:prstGeom prst="ellipse">
              <a:avLst/>
            </a:prstGeom>
            <a:solidFill>
              <a:srgbClr val="99FF66"/>
            </a:solidFill>
            <a:ln w="9525">
              <a:solidFill>
                <a:srgbClr val="99FF66"/>
              </a:solidFill>
              <a:round/>
              <a:headEnd/>
              <a:tailEnd/>
            </a:ln>
          </p:spPr>
          <p:txBody>
            <a:bodyPr/>
            <a:lstStyle/>
            <a:p>
              <a:endParaRPr lang="en-US"/>
            </a:p>
          </p:txBody>
        </p:sp>
        <p:sp>
          <p:nvSpPr>
            <p:cNvPr id="106545" name="Oval 71"/>
            <p:cNvSpPr>
              <a:spLocks noChangeArrowheads="1"/>
            </p:cNvSpPr>
            <p:nvPr/>
          </p:nvSpPr>
          <p:spPr bwMode="auto">
            <a:xfrm>
              <a:off x="1605" y="1488"/>
              <a:ext cx="311" cy="312"/>
            </a:xfrm>
            <a:prstGeom prst="ellipse">
              <a:avLst/>
            </a:prstGeom>
            <a:solidFill>
              <a:srgbClr val="99FF66"/>
            </a:solidFill>
            <a:ln w="9525">
              <a:solidFill>
                <a:srgbClr val="99FF66"/>
              </a:solidFill>
              <a:round/>
              <a:headEnd/>
              <a:tailEnd/>
            </a:ln>
          </p:spPr>
          <p:txBody>
            <a:bodyPr/>
            <a:lstStyle/>
            <a:p>
              <a:endParaRPr lang="en-US"/>
            </a:p>
          </p:txBody>
        </p:sp>
        <p:sp>
          <p:nvSpPr>
            <p:cNvPr id="106546" name="Oval 72"/>
            <p:cNvSpPr>
              <a:spLocks noChangeArrowheads="1"/>
            </p:cNvSpPr>
            <p:nvPr/>
          </p:nvSpPr>
          <p:spPr bwMode="auto">
            <a:xfrm>
              <a:off x="1602" y="1681"/>
              <a:ext cx="366" cy="333"/>
            </a:xfrm>
            <a:prstGeom prst="ellipse">
              <a:avLst/>
            </a:prstGeom>
            <a:solidFill>
              <a:srgbClr val="99FF66"/>
            </a:solidFill>
            <a:ln w="9525">
              <a:solidFill>
                <a:srgbClr val="99FF66"/>
              </a:solidFill>
              <a:round/>
              <a:headEnd/>
              <a:tailEnd/>
            </a:ln>
          </p:spPr>
          <p:txBody>
            <a:bodyPr/>
            <a:lstStyle/>
            <a:p>
              <a:endParaRPr lang="en-US"/>
            </a:p>
          </p:txBody>
        </p:sp>
        <p:sp>
          <p:nvSpPr>
            <p:cNvPr id="106547" name="Oval 73"/>
            <p:cNvSpPr>
              <a:spLocks noChangeArrowheads="1"/>
            </p:cNvSpPr>
            <p:nvPr/>
          </p:nvSpPr>
          <p:spPr bwMode="auto">
            <a:xfrm>
              <a:off x="1569" y="1751"/>
              <a:ext cx="364" cy="547"/>
            </a:xfrm>
            <a:prstGeom prst="ellipse">
              <a:avLst/>
            </a:prstGeom>
            <a:solidFill>
              <a:srgbClr val="99FF66"/>
            </a:solidFill>
            <a:ln w="9525">
              <a:solidFill>
                <a:srgbClr val="99FF66"/>
              </a:solidFill>
              <a:round/>
              <a:headEnd/>
              <a:tailEnd/>
            </a:ln>
          </p:spPr>
          <p:txBody>
            <a:bodyPr/>
            <a:lstStyle/>
            <a:p>
              <a:endParaRPr lang="en-US"/>
            </a:p>
          </p:txBody>
        </p:sp>
        <p:sp>
          <p:nvSpPr>
            <p:cNvPr id="106548" name="Oval 74"/>
            <p:cNvSpPr>
              <a:spLocks noChangeArrowheads="1"/>
            </p:cNvSpPr>
            <p:nvPr/>
          </p:nvSpPr>
          <p:spPr bwMode="auto">
            <a:xfrm>
              <a:off x="912" y="1434"/>
              <a:ext cx="1008" cy="918"/>
            </a:xfrm>
            <a:prstGeom prst="ellipse">
              <a:avLst/>
            </a:prstGeom>
            <a:solidFill>
              <a:srgbClr val="99FF66"/>
            </a:solidFill>
            <a:ln w="9525">
              <a:solidFill>
                <a:srgbClr val="99FF66"/>
              </a:solidFill>
              <a:round/>
              <a:headEnd/>
              <a:tailEnd/>
            </a:ln>
          </p:spPr>
          <p:txBody>
            <a:bodyPr/>
            <a:lstStyle/>
            <a:p>
              <a:endParaRPr lang="en-US"/>
            </a:p>
          </p:txBody>
        </p:sp>
      </p:grpSp>
      <p:grpSp>
        <p:nvGrpSpPr>
          <p:cNvPr id="106507" name="Group 75"/>
          <p:cNvGrpSpPr>
            <a:grpSpLocks/>
          </p:cNvGrpSpPr>
          <p:nvPr/>
        </p:nvGrpSpPr>
        <p:grpSpPr bwMode="auto">
          <a:xfrm>
            <a:off x="3352800" y="2667000"/>
            <a:ext cx="2438400" cy="1447800"/>
            <a:chOff x="832" y="1344"/>
            <a:chExt cx="1136" cy="1024"/>
          </a:xfrm>
        </p:grpSpPr>
        <p:sp>
          <p:nvSpPr>
            <p:cNvPr id="106531" name="Oval 76"/>
            <p:cNvSpPr>
              <a:spLocks noChangeArrowheads="1"/>
            </p:cNvSpPr>
            <p:nvPr/>
          </p:nvSpPr>
          <p:spPr bwMode="auto">
            <a:xfrm>
              <a:off x="1220" y="1344"/>
              <a:ext cx="495" cy="424"/>
            </a:xfrm>
            <a:prstGeom prst="ellipse">
              <a:avLst/>
            </a:prstGeom>
            <a:solidFill>
              <a:srgbClr val="FFCC00"/>
            </a:solidFill>
            <a:ln w="9525">
              <a:solidFill>
                <a:srgbClr val="FFCC00"/>
              </a:solidFill>
              <a:round/>
              <a:headEnd/>
              <a:tailEnd/>
            </a:ln>
          </p:spPr>
          <p:txBody>
            <a:bodyPr/>
            <a:lstStyle/>
            <a:p>
              <a:endParaRPr lang="en-US"/>
            </a:p>
          </p:txBody>
        </p:sp>
        <p:sp>
          <p:nvSpPr>
            <p:cNvPr id="106532" name="Oval 77"/>
            <p:cNvSpPr>
              <a:spLocks noChangeArrowheads="1"/>
            </p:cNvSpPr>
            <p:nvPr/>
          </p:nvSpPr>
          <p:spPr bwMode="auto">
            <a:xfrm>
              <a:off x="948" y="1455"/>
              <a:ext cx="379" cy="424"/>
            </a:xfrm>
            <a:prstGeom prst="ellipse">
              <a:avLst/>
            </a:prstGeom>
            <a:solidFill>
              <a:srgbClr val="FFCC00"/>
            </a:solidFill>
            <a:ln w="9525">
              <a:solidFill>
                <a:srgbClr val="FFCC00"/>
              </a:solidFill>
              <a:round/>
              <a:headEnd/>
              <a:tailEnd/>
            </a:ln>
          </p:spPr>
          <p:txBody>
            <a:bodyPr/>
            <a:lstStyle/>
            <a:p>
              <a:endParaRPr lang="en-US"/>
            </a:p>
          </p:txBody>
        </p:sp>
        <p:sp>
          <p:nvSpPr>
            <p:cNvPr id="106533" name="Oval 78"/>
            <p:cNvSpPr>
              <a:spLocks noChangeArrowheads="1"/>
            </p:cNvSpPr>
            <p:nvPr/>
          </p:nvSpPr>
          <p:spPr bwMode="auto">
            <a:xfrm>
              <a:off x="832" y="1710"/>
              <a:ext cx="256" cy="306"/>
            </a:xfrm>
            <a:prstGeom prst="ellipse">
              <a:avLst/>
            </a:prstGeom>
            <a:solidFill>
              <a:srgbClr val="FFCC00"/>
            </a:solidFill>
            <a:ln w="9525">
              <a:solidFill>
                <a:srgbClr val="FFCC00"/>
              </a:solidFill>
              <a:round/>
              <a:headEnd/>
              <a:tailEnd/>
            </a:ln>
          </p:spPr>
          <p:txBody>
            <a:bodyPr/>
            <a:lstStyle/>
            <a:p>
              <a:endParaRPr lang="en-US"/>
            </a:p>
          </p:txBody>
        </p:sp>
        <p:sp>
          <p:nvSpPr>
            <p:cNvPr id="106534" name="Oval 79"/>
            <p:cNvSpPr>
              <a:spLocks noChangeArrowheads="1"/>
            </p:cNvSpPr>
            <p:nvPr/>
          </p:nvSpPr>
          <p:spPr bwMode="auto">
            <a:xfrm>
              <a:off x="909" y="1862"/>
              <a:ext cx="435" cy="442"/>
            </a:xfrm>
            <a:prstGeom prst="ellipse">
              <a:avLst/>
            </a:prstGeom>
            <a:solidFill>
              <a:srgbClr val="FFCC00"/>
            </a:solidFill>
            <a:ln w="9525">
              <a:solidFill>
                <a:srgbClr val="FFCC00"/>
              </a:solidFill>
              <a:round/>
              <a:headEnd/>
              <a:tailEnd/>
            </a:ln>
          </p:spPr>
          <p:txBody>
            <a:bodyPr/>
            <a:lstStyle/>
            <a:p>
              <a:endParaRPr lang="en-US"/>
            </a:p>
          </p:txBody>
        </p:sp>
        <p:sp>
          <p:nvSpPr>
            <p:cNvPr id="106535" name="Oval 80"/>
            <p:cNvSpPr>
              <a:spLocks noChangeArrowheads="1"/>
            </p:cNvSpPr>
            <p:nvPr/>
          </p:nvSpPr>
          <p:spPr bwMode="auto">
            <a:xfrm>
              <a:off x="1086" y="1924"/>
              <a:ext cx="671" cy="444"/>
            </a:xfrm>
            <a:prstGeom prst="ellipse">
              <a:avLst/>
            </a:prstGeom>
            <a:solidFill>
              <a:srgbClr val="FFCC00"/>
            </a:solidFill>
            <a:ln w="9525">
              <a:solidFill>
                <a:srgbClr val="FFCC00"/>
              </a:solidFill>
              <a:round/>
              <a:headEnd/>
              <a:tailEnd/>
            </a:ln>
          </p:spPr>
          <p:txBody>
            <a:bodyPr/>
            <a:lstStyle/>
            <a:p>
              <a:endParaRPr lang="en-US"/>
            </a:p>
          </p:txBody>
        </p:sp>
        <p:sp>
          <p:nvSpPr>
            <p:cNvPr id="106536" name="Oval 81"/>
            <p:cNvSpPr>
              <a:spLocks noChangeArrowheads="1"/>
            </p:cNvSpPr>
            <p:nvPr/>
          </p:nvSpPr>
          <p:spPr bwMode="auto">
            <a:xfrm>
              <a:off x="1605" y="1488"/>
              <a:ext cx="311" cy="312"/>
            </a:xfrm>
            <a:prstGeom prst="ellipse">
              <a:avLst/>
            </a:prstGeom>
            <a:solidFill>
              <a:srgbClr val="FFCC00"/>
            </a:solidFill>
            <a:ln w="9525">
              <a:solidFill>
                <a:srgbClr val="FFCC00"/>
              </a:solidFill>
              <a:round/>
              <a:headEnd/>
              <a:tailEnd/>
            </a:ln>
          </p:spPr>
          <p:txBody>
            <a:bodyPr/>
            <a:lstStyle/>
            <a:p>
              <a:endParaRPr lang="en-US"/>
            </a:p>
          </p:txBody>
        </p:sp>
        <p:sp>
          <p:nvSpPr>
            <p:cNvPr id="106537" name="Oval 82"/>
            <p:cNvSpPr>
              <a:spLocks noChangeArrowheads="1"/>
            </p:cNvSpPr>
            <p:nvPr/>
          </p:nvSpPr>
          <p:spPr bwMode="auto">
            <a:xfrm>
              <a:off x="1602" y="1681"/>
              <a:ext cx="366" cy="333"/>
            </a:xfrm>
            <a:prstGeom prst="ellipse">
              <a:avLst/>
            </a:prstGeom>
            <a:solidFill>
              <a:srgbClr val="FFCC00"/>
            </a:solidFill>
            <a:ln w="9525">
              <a:solidFill>
                <a:srgbClr val="FFCC00"/>
              </a:solidFill>
              <a:round/>
              <a:headEnd/>
              <a:tailEnd/>
            </a:ln>
          </p:spPr>
          <p:txBody>
            <a:bodyPr/>
            <a:lstStyle/>
            <a:p>
              <a:endParaRPr lang="en-US"/>
            </a:p>
          </p:txBody>
        </p:sp>
        <p:sp>
          <p:nvSpPr>
            <p:cNvPr id="106538" name="Oval 83"/>
            <p:cNvSpPr>
              <a:spLocks noChangeArrowheads="1"/>
            </p:cNvSpPr>
            <p:nvPr/>
          </p:nvSpPr>
          <p:spPr bwMode="auto">
            <a:xfrm>
              <a:off x="1569" y="1751"/>
              <a:ext cx="364" cy="547"/>
            </a:xfrm>
            <a:prstGeom prst="ellipse">
              <a:avLst/>
            </a:prstGeom>
            <a:solidFill>
              <a:srgbClr val="FFCC00"/>
            </a:solidFill>
            <a:ln w="9525">
              <a:solidFill>
                <a:srgbClr val="FFCC00"/>
              </a:solidFill>
              <a:round/>
              <a:headEnd/>
              <a:tailEnd/>
            </a:ln>
          </p:spPr>
          <p:txBody>
            <a:bodyPr/>
            <a:lstStyle/>
            <a:p>
              <a:endParaRPr lang="en-US"/>
            </a:p>
          </p:txBody>
        </p:sp>
        <p:sp>
          <p:nvSpPr>
            <p:cNvPr id="106539" name="Oval 84"/>
            <p:cNvSpPr>
              <a:spLocks noChangeArrowheads="1"/>
            </p:cNvSpPr>
            <p:nvPr/>
          </p:nvSpPr>
          <p:spPr bwMode="auto">
            <a:xfrm>
              <a:off x="912" y="1434"/>
              <a:ext cx="1008" cy="918"/>
            </a:xfrm>
            <a:prstGeom prst="ellipse">
              <a:avLst/>
            </a:prstGeom>
            <a:solidFill>
              <a:srgbClr val="FFCC00"/>
            </a:solidFill>
            <a:ln w="9525">
              <a:solidFill>
                <a:srgbClr val="FFCC00"/>
              </a:solidFill>
              <a:round/>
              <a:headEnd/>
              <a:tailEnd/>
            </a:ln>
          </p:spPr>
          <p:txBody>
            <a:bodyPr/>
            <a:lstStyle/>
            <a:p>
              <a:endParaRPr lang="en-US"/>
            </a:p>
          </p:txBody>
        </p:sp>
      </p:grpSp>
      <p:sp>
        <p:nvSpPr>
          <p:cNvPr id="106508" name="Text Box 85"/>
          <p:cNvSpPr txBox="1">
            <a:spLocks noChangeArrowheads="1"/>
          </p:cNvSpPr>
          <p:nvPr/>
        </p:nvSpPr>
        <p:spPr bwMode="auto">
          <a:xfrm>
            <a:off x="495300" y="4848225"/>
            <a:ext cx="747000"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Clients</a:t>
            </a:r>
          </a:p>
        </p:txBody>
      </p:sp>
      <p:sp>
        <p:nvSpPr>
          <p:cNvPr id="106509" name="Text Box 86"/>
          <p:cNvSpPr txBox="1">
            <a:spLocks noChangeArrowheads="1"/>
          </p:cNvSpPr>
          <p:nvPr/>
        </p:nvSpPr>
        <p:spPr bwMode="auto">
          <a:xfrm>
            <a:off x="2119313" y="3719513"/>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ISP-1</a:t>
            </a:r>
          </a:p>
        </p:txBody>
      </p:sp>
      <p:sp>
        <p:nvSpPr>
          <p:cNvPr id="106510" name="Text Box 87"/>
          <p:cNvSpPr txBox="1">
            <a:spLocks noChangeArrowheads="1"/>
          </p:cNvSpPr>
          <p:nvPr/>
        </p:nvSpPr>
        <p:spPr bwMode="auto">
          <a:xfrm>
            <a:off x="3716338" y="2028825"/>
            <a:ext cx="716944"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Server</a:t>
            </a:r>
          </a:p>
        </p:txBody>
      </p:sp>
      <p:graphicFrame>
        <p:nvGraphicFramePr>
          <p:cNvPr id="106498" name="Object 2"/>
          <p:cNvGraphicFramePr>
            <a:graphicFrameLocks noChangeAspect="1"/>
          </p:cNvGraphicFramePr>
          <p:nvPr/>
        </p:nvGraphicFramePr>
        <p:xfrm>
          <a:off x="4495800" y="1981200"/>
          <a:ext cx="314325" cy="515938"/>
        </p:xfrm>
        <a:graphic>
          <a:graphicData uri="http://schemas.openxmlformats.org/presentationml/2006/ole">
            <mc:AlternateContent xmlns:mc="http://schemas.openxmlformats.org/markup-compatibility/2006">
              <mc:Choice xmlns:v="urn:schemas-microsoft-com:vml" Requires="v">
                <p:oleObj name="Clip" r:id="rId3" imgW="2107949" imgH="3470495" progId="MS_ClipArt_Gallery.5">
                  <p:embed/>
                </p:oleObj>
              </mc:Choice>
              <mc:Fallback>
                <p:oleObj name="Clip" r:id="rId3" imgW="2107949" imgH="3470495" progId="MS_ClipArt_Gallery.5">
                  <p:embed/>
                  <p:pic>
                    <p:nvPicPr>
                      <p:cNvPr id="106498"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1981200"/>
                        <a:ext cx="314325" cy="515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06511" name="Rectangle 89"/>
          <p:cNvSpPr>
            <a:spLocks noChangeArrowheads="1"/>
          </p:cNvSpPr>
          <p:nvPr/>
        </p:nvSpPr>
        <p:spPr bwMode="auto">
          <a:xfrm>
            <a:off x="5867400" y="39624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2" name="Line 90"/>
          <p:cNvSpPr>
            <a:spLocks noChangeShapeType="1"/>
          </p:cNvSpPr>
          <p:nvPr/>
        </p:nvSpPr>
        <p:spPr bwMode="auto">
          <a:xfrm flipH="1">
            <a:off x="4419600" y="3352800"/>
            <a:ext cx="762000" cy="152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3" name="Rectangle 91"/>
          <p:cNvSpPr>
            <a:spLocks noChangeArrowheads="1"/>
          </p:cNvSpPr>
          <p:nvPr/>
        </p:nvSpPr>
        <p:spPr bwMode="auto">
          <a:xfrm>
            <a:off x="22098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4" name="Rectangle 92"/>
          <p:cNvSpPr>
            <a:spLocks noChangeArrowheads="1"/>
          </p:cNvSpPr>
          <p:nvPr/>
        </p:nvSpPr>
        <p:spPr bwMode="auto">
          <a:xfrm>
            <a:off x="4191000" y="34290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5" name="Rectangle 93"/>
          <p:cNvSpPr>
            <a:spLocks noChangeArrowheads="1"/>
          </p:cNvSpPr>
          <p:nvPr/>
        </p:nvSpPr>
        <p:spPr bwMode="auto">
          <a:xfrm>
            <a:off x="5257800" y="3276600"/>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6" name="Rectangle 94"/>
          <p:cNvSpPr>
            <a:spLocks noChangeArrowheads="1"/>
          </p:cNvSpPr>
          <p:nvPr/>
        </p:nvSpPr>
        <p:spPr bwMode="auto">
          <a:xfrm>
            <a:off x="6934200" y="4195763"/>
            <a:ext cx="236538" cy="228600"/>
          </a:xfrm>
          <a:prstGeom prst="rect">
            <a:avLst/>
          </a:prstGeom>
          <a:solidFill>
            <a:srgbClr val="EAEAEA"/>
          </a:solidFill>
          <a:ln w="9525">
            <a:miter lim="800000"/>
            <a:headEnd/>
            <a:tailEnd/>
          </a:ln>
          <a:scene3d>
            <a:camera prst="legacyObliqueTopLeft"/>
            <a:lightRig rig="legacyFlat3" dir="t"/>
          </a:scene3d>
          <a:sp3d extrusionH="125400" prstMaterial="legacyMatte">
            <a:bevelT w="13500" h="13500" prst="angle"/>
            <a:bevelB w="13500" h="13500" prst="angle"/>
            <a:extrusionClr>
              <a:srgbClr val="EAEAEA"/>
            </a:extrusionClr>
          </a:sp3d>
        </p:spPr>
        <p:txBody>
          <a:bodyPr wrap="none" lIns="90488" tIns="44450" rIns="90488" bIns="44450" anchor="ctr">
            <a:flatTx/>
          </a:bodyPr>
          <a:lstStyle/>
          <a:p>
            <a:endParaRPr lang="en-US"/>
          </a:p>
        </p:txBody>
      </p:sp>
      <p:sp>
        <p:nvSpPr>
          <p:cNvPr id="106517" name="Line 95"/>
          <p:cNvSpPr>
            <a:spLocks noChangeShapeType="1"/>
          </p:cNvSpPr>
          <p:nvPr/>
        </p:nvSpPr>
        <p:spPr bwMode="auto">
          <a:xfrm flipH="1">
            <a:off x="1447800" y="4419600"/>
            <a:ext cx="6858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8" name="Line 96"/>
          <p:cNvSpPr>
            <a:spLocks noChangeShapeType="1"/>
          </p:cNvSpPr>
          <p:nvPr/>
        </p:nvSpPr>
        <p:spPr bwMode="auto">
          <a:xfrm>
            <a:off x="2438400" y="4343400"/>
            <a:ext cx="7620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19" name="Line 97"/>
          <p:cNvSpPr>
            <a:spLocks noChangeShapeType="1"/>
          </p:cNvSpPr>
          <p:nvPr/>
        </p:nvSpPr>
        <p:spPr bwMode="auto">
          <a:xfrm>
            <a:off x="6019800" y="4191000"/>
            <a:ext cx="3048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0" name="Line 98"/>
          <p:cNvSpPr>
            <a:spLocks noChangeShapeType="1"/>
          </p:cNvSpPr>
          <p:nvPr/>
        </p:nvSpPr>
        <p:spPr bwMode="auto">
          <a:xfrm>
            <a:off x="7010400" y="4419600"/>
            <a:ext cx="762000" cy="381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1" name="Text Box 99"/>
          <p:cNvSpPr txBox="1">
            <a:spLocks noChangeArrowheads="1"/>
          </p:cNvSpPr>
          <p:nvPr/>
        </p:nvSpPr>
        <p:spPr bwMode="auto">
          <a:xfrm>
            <a:off x="304800" y="4010025"/>
            <a:ext cx="153327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Forward proxies</a:t>
            </a:r>
          </a:p>
        </p:txBody>
      </p:sp>
      <p:sp>
        <p:nvSpPr>
          <p:cNvPr id="106522" name="Line 100"/>
          <p:cNvSpPr>
            <a:spLocks noChangeShapeType="1"/>
          </p:cNvSpPr>
          <p:nvPr/>
        </p:nvSpPr>
        <p:spPr bwMode="auto">
          <a:xfrm>
            <a:off x="4724400" y="2438400"/>
            <a:ext cx="609600" cy="7620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3" name="Line 101"/>
          <p:cNvSpPr>
            <a:spLocks noChangeShapeType="1"/>
          </p:cNvSpPr>
          <p:nvPr/>
        </p:nvSpPr>
        <p:spPr bwMode="auto">
          <a:xfrm flipV="1">
            <a:off x="2438400" y="3581400"/>
            <a:ext cx="1676400" cy="6096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4" name="Line 102"/>
          <p:cNvSpPr>
            <a:spLocks noChangeShapeType="1"/>
          </p:cNvSpPr>
          <p:nvPr/>
        </p:nvSpPr>
        <p:spPr bwMode="auto">
          <a:xfrm>
            <a:off x="5486400" y="3429000"/>
            <a:ext cx="533400" cy="4572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5" name="Line 103"/>
          <p:cNvSpPr>
            <a:spLocks noChangeShapeType="1"/>
          </p:cNvSpPr>
          <p:nvPr/>
        </p:nvSpPr>
        <p:spPr bwMode="auto">
          <a:xfrm>
            <a:off x="5486400" y="3276600"/>
            <a:ext cx="1371600" cy="914400"/>
          </a:xfrm>
          <a:prstGeom prst="line">
            <a:avLst/>
          </a:prstGeom>
          <a:noFill/>
          <a:ln w="25400">
            <a:solidFill>
              <a:schemeClr val="tx2"/>
            </a:solidFill>
            <a:round/>
            <a:headEnd type="triangle" w="med" len="me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
        <p:nvSpPr>
          <p:cNvPr id="106526" name="Text Box 104"/>
          <p:cNvSpPr txBox="1">
            <a:spLocks noChangeArrowheads="1"/>
          </p:cNvSpPr>
          <p:nvPr/>
        </p:nvSpPr>
        <p:spPr bwMode="auto">
          <a:xfrm>
            <a:off x="3886200" y="3048000"/>
            <a:ext cx="1296931"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Backbone ISP</a:t>
            </a:r>
          </a:p>
        </p:txBody>
      </p:sp>
      <p:sp>
        <p:nvSpPr>
          <p:cNvPr id="106527" name="Text Box 105"/>
          <p:cNvSpPr txBox="1">
            <a:spLocks noChangeArrowheads="1"/>
          </p:cNvSpPr>
          <p:nvPr/>
        </p:nvSpPr>
        <p:spPr bwMode="auto">
          <a:xfrm>
            <a:off x="6321425" y="3733800"/>
            <a:ext cx="601528"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ISP-2</a:t>
            </a:r>
          </a:p>
        </p:txBody>
      </p:sp>
      <p:sp>
        <p:nvSpPr>
          <p:cNvPr id="106528" name="Freeform 106"/>
          <p:cNvSpPr>
            <a:spLocks/>
          </p:cNvSpPr>
          <p:nvPr/>
        </p:nvSpPr>
        <p:spPr bwMode="auto">
          <a:xfrm>
            <a:off x="2057400" y="3124200"/>
            <a:ext cx="5257800" cy="1447800"/>
          </a:xfrm>
          <a:custGeom>
            <a:avLst/>
            <a:gdLst>
              <a:gd name="T0" fmla="*/ 0 w 3312"/>
              <a:gd name="T1" fmla="*/ 1219200 h 912"/>
              <a:gd name="T2" fmla="*/ 0 w 3312"/>
              <a:gd name="T3" fmla="*/ 990600 h 912"/>
              <a:gd name="T4" fmla="*/ 152400 w 3312"/>
              <a:gd name="T5" fmla="*/ 838200 h 912"/>
              <a:gd name="T6" fmla="*/ 533400 w 3312"/>
              <a:gd name="T7" fmla="*/ 609600 h 912"/>
              <a:gd name="T8" fmla="*/ 1295400 w 3312"/>
              <a:gd name="T9" fmla="*/ 304800 h 912"/>
              <a:gd name="T10" fmla="*/ 1905000 w 3312"/>
              <a:gd name="T11" fmla="*/ 152400 h 912"/>
              <a:gd name="T12" fmla="*/ 3352800 w 3312"/>
              <a:gd name="T13" fmla="*/ 0 h 912"/>
              <a:gd name="T14" fmla="*/ 3810000 w 3312"/>
              <a:gd name="T15" fmla="*/ 152400 h 912"/>
              <a:gd name="T16" fmla="*/ 4800600 w 3312"/>
              <a:gd name="T17" fmla="*/ 685800 h 912"/>
              <a:gd name="T18" fmla="*/ 5257800 w 3312"/>
              <a:gd name="T19" fmla="*/ 1066800 h 912"/>
              <a:gd name="T20" fmla="*/ 5257800 w 3312"/>
              <a:gd name="T21" fmla="*/ 1295400 h 912"/>
              <a:gd name="T22" fmla="*/ 5105400 w 3312"/>
              <a:gd name="T23" fmla="*/ 1447800 h 912"/>
              <a:gd name="T24" fmla="*/ 4800600 w 3312"/>
              <a:gd name="T25" fmla="*/ 1447800 h 912"/>
              <a:gd name="T26" fmla="*/ 4572000 w 3312"/>
              <a:gd name="T27" fmla="*/ 1219200 h 912"/>
              <a:gd name="T28" fmla="*/ 4114800 w 3312"/>
              <a:gd name="T29" fmla="*/ 1143000 h 912"/>
              <a:gd name="T30" fmla="*/ 3733800 w 3312"/>
              <a:gd name="T31" fmla="*/ 1143000 h 912"/>
              <a:gd name="T32" fmla="*/ 3429000 w 3312"/>
              <a:gd name="T33" fmla="*/ 914400 h 912"/>
              <a:gd name="T34" fmla="*/ 2819400 w 3312"/>
              <a:gd name="T35" fmla="*/ 381000 h 912"/>
              <a:gd name="T36" fmla="*/ 2514600 w 3312"/>
              <a:gd name="T37" fmla="*/ 457200 h 912"/>
              <a:gd name="T38" fmla="*/ 2286000 w 3312"/>
              <a:gd name="T39" fmla="*/ 685800 h 912"/>
              <a:gd name="T40" fmla="*/ 1600200 w 3312"/>
              <a:gd name="T41" fmla="*/ 838200 h 912"/>
              <a:gd name="T42" fmla="*/ 1219200 w 3312"/>
              <a:gd name="T43" fmla="*/ 990600 h 912"/>
              <a:gd name="T44" fmla="*/ 838200 w 3312"/>
              <a:gd name="T45" fmla="*/ 1219200 h 912"/>
              <a:gd name="T46" fmla="*/ 381000 w 3312"/>
              <a:gd name="T47" fmla="*/ 1447800 h 912"/>
              <a:gd name="T48" fmla="*/ 152400 w 3312"/>
              <a:gd name="T49" fmla="*/ 1447800 h 912"/>
              <a:gd name="T50" fmla="*/ 0 w 3312"/>
              <a:gd name="T51" fmla="*/ 1219200 h 9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12"/>
              <a:gd name="T79" fmla="*/ 0 h 912"/>
              <a:gd name="T80" fmla="*/ 3312 w 3312"/>
              <a:gd name="T81" fmla="*/ 912 h 9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12" h="912">
                <a:moveTo>
                  <a:pt x="0" y="768"/>
                </a:moveTo>
                <a:lnTo>
                  <a:pt x="0" y="624"/>
                </a:lnTo>
                <a:lnTo>
                  <a:pt x="96" y="528"/>
                </a:lnTo>
                <a:lnTo>
                  <a:pt x="336" y="384"/>
                </a:lnTo>
                <a:lnTo>
                  <a:pt x="816" y="192"/>
                </a:lnTo>
                <a:lnTo>
                  <a:pt x="1200" y="96"/>
                </a:lnTo>
                <a:lnTo>
                  <a:pt x="2112" y="0"/>
                </a:lnTo>
                <a:lnTo>
                  <a:pt x="2400" y="96"/>
                </a:lnTo>
                <a:lnTo>
                  <a:pt x="3024" y="432"/>
                </a:lnTo>
                <a:lnTo>
                  <a:pt x="3312" y="672"/>
                </a:lnTo>
                <a:lnTo>
                  <a:pt x="3312" y="816"/>
                </a:lnTo>
                <a:lnTo>
                  <a:pt x="3216" y="912"/>
                </a:lnTo>
                <a:lnTo>
                  <a:pt x="3024" y="912"/>
                </a:lnTo>
                <a:lnTo>
                  <a:pt x="2880" y="768"/>
                </a:lnTo>
                <a:lnTo>
                  <a:pt x="2592" y="720"/>
                </a:lnTo>
                <a:lnTo>
                  <a:pt x="2352" y="720"/>
                </a:lnTo>
                <a:lnTo>
                  <a:pt x="2160" y="576"/>
                </a:lnTo>
                <a:lnTo>
                  <a:pt x="1776" y="240"/>
                </a:lnTo>
                <a:lnTo>
                  <a:pt x="1584" y="288"/>
                </a:lnTo>
                <a:lnTo>
                  <a:pt x="1440" y="432"/>
                </a:lnTo>
                <a:lnTo>
                  <a:pt x="1008" y="528"/>
                </a:lnTo>
                <a:lnTo>
                  <a:pt x="768" y="624"/>
                </a:lnTo>
                <a:lnTo>
                  <a:pt x="528" y="768"/>
                </a:lnTo>
                <a:lnTo>
                  <a:pt x="240" y="912"/>
                </a:lnTo>
                <a:lnTo>
                  <a:pt x="96" y="912"/>
                </a:lnTo>
                <a:lnTo>
                  <a:pt x="0" y="768"/>
                </a:lnTo>
                <a:close/>
              </a:path>
            </a:pathLst>
          </a:cu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90488" tIns="44450" rIns="90488" bIns="44450"/>
          <a:lstStyle/>
          <a:p>
            <a:endParaRPr lang="en-US"/>
          </a:p>
        </p:txBody>
      </p:sp>
      <p:sp>
        <p:nvSpPr>
          <p:cNvPr id="106529" name="Text Box 107"/>
          <p:cNvSpPr txBox="1">
            <a:spLocks noChangeArrowheads="1"/>
          </p:cNvSpPr>
          <p:nvPr/>
        </p:nvSpPr>
        <p:spPr bwMode="auto">
          <a:xfrm>
            <a:off x="6157913" y="2728913"/>
            <a:ext cx="550833" cy="335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none" lIns="90488" tIns="44450" rIns="90488" bIns="44450">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algn="l"/>
            <a:r>
              <a:rPr lang="en-US" sz="1600" b="0" dirty="0">
                <a:latin typeface="Calibri"/>
                <a:cs typeface="Calibri"/>
              </a:rPr>
              <a:t>CDN</a:t>
            </a:r>
          </a:p>
        </p:txBody>
      </p:sp>
      <p:sp>
        <p:nvSpPr>
          <p:cNvPr id="106530" name="Line 108"/>
          <p:cNvSpPr>
            <a:spLocks noChangeShapeType="1"/>
          </p:cNvSpPr>
          <p:nvPr/>
        </p:nvSpPr>
        <p:spPr bwMode="auto">
          <a:xfrm flipH="1">
            <a:off x="5943600" y="3048000"/>
            <a:ext cx="304800" cy="228600"/>
          </a:xfrm>
          <a:prstGeom prst="line">
            <a:avLst/>
          </a:prstGeom>
          <a:noFill/>
          <a:ln w="12700">
            <a:solidFill>
              <a:schemeClr val="tx1"/>
            </a:solidFill>
            <a:prstDash val="dash"/>
            <a:round/>
            <a:headEnd/>
            <a:tailEnd type="triangle" w="med" len="med"/>
          </a:ln>
          <a:extLst>
            <a:ext uri="{909E8E84-426E-40dd-AFC4-6F175D3DCCD1}">
              <a14:hiddenFill xmlns="" xmlns:a14="http://schemas.microsoft.com/office/drawing/2010/main">
                <a:noFill/>
              </a14:hiddenFill>
            </a:ext>
          </a:extLst>
        </p:spPr>
        <p:txBody>
          <a:bodyPr lIns="90488" tIns="44450" rIns="90488" bIns="44450"/>
          <a:lstStyle/>
          <a:p>
            <a:endParaRPr lang="en-US"/>
          </a:p>
        </p:txBody>
      </p:sp>
    </p:spTree>
    <p:extLst>
      <p:ext uri="{BB962C8B-B14F-4D97-AF65-F5344CB8AC3E}">
        <p14:creationId xmlns:p14="http://schemas.microsoft.com/office/powerpoint/2010/main" val="362333355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0119C39E-654D-054B-9265-AA6571304A3F}" type="slidenum">
              <a:rPr lang="en-US" sz="1400" b="0">
                <a:latin typeface="Times New Roman" charset="0"/>
                <a:cs typeface="Calibri"/>
              </a:rPr>
              <a:pPr eaLnBrk="1" hangingPunct="1"/>
              <a:t>77</a:t>
            </a:fld>
            <a:endParaRPr lang="en-US" sz="1400" b="0" dirty="0">
              <a:latin typeface="Times New Roman" charset="0"/>
              <a:cs typeface="Calibri"/>
            </a:endParaRPr>
          </a:p>
        </p:txBody>
      </p:sp>
      <p:sp>
        <p:nvSpPr>
          <p:cNvPr id="108547" name="Rectangle 2"/>
          <p:cNvSpPr>
            <a:spLocks noGrp="1" noChangeArrowheads="1"/>
          </p:cNvSpPr>
          <p:nvPr>
            <p:ph type="title"/>
          </p:nvPr>
        </p:nvSpPr>
        <p:spPr>
          <a:xfrm>
            <a:off x="304800" y="228600"/>
            <a:ext cx="8610600" cy="838200"/>
          </a:xfrm>
        </p:spPr>
        <p:txBody>
          <a:bodyPr>
            <a:normAutofit fontScale="90000"/>
          </a:bodyPr>
          <a:lstStyle/>
          <a:p>
            <a:r>
              <a:rPr lang="en-US" sz="2000">
                <a:latin typeface="Helvetica" charset="0"/>
                <a:ea typeface="ＭＳ Ｐゴシック" charset="0"/>
                <a:cs typeface="ＭＳ Ｐゴシック" charset="0"/>
              </a:rPr>
              <a:t>Improving HTTP Performance:</a:t>
            </a:r>
            <a:br>
              <a:rPr lang="en-US" sz="2000">
                <a:latin typeface="Helvetica" charset="0"/>
                <a:ea typeface="ＭＳ Ｐゴシック" charset="0"/>
                <a:cs typeface="ＭＳ Ｐゴシック" charset="0"/>
              </a:rPr>
            </a:br>
            <a:r>
              <a:rPr lang="en-US" sz="3200">
                <a:latin typeface="Helvetica" charset="0"/>
                <a:ea typeface="ＭＳ Ｐゴシック" charset="0"/>
                <a:cs typeface="ＭＳ Ｐゴシック" charset="0"/>
              </a:rPr>
              <a:t>CDN Example – Akamai</a:t>
            </a:r>
          </a:p>
        </p:txBody>
      </p:sp>
      <p:sp>
        <p:nvSpPr>
          <p:cNvPr id="1092611" name="Rectangle 3"/>
          <p:cNvSpPr>
            <a:spLocks noGrp="1" noChangeArrowheads="1"/>
          </p:cNvSpPr>
          <p:nvPr>
            <p:ph type="body" idx="1"/>
          </p:nvPr>
        </p:nvSpPr>
        <p:spPr>
          <a:xfrm>
            <a:off x="457200" y="1295400"/>
            <a:ext cx="8610600" cy="5334000"/>
          </a:xfrm>
        </p:spPr>
        <p:txBody>
          <a:bodyPr>
            <a:normAutofit fontScale="92500"/>
          </a:bodyPr>
          <a:lstStyle/>
          <a:p>
            <a:r>
              <a:rPr lang="en-US" dirty="0">
                <a:latin typeface="Calibri"/>
                <a:cs typeface="Calibri"/>
              </a:rPr>
              <a:t>Akamai creates new domain names for each client content provider.</a:t>
            </a:r>
          </a:p>
          <a:p>
            <a:pPr lvl="1"/>
            <a:r>
              <a:rPr lang="en-US" dirty="0">
                <a:latin typeface="Calibri"/>
                <a:ea typeface="Calibri"/>
                <a:cs typeface="Calibri"/>
              </a:rPr>
              <a:t>e.g., </a:t>
            </a:r>
            <a:r>
              <a:rPr lang="en-US" sz="2000" i="1" dirty="0">
                <a:solidFill>
                  <a:srgbClr val="0E04D6"/>
                </a:solidFill>
                <a:latin typeface="Calibri"/>
                <a:ea typeface="Calibri"/>
                <a:cs typeface="Calibri"/>
              </a:rPr>
              <a:t>a128.g.akamai.net</a:t>
            </a:r>
            <a:endParaRPr lang="en-US" dirty="0">
              <a:solidFill>
                <a:srgbClr val="0E04D6"/>
              </a:solidFill>
              <a:latin typeface="Calibri"/>
              <a:ea typeface="Calibri"/>
              <a:cs typeface="Calibri"/>
            </a:endParaRPr>
          </a:p>
          <a:p>
            <a:r>
              <a:rPr lang="en-US" dirty="0">
                <a:latin typeface="Calibri"/>
                <a:cs typeface="Calibri"/>
              </a:rPr>
              <a:t>The CDN’s DNS servers are authoritative for the new domains</a:t>
            </a:r>
          </a:p>
          <a:p>
            <a:r>
              <a:rPr lang="en-US" dirty="0">
                <a:latin typeface="Calibri"/>
                <a:cs typeface="Calibri"/>
              </a:rPr>
              <a:t>The client content provider modifies its content so that embedded URLs reference the new domains.</a:t>
            </a:r>
          </a:p>
          <a:p>
            <a:pPr lvl="1"/>
            <a:r>
              <a:rPr lang="ja-JP" altLang="en-US" dirty="0">
                <a:latin typeface="Calibri"/>
                <a:ea typeface="Calibri"/>
                <a:cs typeface="Calibri"/>
              </a:rPr>
              <a:t>“</a:t>
            </a:r>
            <a:r>
              <a:rPr lang="en-US" dirty="0" err="1">
                <a:latin typeface="Calibri"/>
                <a:ea typeface="Calibri"/>
                <a:cs typeface="Calibri"/>
              </a:rPr>
              <a:t>Akamaize</a:t>
            </a:r>
            <a:r>
              <a:rPr lang="ja-JP" altLang="en-US" dirty="0">
                <a:latin typeface="Calibri"/>
                <a:ea typeface="Calibri"/>
                <a:cs typeface="Calibri"/>
              </a:rPr>
              <a:t>”</a:t>
            </a:r>
            <a:r>
              <a:rPr lang="en-US" dirty="0">
                <a:latin typeface="Calibri"/>
                <a:ea typeface="Calibri"/>
                <a:cs typeface="Calibri"/>
              </a:rPr>
              <a:t> content</a:t>
            </a:r>
          </a:p>
          <a:p>
            <a:pPr lvl="1"/>
            <a:r>
              <a:rPr lang="en-US" dirty="0">
                <a:latin typeface="Calibri"/>
                <a:ea typeface="Calibri"/>
                <a:cs typeface="Calibri"/>
              </a:rPr>
              <a:t>e.g.: </a:t>
            </a:r>
            <a:r>
              <a:rPr lang="en-US" sz="2000" i="1" dirty="0">
                <a:solidFill>
                  <a:srgbClr val="0E04D6"/>
                </a:solidFill>
                <a:latin typeface="Calibri"/>
                <a:ea typeface="Calibri"/>
                <a:cs typeface="Calibri"/>
              </a:rPr>
              <a:t>http://www.bbc.co.uk/popular-image.jpg </a:t>
            </a:r>
            <a:r>
              <a:rPr lang="en-US" dirty="0">
                <a:latin typeface="Calibri"/>
                <a:ea typeface="Calibri"/>
                <a:cs typeface="Calibri"/>
              </a:rPr>
              <a:t>becomes </a:t>
            </a:r>
            <a:r>
              <a:rPr lang="en-US" sz="2000" i="1" dirty="0">
                <a:solidFill>
                  <a:srgbClr val="0E04D6"/>
                </a:solidFill>
                <a:latin typeface="Calibri"/>
                <a:ea typeface="Calibri"/>
                <a:cs typeface="Calibri"/>
              </a:rPr>
              <a:t>http://a128.g.akamai.net/popular-</a:t>
            </a:r>
            <a:r>
              <a:rPr lang="en-US" sz="2000" i="1" dirty="0" err="1">
                <a:solidFill>
                  <a:srgbClr val="0E04D6"/>
                </a:solidFill>
                <a:latin typeface="Calibri"/>
                <a:ea typeface="Calibri"/>
                <a:cs typeface="Calibri"/>
              </a:rPr>
              <a:t>image.jpg</a:t>
            </a:r>
            <a:endParaRPr lang="en-US" sz="2000" i="1" dirty="0">
              <a:solidFill>
                <a:srgbClr val="0E04D6"/>
              </a:solidFill>
              <a:latin typeface="Calibri"/>
              <a:ea typeface="Calibri"/>
              <a:cs typeface="Calibri"/>
            </a:endParaRPr>
          </a:p>
          <a:p>
            <a:r>
              <a:rPr lang="en-US" i="1" dirty="0">
                <a:solidFill>
                  <a:srgbClr val="000000"/>
                </a:solidFill>
                <a:latin typeface="Calibri"/>
                <a:ea typeface="Calibri"/>
                <a:cs typeface="Calibri"/>
              </a:rPr>
              <a:t>Requests now sent to CDN’s infrastructure…</a:t>
            </a:r>
            <a:endParaRPr lang="en-US" dirty="0">
              <a:solidFill>
                <a:srgbClr val="000000"/>
              </a:solidFill>
              <a:latin typeface="Calibri"/>
              <a:ea typeface="Calibri"/>
              <a:cs typeface="Calibri"/>
            </a:endParaRPr>
          </a:p>
        </p:txBody>
      </p:sp>
    </p:spTree>
    <p:custDataLst>
      <p:tags r:id="rId1"/>
    </p:custDataLst>
    <p:extLst>
      <p:ext uri="{BB962C8B-B14F-4D97-AF65-F5344CB8AC3E}">
        <p14:creationId xmlns:p14="http://schemas.microsoft.com/office/powerpoint/2010/main" val="28297033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9261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92611">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92611">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92611">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92611">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92611">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92611">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2611"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1830B9F-D13E-9D40-8B37-902B9423673D}" type="slidenum">
              <a:rPr lang="en-US" sz="1400" b="0">
                <a:latin typeface="Times New Roman" charset="0"/>
                <a:cs typeface="Calibri"/>
              </a:rPr>
              <a:pPr eaLnBrk="1" hangingPunct="1"/>
              <a:t>78</a:t>
            </a:fld>
            <a:endParaRPr lang="en-US" sz="1400" b="0" dirty="0">
              <a:latin typeface="Times New Roman" charset="0"/>
              <a:cs typeface="Calibri"/>
            </a:endParaRPr>
          </a:p>
        </p:txBody>
      </p:sp>
      <p:sp>
        <p:nvSpPr>
          <p:cNvPr id="114691" name="Rectangle 2"/>
          <p:cNvSpPr>
            <a:spLocks noGrp="1" noChangeArrowheads="1"/>
          </p:cNvSpPr>
          <p:nvPr>
            <p:ph type="title"/>
          </p:nvPr>
        </p:nvSpPr>
        <p:spPr/>
        <p:txBody>
          <a:bodyPr>
            <a:normAutofit fontScale="90000"/>
          </a:bodyPr>
          <a:lstStyle/>
          <a:p>
            <a:r>
              <a:rPr lang="en-US">
                <a:latin typeface="Helvetica" charset="0"/>
                <a:ea typeface="ＭＳ Ｐゴシック" charset="0"/>
                <a:cs typeface="ＭＳ Ｐゴシック" charset="0"/>
              </a:rPr>
              <a:t>Hosting:  Multiple Sites Per Machine</a:t>
            </a:r>
          </a:p>
        </p:txBody>
      </p:sp>
      <p:sp>
        <p:nvSpPr>
          <p:cNvPr id="1071107" name="Rectangle 3"/>
          <p:cNvSpPr>
            <a:spLocks noGrp="1" noChangeArrowheads="1"/>
          </p:cNvSpPr>
          <p:nvPr>
            <p:ph type="body" idx="1"/>
          </p:nvPr>
        </p:nvSpPr>
        <p:spPr/>
        <p:txBody>
          <a:bodyPr>
            <a:normAutofit fontScale="85000" lnSpcReduction="20000"/>
          </a:bodyPr>
          <a:lstStyle/>
          <a:p>
            <a:r>
              <a:rPr lang="en-US" dirty="0">
                <a:latin typeface="Calibri"/>
                <a:cs typeface="Calibri"/>
              </a:rPr>
              <a:t>Multiple Web sites on a single machine</a:t>
            </a:r>
          </a:p>
          <a:p>
            <a:pPr lvl="1"/>
            <a:r>
              <a:rPr lang="en-US" dirty="0">
                <a:latin typeface="Calibri"/>
                <a:ea typeface="Calibri"/>
                <a:cs typeface="Calibri"/>
              </a:rPr>
              <a:t>Hosting company runs the Web server on behalf of multiple sites (</a:t>
            </a:r>
            <a:r>
              <a:rPr lang="en-US" i="1" dirty="0">
                <a:latin typeface="Calibri"/>
                <a:ea typeface="Calibri"/>
                <a:cs typeface="Calibri"/>
              </a:rPr>
              <a:t>e.g</a:t>
            </a:r>
            <a:r>
              <a:rPr lang="en-US" dirty="0">
                <a:latin typeface="Calibri"/>
                <a:ea typeface="Calibri"/>
                <a:cs typeface="Calibri"/>
              </a:rPr>
              <a:t>., </a:t>
            </a:r>
            <a:r>
              <a:rPr lang="en-US" dirty="0" err="1">
                <a:latin typeface="Calibri"/>
                <a:ea typeface="Calibri"/>
                <a:cs typeface="Calibri"/>
              </a:rPr>
              <a:t>www.foo.com</a:t>
            </a:r>
            <a:r>
              <a:rPr lang="en-US" dirty="0">
                <a:latin typeface="Calibri"/>
                <a:ea typeface="Calibri"/>
                <a:cs typeface="Calibri"/>
              </a:rPr>
              <a:t> and </a:t>
            </a:r>
            <a:r>
              <a:rPr lang="en-US" dirty="0" err="1">
                <a:latin typeface="Calibri"/>
                <a:ea typeface="Calibri"/>
                <a:cs typeface="Calibri"/>
              </a:rPr>
              <a:t>www.bar.com</a:t>
            </a:r>
            <a:r>
              <a:rPr lang="en-US" dirty="0">
                <a:latin typeface="Calibri"/>
                <a:ea typeface="Calibri"/>
                <a:cs typeface="Calibri"/>
              </a:rPr>
              <a:t>)</a:t>
            </a:r>
          </a:p>
          <a:p>
            <a:r>
              <a:rPr lang="en-US" dirty="0">
                <a:latin typeface="Calibri"/>
                <a:cs typeface="Calibri"/>
              </a:rPr>
              <a:t>Problem: </a:t>
            </a:r>
            <a:r>
              <a:rPr lang="en-US" dirty="0">
                <a:latin typeface="Courier" charset="0"/>
                <a:cs typeface="Calibri"/>
              </a:rPr>
              <a:t>GET /</a:t>
            </a:r>
            <a:r>
              <a:rPr lang="en-US" dirty="0" err="1">
                <a:latin typeface="Courier" charset="0"/>
                <a:cs typeface="Calibri"/>
              </a:rPr>
              <a:t>index.html</a:t>
            </a:r>
            <a:endParaRPr lang="en-US" dirty="0">
              <a:latin typeface="Calibri"/>
              <a:cs typeface="Calibri"/>
            </a:endParaRPr>
          </a:p>
          <a:p>
            <a:pPr lvl="1"/>
            <a:r>
              <a:rPr lang="en-US" sz="2000" dirty="0" err="1">
                <a:latin typeface="Courier" charset="0"/>
                <a:ea typeface="Calibri"/>
                <a:cs typeface="Calibri"/>
              </a:rPr>
              <a:t>www.foo.com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 or </a:t>
            </a:r>
            <a:r>
              <a:rPr lang="en-US" sz="2000" dirty="0" err="1">
                <a:latin typeface="Courier" charset="0"/>
                <a:ea typeface="Calibri"/>
                <a:cs typeface="Calibri"/>
              </a:rPr>
              <a:t>www.bar.com</a:t>
            </a:r>
            <a:r>
              <a:rPr lang="en-US" sz="2000" dirty="0">
                <a:latin typeface="Courier" charset="0"/>
                <a:ea typeface="Calibri"/>
                <a:cs typeface="Calibri"/>
              </a:rPr>
              <a:t>/</a:t>
            </a:r>
            <a:r>
              <a:rPr lang="en-US" sz="2000" dirty="0" err="1">
                <a:latin typeface="Courier" charset="0"/>
                <a:ea typeface="Calibri"/>
                <a:cs typeface="Calibri"/>
              </a:rPr>
              <a:t>index.html</a:t>
            </a:r>
            <a:r>
              <a:rPr lang="en-US" dirty="0">
                <a:latin typeface="Calibri"/>
                <a:ea typeface="Calibri"/>
                <a:cs typeface="Calibri"/>
              </a:rPr>
              <a:t>?</a:t>
            </a:r>
          </a:p>
          <a:p>
            <a:r>
              <a:rPr lang="en-US" dirty="0">
                <a:latin typeface="Calibri"/>
                <a:cs typeface="Calibri"/>
              </a:rPr>
              <a:t>Solutions:</a:t>
            </a:r>
          </a:p>
          <a:p>
            <a:pPr lvl="1"/>
            <a:r>
              <a:rPr lang="en-US" dirty="0">
                <a:latin typeface="Calibri"/>
                <a:ea typeface="Calibri"/>
                <a:cs typeface="Calibri"/>
              </a:rPr>
              <a:t>Multiple server processes on the same machine</a:t>
            </a:r>
          </a:p>
          <a:p>
            <a:pPr lvl="2"/>
            <a:r>
              <a:rPr lang="en-US" dirty="0">
                <a:latin typeface="Calibri"/>
                <a:ea typeface="Calibri"/>
                <a:cs typeface="Calibri"/>
              </a:rPr>
              <a:t>Have a separate IP address (or port) for each server</a:t>
            </a:r>
          </a:p>
          <a:p>
            <a:pPr lvl="1"/>
            <a:r>
              <a:rPr lang="en-US" dirty="0">
                <a:latin typeface="Calibri"/>
                <a:ea typeface="Calibri"/>
                <a:cs typeface="Calibri"/>
              </a:rPr>
              <a:t>Include site name in HTTP request</a:t>
            </a:r>
          </a:p>
          <a:p>
            <a:pPr lvl="2"/>
            <a:r>
              <a:rPr lang="en-US" dirty="0">
                <a:latin typeface="Calibri"/>
                <a:ea typeface="Calibri"/>
                <a:cs typeface="Calibri"/>
              </a:rPr>
              <a:t>Single Web server process with a single IP address</a:t>
            </a:r>
          </a:p>
          <a:p>
            <a:pPr lvl="2"/>
            <a:r>
              <a:rPr lang="en-US" dirty="0">
                <a:latin typeface="Calibri"/>
                <a:ea typeface="Calibri"/>
                <a:cs typeface="Calibri"/>
              </a:rPr>
              <a:t>Client includes </a:t>
            </a:r>
            <a:r>
              <a:rPr lang="ja-JP" altLang="en-US" dirty="0">
                <a:latin typeface="Calibri"/>
                <a:ea typeface="Calibri"/>
                <a:cs typeface="Calibri"/>
              </a:rPr>
              <a:t>“</a:t>
            </a:r>
            <a:r>
              <a:rPr lang="en-US" dirty="0">
                <a:latin typeface="Calibri"/>
                <a:ea typeface="Calibri"/>
                <a:cs typeface="Calibri"/>
              </a:rPr>
              <a:t>Host</a:t>
            </a:r>
            <a:r>
              <a:rPr lang="ja-JP" altLang="en-US" dirty="0">
                <a:latin typeface="Calibri"/>
                <a:ea typeface="Calibri"/>
                <a:cs typeface="Calibri"/>
              </a:rPr>
              <a:t>”</a:t>
            </a:r>
            <a:r>
              <a:rPr lang="en-US" dirty="0">
                <a:latin typeface="Calibri"/>
                <a:ea typeface="Calibri"/>
                <a:cs typeface="Calibri"/>
              </a:rPr>
              <a:t> header (</a:t>
            </a:r>
            <a:r>
              <a:rPr lang="en-US" i="1" dirty="0">
                <a:latin typeface="Calibri"/>
                <a:ea typeface="Calibri"/>
                <a:cs typeface="Calibri"/>
              </a:rPr>
              <a:t>e.g.,</a:t>
            </a:r>
            <a:r>
              <a:rPr lang="en-US" dirty="0">
                <a:latin typeface="Calibri"/>
                <a:ea typeface="Calibri"/>
                <a:cs typeface="Calibri"/>
              </a:rPr>
              <a:t> </a:t>
            </a:r>
            <a:r>
              <a:rPr lang="en-US" sz="1800" dirty="0">
                <a:latin typeface="Courier" charset="0"/>
                <a:ea typeface="Calibri"/>
                <a:cs typeface="Calibri"/>
              </a:rPr>
              <a:t>Host: </a:t>
            </a:r>
            <a:r>
              <a:rPr lang="en-US" sz="1800" dirty="0" err="1">
                <a:latin typeface="Courier" charset="0"/>
                <a:ea typeface="Calibri"/>
                <a:cs typeface="Calibri"/>
              </a:rPr>
              <a:t>www.foo.com</a:t>
            </a:r>
            <a:r>
              <a:rPr lang="en-US" dirty="0">
                <a:latin typeface="Calibri"/>
                <a:ea typeface="Calibri"/>
                <a:cs typeface="Calibri"/>
              </a:rPr>
              <a:t>)</a:t>
            </a:r>
          </a:p>
          <a:p>
            <a:pPr lvl="2"/>
            <a:r>
              <a:rPr lang="en-US" i="1" dirty="0">
                <a:latin typeface="Calibri"/>
                <a:ea typeface="Calibri"/>
                <a:cs typeface="Calibri"/>
              </a:rPr>
              <a:t>Required header</a:t>
            </a:r>
            <a:r>
              <a:rPr lang="en-US" dirty="0">
                <a:latin typeface="Calibri"/>
                <a:ea typeface="Calibri"/>
                <a:cs typeface="Calibri"/>
              </a:rPr>
              <a:t> with HTTP/1.1</a:t>
            </a:r>
          </a:p>
        </p:txBody>
      </p:sp>
    </p:spTree>
    <p:custDataLst>
      <p:tags r:id="rId1"/>
    </p:custDataLst>
    <p:extLst>
      <p:ext uri="{BB962C8B-B14F-4D97-AF65-F5344CB8AC3E}">
        <p14:creationId xmlns:p14="http://schemas.microsoft.com/office/powerpoint/2010/main" val="30191175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110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1107">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71107">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7110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1107">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1107">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1107">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71107">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71107">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71107">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7110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1107"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734C6ECC-8297-034B-BAB1-A8F4C727C663}" type="slidenum">
              <a:rPr lang="en-US" sz="1400" b="0">
                <a:latin typeface="Times New Roman" charset="0"/>
                <a:cs typeface="Calibri"/>
              </a:rPr>
              <a:pPr eaLnBrk="1" hangingPunct="1"/>
              <a:t>79</a:t>
            </a:fld>
            <a:endParaRPr lang="en-US" sz="1400" b="0" dirty="0">
              <a:latin typeface="Times New Roman" charset="0"/>
              <a:cs typeface="Calibri"/>
            </a:endParaRPr>
          </a:p>
        </p:txBody>
      </p:sp>
      <p:sp>
        <p:nvSpPr>
          <p:cNvPr id="116739"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Hosting: Multiple Machines Per Site</a:t>
            </a:r>
          </a:p>
        </p:txBody>
      </p:sp>
      <p:sp>
        <p:nvSpPr>
          <p:cNvPr id="1072131" name="Rectangle 3"/>
          <p:cNvSpPr>
            <a:spLocks noGrp="1" noChangeArrowheads="1"/>
          </p:cNvSpPr>
          <p:nvPr>
            <p:ph type="body" idx="1"/>
          </p:nvPr>
        </p:nvSpPr>
        <p:spPr>
          <a:xfrm>
            <a:off x="457199" y="1611351"/>
            <a:ext cx="8586439" cy="4525963"/>
          </a:xfrm>
        </p:spPr>
        <p:txBody>
          <a:bodyPr>
            <a:normAutofit fontScale="92500"/>
          </a:bodyPr>
          <a:lstStyle/>
          <a:p>
            <a:r>
              <a:rPr lang="en-US" dirty="0">
                <a:latin typeface="Calibri"/>
                <a:ea typeface="Calibri"/>
                <a:cs typeface="Calibri"/>
              </a:rPr>
              <a:t>Replicate popular Web site across many machines</a:t>
            </a:r>
          </a:p>
          <a:p>
            <a:pPr lvl="1"/>
            <a:r>
              <a:rPr lang="en-US" dirty="0">
                <a:latin typeface="Calibri"/>
                <a:ea typeface="Calibri"/>
                <a:cs typeface="Calibri"/>
              </a:rPr>
              <a:t>Helps to handle the load</a:t>
            </a:r>
          </a:p>
          <a:p>
            <a:pPr lvl="1"/>
            <a:r>
              <a:rPr lang="en-US" dirty="0">
                <a:latin typeface="Calibri"/>
                <a:ea typeface="Calibri"/>
                <a:cs typeface="Calibri"/>
              </a:rPr>
              <a:t>Places content closer to clients</a:t>
            </a:r>
          </a:p>
          <a:p>
            <a:pPr lvl="1"/>
            <a:endParaRPr lang="en-US" dirty="0">
              <a:latin typeface="Calibri"/>
              <a:ea typeface="Calibri"/>
              <a:cs typeface="Calibri"/>
            </a:endParaRPr>
          </a:p>
          <a:p>
            <a:r>
              <a:rPr lang="en-US" dirty="0">
                <a:latin typeface="Calibri"/>
                <a:ea typeface="Calibri"/>
                <a:cs typeface="Calibri"/>
              </a:rPr>
              <a:t>Helps when content isn’t cacheable</a:t>
            </a:r>
          </a:p>
          <a:p>
            <a:pPr lvl="1"/>
            <a:endParaRPr lang="en-US" dirty="0">
              <a:latin typeface="Calibri"/>
              <a:ea typeface="Calibri"/>
              <a:cs typeface="Calibri"/>
            </a:endParaRPr>
          </a:p>
          <a:p>
            <a:r>
              <a:rPr lang="en-US" dirty="0">
                <a:latin typeface="Calibri"/>
                <a:ea typeface="Calibri"/>
                <a:cs typeface="Calibri"/>
              </a:rPr>
              <a:t>Problem:  Want to direct client to particular replica</a:t>
            </a:r>
          </a:p>
          <a:p>
            <a:pPr lvl="1"/>
            <a:r>
              <a:rPr lang="en-US" dirty="0">
                <a:latin typeface="Calibri"/>
                <a:ea typeface="Calibri"/>
                <a:cs typeface="Calibri"/>
              </a:rPr>
              <a:t>Balance load across server replicas</a:t>
            </a:r>
          </a:p>
          <a:p>
            <a:pPr lvl="1"/>
            <a:r>
              <a:rPr lang="en-US" dirty="0">
                <a:latin typeface="Calibri"/>
                <a:ea typeface="Calibri"/>
                <a:cs typeface="Calibri"/>
              </a:rPr>
              <a:t>Pair clients with nearby servers</a:t>
            </a:r>
          </a:p>
          <a:p>
            <a:endParaRPr lang="en-US" dirty="0">
              <a:latin typeface="Calibri"/>
              <a:ea typeface="Calibri"/>
              <a:cs typeface="Calibri"/>
            </a:endParaRPr>
          </a:p>
          <a:p>
            <a:endParaRPr lang="en-US" dirty="0">
              <a:latin typeface="Calibri"/>
              <a:ea typeface="Calibri"/>
              <a:cs typeface="Calibri"/>
            </a:endParaRPr>
          </a:p>
          <a:p>
            <a:endParaRPr lang="en-US" dirty="0">
              <a:latin typeface="Calibri"/>
              <a:ea typeface="Calibri"/>
              <a:cs typeface="Calibri"/>
            </a:endParaRPr>
          </a:p>
        </p:txBody>
      </p:sp>
    </p:spTree>
    <p:custDataLst>
      <p:tags r:id="rId1"/>
    </p:custDataLst>
    <p:extLst>
      <p:ext uri="{BB962C8B-B14F-4D97-AF65-F5344CB8AC3E}">
        <p14:creationId xmlns:p14="http://schemas.microsoft.com/office/powerpoint/2010/main" val="17120828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213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7213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72131">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72131">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72131">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2131">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2131">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21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8E5A503-C139-B842-8B7F-72AFBD01CC98}" type="slidenum">
              <a:rPr lang="en-US" sz="1400" b="0">
                <a:latin typeface="Times New Roman" charset="0"/>
                <a:cs typeface="Calibri"/>
              </a:rPr>
              <a:pPr eaLnBrk="1" hangingPunct="1"/>
              <a:t>8</a:t>
            </a:fld>
            <a:endParaRPr lang="en-US" sz="1400" b="0" dirty="0">
              <a:latin typeface="Times New Roman" charset="0"/>
              <a:cs typeface="Calibri"/>
            </a:endParaRPr>
          </a:p>
        </p:txBody>
      </p:sp>
      <p:sp>
        <p:nvSpPr>
          <p:cNvPr id="63491"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Relationship Between </a:t>
            </a:r>
            <a:r>
              <a:rPr lang="en-US" dirty="0" err="1">
                <a:latin typeface="Helvetica" charset="0"/>
                <a:ea typeface="ＭＳ Ｐゴシック" charset="0"/>
                <a:cs typeface="ＭＳ Ｐゴシック" charset="0"/>
              </a:rPr>
              <a:t>Names&amp;Addresses</a:t>
            </a:r>
            <a:endParaRPr lang="en-US" dirty="0">
              <a:latin typeface="Helvetica" charset="0"/>
              <a:ea typeface="ＭＳ Ｐゴシック" charset="0"/>
              <a:cs typeface="ＭＳ Ｐゴシック" charset="0"/>
            </a:endParaRPr>
          </a:p>
        </p:txBody>
      </p:sp>
      <p:sp>
        <p:nvSpPr>
          <p:cNvPr id="924675" name="Rectangle 3"/>
          <p:cNvSpPr>
            <a:spLocks noGrp="1" noChangeArrowheads="1"/>
          </p:cNvSpPr>
          <p:nvPr>
            <p:ph type="body" idx="1"/>
          </p:nvPr>
        </p:nvSpPr>
        <p:spPr/>
        <p:txBody>
          <a:bodyPr>
            <a:normAutofit fontScale="77500" lnSpcReduction="20000"/>
          </a:bodyPr>
          <a:lstStyle/>
          <a:p>
            <a:pPr>
              <a:lnSpc>
                <a:spcPct val="90000"/>
              </a:lnSpc>
            </a:pPr>
            <a:r>
              <a:rPr lang="en-US" dirty="0">
                <a:latin typeface="Calibri"/>
                <a:cs typeface="Calibri"/>
              </a:rPr>
              <a:t>Addresses can </a:t>
            </a:r>
            <a:r>
              <a:rPr lang="en-US" dirty="0">
                <a:solidFill>
                  <a:srgbClr val="F47A00"/>
                </a:solidFill>
                <a:latin typeface="Calibri"/>
                <a:cs typeface="Calibri"/>
              </a:rPr>
              <a:t>change </a:t>
            </a:r>
            <a:r>
              <a:rPr lang="en-US" dirty="0">
                <a:latin typeface="Calibri"/>
                <a:cs typeface="Calibri"/>
              </a:rPr>
              <a:t>underneath</a:t>
            </a:r>
          </a:p>
          <a:p>
            <a:pPr lvl="1">
              <a:lnSpc>
                <a:spcPct val="90000"/>
              </a:lnSpc>
            </a:pPr>
            <a:r>
              <a:rPr lang="en-US" dirty="0">
                <a:latin typeface="Calibri"/>
                <a:ea typeface="Calibri"/>
                <a:cs typeface="Calibri"/>
              </a:rPr>
              <a:t>Move </a:t>
            </a:r>
            <a:r>
              <a:rPr lang="en-US" dirty="0" err="1">
                <a:latin typeface="Calibri"/>
                <a:ea typeface="Calibri"/>
                <a:cs typeface="Calibri"/>
              </a:rPr>
              <a:t>www.bbc.co.uk</a:t>
            </a:r>
            <a:r>
              <a:rPr lang="en-US" dirty="0">
                <a:latin typeface="Calibri"/>
                <a:ea typeface="Calibri"/>
                <a:cs typeface="Calibri"/>
              </a:rPr>
              <a:t> to </a:t>
            </a:r>
            <a:r>
              <a:rPr lang="en-US" dirty="0"/>
              <a:t>212.58.246.92</a:t>
            </a:r>
          </a:p>
          <a:p>
            <a:pPr lvl="1">
              <a:lnSpc>
                <a:spcPct val="90000"/>
              </a:lnSpc>
            </a:pPr>
            <a:r>
              <a:rPr lang="en-US" dirty="0">
                <a:latin typeface="Calibri"/>
                <a:ea typeface="Calibri"/>
                <a:cs typeface="Calibri"/>
              </a:rPr>
              <a:t>Humans/Apps should be unaffected</a:t>
            </a:r>
          </a:p>
          <a:p>
            <a:pPr lvl="1">
              <a:lnSpc>
                <a:spcPct val="90000"/>
              </a:lnSpc>
            </a:pPr>
            <a:endParaRPr lang="en-US" dirty="0">
              <a:latin typeface="Calibri"/>
              <a:ea typeface="Calibri"/>
              <a:cs typeface="Calibri"/>
            </a:endParaRPr>
          </a:p>
          <a:p>
            <a:pPr>
              <a:lnSpc>
                <a:spcPct val="90000"/>
              </a:lnSpc>
            </a:pPr>
            <a:r>
              <a:rPr lang="en-US" dirty="0">
                <a:latin typeface="Calibri"/>
                <a:cs typeface="Calibri"/>
              </a:rPr>
              <a:t>Name could map to </a:t>
            </a:r>
            <a:r>
              <a:rPr lang="en-US" dirty="0">
                <a:solidFill>
                  <a:srgbClr val="F47A00"/>
                </a:solidFill>
                <a:latin typeface="Calibri"/>
                <a:cs typeface="Calibri"/>
              </a:rPr>
              <a:t>multiple </a:t>
            </a:r>
            <a:r>
              <a:rPr lang="en-US" dirty="0">
                <a:latin typeface="Calibri"/>
                <a:cs typeface="Calibri"/>
              </a:rPr>
              <a:t>IP addresses</a:t>
            </a:r>
          </a:p>
          <a:p>
            <a:pPr lvl="1">
              <a:lnSpc>
                <a:spcPct val="90000"/>
              </a:lnSpc>
            </a:pPr>
            <a:r>
              <a:rPr lang="en-US" dirty="0" err="1">
                <a:latin typeface="Calibri"/>
                <a:ea typeface="Calibri"/>
                <a:cs typeface="Calibri"/>
              </a:rPr>
              <a:t>www.bbc.co.uk</a:t>
            </a:r>
            <a:r>
              <a:rPr lang="en-US" dirty="0">
                <a:latin typeface="Calibri"/>
                <a:ea typeface="Calibri"/>
                <a:cs typeface="Calibri"/>
              </a:rPr>
              <a:t>  to multiple replicas of the Web site</a:t>
            </a:r>
          </a:p>
          <a:p>
            <a:pPr lvl="1">
              <a:lnSpc>
                <a:spcPct val="90000"/>
              </a:lnSpc>
            </a:pPr>
            <a:r>
              <a:rPr lang="en-US" dirty="0">
                <a:latin typeface="Calibri"/>
                <a:ea typeface="Calibri"/>
                <a:cs typeface="Calibri"/>
              </a:rPr>
              <a:t>Enables</a:t>
            </a:r>
          </a:p>
          <a:p>
            <a:pPr lvl="2">
              <a:lnSpc>
                <a:spcPct val="90000"/>
              </a:lnSpc>
            </a:pPr>
            <a:r>
              <a:rPr lang="en-US" dirty="0">
                <a:latin typeface="Calibri"/>
                <a:ea typeface="Calibri"/>
                <a:cs typeface="Calibri"/>
              </a:rPr>
              <a:t>Load-balancing</a:t>
            </a:r>
          </a:p>
          <a:p>
            <a:pPr lvl="2">
              <a:lnSpc>
                <a:spcPct val="90000"/>
              </a:lnSpc>
            </a:pPr>
            <a:r>
              <a:rPr lang="en-US" dirty="0">
                <a:latin typeface="Calibri"/>
                <a:ea typeface="Calibri"/>
                <a:cs typeface="Calibri"/>
              </a:rPr>
              <a:t>Reducing latency by picking nearby servers</a:t>
            </a:r>
          </a:p>
          <a:p>
            <a:pPr lvl="2">
              <a:lnSpc>
                <a:spcPct val="90000"/>
              </a:lnSpc>
            </a:pPr>
            <a:endParaRPr lang="en-US" dirty="0">
              <a:latin typeface="Calibri"/>
              <a:ea typeface="Calibri"/>
              <a:cs typeface="Calibri"/>
            </a:endParaRPr>
          </a:p>
          <a:p>
            <a:pPr>
              <a:lnSpc>
                <a:spcPct val="90000"/>
              </a:lnSpc>
              <a:buClr>
                <a:schemeClr val="tx2"/>
              </a:buClr>
            </a:pPr>
            <a:r>
              <a:rPr lang="en-US" dirty="0">
                <a:solidFill>
                  <a:srgbClr val="F47A00"/>
                </a:solidFill>
                <a:latin typeface="Calibri"/>
                <a:cs typeface="Calibri"/>
              </a:rPr>
              <a:t>Multiple names </a:t>
            </a:r>
            <a:r>
              <a:rPr lang="en-US" dirty="0">
                <a:latin typeface="Calibri"/>
                <a:cs typeface="Calibri"/>
              </a:rPr>
              <a:t>for the same address</a:t>
            </a:r>
          </a:p>
          <a:p>
            <a:pPr lvl="1">
              <a:lnSpc>
                <a:spcPct val="90000"/>
              </a:lnSpc>
            </a:pPr>
            <a:r>
              <a:rPr lang="en-US" dirty="0">
                <a:latin typeface="Calibri"/>
                <a:ea typeface="Calibri"/>
                <a:cs typeface="Calibri"/>
              </a:rPr>
              <a:t>E.g., aliases like </a:t>
            </a:r>
            <a:r>
              <a:rPr lang="en-US" dirty="0" err="1">
                <a:latin typeface="Calibri"/>
                <a:ea typeface="Calibri"/>
                <a:cs typeface="Calibri"/>
              </a:rPr>
              <a:t>www.bbc.co.uk</a:t>
            </a:r>
            <a:r>
              <a:rPr lang="en-US" dirty="0">
                <a:latin typeface="Calibri"/>
                <a:ea typeface="Calibri"/>
                <a:cs typeface="Calibri"/>
              </a:rPr>
              <a:t> and </a:t>
            </a:r>
            <a:r>
              <a:rPr lang="en-US" dirty="0" err="1">
                <a:latin typeface="Calibri"/>
                <a:ea typeface="Calibri"/>
                <a:cs typeface="Calibri"/>
              </a:rPr>
              <a:t>bbc.co.uk</a:t>
            </a:r>
            <a:endParaRPr lang="en-US" dirty="0">
              <a:latin typeface="Calibri"/>
              <a:ea typeface="Calibri"/>
              <a:cs typeface="Calibri"/>
            </a:endParaRPr>
          </a:p>
          <a:p>
            <a:pPr lvl="1">
              <a:lnSpc>
                <a:spcPct val="90000"/>
              </a:lnSpc>
            </a:pPr>
            <a:r>
              <a:rPr lang="en-US" dirty="0">
                <a:latin typeface="Calibri"/>
                <a:ea typeface="Calibri"/>
                <a:cs typeface="Calibri"/>
              </a:rPr>
              <a:t>Mnemonic stable name, and dynamic canonical name</a:t>
            </a:r>
          </a:p>
          <a:p>
            <a:pPr lvl="2">
              <a:lnSpc>
                <a:spcPct val="90000"/>
              </a:lnSpc>
            </a:pPr>
            <a:r>
              <a:rPr lang="en-US" dirty="0">
                <a:latin typeface="Calibri"/>
                <a:ea typeface="Calibri"/>
                <a:cs typeface="Calibri"/>
              </a:rPr>
              <a:t>Canonical name = actual name of host</a:t>
            </a:r>
          </a:p>
        </p:txBody>
      </p:sp>
      <p:pic>
        <p:nvPicPr>
          <p:cNvPr id="2" name="Picture 1">
            <a:extLst>
              <a:ext uri="{FF2B5EF4-FFF2-40B4-BE49-F238E27FC236}">
                <a16:creationId xmlns:a16="http://schemas.microsoft.com/office/drawing/2014/main" id="{E17C2493-6DF8-8748-B5F4-780F9D8556C4}"/>
              </a:ext>
            </a:extLst>
          </p:cNvPr>
          <p:cNvPicPr>
            <a:picLocks noChangeAspect="1"/>
          </p:cNvPicPr>
          <p:nvPr/>
        </p:nvPicPr>
        <p:blipFill>
          <a:blip r:embed="rId4"/>
          <a:stretch>
            <a:fillRect/>
          </a:stretch>
        </p:blipFill>
        <p:spPr>
          <a:xfrm>
            <a:off x="153562" y="122481"/>
            <a:ext cx="1304895" cy="1295157"/>
          </a:xfrm>
          <a:prstGeom prst="rect">
            <a:avLst/>
          </a:prstGeom>
        </p:spPr>
      </p:pic>
    </p:spTree>
    <p:custDataLst>
      <p:tags r:id="rId1"/>
    </p:custDataLst>
    <p:extLst>
      <p:ext uri="{BB962C8B-B14F-4D97-AF65-F5344CB8AC3E}">
        <p14:creationId xmlns:p14="http://schemas.microsoft.com/office/powerpoint/2010/main" val="34621153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467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24675">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24675">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24675">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24675">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24675">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24675">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24675">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24675">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24675">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24675">
                                            <p:txEl>
                                              <p:pRg st="12" end="1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24675">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4675"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D87BBAA7-BE53-624A-9F2F-6BFAF55DC766}" type="slidenum">
              <a:rPr lang="en-US" sz="1400" b="0">
                <a:latin typeface="Times New Roman" charset="0"/>
                <a:cs typeface="Calibri"/>
              </a:rPr>
              <a:pPr eaLnBrk="1" hangingPunct="1"/>
              <a:t>80</a:t>
            </a:fld>
            <a:endParaRPr lang="en-US" sz="1400" b="0" dirty="0">
              <a:latin typeface="Times New Roman" charset="0"/>
              <a:cs typeface="Calibri"/>
            </a:endParaRPr>
          </a:p>
        </p:txBody>
      </p:sp>
      <p:sp>
        <p:nvSpPr>
          <p:cNvPr id="118787" name="Rectangle 2"/>
          <p:cNvSpPr>
            <a:spLocks noGrp="1" noChangeArrowheads="1"/>
          </p:cNvSpPr>
          <p:nvPr>
            <p:ph type="title"/>
          </p:nvPr>
        </p:nvSpPr>
        <p:spPr/>
        <p:txBody>
          <a:bodyPr/>
          <a:lstStyle/>
          <a:p>
            <a:r>
              <a:rPr lang="en-US" dirty="0">
                <a:latin typeface="Helvetica" charset="0"/>
                <a:ea typeface="ＭＳ Ｐゴシック" charset="0"/>
                <a:cs typeface="ＭＳ Ｐゴシック" charset="0"/>
              </a:rPr>
              <a:t>Multi-Hosting at Single Location</a:t>
            </a:r>
          </a:p>
        </p:txBody>
      </p:sp>
      <p:sp>
        <p:nvSpPr>
          <p:cNvPr id="118788" name="Rectangle 3"/>
          <p:cNvSpPr>
            <a:spLocks noGrp="1" noChangeArrowheads="1"/>
          </p:cNvSpPr>
          <p:nvPr>
            <p:ph type="body" idx="1"/>
          </p:nvPr>
        </p:nvSpPr>
        <p:spPr/>
        <p:txBody>
          <a:bodyPr>
            <a:normAutofit fontScale="85000" lnSpcReduction="20000"/>
          </a:bodyPr>
          <a:lstStyle/>
          <a:p>
            <a:r>
              <a:rPr lang="en-US" dirty="0">
                <a:latin typeface="Calibri"/>
                <a:cs typeface="Calibri"/>
              </a:rPr>
              <a:t>Single IP address, multiple machines</a:t>
            </a:r>
          </a:p>
          <a:p>
            <a:pPr lvl="1"/>
            <a:r>
              <a:rPr lang="en-US" dirty="0">
                <a:latin typeface="Calibri"/>
                <a:ea typeface="Calibri"/>
                <a:cs typeface="Calibri"/>
              </a:rPr>
              <a:t>Run multiple machines behind a single IP address</a:t>
            </a: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endParaRPr lang="en-US" dirty="0">
              <a:latin typeface="Calibri"/>
              <a:ea typeface="Calibri"/>
              <a:cs typeface="Calibri"/>
            </a:endParaRPr>
          </a:p>
          <a:p>
            <a:pPr lvl="1"/>
            <a:r>
              <a:rPr lang="en-US" dirty="0">
                <a:latin typeface="Calibri"/>
                <a:ea typeface="Calibri"/>
                <a:cs typeface="Calibri"/>
              </a:rPr>
              <a:t>Ensure all packets from a single </a:t>
            </a:r>
            <a:br>
              <a:rPr lang="en-US" dirty="0">
                <a:latin typeface="Calibri"/>
                <a:ea typeface="Calibri"/>
                <a:cs typeface="Calibri"/>
              </a:rPr>
            </a:br>
            <a:r>
              <a:rPr lang="en-US" dirty="0">
                <a:latin typeface="Calibri"/>
                <a:ea typeface="Calibri"/>
                <a:cs typeface="Calibri"/>
              </a:rPr>
              <a:t>TCP connection go to the same replica</a:t>
            </a:r>
          </a:p>
        </p:txBody>
      </p:sp>
      <p:pic>
        <p:nvPicPr>
          <p:cNvPr id="118789"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239077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0"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3581400"/>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91"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7838" y="4810125"/>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8792" name="Line 7"/>
          <p:cNvSpPr>
            <a:spLocks noChangeShapeType="1"/>
          </p:cNvSpPr>
          <p:nvPr/>
        </p:nvSpPr>
        <p:spPr bwMode="auto">
          <a:xfrm flipH="1">
            <a:off x="6156325" y="288925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3" name="Line 8"/>
          <p:cNvSpPr>
            <a:spLocks noChangeShapeType="1"/>
          </p:cNvSpPr>
          <p:nvPr/>
        </p:nvSpPr>
        <p:spPr bwMode="auto">
          <a:xfrm flipH="1">
            <a:off x="6156325" y="4079875"/>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4" name="Line 9"/>
          <p:cNvSpPr>
            <a:spLocks noChangeShapeType="1"/>
          </p:cNvSpPr>
          <p:nvPr/>
        </p:nvSpPr>
        <p:spPr bwMode="auto">
          <a:xfrm flipH="1">
            <a:off x="6156325" y="5232400"/>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5" name="Line 10"/>
          <p:cNvSpPr>
            <a:spLocks noChangeShapeType="1"/>
          </p:cNvSpPr>
          <p:nvPr/>
        </p:nvSpPr>
        <p:spPr bwMode="auto">
          <a:xfrm>
            <a:off x="6156325" y="2889250"/>
            <a:ext cx="0" cy="23431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6" name="Line 11"/>
          <p:cNvSpPr>
            <a:spLocks noChangeShapeType="1"/>
          </p:cNvSpPr>
          <p:nvPr/>
        </p:nvSpPr>
        <p:spPr bwMode="auto">
          <a:xfrm flipH="1">
            <a:off x="5311775" y="3849688"/>
            <a:ext cx="844550" cy="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797" name="Text Box 12"/>
          <p:cNvSpPr txBox="1">
            <a:spLocks noChangeArrowheads="1"/>
          </p:cNvSpPr>
          <p:nvPr/>
        </p:nvSpPr>
        <p:spPr bwMode="auto">
          <a:xfrm>
            <a:off x="3352800" y="3657600"/>
            <a:ext cx="1952102" cy="400110"/>
          </a:xfrm>
          <a:prstGeom prst="rect">
            <a:avLst/>
          </a:prstGeom>
          <a:solidFill>
            <a:srgbClr val="CCFFFF"/>
          </a:solidFill>
          <a:ln w="38100">
            <a:solidFill>
              <a:srgbClr val="0000FF"/>
            </a:solidFill>
            <a:miter lim="800000"/>
            <a:headEnd/>
            <a:tailEnd/>
          </a:ln>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dirty="0">
                <a:latin typeface="Helvetica" charset="0"/>
                <a:cs typeface="Calibri"/>
              </a:rPr>
              <a:t>Load Balancer</a:t>
            </a:r>
          </a:p>
        </p:txBody>
      </p:sp>
      <p:sp>
        <p:nvSpPr>
          <p:cNvPr id="118798" name="Rectangle 13"/>
          <p:cNvSpPr>
            <a:spLocks noChangeArrowheads="1"/>
          </p:cNvSpPr>
          <p:nvPr/>
        </p:nvSpPr>
        <p:spPr bwMode="auto">
          <a:xfrm>
            <a:off x="3467100" y="4105275"/>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18799" name="Line 14"/>
          <p:cNvSpPr>
            <a:spLocks noChangeShapeType="1"/>
          </p:cNvSpPr>
          <p:nvPr/>
        </p:nvSpPr>
        <p:spPr bwMode="auto">
          <a:xfrm>
            <a:off x="2162175" y="3273425"/>
            <a:ext cx="1076325" cy="460375"/>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0" name="Line 15"/>
          <p:cNvSpPr>
            <a:spLocks noChangeShapeType="1"/>
          </p:cNvSpPr>
          <p:nvPr/>
        </p:nvSpPr>
        <p:spPr bwMode="auto">
          <a:xfrm flipV="1">
            <a:off x="2124075" y="3925888"/>
            <a:ext cx="1036638" cy="153987"/>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18801" name="Line 16"/>
          <p:cNvSpPr>
            <a:spLocks noChangeShapeType="1"/>
          </p:cNvSpPr>
          <p:nvPr/>
        </p:nvSpPr>
        <p:spPr bwMode="auto">
          <a:xfrm flipV="1">
            <a:off x="2201863" y="4195763"/>
            <a:ext cx="958850" cy="614362"/>
          </a:xfrm>
          <a:prstGeom prst="line">
            <a:avLst/>
          </a:prstGeom>
          <a:noFill/>
          <a:ln w="38100">
            <a:solidFill>
              <a:srgbClr val="0000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368966354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3"/>
          <p:cNvSpPr>
            <a:spLocks noGrp="1"/>
          </p:cNvSpPr>
          <p:nvPr>
            <p:ph type="sldNum" sz="quarter" idx="10"/>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fld id="{53FB4203-B28C-7749-AD4F-A0DEF32423A8}" type="slidenum">
              <a:rPr lang="en-US" sz="1400" b="0">
                <a:latin typeface="Times New Roman" charset="0"/>
                <a:cs typeface="Calibri"/>
              </a:rPr>
              <a:pPr eaLnBrk="1" hangingPunct="1"/>
              <a:t>81</a:t>
            </a:fld>
            <a:endParaRPr lang="en-US" sz="1400" b="0" dirty="0">
              <a:latin typeface="Times New Roman" charset="0"/>
              <a:cs typeface="Calibri"/>
            </a:endParaRPr>
          </a:p>
        </p:txBody>
      </p:sp>
      <p:sp>
        <p:nvSpPr>
          <p:cNvPr id="120835" name="Rectangle 2"/>
          <p:cNvSpPr>
            <a:spLocks noGrp="1" noChangeArrowheads="1"/>
          </p:cNvSpPr>
          <p:nvPr>
            <p:ph type="title"/>
          </p:nvPr>
        </p:nvSpPr>
        <p:spPr/>
        <p:txBody>
          <a:bodyPr>
            <a:normAutofit fontScale="90000"/>
          </a:bodyPr>
          <a:lstStyle/>
          <a:p>
            <a:r>
              <a:rPr lang="en-US" dirty="0">
                <a:latin typeface="Helvetica" charset="0"/>
                <a:ea typeface="ＭＳ Ｐゴシック" charset="0"/>
                <a:cs typeface="ＭＳ Ｐゴシック" charset="0"/>
              </a:rPr>
              <a:t>Multi-Hosting at Several Locations</a:t>
            </a:r>
          </a:p>
        </p:txBody>
      </p:sp>
      <p:sp>
        <p:nvSpPr>
          <p:cNvPr id="120836" name="Rectangle 3"/>
          <p:cNvSpPr>
            <a:spLocks noGrp="1" noChangeArrowheads="1"/>
          </p:cNvSpPr>
          <p:nvPr>
            <p:ph type="body" idx="1"/>
          </p:nvPr>
        </p:nvSpPr>
        <p:spPr/>
        <p:txBody>
          <a:bodyPr>
            <a:normAutofit/>
          </a:bodyPr>
          <a:lstStyle/>
          <a:p>
            <a:r>
              <a:rPr lang="en-US" sz="2400" dirty="0">
                <a:latin typeface="Calibri"/>
                <a:cs typeface="Calibri"/>
              </a:rPr>
              <a:t>Multiple addresses, multiple machines</a:t>
            </a:r>
          </a:p>
          <a:p>
            <a:pPr lvl="1"/>
            <a:r>
              <a:rPr lang="en-US" sz="2000" dirty="0">
                <a:latin typeface="Calibri"/>
                <a:ea typeface="Calibri"/>
                <a:cs typeface="Calibri"/>
              </a:rPr>
              <a:t>Same name but different addresses for all of the replicas</a:t>
            </a:r>
          </a:p>
          <a:p>
            <a:pPr lvl="1"/>
            <a:r>
              <a:rPr lang="en-US" sz="2000" dirty="0">
                <a:latin typeface="Calibri"/>
                <a:ea typeface="Calibri"/>
                <a:cs typeface="Calibri"/>
              </a:rPr>
              <a:t>Configure DNS server to return </a:t>
            </a:r>
            <a:r>
              <a:rPr lang="en-US" sz="2000" i="1" dirty="0">
                <a:latin typeface="Calibri"/>
                <a:ea typeface="Calibri"/>
                <a:cs typeface="Calibri"/>
              </a:rPr>
              <a:t>closest</a:t>
            </a:r>
            <a:r>
              <a:rPr lang="en-US" sz="2000" dirty="0">
                <a:latin typeface="Calibri"/>
                <a:ea typeface="Calibri"/>
                <a:cs typeface="Calibri"/>
              </a:rPr>
              <a:t> address</a:t>
            </a: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endParaRPr lang="en-US" sz="2000" dirty="0">
              <a:latin typeface="Calibri"/>
              <a:ea typeface="Calibri"/>
              <a:cs typeface="Calibri"/>
            </a:endParaRPr>
          </a:p>
          <a:p>
            <a:pPr lvl="1">
              <a:buFont typeface="Helvetica" charset="0"/>
              <a:buNone/>
            </a:pPr>
            <a:endParaRPr lang="en-US" sz="2000" dirty="0">
              <a:latin typeface="Calibri"/>
              <a:ea typeface="Calibri"/>
              <a:cs typeface="Calibri"/>
            </a:endParaRPr>
          </a:p>
        </p:txBody>
      </p:sp>
      <p:pic>
        <p:nvPicPr>
          <p:cNvPr id="120837" name="Picture 4"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2738438"/>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8" name="Picture 5"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7363" y="2738438"/>
            <a:ext cx="1824037"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9" name="Picture 6" descr="j02857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1650" y="5235575"/>
            <a:ext cx="1824038" cy="112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0" name="Line 7"/>
          <p:cNvSpPr>
            <a:spLocks noChangeShapeType="1"/>
          </p:cNvSpPr>
          <p:nvPr/>
        </p:nvSpPr>
        <p:spPr bwMode="auto">
          <a:xfrm flipH="1" flipV="1">
            <a:off x="1538288" y="3776663"/>
            <a:ext cx="998537" cy="614362"/>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1" name="Line 8"/>
          <p:cNvSpPr>
            <a:spLocks noChangeShapeType="1"/>
          </p:cNvSpPr>
          <p:nvPr/>
        </p:nvSpPr>
        <p:spPr bwMode="auto">
          <a:xfrm flipH="1">
            <a:off x="5646738" y="3622675"/>
            <a:ext cx="1268412" cy="806450"/>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2" name="Line 9"/>
          <p:cNvSpPr>
            <a:spLocks noChangeShapeType="1"/>
          </p:cNvSpPr>
          <p:nvPr/>
        </p:nvSpPr>
        <p:spPr bwMode="auto">
          <a:xfrm flipH="1">
            <a:off x="2152650" y="5351463"/>
            <a:ext cx="806450" cy="384175"/>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74186" name="Cloud"/>
          <p:cNvSpPr>
            <a:spLocks noChangeAspect="1" noEditPoints="1" noChangeArrowheads="1"/>
          </p:cNvSpPr>
          <p:nvPr/>
        </p:nvSpPr>
        <p:spPr bwMode="auto">
          <a:xfrm>
            <a:off x="2459038" y="3430588"/>
            <a:ext cx="3243262" cy="2336800"/>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1" y="8613"/>
                  <a:pt x="-1" y="10137"/>
                </a:cubicBezTo>
                <a:cubicBezTo>
                  <a:pt x="-1" y="11192"/>
                  <a:pt x="409" y="12169"/>
                  <a:pt x="1074" y="12702"/>
                </a:cubicBezTo>
                <a:lnTo>
                  <a:pt x="1063" y="12668"/>
                </a:lnTo>
                <a:cubicBezTo>
                  <a:pt x="685" y="13217"/>
                  <a:pt x="474" y="13940"/>
                  <a:pt x="474" y="14690"/>
                </a:cubicBezTo>
                <a:cubicBezTo>
                  <a:pt x="475" y="16325"/>
                  <a:pt x="1451" y="17650"/>
                  <a:pt x="2655" y="17650"/>
                </a:cubicBezTo>
                <a:cubicBezTo>
                  <a:pt x="2739" y="17650"/>
                  <a:pt x="2824" y="17643"/>
                  <a:pt x="2909" y="17629"/>
                </a:cubicBezTo>
                <a:lnTo>
                  <a:pt x="2897" y="17649"/>
                </a:lnTo>
                <a:cubicBezTo>
                  <a:pt x="3585" y="19288"/>
                  <a:pt x="4863" y="20299"/>
                  <a:pt x="6247" y="20299"/>
                </a:cubicBezTo>
                <a:cubicBezTo>
                  <a:pt x="6947" y="20299"/>
                  <a:pt x="7635" y="20039"/>
                  <a:pt x="8235" y="19546"/>
                </a:cubicBezTo>
                <a:lnTo>
                  <a:pt x="8229" y="19550"/>
                </a:lnTo>
                <a:cubicBezTo>
                  <a:pt x="8855" y="20829"/>
                  <a:pt x="9908" y="21596"/>
                  <a:pt x="11036" y="21596"/>
                </a:cubicBezTo>
                <a:cubicBezTo>
                  <a:pt x="12523" y="21596"/>
                  <a:pt x="13836" y="20267"/>
                  <a:pt x="14267" y="18324"/>
                </a:cubicBezTo>
                <a:lnTo>
                  <a:pt x="14270" y="18350"/>
                </a:lnTo>
                <a:cubicBezTo>
                  <a:pt x="14730" y="18740"/>
                  <a:pt x="15260" y="18946"/>
                  <a:pt x="15802" y="18946"/>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1"/>
                  <a:pt x="16758" y="-1"/>
                </a:cubicBezTo>
                <a:cubicBezTo>
                  <a:pt x="16044" y="-1"/>
                  <a:pt x="15367" y="426"/>
                  <a:pt x="14905" y="1165"/>
                </a:cubicBezTo>
                <a:lnTo>
                  <a:pt x="14909" y="1170"/>
                </a:lnTo>
                <a:cubicBezTo>
                  <a:pt x="14497" y="432"/>
                  <a:pt x="13855" y="-1"/>
                  <a:pt x="13174" y="-1"/>
                </a:cubicBezTo>
                <a:cubicBezTo>
                  <a:pt x="12347" y="-1"/>
                  <a:pt x="11590" y="637"/>
                  <a:pt x="11221" y="1645"/>
                </a:cubicBezTo>
                <a:lnTo>
                  <a:pt x="11229" y="1694"/>
                </a:lnTo>
                <a:cubicBezTo>
                  <a:pt x="10730" y="1024"/>
                  <a:pt x="10058" y="649"/>
                  <a:pt x="9358" y="649"/>
                </a:cubicBezTo>
                <a:cubicBezTo>
                  <a:pt x="8372" y="649"/>
                  <a:pt x="7466" y="1391"/>
                  <a:pt x="7003" y="2578"/>
                </a:cubicBezTo>
                <a:lnTo>
                  <a:pt x="6995" y="2602"/>
                </a:lnTo>
                <a:cubicBezTo>
                  <a:pt x="6477" y="2189"/>
                  <a:pt x="5888" y="1971"/>
                  <a:pt x="5288" y="1971"/>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09"/>
                  <a:pt x="2172" y="13109"/>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FFBE7D"/>
          </a:solidFill>
          <a:ln w="9525">
            <a:solidFill>
              <a:srgbClr val="000000"/>
            </a:solidFill>
            <a:miter lim="800000"/>
            <a:headEnd/>
            <a:tailEnd/>
          </a:ln>
          <a:effectLst>
            <a:outerShdw blurRad="63500" dist="107763" dir="2700000" algn="ctr" rotWithShape="0">
              <a:srgbClr val="000000">
                <a:alpha val="74998"/>
              </a:srgbClr>
            </a:outerShdw>
          </a:effectLst>
        </p:spPr>
        <p:txBody>
          <a:bodyPr/>
          <a:lstStyle/>
          <a:p>
            <a:pPr>
              <a:defRPr/>
            </a:pPr>
            <a:endParaRPr lang="en-US">
              <a:ea typeface="+mn-ea"/>
              <a:cs typeface="+mn-cs"/>
            </a:endParaRPr>
          </a:p>
        </p:txBody>
      </p:sp>
      <p:pic>
        <p:nvPicPr>
          <p:cNvPr id="120844" name="Picture 11" descr="j019538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45275" y="5159375"/>
            <a:ext cx="11938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45" name="Line 12"/>
          <p:cNvSpPr>
            <a:spLocks noChangeShapeType="1"/>
          </p:cNvSpPr>
          <p:nvPr/>
        </p:nvSpPr>
        <p:spPr bwMode="auto">
          <a:xfrm flipH="1" flipV="1">
            <a:off x="5224463" y="5041900"/>
            <a:ext cx="1460500" cy="731838"/>
          </a:xfrm>
          <a:prstGeom prst="line">
            <a:avLst/>
          </a:prstGeom>
          <a:noFill/>
          <a:ln w="3810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46" name="Text Box 13"/>
          <p:cNvSpPr txBox="1">
            <a:spLocks noChangeArrowheads="1"/>
          </p:cNvSpPr>
          <p:nvPr/>
        </p:nvSpPr>
        <p:spPr bwMode="auto">
          <a:xfrm>
            <a:off x="3306763" y="4275138"/>
            <a:ext cx="1487487"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lvl1pPr eaLnBrk="0" hangingPunct="0">
              <a:defRPr sz="2000" b="1">
                <a:solidFill>
                  <a:schemeClr val="tx1"/>
                </a:solidFill>
                <a:latin typeface="Courier New" charset="0"/>
                <a:ea typeface="ＭＳ Ｐゴシック" charset="0"/>
                <a:cs typeface="Arial" charset="0"/>
              </a:defRPr>
            </a:lvl1pPr>
            <a:lvl2pPr marL="37931725" indent="-37474525" eaLnBrk="0" hangingPunct="0">
              <a:defRPr sz="2000" b="1">
                <a:solidFill>
                  <a:schemeClr val="tx1"/>
                </a:solidFill>
                <a:latin typeface="Courier New" charset="0"/>
                <a:ea typeface="Arial" charset="0"/>
                <a:cs typeface="Arial" charset="0"/>
              </a:defRPr>
            </a:lvl2pPr>
            <a:lvl3pPr eaLnBrk="0" hangingPunct="0">
              <a:defRPr sz="2000" b="1">
                <a:solidFill>
                  <a:schemeClr val="tx1"/>
                </a:solidFill>
                <a:latin typeface="Courier New" charset="0"/>
                <a:ea typeface="Arial" charset="0"/>
                <a:cs typeface="Arial" charset="0"/>
              </a:defRPr>
            </a:lvl3pPr>
            <a:lvl4pPr eaLnBrk="0" hangingPunct="0">
              <a:defRPr sz="2000" b="1">
                <a:solidFill>
                  <a:schemeClr val="tx1"/>
                </a:solidFill>
                <a:latin typeface="Courier New" charset="0"/>
                <a:ea typeface="Arial" charset="0"/>
                <a:cs typeface="Arial" charset="0"/>
              </a:defRPr>
            </a:lvl4pPr>
            <a:lvl5pPr eaLnBrk="0" hangingPunct="0">
              <a:defRPr sz="2000" b="1">
                <a:solidFill>
                  <a:schemeClr val="tx1"/>
                </a:solidFill>
                <a:latin typeface="Courier New" charset="0"/>
                <a:ea typeface="Arial" charset="0"/>
                <a:cs typeface="Arial" charset="0"/>
              </a:defRPr>
            </a:lvl5pPr>
            <a:lvl6pPr marL="457200" eaLnBrk="0" fontAlgn="base" hangingPunct="0">
              <a:spcBef>
                <a:spcPct val="0"/>
              </a:spcBef>
              <a:spcAft>
                <a:spcPct val="0"/>
              </a:spcAft>
              <a:defRPr sz="2000" b="1">
                <a:solidFill>
                  <a:schemeClr val="tx1"/>
                </a:solidFill>
                <a:latin typeface="Courier New" charset="0"/>
                <a:ea typeface="Arial" charset="0"/>
                <a:cs typeface="Arial" charset="0"/>
              </a:defRPr>
            </a:lvl6pPr>
            <a:lvl7pPr marL="914400" eaLnBrk="0" fontAlgn="base" hangingPunct="0">
              <a:spcBef>
                <a:spcPct val="0"/>
              </a:spcBef>
              <a:spcAft>
                <a:spcPct val="0"/>
              </a:spcAft>
              <a:defRPr sz="2000" b="1">
                <a:solidFill>
                  <a:schemeClr val="tx1"/>
                </a:solidFill>
                <a:latin typeface="Courier New" charset="0"/>
                <a:ea typeface="Arial" charset="0"/>
                <a:cs typeface="Arial" charset="0"/>
              </a:defRPr>
            </a:lvl7pPr>
            <a:lvl8pPr marL="1371600" eaLnBrk="0" fontAlgn="base" hangingPunct="0">
              <a:spcBef>
                <a:spcPct val="0"/>
              </a:spcBef>
              <a:spcAft>
                <a:spcPct val="0"/>
              </a:spcAft>
              <a:defRPr sz="2000" b="1">
                <a:solidFill>
                  <a:schemeClr val="tx1"/>
                </a:solidFill>
                <a:latin typeface="Courier New" charset="0"/>
                <a:ea typeface="Arial" charset="0"/>
                <a:cs typeface="Arial" charset="0"/>
              </a:defRPr>
            </a:lvl8pPr>
            <a:lvl9pPr marL="1828800" eaLnBrk="0" fontAlgn="base" hangingPunct="0">
              <a:spcBef>
                <a:spcPct val="0"/>
              </a:spcBef>
              <a:spcAft>
                <a:spcPct val="0"/>
              </a:spcAft>
              <a:defRPr sz="2000" b="1">
                <a:solidFill>
                  <a:schemeClr val="tx1"/>
                </a:solidFill>
                <a:latin typeface="Courier New" charset="0"/>
                <a:ea typeface="Arial" charset="0"/>
                <a:cs typeface="Arial" charset="0"/>
              </a:defRPr>
            </a:lvl9pPr>
          </a:lstStyle>
          <a:p>
            <a:pPr eaLnBrk="1" hangingPunct="1"/>
            <a:r>
              <a:rPr lang="en-US" sz="2800" dirty="0">
                <a:latin typeface="Helvetica" charset="0"/>
                <a:cs typeface="Calibri"/>
              </a:rPr>
              <a:t>Internet</a:t>
            </a:r>
          </a:p>
        </p:txBody>
      </p:sp>
      <p:sp>
        <p:nvSpPr>
          <p:cNvPr id="120847" name="Rectangle 14"/>
          <p:cNvSpPr>
            <a:spLocks noChangeArrowheads="1"/>
          </p:cNvSpPr>
          <p:nvPr/>
        </p:nvSpPr>
        <p:spPr bwMode="auto">
          <a:xfrm>
            <a:off x="6835775" y="3890963"/>
            <a:ext cx="1738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64.236.16.20</a:t>
            </a:r>
          </a:p>
        </p:txBody>
      </p:sp>
      <p:sp>
        <p:nvSpPr>
          <p:cNvPr id="120848" name="Rectangle 15"/>
          <p:cNvSpPr>
            <a:spLocks noChangeArrowheads="1"/>
          </p:cNvSpPr>
          <p:nvPr/>
        </p:nvSpPr>
        <p:spPr bwMode="auto">
          <a:xfrm>
            <a:off x="501650" y="6308725"/>
            <a:ext cx="18796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a:latin typeface="Helvetica" charset="0"/>
              </a:rPr>
              <a:t> </a:t>
            </a:r>
            <a:r>
              <a:rPr lang="en-US" b="0">
                <a:solidFill>
                  <a:srgbClr val="0000FF"/>
                </a:solidFill>
                <a:latin typeface="Helvetica" charset="0"/>
              </a:rPr>
              <a:t>173.72.54.131</a:t>
            </a:r>
          </a:p>
        </p:txBody>
      </p:sp>
      <p:sp>
        <p:nvSpPr>
          <p:cNvPr id="120849" name="Rectangle 16"/>
          <p:cNvSpPr>
            <a:spLocks noChangeArrowheads="1"/>
          </p:cNvSpPr>
          <p:nvPr/>
        </p:nvSpPr>
        <p:spPr bwMode="auto">
          <a:xfrm>
            <a:off x="654050" y="3890963"/>
            <a:ext cx="110172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wrap="none">
            <a:spAutoFit/>
          </a:bodyPr>
          <a:lstStyle/>
          <a:p>
            <a:r>
              <a:rPr lang="en-US" b="0">
                <a:solidFill>
                  <a:srgbClr val="0000FF"/>
                </a:solidFill>
                <a:latin typeface="Helvetica" charset="0"/>
              </a:rPr>
              <a:t>12.1.1.1</a:t>
            </a:r>
          </a:p>
        </p:txBody>
      </p:sp>
      <p:sp>
        <p:nvSpPr>
          <p:cNvPr id="120850" name="Freeform 17"/>
          <p:cNvSpPr>
            <a:spLocks/>
          </p:cNvSpPr>
          <p:nvPr/>
        </p:nvSpPr>
        <p:spPr bwMode="auto">
          <a:xfrm>
            <a:off x="5237163" y="3544888"/>
            <a:ext cx="1447800" cy="1997075"/>
          </a:xfrm>
          <a:custGeom>
            <a:avLst/>
            <a:gdLst>
              <a:gd name="T0" fmla="*/ 1370013 w 912"/>
              <a:gd name="T1" fmla="*/ 1997075 h 1258"/>
              <a:gd name="T2" fmla="*/ 103188 w 912"/>
              <a:gd name="T3" fmla="*/ 1266825 h 1258"/>
              <a:gd name="T4" fmla="*/ 755650 w 912"/>
              <a:gd name="T5" fmla="*/ 384175 h 1258"/>
              <a:gd name="T6" fmla="*/ 1447800 w 912"/>
              <a:gd name="T7" fmla="*/ 0 h 1258"/>
              <a:gd name="T8" fmla="*/ 0 60000 65536"/>
              <a:gd name="T9" fmla="*/ 0 60000 65536"/>
              <a:gd name="T10" fmla="*/ 0 60000 65536"/>
              <a:gd name="T11" fmla="*/ 0 60000 65536"/>
              <a:gd name="T12" fmla="*/ 0 w 912"/>
              <a:gd name="T13" fmla="*/ 0 h 1258"/>
              <a:gd name="T14" fmla="*/ 912 w 912"/>
              <a:gd name="T15" fmla="*/ 1258 h 1258"/>
            </a:gdLst>
            <a:ahLst/>
            <a:cxnLst>
              <a:cxn ang="T8">
                <a:pos x="T0" y="T1"/>
              </a:cxn>
              <a:cxn ang="T9">
                <a:pos x="T2" y="T3"/>
              </a:cxn>
              <a:cxn ang="T10">
                <a:pos x="T4" y="T5"/>
              </a:cxn>
              <a:cxn ang="T11">
                <a:pos x="T6" y="T7"/>
              </a:cxn>
            </a:cxnLst>
            <a:rect l="T12" t="T13" r="T14" b="T15"/>
            <a:pathLst>
              <a:path w="912" h="1258">
                <a:moveTo>
                  <a:pt x="863" y="1258"/>
                </a:moveTo>
                <a:cubicBezTo>
                  <a:pt x="496" y="1112"/>
                  <a:pt x="130" y="967"/>
                  <a:pt x="65" y="798"/>
                </a:cubicBezTo>
                <a:cubicBezTo>
                  <a:pt x="0" y="629"/>
                  <a:pt x="335" y="375"/>
                  <a:pt x="476" y="242"/>
                </a:cubicBezTo>
                <a:cubicBezTo>
                  <a:pt x="617" y="109"/>
                  <a:pt x="764" y="54"/>
                  <a:pt x="912" y="0"/>
                </a:cubicBezTo>
              </a:path>
            </a:pathLst>
          </a:custGeom>
          <a:noFill/>
          <a:ln w="38100">
            <a:solidFill>
              <a:srgbClr val="FF3300"/>
            </a:solidFill>
            <a:round/>
            <a:headEnd/>
            <a:tailEnd type="triangle" w="lg" len="lg"/>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25390112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600" dirty="0"/>
              <a:t>CDN examples round-up</a:t>
            </a:r>
            <a:br>
              <a:rPr lang="en-US" sz="3600" dirty="0"/>
            </a:br>
            <a:endParaRPr lang="en-US" sz="2400" dirty="0"/>
          </a:p>
        </p:txBody>
      </p:sp>
      <p:sp>
        <p:nvSpPr>
          <p:cNvPr id="3" name="Content Placeholder 2"/>
          <p:cNvSpPr>
            <a:spLocks noGrp="1"/>
          </p:cNvSpPr>
          <p:nvPr>
            <p:ph idx="1"/>
          </p:nvPr>
        </p:nvSpPr>
        <p:spPr>
          <a:xfrm>
            <a:off x="457200" y="1600200"/>
            <a:ext cx="8686800" cy="4525963"/>
          </a:xfrm>
        </p:spPr>
        <p:txBody>
          <a:bodyPr>
            <a:normAutofit fontScale="92500" lnSpcReduction="20000"/>
          </a:bodyPr>
          <a:lstStyle/>
          <a:p>
            <a:r>
              <a:rPr lang="en-US" dirty="0"/>
              <a:t>CDN using DNS</a:t>
            </a:r>
          </a:p>
          <a:p>
            <a:pPr marL="457200" lvl="1" indent="0">
              <a:buNone/>
            </a:pPr>
            <a:r>
              <a:rPr lang="en-US" dirty="0"/>
              <a:t>DNS has information on loading/distribution/location </a:t>
            </a:r>
          </a:p>
          <a:p>
            <a:pPr marL="457200" lvl="1" indent="0">
              <a:buNone/>
            </a:pPr>
            <a:r>
              <a:rPr lang="en-US" dirty="0"/>
              <a:t>(akami uses this one)</a:t>
            </a:r>
          </a:p>
          <a:p>
            <a:pPr marL="457200" lvl="1" indent="0">
              <a:buNone/>
            </a:pPr>
            <a:endParaRPr lang="en-US" dirty="0"/>
          </a:p>
          <a:p>
            <a:r>
              <a:rPr lang="en-US" dirty="0"/>
              <a:t>CDN using </a:t>
            </a:r>
            <a:r>
              <a:rPr lang="en-US" dirty="0" err="1"/>
              <a:t>anycast</a:t>
            </a:r>
            <a:endParaRPr lang="en-US" dirty="0"/>
          </a:p>
          <a:p>
            <a:pPr marL="457200" lvl="1" indent="0">
              <a:buNone/>
            </a:pPr>
            <a:r>
              <a:rPr lang="en-US" dirty="0"/>
              <a:t>same address from DNS name but local routes</a:t>
            </a:r>
          </a:p>
          <a:p>
            <a:pPr marL="457200" lvl="1" indent="0">
              <a:buNone/>
            </a:pPr>
            <a:r>
              <a:rPr lang="en-US" dirty="0"/>
              <a:t>(ROOT DNS servers and 8.8.8.8 use this one)</a:t>
            </a:r>
          </a:p>
          <a:p>
            <a:pPr marL="0" indent="0">
              <a:buNone/>
            </a:pPr>
            <a:endParaRPr lang="en-US" dirty="0"/>
          </a:p>
          <a:p>
            <a:r>
              <a:rPr lang="en-US" dirty="0"/>
              <a:t>CDN based on rewriting HTML URLs</a:t>
            </a:r>
          </a:p>
          <a:p>
            <a:pPr marL="457200" lvl="1" indent="0">
              <a:buNone/>
            </a:pPr>
            <a:r>
              <a:rPr lang="en-US" dirty="0"/>
              <a:t>(akami example in previous slides)</a:t>
            </a:r>
          </a:p>
          <a:p>
            <a:pPr marL="457200" lvl="1" indent="0">
              <a:buNone/>
            </a:pPr>
            <a:endParaRPr lang="en-US" dirty="0"/>
          </a:p>
          <a:p>
            <a:endParaRPr lang="en-US" dirty="0"/>
          </a:p>
        </p:txBody>
      </p:sp>
      <p:sp>
        <p:nvSpPr>
          <p:cNvPr id="4" name="Slide Number Placeholder 3"/>
          <p:cNvSpPr>
            <a:spLocks noGrp="1"/>
          </p:cNvSpPr>
          <p:nvPr>
            <p:ph type="sldNum" sz="quarter" idx="12"/>
          </p:nvPr>
        </p:nvSpPr>
        <p:spPr/>
        <p:txBody>
          <a:bodyPr/>
          <a:lstStyle/>
          <a:p>
            <a:fld id="{17258DB0-5299-B449-B005-2F11F39528E5}" type="slidenum">
              <a:rPr lang="en-US" smtClean="0"/>
              <a:t>82</a:t>
            </a:fld>
            <a:endParaRPr lang="en-US"/>
          </a:p>
        </p:txBody>
      </p:sp>
    </p:spTree>
    <p:extLst>
      <p:ext uri="{BB962C8B-B14F-4D97-AF65-F5344CB8AC3E}">
        <p14:creationId xmlns:p14="http://schemas.microsoft.com/office/powerpoint/2010/main" val="103077875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83</a:t>
            </a:fld>
            <a:endParaRPr lang="en-US"/>
          </a:p>
        </p:txBody>
      </p:sp>
    </p:spTree>
    <p:extLst>
      <p:ext uri="{BB962C8B-B14F-4D97-AF65-F5344CB8AC3E}">
        <p14:creationId xmlns:p14="http://schemas.microsoft.com/office/powerpoint/2010/main" val="168379707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normAutofit/>
          </a:bodyPr>
          <a:lstStyle/>
          <a:p>
            <a:pPr marL="0" indent="0">
              <a:buNone/>
            </a:pPr>
            <a:r>
              <a:rPr lang="en-GB" dirty="0"/>
              <a:t>SPDY (speedy) and its moral successor HTTP/2</a:t>
            </a:r>
          </a:p>
          <a:p>
            <a:r>
              <a:rPr lang="en-GB" dirty="0"/>
              <a:t>Binary protocol</a:t>
            </a:r>
          </a:p>
          <a:p>
            <a:r>
              <a:rPr lang="en-GB" dirty="0"/>
              <a:t>Multiplexing</a:t>
            </a:r>
          </a:p>
          <a:p>
            <a:r>
              <a:rPr lang="en-GB" dirty="0"/>
              <a:t>Priority control over Frames</a:t>
            </a:r>
          </a:p>
          <a:p>
            <a:r>
              <a:rPr lang="en-GB" dirty="0"/>
              <a:t>Header Compression</a:t>
            </a:r>
          </a:p>
          <a:p>
            <a:r>
              <a:rPr lang="en-GB" dirty="0"/>
              <a:t>Server Push</a:t>
            </a:r>
          </a:p>
          <a:p>
            <a:pPr lvl="1"/>
            <a:r>
              <a:rPr lang="en-GB" dirty="0"/>
              <a:t>Proactively push stuff to client that it will need</a:t>
            </a:r>
          </a:p>
          <a:p>
            <a:pPr marL="0" indent="0">
              <a:buNone/>
            </a:pPr>
            <a:endParaRPr lang="en-GB" dirty="0"/>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84</a:t>
            </a:fld>
            <a:endParaRPr lang="en-US" dirty="0"/>
          </a:p>
        </p:txBody>
      </p:sp>
      <p:sp>
        <p:nvSpPr>
          <p:cNvPr id="7" name="Rectangle 6">
            <a:extLst>
              <a:ext uri="{FF2B5EF4-FFF2-40B4-BE49-F238E27FC236}">
                <a16:creationId xmlns:a16="http://schemas.microsoft.com/office/drawing/2014/main" id="{E7BC8440-0A8F-4040-9D73-648B10B69BC0}"/>
              </a:ext>
            </a:extLst>
          </p:cNvPr>
          <p:cNvSpPr/>
          <p:nvPr/>
        </p:nvSpPr>
        <p:spPr>
          <a:xfrm>
            <a:off x="457200" y="1240471"/>
            <a:ext cx="8610600" cy="332289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noFill/>
            </a:endParaRPr>
          </a:p>
        </p:txBody>
      </p:sp>
      <p:pic>
        <p:nvPicPr>
          <p:cNvPr id="6" name="Picture 5" descr="Diagram&#10;&#10;Description automatically generated with medium confidence">
            <a:extLst>
              <a:ext uri="{FF2B5EF4-FFF2-40B4-BE49-F238E27FC236}">
                <a16:creationId xmlns:a16="http://schemas.microsoft.com/office/drawing/2014/main" id="{978E323D-D526-8549-82FA-88196CC4BDBE}"/>
              </a:ext>
            </a:extLst>
          </p:cNvPr>
          <p:cNvPicPr>
            <a:picLocks noChangeAspect="1"/>
          </p:cNvPicPr>
          <p:nvPr/>
        </p:nvPicPr>
        <p:blipFill>
          <a:blip r:embed="rId2"/>
          <a:stretch>
            <a:fillRect/>
          </a:stretch>
        </p:blipFill>
        <p:spPr>
          <a:xfrm>
            <a:off x="1524000" y="1256908"/>
            <a:ext cx="6096000" cy="3322899"/>
          </a:xfrm>
          <a:prstGeom prst="rect">
            <a:avLst/>
          </a:prstGeom>
        </p:spPr>
      </p:pic>
    </p:spTree>
    <p:extLst>
      <p:ext uri="{BB962C8B-B14F-4D97-AF65-F5344CB8AC3E}">
        <p14:creationId xmlns:p14="http://schemas.microsoft.com/office/powerpoint/2010/main" val="370986920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A6FF4-EF6D-974B-B59D-615B89C74344}"/>
              </a:ext>
            </a:extLst>
          </p:cNvPr>
          <p:cNvSpPr>
            <a:spLocks noGrp="1"/>
          </p:cNvSpPr>
          <p:nvPr>
            <p:ph type="title"/>
          </p:nvPr>
        </p:nvSpPr>
        <p:spPr/>
        <p:txBody>
          <a:bodyPr/>
          <a:lstStyle/>
          <a:p>
            <a:r>
              <a:rPr lang="en-GB" dirty="0"/>
              <a:t>After HTTP/1.1</a:t>
            </a:r>
          </a:p>
        </p:txBody>
      </p:sp>
      <p:sp>
        <p:nvSpPr>
          <p:cNvPr id="3" name="Content Placeholder 2">
            <a:extLst>
              <a:ext uri="{FF2B5EF4-FFF2-40B4-BE49-F238E27FC236}">
                <a16:creationId xmlns:a16="http://schemas.microsoft.com/office/drawing/2014/main" id="{9048F93B-FEA2-4249-A796-6978E47CF9F9}"/>
              </a:ext>
            </a:extLst>
          </p:cNvPr>
          <p:cNvSpPr>
            <a:spLocks noGrp="1"/>
          </p:cNvSpPr>
          <p:nvPr>
            <p:ph idx="1"/>
          </p:nvPr>
        </p:nvSpPr>
        <p:spPr/>
        <p:txBody>
          <a:bodyPr/>
          <a:lstStyle/>
          <a:p>
            <a:pPr marL="0" indent="0">
              <a:buNone/>
            </a:pPr>
            <a:r>
              <a:rPr lang="en-GB" dirty="0"/>
              <a:t>SPDY (speedy) and its moral successor HTTP/2</a:t>
            </a:r>
          </a:p>
          <a:p>
            <a:r>
              <a:rPr lang="en-GB" dirty="0"/>
              <a:t>Binary protocol</a:t>
            </a:r>
          </a:p>
          <a:p>
            <a:pPr lvl="1"/>
            <a:r>
              <a:rPr lang="en-GB" dirty="0"/>
              <a:t>More efficient to parse </a:t>
            </a:r>
          </a:p>
          <a:p>
            <a:pPr lvl="1"/>
            <a:r>
              <a:rPr lang="en-GB" dirty="0"/>
              <a:t>More compact on the wire </a:t>
            </a:r>
          </a:p>
          <a:p>
            <a:pPr lvl="1"/>
            <a:r>
              <a:rPr lang="en-GB" dirty="0"/>
              <a:t>Much less error prone as compared </a:t>
            </a:r>
          </a:p>
          <a:p>
            <a:pPr lvl="1"/>
            <a:r>
              <a:rPr lang="en-GB" dirty="0"/>
              <a:t>to textual protocols </a:t>
            </a:r>
          </a:p>
          <a:p>
            <a:pPr marL="0" indent="0">
              <a:buNone/>
            </a:pPr>
            <a:r>
              <a:rPr lang="en-GB" dirty="0"/>
              <a:t> </a:t>
            </a:r>
          </a:p>
        </p:txBody>
      </p:sp>
      <p:sp>
        <p:nvSpPr>
          <p:cNvPr id="4" name="Slide Number Placeholder 3">
            <a:extLst>
              <a:ext uri="{FF2B5EF4-FFF2-40B4-BE49-F238E27FC236}">
                <a16:creationId xmlns:a16="http://schemas.microsoft.com/office/drawing/2014/main" id="{FB532A60-EDD3-CD41-BEC4-3BA64CB9E4A6}"/>
              </a:ext>
            </a:extLst>
          </p:cNvPr>
          <p:cNvSpPr>
            <a:spLocks noGrp="1"/>
          </p:cNvSpPr>
          <p:nvPr>
            <p:ph type="sldNum" sz="quarter" idx="12"/>
          </p:nvPr>
        </p:nvSpPr>
        <p:spPr/>
        <p:txBody>
          <a:bodyPr/>
          <a:lstStyle/>
          <a:p>
            <a:fld id="{17258DB0-5299-B449-B005-2F11F39528E5}" type="slidenum">
              <a:rPr lang="en-US" smtClean="0"/>
              <a:t>85</a:t>
            </a:fld>
            <a:endParaRPr lang="en-US"/>
          </a:p>
        </p:txBody>
      </p:sp>
    </p:spTree>
    <p:extLst>
      <p:ext uri="{BB962C8B-B14F-4D97-AF65-F5344CB8AC3E}">
        <p14:creationId xmlns:p14="http://schemas.microsoft.com/office/powerpoint/2010/main" val="88365891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88563" y="1025071"/>
            <a:ext cx="7886700" cy="670967"/>
          </a:xfrm>
        </p:spPr>
        <p:txBody>
          <a:bodyPr>
            <a:normAutofit/>
          </a:bodyPr>
          <a:lstStyle/>
          <a:p>
            <a:r>
              <a:rPr lang="en-US" sz="3300" dirty="0">
                <a:ea typeface="ＭＳ Ｐゴシック" panose="020B0600070205080204" pitchFamily="34" charset="-128"/>
              </a:rPr>
              <a:t>HTTP/2</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429090" y="1784938"/>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algn="ctr" defTabSz="685800">
              <a:spcBef>
                <a:spcPts val="750"/>
              </a:spcBef>
              <a:buNone/>
              <a:defRPr/>
            </a:pPr>
            <a:r>
              <a:rPr lang="en-US" altLang="en-US" sz="2700" i="1" dirty="0">
                <a:solidFill>
                  <a:srgbClr val="000090"/>
                </a:solidFill>
                <a:latin typeface="Calibri"/>
                <a:ea typeface="ＭＳ Ｐゴシック" panose="020B0600070205080204" pitchFamily="34" charset="-128"/>
              </a:rPr>
              <a:t>Key goal: </a:t>
            </a:r>
            <a:r>
              <a:rPr lang="en-US" altLang="en-US" sz="2700" dirty="0">
                <a:solidFill>
                  <a:prstClr val="black"/>
                </a:solidFill>
                <a:latin typeface="Calibri"/>
                <a:ea typeface="ＭＳ Ｐゴシック" panose="020B0600070205080204" pitchFamily="34" charset="-128"/>
              </a:rPr>
              <a:t>decreased delay in multi-object HTTP requests</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685800" y="2463795"/>
            <a:ext cx="7990589" cy="29478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44" indent="0" defTabSz="685800">
              <a:spcBef>
                <a:spcPts val="750"/>
              </a:spcBef>
              <a:buNone/>
              <a:defRPr/>
            </a:pPr>
            <a:r>
              <a:rPr lang="en-US" altLang="en-US" sz="2400" i="1" u="sng" dirty="0">
                <a:solidFill>
                  <a:srgbClr val="C00000"/>
                </a:solidFill>
                <a:latin typeface="Calibri"/>
                <a:ea typeface="ＭＳ Ｐゴシック" panose="020B0600070205080204" pitchFamily="34" charset="-128"/>
              </a:rPr>
              <a:t>HTTP1.1:</a:t>
            </a:r>
            <a:r>
              <a:rPr lang="en-US" altLang="en-US" sz="2400" u="sng" dirty="0">
                <a:solidFill>
                  <a:srgbClr val="C00000"/>
                </a:solidFill>
                <a:latin typeface="Calibri"/>
                <a:ea typeface="ＭＳ Ｐゴシック" panose="020B0600070205080204" pitchFamily="34" charset="-128"/>
              </a:rPr>
              <a:t> </a:t>
            </a:r>
            <a:r>
              <a:rPr lang="en-US" altLang="en-US" sz="2400" dirty="0">
                <a:solidFill>
                  <a:prstClr val="black"/>
                </a:solidFill>
                <a:latin typeface="Calibri"/>
                <a:ea typeface="ＭＳ Ｐゴシック" panose="020B0600070205080204" pitchFamily="34" charset="-128"/>
              </a:rPr>
              <a:t>introduced </a:t>
            </a:r>
            <a:r>
              <a:rPr lang="en-US" altLang="en-US" sz="2400" dirty="0">
                <a:solidFill>
                  <a:srgbClr val="0000A3"/>
                </a:solidFill>
                <a:latin typeface="Calibri"/>
                <a:ea typeface="ＭＳ Ｐゴシック" panose="020B0600070205080204" pitchFamily="34" charset="-128"/>
              </a:rPr>
              <a:t>multiple, pipelined GETs</a:t>
            </a:r>
            <a:r>
              <a:rPr lang="en-US" altLang="en-US" sz="2400" dirty="0">
                <a:solidFill>
                  <a:prstClr val="black"/>
                </a:solidFill>
                <a:latin typeface="Calibri"/>
                <a:ea typeface="ＭＳ Ｐゴシック" panose="020B0600070205080204" pitchFamily="34" charset="-128"/>
              </a:rPr>
              <a:t> over single TCP connection</a:t>
            </a:r>
            <a:endParaRPr lang="en-US" altLang="en-US" sz="2400" b="1" dirty="0">
              <a:solidFill>
                <a:prstClr val="black"/>
              </a:solidFill>
              <a:latin typeface="Calibri"/>
              <a:ea typeface="ＭＳ Ｐゴシック" panose="020B0600070205080204" pitchFamily="34" charset="-128"/>
            </a:endParaRP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server responds </a:t>
            </a:r>
            <a:r>
              <a:rPr lang="en-US" altLang="en-US" sz="2100" i="1" dirty="0">
                <a:solidFill>
                  <a:prstClr val="black"/>
                </a:solidFill>
                <a:latin typeface="Calibri"/>
                <a:ea typeface="ＭＳ Ｐゴシック" panose="020B0600070205080204" pitchFamily="34" charset="-128"/>
              </a:rPr>
              <a:t>in-order</a:t>
            </a:r>
            <a:r>
              <a:rPr lang="en-US" altLang="en-US" sz="2100" dirty="0">
                <a:solidFill>
                  <a:prstClr val="black"/>
                </a:solidFill>
                <a:latin typeface="Calibri"/>
                <a:ea typeface="ＭＳ Ｐゴシック" panose="020B0600070205080204" pitchFamily="34" charset="-128"/>
              </a:rPr>
              <a:t> (FCFS: first-come-first-served scheduling) to GET requests</a:t>
            </a: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with FCFS, small object may have to wait for transmission  (</a:t>
            </a:r>
            <a:r>
              <a:rPr lang="en-US" altLang="en-US" sz="2100" dirty="0">
                <a:solidFill>
                  <a:srgbClr val="C00000"/>
                </a:solidFill>
                <a:latin typeface="Calibri"/>
                <a:ea typeface="ＭＳ Ｐゴシック" panose="020B0600070205080204" pitchFamily="34" charset="-128"/>
              </a:rPr>
              <a:t>head-of-line (HOL) blocking</a:t>
            </a:r>
            <a:r>
              <a:rPr lang="en-US" altLang="en-US" sz="2100" dirty="0">
                <a:solidFill>
                  <a:prstClr val="black"/>
                </a:solidFill>
                <a:latin typeface="Calibri"/>
                <a:ea typeface="ＭＳ Ｐゴシック" panose="020B0600070205080204" pitchFamily="34" charset="-128"/>
              </a:rPr>
              <a:t>) behind large object(s)</a:t>
            </a:r>
          </a:p>
          <a:p>
            <a:pPr marL="264319" indent="-166688" defTabSz="685800">
              <a:spcBef>
                <a:spcPts val="750"/>
              </a:spcBef>
              <a:defRPr/>
            </a:pPr>
            <a:r>
              <a:rPr lang="en-US" altLang="en-US" sz="2100" dirty="0">
                <a:solidFill>
                  <a:prstClr val="black"/>
                </a:solidFill>
                <a:latin typeface="Calibri"/>
                <a:ea typeface="ＭＳ Ｐゴシック" panose="020B0600070205080204" pitchFamily="34" charset="-128"/>
              </a:rPr>
              <a:t>loss recovery (retransmitting lost TCP segments) stalls object transmission</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88563" y="1025071"/>
            <a:ext cx="7886700" cy="670967"/>
          </a:xfrm>
        </p:spPr>
        <p:txBody>
          <a:bodyPr>
            <a:normAutofit/>
          </a:bodyPr>
          <a:lstStyle/>
          <a:p>
            <a:r>
              <a:rPr lang="en-US" sz="3300" dirty="0">
                <a:ea typeface="ＭＳ Ｐゴシック" panose="020B0600070205080204" pitchFamily="34" charset="-128"/>
              </a:rPr>
              <a:t>HTTP/2</a:t>
            </a:r>
            <a:endParaRPr lang="en-US" sz="33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676115" y="2470144"/>
            <a:ext cx="7843781" cy="336545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44" indent="0" defTabSz="685800">
              <a:spcBef>
                <a:spcPts val="750"/>
              </a:spcBef>
              <a:buNone/>
              <a:defRPr/>
            </a:pPr>
            <a:r>
              <a:rPr lang="en-US" altLang="en-US" sz="2400" i="1" u="sng" dirty="0">
                <a:solidFill>
                  <a:srgbClr val="C00000"/>
                </a:solidFill>
                <a:latin typeface="Calibri"/>
                <a:ea typeface="ＭＳ Ｐゴシック" panose="020B0600070205080204" pitchFamily="34" charset="-128"/>
              </a:rPr>
              <a:t>HTTP/2:</a:t>
            </a:r>
            <a:r>
              <a:rPr lang="en-US" altLang="en-US" sz="2400" dirty="0">
                <a:solidFill>
                  <a:prstClr val="black"/>
                </a:solidFill>
                <a:latin typeface="Calibri"/>
                <a:ea typeface="ＭＳ Ｐゴシック" panose="020B0600070205080204" pitchFamily="34" charset="-128"/>
              </a:rPr>
              <a:t> </a:t>
            </a:r>
            <a:r>
              <a:rPr lang="en-US" altLang="en-US" sz="1500" dirty="0">
                <a:solidFill>
                  <a:prstClr val="black"/>
                </a:solidFill>
                <a:latin typeface="Calibri"/>
                <a:ea typeface="ＭＳ Ｐゴシック" panose="020B0600070205080204" pitchFamily="34" charset="-128"/>
              </a:rPr>
              <a:t>[RFC 7540, 2015] </a:t>
            </a:r>
            <a:r>
              <a:rPr lang="en-US" altLang="en-US" sz="2400" dirty="0">
                <a:solidFill>
                  <a:prstClr val="black"/>
                </a:solidFill>
                <a:latin typeface="Calibri"/>
                <a:ea typeface="ＭＳ Ｐゴシック" panose="020B0600070205080204" pitchFamily="34" charset="-128"/>
              </a:rPr>
              <a:t>increased flexibility at </a:t>
            </a:r>
            <a:r>
              <a:rPr lang="en-US" altLang="en-US" sz="2400" i="1" dirty="0">
                <a:solidFill>
                  <a:prstClr val="black"/>
                </a:solidFill>
                <a:latin typeface="Calibri"/>
                <a:ea typeface="ＭＳ Ｐゴシック" panose="020B0600070205080204" pitchFamily="34" charset="-128"/>
              </a:rPr>
              <a:t>server</a:t>
            </a:r>
            <a:r>
              <a:rPr lang="en-US" altLang="en-US" sz="2400" dirty="0">
                <a:solidFill>
                  <a:prstClr val="black"/>
                </a:solidFill>
                <a:latin typeface="Calibri"/>
                <a:ea typeface="ＭＳ Ｐゴシック" panose="020B0600070205080204" pitchFamily="34" charset="-128"/>
              </a:rPr>
              <a:t> in sending objects to client:</a:t>
            </a:r>
          </a:p>
          <a:p>
            <a:pPr marL="259556" indent="-210741" defTabSz="685800">
              <a:spcBef>
                <a:spcPts val="750"/>
              </a:spcBef>
              <a:defRPr/>
            </a:pPr>
            <a:r>
              <a:rPr lang="en-US" altLang="en-US" sz="2100" dirty="0">
                <a:solidFill>
                  <a:prstClr val="black"/>
                </a:solidFill>
                <a:latin typeface="Calibri"/>
                <a:ea typeface="ＭＳ Ｐゴシック" panose="020B0600070205080204" pitchFamily="34" charset="-128"/>
              </a:rPr>
              <a:t>methods, status codes, most header fields unchanged from HTTP 1.1</a:t>
            </a:r>
          </a:p>
          <a:p>
            <a:pPr marL="259556" indent="-210741" defTabSz="685800">
              <a:spcBef>
                <a:spcPts val="750"/>
              </a:spcBef>
              <a:defRPr/>
            </a:pPr>
            <a:r>
              <a:rPr lang="en-US" altLang="en-US" sz="2100" dirty="0">
                <a:solidFill>
                  <a:prstClr val="black"/>
                </a:solidFill>
                <a:latin typeface="Calibri"/>
                <a:ea typeface="ＭＳ Ｐゴシック" panose="020B0600070205080204" pitchFamily="34" charset="-128"/>
              </a:rPr>
              <a:t>transmission order of requested objects based on client-specified object priority </a:t>
            </a:r>
            <a:r>
              <a:rPr lang="en-US" altLang="en-US" sz="1800" dirty="0">
                <a:solidFill>
                  <a:prstClr val="black"/>
                </a:solidFill>
                <a:latin typeface="Calibri"/>
                <a:ea typeface="ＭＳ Ｐゴシック" panose="020B0600070205080204" pitchFamily="34" charset="-128"/>
              </a:rPr>
              <a:t>(not necessarily FCFS)</a:t>
            </a:r>
          </a:p>
          <a:p>
            <a:pPr marL="259556" indent="-210741" defTabSz="685800">
              <a:spcBef>
                <a:spcPts val="750"/>
              </a:spcBef>
              <a:defRPr/>
            </a:pPr>
            <a:r>
              <a:rPr lang="en-US" altLang="en-US" sz="2100" i="1" dirty="0">
                <a:solidFill>
                  <a:prstClr val="black"/>
                </a:solidFill>
                <a:latin typeface="Calibri"/>
                <a:ea typeface="ＭＳ Ｐゴシック" panose="020B0600070205080204" pitchFamily="34" charset="-128"/>
              </a:rPr>
              <a:t>push</a:t>
            </a:r>
            <a:r>
              <a:rPr lang="en-US" altLang="en-US" sz="2100" dirty="0">
                <a:solidFill>
                  <a:prstClr val="black"/>
                </a:solidFill>
                <a:latin typeface="Calibri"/>
                <a:ea typeface="ＭＳ Ｐゴシック" panose="020B0600070205080204" pitchFamily="34" charset="-128"/>
              </a:rPr>
              <a:t> unrequested objects to client</a:t>
            </a:r>
          </a:p>
          <a:p>
            <a:pPr marL="259556" indent="-210741" defTabSz="685800">
              <a:spcBef>
                <a:spcPts val="750"/>
              </a:spcBef>
              <a:defRPr/>
            </a:pPr>
            <a:r>
              <a:rPr lang="en-US" altLang="en-US" sz="2100" dirty="0">
                <a:solidFill>
                  <a:prstClr val="black"/>
                </a:solidFill>
                <a:latin typeface="Calibri"/>
                <a:ea typeface="ＭＳ Ｐゴシック" panose="020B0600070205080204" pitchFamily="34" charset="-128"/>
              </a:rPr>
              <a:t>divide objects into frames, schedule frames to mitigate HOL blocking</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429090" y="1784938"/>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algn="ctr" defTabSz="685800">
              <a:spcBef>
                <a:spcPts val="750"/>
              </a:spcBef>
              <a:buNone/>
              <a:defRPr/>
            </a:pPr>
            <a:r>
              <a:rPr lang="en-US" altLang="en-US" sz="2700" i="1" dirty="0">
                <a:solidFill>
                  <a:srgbClr val="000090"/>
                </a:solidFill>
                <a:latin typeface="Calibri"/>
                <a:ea typeface="ＭＳ Ｐゴシック" panose="020B0600070205080204" pitchFamily="34" charset="-128"/>
              </a:rPr>
              <a:t>Key goal: </a:t>
            </a:r>
            <a:r>
              <a:rPr lang="en-US" altLang="en-US" sz="2700" dirty="0">
                <a:solidFill>
                  <a:prstClr val="black"/>
                </a:solidFill>
                <a:latin typeface="Calibri"/>
                <a:ea typeface="ＭＳ Ｐゴシック" panose="020B0600070205080204" pitchFamily="34" charset="-128"/>
              </a:rPr>
              <a:t>decreased delay in multi-object HTTP requests</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HTTP/2: mitigating HOL blocking</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99019" y="1813126"/>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prstClr val="black"/>
                </a:solidFill>
                <a:latin typeface="Calibri"/>
                <a:ea typeface="ＭＳ Ｐゴシック" panose="020B0600070205080204" pitchFamily="34" charset="-128"/>
              </a:rPr>
              <a:t>HTTP 1.1: client requests 1 large object (e.g., video file) and 3 smaller objects</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159301" y="3034131"/>
            <a:ext cx="61568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5249579" y="2276443"/>
            <a:ext cx="67351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5426226" y="2553902"/>
            <a:ext cx="316706" cy="51435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163999" y="2576223"/>
            <a:ext cx="557213" cy="557213"/>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2644902" y="2950864"/>
            <a:ext cx="2932509" cy="19555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4569948" y="2857948"/>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3968848" y="2804827"/>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3385330" y="2760829"/>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2790949" y="2712652"/>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6465257" y="3188901"/>
            <a:ext cx="669074" cy="1478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6468001" y="4678368"/>
            <a:ext cx="669073" cy="827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2550686" y="3155448"/>
            <a:ext cx="3039694" cy="1673683"/>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2542259" y="4647976"/>
            <a:ext cx="3048120" cy="289942"/>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2550886" y="4941162"/>
            <a:ext cx="3021602" cy="281517"/>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1350" dirty="0">
                  <a:solidFill>
                    <a:prstClr val="white"/>
                  </a:solidFill>
                  <a:latin typeface="Calibri"/>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313057" y="4691336"/>
            <a:ext cx="1230995" cy="276999"/>
            <a:chOff x="1750742" y="5112121"/>
            <a:chExt cx="1641327" cy="369332"/>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69332"/>
              <a:chOff x="2709565" y="5090498"/>
              <a:chExt cx="459104" cy="369332"/>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1839920" y="4854959"/>
            <a:ext cx="189548"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313057" y="4813050"/>
            <a:ext cx="1230879" cy="276999"/>
            <a:chOff x="1750742" y="5274392"/>
            <a:chExt cx="1641172" cy="369332"/>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7" y="5274392"/>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313057" y="4982299"/>
            <a:ext cx="1233260" cy="276999"/>
            <a:chOff x="1750742" y="5500058"/>
            <a:chExt cx="1644347" cy="369332"/>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2" y="5500058"/>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313056" y="5083463"/>
            <a:ext cx="1230995" cy="276999"/>
            <a:chOff x="1750742" y="5634943"/>
            <a:chExt cx="1641326" cy="369332"/>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4" y="5634943"/>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6468002" y="4768184"/>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6468002" y="4835025"/>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6465258" y="4926303"/>
            <a:ext cx="669073" cy="8272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6241529" y="2856436"/>
            <a:ext cx="1920438" cy="300082"/>
          </a:xfrm>
          <a:prstGeom prst="rect">
            <a:avLst/>
          </a:prstGeom>
          <a:noFill/>
        </p:spPr>
        <p:txBody>
          <a:bodyPr wrap="square" rtlCol="0">
            <a:spAutoFit/>
          </a:bodyPr>
          <a:lstStyle/>
          <a:p>
            <a:pPr defTabSz="685800">
              <a:defRPr/>
            </a:pPr>
            <a:r>
              <a:rPr lang="en-US" sz="1350" dirty="0">
                <a:solidFill>
                  <a:prstClr val="black"/>
                </a:solidFill>
                <a:latin typeface="Calibri"/>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5966602" y="3908266"/>
            <a:ext cx="447635" cy="276999"/>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7549401" y="3629674"/>
            <a:ext cx="296100"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2100">
              <a:solidFill>
                <a:prstClr val="white"/>
              </a:solidFill>
              <a:latin typeface="Calibri"/>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7279990" y="3781308"/>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7727558" y="3751378"/>
            <a:ext cx="296100"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2100">
              <a:solidFill>
                <a:prstClr val="white"/>
              </a:solidFill>
              <a:latin typeface="Calibri"/>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7288055" y="4418216"/>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7288031" y="468367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7291659" y="492630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7187657" y="4850911"/>
            <a:ext cx="1396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7191796" y="4624147"/>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7195233" y="4984139"/>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1807684" y="5535811"/>
            <a:ext cx="6338981"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1800" i="1" dirty="0">
                <a:solidFill>
                  <a:prstClr val="black"/>
                </a:solidFill>
                <a:latin typeface="Calibri"/>
                <a:ea typeface="ＭＳ Ｐゴシック" panose="020B0600070205080204" pitchFamily="34" charset="-128"/>
              </a:rPr>
              <a:t>objects delivered in order requested: O</a:t>
            </a:r>
            <a:r>
              <a:rPr lang="en-US" altLang="en-US" sz="1800" i="1" baseline="-25000" dirty="0">
                <a:solidFill>
                  <a:prstClr val="black"/>
                </a:solidFill>
                <a:latin typeface="Calibri"/>
                <a:ea typeface="ＭＳ Ｐゴシック" panose="020B0600070205080204" pitchFamily="34" charset="-128"/>
              </a:rPr>
              <a:t>2</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3</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4</a:t>
            </a:r>
            <a:r>
              <a:rPr lang="en-US" altLang="en-US" sz="1800" i="1" dirty="0">
                <a:solidFill>
                  <a:prstClr val="black"/>
                </a:solidFill>
                <a:latin typeface="Calibri"/>
                <a:ea typeface="ＭＳ Ｐゴシック" panose="020B0600070205080204" pitchFamily="34" charset="-128"/>
              </a:rPr>
              <a:t> wait behind O</a:t>
            </a:r>
            <a:r>
              <a:rPr lang="en-US" altLang="en-US" sz="1800" i="1" baseline="-25000" dirty="0">
                <a:solidFill>
                  <a:prstClr val="black"/>
                </a:solidFill>
                <a:latin typeface="Calibri"/>
                <a:ea typeface="ＭＳ Ｐゴシック" panose="020B0600070205080204" pitchFamily="34" charset="-128"/>
              </a:rPr>
              <a:t>1</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2550685" y="4753692"/>
            <a:ext cx="3021803" cy="357986"/>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142159"/>
            <a:ext cx="7886700" cy="670967"/>
          </a:xfrm>
        </p:spPr>
        <p:txBody>
          <a:bodyPr>
            <a:normAutofit/>
          </a:bodyPr>
          <a:lstStyle/>
          <a:p>
            <a:r>
              <a:rPr lang="en-US" sz="3300" dirty="0">
                <a:ea typeface="ＭＳ Ｐゴシック" panose="020B0600070205080204" pitchFamily="34" charset="-128"/>
              </a:rPr>
              <a:t>HTTP/2: mitigating HOL blocking</a:t>
            </a:r>
            <a:endParaRPr lang="en-US" sz="33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99019" y="1813126"/>
            <a:ext cx="83378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2100" dirty="0">
                <a:solidFill>
                  <a:prstClr val="black"/>
                </a:solidFill>
                <a:latin typeface="Calibri"/>
                <a:ea typeface="ＭＳ Ｐゴシック" panose="020B0600070205080204" pitchFamily="34" charset="-128"/>
              </a:rPr>
              <a:t>HTTP/2: objects divided into frames, frame transmission interleaved</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159301" y="3034131"/>
            <a:ext cx="61568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5249579" y="2276443"/>
            <a:ext cx="67351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r>
              <a:rPr lang="en-US" altLang="en-US" sz="1500" dirty="0">
                <a:solidFill>
                  <a:srgbClr val="CC0000"/>
                </a:solidFill>
                <a:latin typeface="Calibri"/>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5426226" y="2553902"/>
            <a:ext cx="316706" cy="51435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defRPr/>
              </a:pPr>
              <a:endParaRPr lang="en-US" sz="1350">
                <a:solidFill>
                  <a:prstClr val="black"/>
                </a:solidFill>
                <a:latin typeface="Calibri"/>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defTabSz="685800">
                <a:spcBef>
                  <a:spcPct val="0"/>
                </a:spcBef>
                <a:defRPr/>
              </a:pPr>
              <a:endParaRPr lang="en-US" altLang="en-US" sz="1350">
                <a:solidFill>
                  <a:srgbClr val="FF0000"/>
                </a:solidFill>
                <a:latin typeface="Calibri"/>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defTabSz="685800">
                <a:defRPr/>
              </a:pPr>
              <a:endParaRPr lang="en-US" altLang="en-US" sz="1500">
                <a:solidFill>
                  <a:prstClr val="black"/>
                </a:solidFill>
                <a:latin typeface="Calibri"/>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163999" y="2576223"/>
            <a:ext cx="557213" cy="557213"/>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defTabSz="685800">
                <a:defRPr/>
              </a:pPr>
              <a:endParaRPr lang="en-US" sz="1350">
                <a:solidFill>
                  <a:prstClr val="black"/>
                </a:solidFill>
                <a:latin typeface="Calibri"/>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2644902" y="2950864"/>
            <a:ext cx="2932509" cy="19555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4569948" y="2857948"/>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3968848" y="2804827"/>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3385330" y="2760829"/>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2790949" y="2712652"/>
            <a:ext cx="669074" cy="276999"/>
          </a:xfrm>
          <a:prstGeom prst="rect">
            <a:avLst/>
          </a:prstGeom>
          <a:noFill/>
        </p:spPr>
        <p:txBody>
          <a:bodyPr wrap="square" rtlCol="0">
            <a:spAutoFit/>
          </a:bodyPr>
          <a:lstStyle/>
          <a:p>
            <a:pPr defTabSz="685800">
              <a:defRPr/>
            </a:pPr>
            <a:r>
              <a:rPr lang="en-US" sz="1200" dirty="0">
                <a:solidFill>
                  <a:prstClr val="black"/>
                </a:solidFill>
                <a:latin typeface="Calibri"/>
              </a:rPr>
              <a:t>GET O</a:t>
            </a:r>
            <a:r>
              <a:rPr lang="en-US" sz="1200" baseline="-25000" dirty="0">
                <a:solidFill>
                  <a:prstClr val="black"/>
                </a:solidFill>
                <a:latin typeface="Calibri"/>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2510598" y="5008237"/>
            <a:ext cx="3070254" cy="20635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6465257" y="3188901"/>
            <a:ext cx="669074" cy="1478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6468001" y="4678368"/>
            <a:ext cx="669073" cy="827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2614885" y="3733958"/>
            <a:ext cx="2900537" cy="148389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2609899" y="3262993"/>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2609899" y="3359714"/>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2613847" y="3458315"/>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1673807" y="3438507"/>
            <a:ext cx="189548"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328054" y="3396595"/>
            <a:ext cx="1230995" cy="276999"/>
            <a:chOff x="1770738" y="3385789"/>
            <a:chExt cx="1641327" cy="369332"/>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1776949" y="3653364"/>
            <a:ext cx="189548"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319744" y="3603576"/>
            <a:ext cx="1230879" cy="276999"/>
            <a:chOff x="1759658" y="3661763"/>
            <a:chExt cx="1641172" cy="369332"/>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6468002" y="4768184"/>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6468002" y="4835025"/>
            <a:ext cx="669073" cy="827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6465258" y="4926303"/>
            <a:ext cx="669073" cy="8272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6259229" y="2840870"/>
            <a:ext cx="1920438" cy="300082"/>
          </a:xfrm>
          <a:prstGeom prst="rect">
            <a:avLst/>
          </a:prstGeom>
          <a:noFill/>
        </p:spPr>
        <p:txBody>
          <a:bodyPr wrap="square" rtlCol="0">
            <a:spAutoFit/>
          </a:bodyPr>
          <a:lstStyle/>
          <a:p>
            <a:pPr defTabSz="685800">
              <a:defRPr/>
            </a:pPr>
            <a:r>
              <a:rPr lang="en-US" sz="1350" dirty="0">
                <a:solidFill>
                  <a:prstClr val="black"/>
                </a:solidFill>
                <a:latin typeface="Calibri"/>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5966602" y="3908266"/>
            <a:ext cx="447635" cy="276999"/>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7279990" y="3781308"/>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7727558" y="3751378"/>
            <a:ext cx="296100" cy="17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2100">
              <a:solidFill>
                <a:prstClr val="white"/>
              </a:solidFill>
              <a:latin typeface="Calibri"/>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7288055" y="4418216"/>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7288031" y="468367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7291659" y="4926303"/>
            <a:ext cx="537887" cy="369332"/>
          </a:xfrm>
          <a:prstGeom prst="rect">
            <a:avLst/>
          </a:prstGeom>
          <a:noFill/>
        </p:spPr>
        <p:txBody>
          <a:bodyPr wrap="square" rtlCol="0">
            <a:spAutoFit/>
          </a:bodyPr>
          <a:lstStyle/>
          <a:p>
            <a:pPr defTabSz="685800">
              <a:defRPr/>
            </a:pPr>
            <a:r>
              <a:rPr lang="en-US" dirty="0">
                <a:solidFill>
                  <a:prstClr val="black"/>
                </a:solidFill>
                <a:latin typeface="Calibri"/>
              </a:rPr>
              <a:t>O</a:t>
            </a:r>
            <a:r>
              <a:rPr lang="en-US" baseline="-25000" dirty="0">
                <a:solidFill>
                  <a:prstClr val="black"/>
                </a:solidFill>
                <a:latin typeface="Calibri"/>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7187657" y="4850911"/>
            <a:ext cx="1396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7191796" y="4624147"/>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7195233" y="4984139"/>
            <a:ext cx="135500" cy="109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348352" y="5503072"/>
            <a:ext cx="4914630" cy="37748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altLang="en-US" sz="1800" i="1" dirty="0">
                <a:solidFill>
                  <a:prstClr val="black"/>
                </a:solidFill>
                <a:latin typeface="Calibri"/>
                <a:ea typeface="ＭＳ Ｐゴシック" panose="020B0600070205080204" pitchFamily="34" charset="-128"/>
              </a:rPr>
              <a:t>O</a:t>
            </a:r>
            <a:r>
              <a:rPr lang="en-US" altLang="en-US" sz="1800" i="1" baseline="-25000" dirty="0">
                <a:solidFill>
                  <a:prstClr val="black"/>
                </a:solidFill>
                <a:latin typeface="Calibri"/>
                <a:ea typeface="ＭＳ Ｐゴシック" panose="020B0600070205080204" pitchFamily="34" charset="-128"/>
              </a:rPr>
              <a:t>2</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3</a:t>
            </a:r>
            <a:r>
              <a:rPr lang="en-US" altLang="en-US" sz="1800" i="1" dirty="0">
                <a:solidFill>
                  <a:prstClr val="black"/>
                </a:solidFill>
                <a:latin typeface="Calibri"/>
                <a:ea typeface="ＭＳ Ｐゴシック" panose="020B0600070205080204" pitchFamily="34" charset="-128"/>
              </a:rPr>
              <a:t>, O</a:t>
            </a:r>
            <a:r>
              <a:rPr lang="en-US" altLang="en-US" sz="1800" i="1" baseline="-25000" dirty="0">
                <a:solidFill>
                  <a:prstClr val="black"/>
                </a:solidFill>
                <a:latin typeface="Calibri"/>
                <a:ea typeface="ＭＳ Ｐゴシック" panose="020B0600070205080204" pitchFamily="34" charset="-128"/>
              </a:rPr>
              <a:t>4</a:t>
            </a:r>
            <a:r>
              <a:rPr lang="en-US" altLang="en-US" sz="1800" i="1" dirty="0">
                <a:solidFill>
                  <a:prstClr val="black"/>
                </a:solidFill>
                <a:latin typeface="Calibri"/>
                <a:ea typeface="ＭＳ Ｐゴシック" panose="020B0600070205080204" pitchFamily="34" charset="-128"/>
              </a:rPr>
              <a:t> delivered quickly, O</a:t>
            </a:r>
            <a:r>
              <a:rPr lang="en-US" altLang="en-US" sz="1800" i="1" baseline="-25000" dirty="0">
                <a:solidFill>
                  <a:prstClr val="black"/>
                </a:solidFill>
                <a:latin typeface="Calibri"/>
                <a:ea typeface="ＭＳ Ｐゴシック" panose="020B0600070205080204" pitchFamily="34" charset="-128"/>
              </a:rPr>
              <a:t>1 </a:t>
            </a:r>
            <a:r>
              <a:rPr lang="en-US" altLang="en-US" sz="1800" i="1" dirty="0">
                <a:solidFill>
                  <a:prstClr val="black"/>
                </a:solidFill>
                <a:latin typeface="Calibri"/>
                <a:ea typeface="ＭＳ Ｐゴシック" panose="020B0600070205080204" pitchFamily="34" charset="-128"/>
              </a:rPr>
              <a:t>slightly delayed</a:t>
            </a: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2522238" y="3166112"/>
            <a:ext cx="3039694" cy="284769"/>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2610469" y="3554423"/>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2613847" y="3646918"/>
            <a:ext cx="2906946" cy="281517"/>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a:endParaRPr>
          </a:p>
        </p:txBody>
      </p:sp>
      <p:sp>
        <p:nvSpPr>
          <p:cNvPr id="2" name="Rectangle 1">
            <a:extLst>
              <a:ext uri="{FF2B5EF4-FFF2-40B4-BE49-F238E27FC236}">
                <a16:creationId xmlns:a16="http://schemas.microsoft.com/office/drawing/2014/main" id="{BC622377-2E31-1842-B7B8-108319C7B7A5}"/>
              </a:ext>
            </a:extLst>
          </p:cNvPr>
          <p:cNvSpPr/>
          <p:nvPr/>
        </p:nvSpPr>
        <p:spPr>
          <a:xfrm>
            <a:off x="1931445" y="3819181"/>
            <a:ext cx="233189" cy="2108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317363" y="3797640"/>
            <a:ext cx="1233260" cy="276999"/>
            <a:chOff x="1756483" y="3920514"/>
            <a:chExt cx="1644347" cy="369332"/>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152034" y="5133586"/>
            <a:ext cx="202168" cy="172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279603" y="5073565"/>
            <a:ext cx="1230995" cy="276999"/>
            <a:chOff x="1706138" y="5621746"/>
            <a:chExt cx="1641326" cy="369332"/>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70" y="5621746"/>
              <a:ext cx="459104" cy="369332"/>
            </a:xfrm>
            <a:prstGeom prst="rect">
              <a:avLst/>
            </a:prstGeom>
            <a:noFill/>
          </p:spPr>
          <p:txBody>
            <a:bodyPr wrap="square" rtlCol="0">
              <a:spAutoFit/>
            </a:bodyPr>
            <a:lstStyle/>
            <a:p>
              <a:pPr defTabSz="685800">
                <a:defRPr/>
              </a:pPr>
              <a:r>
                <a:rPr lang="en-US" sz="1200" dirty="0">
                  <a:solidFill>
                    <a:prstClr val="black"/>
                  </a:solidFill>
                  <a:latin typeface="Calibri"/>
                </a:rPr>
                <a:t>O</a:t>
              </a:r>
              <a:r>
                <a:rPr lang="en-US" sz="1200" baseline="-25000" dirty="0">
                  <a:solidFill>
                    <a:prstClr val="black"/>
                  </a:solidFill>
                  <a:latin typeface="Calibri"/>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6427684" y="4840838"/>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6438775" y="4574976"/>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6434293" y="4475906"/>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6429812" y="4376835"/>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6425331" y="4277765"/>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6420850" y="4178694"/>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6416368" y="4079624"/>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6411887" y="3980553"/>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6407406" y="3881483"/>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6402925" y="3782412"/>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6398443" y="3683342"/>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6393962" y="3584271"/>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6405370" y="3485201"/>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6400889" y="3386130"/>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6401704" y="3287060"/>
            <a:ext cx="73648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2589524" y="3828821"/>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2544010" y="3942063"/>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2552905" y="4045258"/>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2561800" y="4156920"/>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2605870" y="5028861"/>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2614765" y="5144755"/>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2600579" y="4252861"/>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2555065" y="4366102"/>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2563960" y="4469298"/>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2572855" y="4580959"/>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2611634" y="4676900"/>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2566120" y="4790142"/>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2575015" y="4893337"/>
            <a:ext cx="2985609" cy="21735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599018" y="1074244"/>
            <a:ext cx="7886700" cy="670967"/>
          </a:xfrm>
        </p:spPr>
        <p:txBody>
          <a:bodyPr>
            <a:normAutofit/>
          </a:bodyPr>
          <a:lstStyle/>
          <a:p>
            <a:r>
              <a:rPr lang="en-US" altLang="en-US" sz="3300" dirty="0">
                <a:ea typeface="ＭＳ Ｐゴシック" panose="020B0600070205080204" pitchFamily="34" charset="-128"/>
                <a:cs typeface="Calibri" panose="020F0502020204030204" pitchFamily="34" charset="0"/>
              </a:rPr>
              <a:t>DNS: Domain Name System</a:t>
            </a:r>
            <a:endParaRPr lang="en-US" sz="33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565291" y="1862972"/>
            <a:ext cx="3676480" cy="34861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100" i="1" dirty="0">
                <a:solidFill>
                  <a:srgbClr val="000099"/>
                </a:solidFill>
                <a:latin typeface="Calibri" panose="020F0502020204030204"/>
                <a:ea typeface="ＭＳ Ｐゴシック" panose="020B0600070205080204" pitchFamily="34" charset="-128"/>
              </a:rPr>
              <a:t>people:</a:t>
            </a:r>
            <a:r>
              <a:rPr lang="en-US" altLang="en-US" sz="2100" dirty="0">
                <a:solidFill>
                  <a:prstClr val="black"/>
                </a:solidFill>
                <a:latin typeface="Calibri" panose="020F0502020204030204"/>
                <a:ea typeface="ＭＳ Ｐゴシック" panose="020B0600070205080204" pitchFamily="34" charset="-128"/>
              </a:rPr>
              <a:t> many identifiers:</a:t>
            </a:r>
          </a:p>
          <a:p>
            <a:pPr marL="521494" lvl="1" indent="-173831" defTabSz="685800">
              <a:spcBef>
                <a:spcPts val="375"/>
              </a:spcBef>
              <a:defRPr/>
            </a:pPr>
            <a:r>
              <a:rPr lang="en-US" altLang="en-US" sz="2100" dirty="0">
                <a:solidFill>
                  <a:prstClr val="black"/>
                </a:solidFill>
                <a:latin typeface="Calibri" panose="020F0502020204030204"/>
                <a:ea typeface="ＭＳ Ｐゴシック" panose="020B0600070205080204" pitchFamily="34" charset="-128"/>
              </a:rPr>
              <a:t>NI #, name, passport #</a:t>
            </a:r>
          </a:p>
          <a:p>
            <a:pPr marL="264319" indent="-166688" defTabSz="685800">
              <a:spcBef>
                <a:spcPts val="750"/>
              </a:spcBef>
              <a:buNone/>
              <a:defRPr/>
            </a:pPr>
            <a:r>
              <a:rPr lang="en-US" altLang="en-US" sz="2100" i="1" dirty="0">
                <a:solidFill>
                  <a:srgbClr val="000099"/>
                </a:solidFill>
                <a:latin typeface="Calibri" panose="020F0502020204030204"/>
                <a:ea typeface="ＭＳ Ｐゴシック" panose="020B0600070205080204" pitchFamily="34" charset="-128"/>
              </a:rPr>
              <a:t>Internet hosts, routers:</a:t>
            </a:r>
          </a:p>
          <a:p>
            <a:pPr marL="521494" lvl="1" indent="-173831" defTabSz="685800">
              <a:spcBef>
                <a:spcPts val="375"/>
              </a:spcBef>
              <a:defRPr/>
            </a:pPr>
            <a:r>
              <a:rPr lang="en-US" altLang="en-US" sz="1800" dirty="0">
                <a:solidFill>
                  <a:prstClr val="black"/>
                </a:solidFill>
                <a:latin typeface="Calibri" panose="020F0502020204030204"/>
                <a:ea typeface="ＭＳ Ｐゴシック" panose="020B0600070205080204" pitchFamily="34" charset="-128"/>
              </a:rPr>
              <a:t>IP address (32 bit or 128bit) - used for addressing datagrams</a:t>
            </a:r>
          </a:p>
          <a:p>
            <a:pPr marL="521494" lvl="1" indent="-173831" defTabSz="685800">
              <a:spcBef>
                <a:spcPts val="375"/>
              </a:spcBef>
              <a:defRPr/>
            </a:pPr>
            <a:r>
              <a:rPr lang="en-US" altLang="ja-JP" sz="1800" dirty="0">
                <a:solidFill>
                  <a:prstClr val="black"/>
                </a:solidFill>
                <a:latin typeface="Calibri" panose="020F0502020204030204"/>
                <a:ea typeface="ＭＳ Ｐゴシック" panose="020B0600070205080204" pitchFamily="34" charset="-128"/>
              </a:rPr>
              <a:t>“name”, e.g., </a:t>
            </a:r>
            <a:r>
              <a:rPr lang="en-US" altLang="ja-JP" sz="1800" dirty="0" err="1">
                <a:solidFill>
                  <a:prstClr val="black"/>
                </a:solidFill>
                <a:latin typeface="Calibri" panose="020F0502020204030204"/>
                <a:ea typeface="ＭＳ Ｐゴシック" panose="020B0600070205080204" pitchFamily="34" charset="-128"/>
              </a:rPr>
              <a:t>cam.ac.uk</a:t>
            </a:r>
            <a:r>
              <a:rPr lang="en-US" altLang="ja-JP" sz="1800" dirty="0">
                <a:solidFill>
                  <a:prstClr val="black"/>
                </a:solidFill>
                <a:latin typeface="Calibri" panose="020F0502020204030204"/>
                <a:ea typeface="ＭＳ Ｐゴシック" panose="020B0600070205080204" pitchFamily="34" charset="-128"/>
              </a:rPr>
              <a:t>- used by humans</a:t>
            </a:r>
          </a:p>
          <a:p>
            <a:pPr marL="264319" indent="-166688" defTabSz="685800">
              <a:spcBef>
                <a:spcPts val="750"/>
              </a:spcBef>
              <a:buNone/>
              <a:defRPr/>
            </a:pPr>
            <a:r>
              <a:rPr lang="en-US" altLang="en-US" sz="2100" i="1" u="sng" dirty="0">
                <a:solidFill>
                  <a:srgbClr val="CC0000"/>
                </a:solidFill>
                <a:latin typeface="Calibri" panose="020F0502020204030204"/>
                <a:ea typeface="ＭＳ Ｐゴシック" panose="020B0600070205080204" pitchFamily="34" charset="-128"/>
              </a:rPr>
              <a:t>Q:</a:t>
            </a:r>
            <a:r>
              <a:rPr lang="en-US" altLang="en-US" sz="2100" dirty="0">
                <a:solidFill>
                  <a:prstClr val="black"/>
                </a:solidFill>
                <a:latin typeface="Calibri" panose="020F0502020204030204"/>
                <a:ea typeface="ＭＳ Ｐゴシック" panose="020B0600070205080204" pitchFamily="34" charset="-128"/>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4194025" y="1818002"/>
            <a:ext cx="4566084" cy="375523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4319" indent="-166688" defTabSz="685800">
              <a:spcBef>
                <a:spcPts val="750"/>
              </a:spcBef>
              <a:buNone/>
              <a:defRPr/>
            </a:pPr>
            <a:r>
              <a:rPr lang="en-US" altLang="en-US" sz="2400" dirty="0">
                <a:solidFill>
                  <a:srgbClr val="CC0000"/>
                </a:solidFill>
                <a:latin typeface="Calibri" panose="020F0502020204030204"/>
                <a:ea typeface="ＭＳ Ｐゴシック" panose="020B0600070205080204" pitchFamily="34" charset="-128"/>
              </a:rPr>
              <a:t>Domain Name System (DNS):</a:t>
            </a:r>
          </a:p>
          <a:p>
            <a:pPr marL="264319" indent="-166688" defTabSz="685800">
              <a:spcBef>
                <a:spcPts val="750"/>
              </a:spcBef>
              <a:defRPr/>
            </a:pPr>
            <a:r>
              <a:rPr lang="en-US" altLang="en-US" sz="2100" i="1" dirty="0">
                <a:solidFill>
                  <a:srgbClr val="000099"/>
                </a:solidFill>
                <a:latin typeface="Calibri" panose="020F0502020204030204"/>
                <a:ea typeface="ＭＳ Ｐゴシック" panose="020B0600070205080204" pitchFamily="34" charset="-128"/>
              </a:rPr>
              <a:t>distributed database</a:t>
            </a:r>
            <a:r>
              <a:rPr lang="en-US" altLang="en-US" sz="2100" dirty="0">
                <a:solidFill>
                  <a:prstClr val="black"/>
                </a:solidFill>
                <a:latin typeface="Calibri" panose="020F0502020204030204"/>
                <a:ea typeface="ＭＳ Ｐゴシック" panose="020B0600070205080204" pitchFamily="34" charset="-128"/>
              </a:rPr>
              <a:t> implemented in hierarchy of many </a:t>
            </a:r>
            <a:r>
              <a:rPr lang="en-US" altLang="en-US" sz="2100" i="1" dirty="0">
                <a:solidFill>
                  <a:srgbClr val="000099"/>
                </a:solidFill>
                <a:latin typeface="Calibri" panose="020F0502020204030204"/>
                <a:ea typeface="ＭＳ Ｐゴシック" panose="020B0600070205080204" pitchFamily="34" charset="-128"/>
              </a:rPr>
              <a:t>name servers</a:t>
            </a:r>
            <a:endParaRPr lang="en-US" altLang="en-US" sz="2100" dirty="0">
              <a:solidFill>
                <a:srgbClr val="000099"/>
              </a:solidFill>
              <a:latin typeface="Calibri" panose="020F0502020204030204"/>
              <a:ea typeface="ＭＳ Ｐゴシック" panose="020B0600070205080204" pitchFamily="34" charset="-128"/>
            </a:endParaRPr>
          </a:p>
          <a:p>
            <a:pPr marL="264319" indent="-166688" defTabSz="685800">
              <a:spcBef>
                <a:spcPts val="750"/>
              </a:spcBef>
              <a:defRPr/>
            </a:pPr>
            <a:r>
              <a:rPr lang="en-US" altLang="en-US" sz="2100" i="1" dirty="0">
                <a:solidFill>
                  <a:srgbClr val="000099"/>
                </a:solidFill>
                <a:latin typeface="Calibri" panose="020F0502020204030204"/>
                <a:ea typeface="ＭＳ Ｐゴシック" panose="020B0600070205080204" pitchFamily="34" charset="-128"/>
              </a:rPr>
              <a:t>application-layer protocol:</a:t>
            </a:r>
            <a:r>
              <a:rPr lang="en-US" altLang="en-US" sz="2100" dirty="0">
                <a:solidFill>
                  <a:prstClr val="black"/>
                </a:solidFill>
                <a:latin typeface="Calibri" panose="020F0502020204030204"/>
                <a:ea typeface="ＭＳ Ｐゴシック" panose="020B0600070205080204" pitchFamily="34" charset="-128"/>
              </a:rPr>
              <a:t> hosts, DNS servers communicate to </a:t>
            </a:r>
            <a:r>
              <a:rPr lang="en-US" altLang="en-US" sz="2100" i="1" dirty="0">
                <a:solidFill>
                  <a:srgbClr val="000099"/>
                </a:solidFill>
                <a:latin typeface="Calibri" panose="020F0502020204030204"/>
                <a:ea typeface="ＭＳ Ｐゴシック" panose="020B0600070205080204" pitchFamily="34" charset="-128"/>
              </a:rPr>
              <a:t>resolve</a:t>
            </a:r>
            <a:r>
              <a:rPr lang="en-US" altLang="en-US" sz="2100" dirty="0">
                <a:solidFill>
                  <a:srgbClr val="FF0000"/>
                </a:solidFill>
                <a:latin typeface="Calibri" panose="020F0502020204030204"/>
                <a:ea typeface="ＭＳ Ｐゴシック" panose="020B0600070205080204" pitchFamily="34" charset="-128"/>
              </a:rPr>
              <a:t> </a:t>
            </a:r>
            <a:r>
              <a:rPr lang="en-US" altLang="en-US" sz="2100" dirty="0">
                <a:solidFill>
                  <a:prstClr val="black"/>
                </a:solidFill>
                <a:latin typeface="Calibri" panose="020F0502020204030204"/>
                <a:ea typeface="ＭＳ Ｐゴシック" panose="020B0600070205080204" pitchFamily="34" charset="-128"/>
              </a:rPr>
              <a:t>names (address/name translation)</a:t>
            </a:r>
          </a:p>
          <a:p>
            <a:pPr marL="521494" lvl="1" indent="-173831" defTabSz="685800">
              <a:spcBef>
                <a:spcPts val="750"/>
              </a:spcBef>
              <a:defRPr/>
            </a:pPr>
            <a:r>
              <a:rPr lang="en-US" altLang="en-US" sz="2100" i="1" dirty="0">
                <a:solidFill>
                  <a:prstClr val="black"/>
                </a:solidFill>
                <a:latin typeface="Calibri" panose="020F0502020204030204"/>
                <a:ea typeface="ＭＳ Ｐゴシック" panose="020B0600070205080204" pitchFamily="34" charset="-128"/>
              </a:rPr>
              <a:t>note: </a:t>
            </a:r>
            <a:r>
              <a:rPr lang="en-US" altLang="en-US" sz="2100" dirty="0">
                <a:solidFill>
                  <a:prstClr val="black"/>
                </a:solidFill>
                <a:latin typeface="Calibri" panose="020F0502020204030204"/>
                <a:ea typeface="ＭＳ Ｐゴシック" panose="020B0600070205080204" pitchFamily="34" charset="-128"/>
              </a:rPr>
              <a:t>core Internet function, </a:t>
            </a:r>
            <a:r>
              <a:rPr lang="en-US" altLang="en-US" sz="2100" dirty="0">
                <a:solidFill>
                  <a:srgbClr val="C00000"/>
                </a:solidFill>
                <a:latin typeface="Calibri" panose="020F0502020204030204"/>
                <a:ea typeface="ＭＳ Ｐゴシック" panose="020B0600070205080204" pitchFamily="34" charset="-128"/>
              </a:rPr>
              <a:t>implemented as application-layer protocol</a:t>
            </a:r>
          </a:p>
          <a:p>
            <a:pPr marL="521494" lvl="1" indent="-173831" defTabSz="685800">
              <a:spcBef>
                <a:spcPts val="750"/>
              </a:spcBef>
              <a:defRPr/>
            </a:pPr>
            <a:r>
              <a:rPr lang="en-US" altLang="en-US" sz="2100" dirty="0">
                <a:solidFill>
                  <a:prstClr val="black"/>
                </a:solidFill>
                <a:latin typeface="Calibri" panose="020F0502020204030204"/>
                <a:ea typeface="ＭＳ Ｐゴシック" panose="020B0600070205080204" pitchFamily="34" charset="-128"/>
              </a:rPr>
              <a:t>complexity at network’</a:t>
            </a:r>
            <a:r>
              <a:rPr lang="en-US" altLang="ja-JP" sz="2100" dirty="0">
                <a:solidFill>
                  <a:prstClr val="black"/>
                </a:solidFill>
                <a:latin typeface="Calibri" panose="020F0502020204030204"/>
                <a:ea typeface="ＭＳ Ｐゴシック" panose="020B0600070205080204" pitchFamily="34" charset="-128"/>
              </a:rPr>
              <a:t>s “edge”</a:t>
            </a:r>
            <a:endParaRPr lang="en-US" altLang="en-US" sz="2100" dirty="0">
              <a:solidFill>
                <a:prstClr val="black"/>
              </a:solidFill>
              <a:latin typeface="Calibri" panose="020F0502020204030204"/>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9</a:t>
            </a:fld>
            <a:endParaRPr lang="en-US" dirty="0"/>
          </a:p>
        </p:txBody>
      </p:sp>
    </p:spTree>
    <p:extLst>
      <p:ext uri="{BB962C8B-B14F-4D97-AF65-F5344CB8AC3E}">
        <p14:creationId xmlns:p14="http://schemas.microsoft.com/office/powerpoint/2010/main" val="236227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8">
                                            <p:txEl>
                                              <p:pRg st="0" end="0"/>
                                            </p:txEl>
                                          </p:spTgt>
                                        </p:tgtEl>
                                        <p:attrNameLst>
                                          <p:attrName>style.visibility</p:attrName>
                                        </p:attrNameLst>
                                      </p:cBhvr>
                                      <p:to>
                                        <p:strVal val="visible"/>
                                      </p:to>
                                    </p:set>
                                    <p:animEffect transition="in" filter="dissolve">
                                      <p:cBhvr>
                                        <p:cTn id="23" dur="500"/>
                                        <p:tgtEl>
                                          <p:spTgt spid="1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8">
                                            <p:txEl>
                                              <p:pRg st="1" end="1"/>
                                            </p:txEl>
                                          </p:spTgt>
                                        </p:tgtEl>
                                        <p:attrNameLst>
                                          <p:attrName>style.visibility</p:attrName>
                                        </p:attrNameLst>
                                      </p:cBhvr>
                                      <p:to>
                                        <p:strVal val="visible"/>
                                      </p:to>
                                    </p:set>
                                    <p:animEffect transition="in" filter="dissolve">
                                      <p:cBhvr>
                                        <p:cTn id="28" dur="500"/>
                                        <p:tgtEl>
                                          <p:spTgt spid="1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8">
                                            <p:txEl>
                                              <p:pRg st="2" end="2"/>
                                            </p:txEl>
                                          </p:spTgt>
                                        </p:tgtEl>
                                        <p:attrNameLst>
                                          <p:attrName>style.visibility</p:attrName>
                                        </p:attrNameLst>
                                      </p:cBhvr>
                                      <p:to>
                                        <p:strVal val="visible"/>
                                      </p:to>
                                    </p:set>
                                    <p:animEffect transition="in" filter="dissolve">
                                      <p:cBhvr>
                                        <p:cTn id="33" dur="500"/>
                                        <p:tgtEl>
                                          <p:spTgt spid="128">
                                            <p:txEl>
                                              <p:pRg st="2" end="2"/>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8">
                                            <p:txEl>
                                              <p:pRg st="3" end="3"/>
                                            </p:txEl>
                                          </p:spTgt>
                                        </p:tgtEl>
                                        <p:attrNameLst>
                                          <p:attrName>style.visibility</p:attrName>
                                        </p:attrNameLst>
                                      </p:cBhvr>
                                      <p:to>
                                        <p:strVal val="visible"/>
                                      </p:to>
                                    </p:set>
                                    <p:animEffect transition="in" filter="dissolve">
                                      <p:cBhvr>
                                        <p:cTn id="36" dur="500"/>
                                        <p:tgtEl>
                                          <p:spTgt spid="128">
                                            <p:txEl>
                                              <p:pRg st="3" end="3"/>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28">
                                            <p:txEl>
                                              <p:pRg st="4" end="4"/>
                                            </p:txEl>
                                          </p:spTgt>
                                        </p:tgtEl>
                                        <p:attrNameLst>
                                          <p:attrName>style.visibility</p:attrName>
                                        </p:attrNameLst>
                                      </p:cBhvr>
                                      <p:to>
                                        <p:strVal val="visible"/>
                                      </p:to>
                                    </p:set>
                                    <p:animEffect transition="in" filter="dissolve">
                                      <p:cBhvr>
                                        <p:cTn id="39"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88563" y="1025071"/>
            <a:ext cx="7886700" cy="670967"/>
          </a:xfrm>
        </p:spPr>
        <p:txBody>
          <a:bodyPr>
            <a:normAutofit/>
          </a:bodyPr>
          <a:lstStyle/>
          <a:p>
            <a:r>
              <a:rPr lang="en-US" sz="3300" dirty="0">
                <a:ea typeface="ＭＳ Ｐゴシック" panose="020B0600070205080204" pitchFamily="34" charset="-128"/>
              </a:rPr>
              <a:t>HTTP/2 to HTTP/3</a:t>
            </a:r>
            <a:endParaRPr lang="en-US" sz="33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625314" y="1974845"/>
            <a:ext cx="7843781" cy="336545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8815" indent="0" defTabSz="685800">
              <a:spcBef>
                <a:spcPts val="750"/>
              </a:spcBef>
              <a:buNone/>
              <a:defRPr/>
            </a:pPr>
            <a:r>
              <a:rPr lang="en-US" altLang="en-US" sz="2400" dirty="0">
                <a:solidFill>
                  <a:prstClr val="black"/>
                </a:solidFill>
                <a:latin typeface="Calibri"/>
                <a:ea typeface="ＭＳ Ｐゴシック" panose="020B0600070205080204" pitchFamily="34" charset="-128"/>
              </a:rPr>
              <a:t>HTTP/2 over single TCP connection means:</a:t>
            </a:r>
          </a:p>
          <a:p>
            <a:pPr marL="259556" indent="-210741" defTabSz="685800">
              <a:spcBef>
                <a:spcPts val="750"/>
              </a:spcBef>
              <a:defRPr/>
            </a:pPr>
            <a:r>
              <a:rPr lang="en-US" altLang="en-US" sz="2400" dirty="0">
                <a:solidFill>
                  <a:prstClr val="black"/>
                </a:solidFill>
                <a:latin typeface="Calibri"/>
                <a:ea typeface="ＭＳ Ｐゴシック" panose="020B0600070205080204" pitchFamily="34" charset="-128"/>
              </a:rPr>
              <a:t>recovery from packet loss still stalls all object transmissions</a:t>
            </a:r>
          </a:p>
          <a:p>
            <a:pPr marL="516731" lvl="1" indent="-210741" defTabSz="685800">
              <a:spcBef>
                <a:spcPts val="375"/>
              </a:spcBef>
              <a:defRPr/>
            </a:pPr>
            <a:r>
              <a:rPr lang="en-US" altLang="en-US" sz="2100" dirty="0">
                <a:solidFill>
                  <a:prstClr val="black"/>
                </a:solidFill>
                <a:latin typeface="Calibri"/>
                <a:ea typeface="ＭＳ Ｐゴシック" panose="020B0600070205080204" pitchFamily="34" charset="-128"/>
              </a:rPr>
              <a:t>as in HTTP 1.1, browsers have incentive to open multiple parallel TCP connections to reduce stalling, increase overall throughput</a:t>
            </a:r>
          </a:p>
          <a:p>
            <a:pPr marL="259556" indent="-210741" defTabSz="685800">
              <a:spcBef>
                <a:spcPts val="750"/>
              </a:spcBef>
              <a:defRPr/>
            </a:pPr>
            <a:r>
              <a:rPr lang="en-US" altLang="en-US" sz="2400" dirty="0">
                <a:solidFill>
                  <a:prstClr val="black"/>
                </a:solidFill>
                <a:latin typeface="Calibri"/>
                <a:ea typeface="ＭＳ Ｐゴシック" panose="020B0600070205080204" pitchFamily="34" charset="-128"/>
              </a:rPr>
              <a:t>no security over vanilla TCP connection</a:t>
            </a:r>
          </a:p>
          <a:p>
            <a:pPr marL="259556" indent="-210741" defTabSz="685800">
              <a:spcBef>
                <a:spcPts val="750"/>
              </a:spcBef>
              <a:defRPr/>
            </a:pPr>
            <a:r>
              <a:rPr lang="en-US" altLang="en-US" sz="2400" dirty="0">
                <a:solidFill>
                  <a:srgbClr val="C00000"/>
                </a:solidFill>
                <a:latin typeface="Calibri"/>
                <a:ea typeface="ＭＳ Ｐゴシック" panose="020B0600070205080204" pitchFamily="34" charset="-128"/>
              </a:rPr>
              <a:t>HTTP/3: </a:t>
            </a:r>
            <a:r>
              <a:rPr lang="en-US" altLang="en-US" sz="2400" dirty="0">
                <a:solidFill>
                  <a:prstClr val="black"/>
                </a:solidFill>
                <a:latin typeface="Calibri"/>
                <a:ea typeface="ＭＳ Ｐゴシック" panose="020B0600070205080204" pitchFamily="34" charset="-128"/>
              </a:rPr>
              <a:t>adds security, per object error- and congestion-control (more pipelining) over UDP</a:t>
            </a:r>
            <a:endParaRPr lang="en-US" altLang="en-US" sz="1800" dirty="0">
              <a:solidFill>
                <a:prstClr val="black"/>
              </a:solidFill>
              <a:latin typeface="Calibri"/>
              <a:ea typeface="ＭＳ Ｐゴシック" panose="020B0600070205080204" pitchFamily="34" charset="-128"/>
            </a:endParaRPr>
          </a:p>
          <a:p>
            <a:pPr marL="521494" lvl="1" indent="-173831" defTabSz="685800">
              <a:spcBef>
                <a:spcPts val="375"/>
              </a:spcBef>
              <a:defRPr/>
            </a:pPr>
            <a:endParaRPr lang="en-US" altLang="en-US" sz="1800" dirty="0">
              <a:solidFill>
                <a:prstClr val="black"/>
              </a:solidFill>
              <a:latin typeface="Calibri"/>
              <a:ea typeface="ＭＳ Ｐゴシック" panose="020B0600070205080204" pitchFamily="34" charset="-128"/>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90</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382126-1EA5-89F7-B661-47E9D5C2C74E}"/>
              </a:ext>
            </a:extLst>
          </p:cNvPr>
          <p:cNvSpPr>
            <a:spLocks noGrp="1"/>
          </p:cNvSpPr>
          <p:nvPr>
            <p:ph type="title"/>
          </p:nvPr>
        </p:nvSpPr>
        <p:spPr/>
        <p:txBody>
          <a:bodyPr/>
          <a:lstStyle/>
          <a:p>
            <a:r>
              <a:rPr lang="en-US" dirty="0"/>
              <a:t>As at 2021</a:t>
            </a:r>
          </a:p>
        </p:txBody>
      </p:sp>
      <p:sp>
        <p:nvSpPr>
          <p:cNvPr id="4" name="Slide Number Placeholder 3">
            <a:extLst>
              <a:ext uri="{FF2B5EF4-FFF2-40B4-BE49-F238E27FC236}">
                <a16:creationId xmlns:a16="http://schemas.microsoft.com/office/drawing/2014/main" id="{0B7138F5-014F-73FA-3150-36A23CCBE5D3}"/>
              </a:ext>
            </a:extLst>
          </p:cNvPr>
          <p:cNvSpPr>
            <a:spLocks noGrp="1"/>
          </p:cNvSpPr>
          <p:nvPr>
            <p:ph type="sldNum" sz="quarter" idx="12"/>
          </p:nvPr>
        </p:nvSpPr>
        <p:spPr/>
        <p:txBody>
          <a:bodyPr/>
          <a:lstStyle/>
          <a:p>
            <a:fld id="{17258DB0-5299-B449-B005-2F11F39528E5}" type="slidenum">
              <a:rPr lang="en-US" smtClean="0"/>
              <a:t>91</a:t>
            </a:fld>
            <a:endParaRPr lang="en-US"/>
          </a:p>
        </p:txBody>
      </p:sp>
      <p:pic>
        <p:nvPicPr>
          <p:cNvPr id="446466" name="Picture 2">
            <a:extLst>
              <a:ext uri="{FF2B5EF4-FFF2-40B4-BE49-F238E27FC236}">
                <a16:creationId xmlns:a16="http://schemas.microsoft.com/office/drawing/2014/main" id="{B47E6CF8-FD56-B19B-866B-9096C3E028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5287" y="2017986"/>
            <a:ext cx="7151713" cy="3318395"/>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3F14AB5-4ED4-8F16-3300-87E7749E5289}"/>
              </a:ext>
            </a:extLst>
          </p:cNvPr>
          <p:cNvSpPr txBox="1"/>
          <p:nvPr/>
        </p:nvSpPr>
        <p:spPr>
          <a:xfrm>
            <a:off x="830317" y="5812221"/>
            <a:ext cx="7441324" cy="646331"/>
          </a:xfrm>
          <a:prstGeom prst="rect">
            <a:avLst/>
          </a:prstGeom>
          <a:noFill/>
        </p:spPr>
        <p:txBody>
          <a:bodyPr wrap="square" rtlCol="0">
            <a:spAutoFit/>
          </a:bodyPr>
          <a:lstStyle/>
          <a:p>
            <a:r>
              <a:rPr lang="en-US" dirty="0"/>
              <a:t>Other ongoing work includes QUIC for datagrams</a:t>
            </a:r>
          </a:p>
          <a:p>
            <a:r>
              <a:rPr lang="en-US" dirty="0"/>
              <a:t>		Seriously!      It adds QUIC crypto to “UDP” so isn’t totally silly. </a:t>
            </a:r>
          </a:p>
        </p:txBody>
      </p:sp>
    </p:spTree>
    <p:extLst>
      <p:ext uri="{BB962C8B-B14F-4D97-AF65-F5344CB8AC3E}">
        <p14:creationId xmlns:p14="http://schemas.microsoft.com/office/powerpoint/2010/main" val="413883119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6" name="Title 1"/>
          <p:cNvSpPr txBox="1">
            <a:spLocks noGrp="1"/>
          </p:cNvSpPr>
          <p:nvPr>
            <p:ph type="title"/>
          </p:nvPr>
        </p:nvSpPr>
        <p:spPr>
          <a:prstGeom prst="rect">
            <a:avLst/>
          </a:prstGeom>
        </p:spPr>
        <p:txBody>
          <a:bodyPr/>
          <a:lstStyle/>
          <a:p>
            <a:r>
              <a:t>SPDY</a:t>
            </a:r>
          </a:p>
        </p:txBody>
      </p:sp>
      <p:sp>
        <p:nvSpPr>
          <p:cNvPr id="147" name="Content Placeholder 2"/>
          <p:cNvSpPr txBox="1">
            <a:spLocks noGrp="1"/>
          </p:cNvSpPr>
          <p:nvPr>
            <p:ph type="body" sz="half" idx="1"/>
          </p:nvPr>
        </p:nvSpPr>
        <p:spPr>
          <a:xfrm>
            <a:off x="457200" y="1600199"/>
            <a:ext cx="8229600" cy="2590801"/>
          </a:xfrm>
          <a:prstGeom prst="rect">
            <a:avLst/>
          </a:prstGeom>
        </p:spPr>
        <p:txBody>
          <a:bodyPr>
            <a:normAutofit lnSpcReduction="10000"/>
          </a:bodyPr>
          <a:lstStyle/>
          <a:p>
            <a:r>
              <a:t>SPDY + HTTP/2: One single TCP connection instead of multiple</a:t>
            </a:r>
          </a:p>
          <a:p>
            <a:r>
              <a:t>Downside: Head of line blocking</a:t>
            </a:r>
          </a:p>
          <a:p>
            <a:r>
              <a:t>In TCP, packets need to be processed in correct order</a:t>
            </a:r>
          </a:p>
        </p:txBody>
      </p:sp>
      <p:pic>
        <p:nvPicPr>
          <p:cNvPr id="150" name="Picture 6" descr="Picture 6"/>
          <p:cNvPicPr>
            <a:picLocks noChangeAspect="1"/>
          </p:cNvPicPr>
          <p:nvPr/>
        </p:nvPicPr>
        <p:blipFill>
          <a:blip r:embed="rId3"/>
          <a:stretch>
            <a:fillRect/>
          </a:stretch>
        </p:blipFill>
        <p:spPr>
          <a:xfrm>
            <a:off x="0" y="4038600"/>
            <a:ext cx="9144000" cy="2452745"/>
          </a:xfrm>
          <a:prstGeom prst="rect">
            <a:avLst/>
          </a:prstGeom>
          <a:ln w="12700">
            <a:miter lim="400000"/>
          </a:ln>
        </p:spPr>
      </p:pic>
      <p:pic>
        <p:nvPicPr>
          <p:cNvPr id="151" name="Picture 7" descr="Picture 7"/>
          <p:cNvPicPr>
            <a:picLocks noChangeAspect="1"/>
          </p:cNvPicPr>
          <p:nvPr/>
        </p:nvPicPr>
        <p:blipFill>
          <a:blip r:embed="rId4"/>
          <a:stretch>
            <a:fillRect/>
          </a:stretch>
        </p:blipFill>
        <p:spPr>
          <a:xfrm>
            <a:off x="0" y="3720848"/>
            <a:ext cx="9144000" cy="3142100"/>
          </a:xfrm>
          <a:prstGeom prst="rect">
            <a:avLst/>
          </a:prstGeom>
          <a:ln w="12700">
            <a:miter lim="400000"/>
          </a:ln>
        </p:spPr>
      </p:pic>
    </p:spTree>
    <p:custDataLst>
      <p:tags r:id="rId1"/>
    </p:custDataLst>
    <p:extLst>
      <p:ext uri="{BB962C8B-B14F-4D97-AF65-F5344CB8AC3E}">
        <p14:creationId xmlns:p14="http://schemas.microsoft.com/office/powerpoint/2010/main" val="719127510"/>
      </p:ext>
    </p:extLst>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1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advAuto="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AD42D5-FB06-564D-9D6C-4C78E994BB04}"/>
              </a:ext>
            </a:extLst>
          </p:cNvPr>
          <p:cNvSpPr>
            <a:spLocks noGrp="1"/>
          </p:cNvSpPr>
          <p:nvPr>
            <p:ph type="title"/>
          </p:nvPr>
        </p:nvSpPr>
        <p:spPr/>
        <p:txBody>
          <a:bodyPr>
            <a:normAutofit fontScale="90000"/>
          </a:bodyPr>
          <a:lstStyle/>
          <a:p>
            <a:r>
              <a:rPr lang="en-GB" dirty="0"/>
              <a:t>Add QUIC and stir…</a:t>
            </a:r>
            <a:br>
              <a:rPr lang="en-GB" dirty="0"/>
            </a:br>
            <a:r>
              <a:rPr lang="en-GB" dirty="0"/>
              <a:t>Quick UDP Internet Connections</a:t>
            </a:r>
          </a:p>
        </p:txBody>
      </p:sp>
      <p:sp>
        <p:nvSpPr>
          <p:cNvPr id="3" name="Content Placeholder 2">
            <a:extLst>
              <a:ext uri="{FF2B5EF4-FFF2-40B4-BE49-F238E27FC236}">
                <a16:creationId xmlns:a16="http://schemas.microsoft.com/office/drawing/2014/main" id="{9EC83BBD-48E3-2743-A410-CC51C43DEEF7}"/>
              </a:ext>
            </a:extLst>
          </p:cNvPr>
          <p:cNvSpPr>
            <a:spLocks noGrp="1"/>
          </p:cNvSpPr>
          <p:nvPr>
            <p:ph idx="1"/>
          </p:nvPr>
        </p:nvSpPr>
        <p:spPr/>
        <p:txBody>
          <a:bodyPr>
            <a:normAutofit fontScale="85000" lnSpcReduction="20000"/>
          </a:bodyPr>
          <a:lstStyle/>
          <a:p>
            <a:pPr marL="0" indent="0">
              <a:buNone/>
            </a:pPr>
            <a:r>
              <a:rPr lang="en-GB" dirty="0"/>
              <a:t>Objective: Combine speed of UDP protocol with TCP’s reliability</a:t>
            </a:r>
          </a:p>
          <a:p>
            <a:pPr marL="0" indent="0">
              <a:buNone/>
            </a:pPr>
            <a:r>
              <a:rPr lang="en-GB" i="1" dirty="0"/>
              <a:t>Problem: </a:t>
            </a:r>
            <a:r>
              <a:rPr lang="en-GB" dirty="0"/>
              <a:t>Very hard to make changes to TCP</a:t>
            </a:r>
          </a:p>
          <a:p>
            <a:pPr>
              <a:defRPr i="1"/>
            </a:pPr>
            <a:r>
              <a:rPr lang="en-GB" dirty="0"/>
              <a:t>Faster  to implement new protocol on top of UDP</a:t>
            </a:r>
          </a:p>
          <a:p>
            <a:r>
              <a:rPr lang="en-GB" dirty="0"/>
              <a:t>(Roll out features in TCP if they prove theory)</a:t>
            </a:r>
          </a:p>
          <a:p>
            <a:pPr marL="0" indent="0">
              <a:buNone/>
            </a:pPr>
            <a:endParaRPr lang="en-GB" dirty="0"/>
          </a:p>
          <a:p>
            <a:pPr marL="0" indent="0">
              <a:buNone/>
            </a:pPr>
            <a:r>
              <a:rPr lang="en-GB" dirty="0"/>
              <a:t>QUIC (First presented to IETF in ~2013):</a:t>
            </a:r>
          </a:p>
          <a:p>
            <a:r>
              <a:rPr lang="en-GB" dirty="0"/>
              <a:t>Reliable transport over UDP (seriously)</a:t>
            </a:r>
          </a:p>
          <a:p>
            <a:r>
              <a:rPr lang="en-GB" dirty="0"/>
              <a:t>Uses FEC</a:t>
            </a:r>
          </a:p>
          <a:p>
            <a:r>
              <a:rPr lang="en-GB" dirty="0"/>
              <a:t>Default crypto</a:t>
            </a:r>
          </a:p>
          <a:p>
            <a:r>
              <a:rPr lang="en-GB" dirty="0" err="1"/>
              <a:t>Restartable</a:t>
            </a:r>
            <a:r>
              <a:rPr lang="en-GB" dirty="0"/>
              <a:t> connections</a:t>
            </a:r>
          </a:p>
          <a:p>
            <a:endParaRPr lang="en-GB" dirty="0"/>
          </a:p>
          <a:p>
            <a:endParaRPr lang="en-GB" dirty="0"/>
          </a:p>
        </p:txBody>
      </p:sp>
      <p:sp>
        <p:nvSpPr>
          <p:cNvPr id="4" name="Slide Number Placeholder 3">
            <a:extLst>
              <a:ext uri="{FF2B5EF4-FFF2-40B4-BE49-F238E27FC236}">
                <a16:creationId xmlns:a16="http://schemas.microsoft.com/office/drawing/2014/main" id="{9C165D13-2F49-D148-AC3C-29CFE587F3B6}"/>
              </a:ext>
            </a:extLst>
          </p:cNvPr>
          <p:cNvSpPr>
            <a:spLocks noGrp="1"/>
          </p:cNvSpPr>
          <p:nvPr>
            <p:ph type="sldNum" sz="quarter" idx="12"/>
          </p:nvPr>
        </p:nvSpPr>
        <p:spPr/>
        <p:txBody>
          <a:bodyPr/>
          <a:lstStyle/>
          <a:p>
            <a:fld id="{17258DB0-5299-B449-B005-2F11F39528E5}" type="slidenum">
              <a:rPr lang="en-US" smtClean="0"/>
              <a:t>93</a:t>
            </a:fld>
            <a:endParaRPr lang="en-US"/>
          </a:p>
        </p:txBody>
      </p:sp>
    </p:spTree>
    <p:extLst>
      <p:ext uri="{BB962C8B-B14F-4D97-AF65-F5344CB8AC3E}">
        <p14:creationId xmlns:p14="http://schemas.microsoft.com/office/powerpoint/2010/main" val="267980759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Title 1"/>
          <p:cNvSpPr txBox="1">
            <a:spLocks noGrp="1"/>
          </p:cNvSpPr>
          <p:nvPr>
            <p:ph type="title"/>
          </p:nvPr>
        </p:nvSpPr>
        <p:spPr>
          <a:prstGeom prst="rect">
            <a:avLst/>
          </a:prstGeom>
        </p:spPr>
        <p:txBody>
          <a:bodyPr/>
          <a:lstStyle/>
          <a:p>
            <a:r>
              <a:t>3-Way Handshake</a:t>
            </a:r>
          </a:p>
        </p:txBody>
      </p:sp>
      <p:pic>
        <p:nvPicPr>
          <p:cNvPr id="124" name="Picture 9" descr="Picture 9"/>
          <p:cNvPicPr>
            <a:picLocks noChangeAspect="1"/>
          </p:cNvPicPr>
          <p:nvPr/>
        </p:nvPicPr>
        <p:blipFill>
          <a:blip r:embed="rId2"/>
          <a:stretch>
            <a:fillRect/>
          </a:stretch>
        </p:blipFill>
        <p:spPr>
          <a:xfrm>
            <a:off x="304800" y="1447800"/>
            <a:ext cx="4394200" cy="3733800"/>
          </a:xfrm>
          <a:prstGeom prst="rect">
            <a:avLst/>
          </a:prstGeom>
          <a:ln w="12700">
            <a:miter lim="400000"/>
          </a:ln>
        </p:spPr>
      </p:pic>
      <p:pic>
        <p:nvPicPr>
          <p:cNvPr id="125" name="Picture 10" descr="Picture 10"/>
          <p:cNvPicPr>
            <a:picLocks noChangeAspect="1"/>
          </p:cNvPicPr>
          <p:nvPr/>
        </p:nvPicPr>
        <p:blipFill>
          <a:blip r:embed="rId3"/>
          <a:stretch>
            <a:fillRect/>
          </a:stretch>
        </p:blipFill>
        <p:spPr>
          <a:xfrm>
            <a:off x="4795592" y="1447800"/>
            <a:ext cx="4368801" cy="4368800"/>
          </a:xfrm>
          <a:prstGeom prst="rect">
            <a:avLst/>
          </a:prstGeom>
          <a:ln w="12700">
            <a:miter lim="400000"/>
          </a:ln>
        </p:spPr>
      </p:pic>
      <p:sp>
        <p:nvSpPr>
          <p:cNvPr id="126" name="TextBox 11"/>
          <p:cNvSpPr txBox="1"/>
          <p:nvPr/>
        </p:nvSpPr>
        <p:spPr>
          <a:xfrm>
            <a:off x="1905000" y="5867399"/>
            <a:ext cx="1238099"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Without TLS</a:t>
            </a:r>
          </a:p>
        </p:txBody>
      </p:sp>
      <p:sp>
        <p:nvSpPr>
          <p:cNvPr id="127" name="TextBox 12"/>
          <p:cNvSpPr txBox="1"/>
          <p:nvPr/>
        </p:nvSpPr>
        <p:spPr>
          <a:xfrm>
            <a:off x="6324600" y="5867399"/>
            <a:ext cx="920872" cy="37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t>With TLS</a:t>
            </a:r>
          </a:p>
        </p:txBody>
      </p:sp>
      <p:pic>
        <p:nvPicPr>
          <p:cNvPr id="423938" name="Picture 2" descr="Image result for so slow">
            <a:extLst>
              <a:ext uri="{FF2B5EF4-FFF2-40B4-BE49-F238E27FC236}">
                <a16:creationId xmlns:a16="http://schemas.microsoft.com/office/drawing/2014/main" id="{230C7CF2-4573-8240-9A3D-9838B420A2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4282" y="5157333"/>
            <a:ext cx="1426029" cy="14260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311368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Title 1"/>
          <p:cNvSpPr txBox="1">
            <a:spLocks noGrp="1"/>
          </p:cNvSpPr>
          <p:nvPr>
            <p:ph type="title"/>
          </p:nvPr>
        </p:nvSpPr>
        <p:spPr>
          <a:prstGeom prst="rect">
            <a:avLst/>
          </a:prstGeom>
        </p:spPr>
        <p:txBody>
          <a:bodyPr/>
          <a:lstStyle/>
          <a:p>
            <a:r>
              <a:t>UDP</a:t>
            </a:r>
          </a:p>
        </p:txBody>
      </p:sp>
      <p:sp>
        <p:nvSpPr>
          <p:cNvPr id="130" name="Content Placeholder 2"/>
          <p:cNvSpPr txBox="1">
            <a:spLocks noGrp="1"/>
          </p:cNvSpPr>
          <p:nvPr>
            <p:ph type="body" sz="half" idx="1"/>
          </p:nvPr>
        </p:nvSpPr>
        <p:spPr>
          <a:xfrm>
            <a:off x="457200" y="1600199"/>
            <a:ext cx="4191000" cy="4114800"/>
          </a:xfrm>
          <a:prstGeom prst="rect">
            <a:avLst/>
          </a:prstGeom>
        </p:spPr>
        <p:txBody>
          <a:bodyPr/>
          <a:lstStyle/>
          <a:p>
            <a:r>
              <a:rPr dirty="0"/>
              <a:t>Fire and forget</a:t>
            </a:r>
          </a:p>
          <a:p>
            <a:pPr marL="742950" lvl="1" indent="-285750">
              <a:spcBef>
                <a:spcPts val="500"/>
              </a:spcBef>
              <a:defRPr sz="2400"/>
            </a:pPr>
            <a:r>
              <a:rPr dirty="0"/>
              <a:t>Less time spent to validate packets</a:t>
            </a:r>
          </a:p>
          <a:p>
            <a:pPr marL="742950" lvl="1" indent="-285750">
              <a:spcBef>
                <a:spcPts val="500"/>
              </a:spcBef>
              <a:defRPr sz="2400"/>
            </a:pPr>
            <a:r>
              <a:rPr dirty="0"/>
              <a:t>Downside - no reliability, </a:t>
            </a:r>
            <a:r>
              <a:rPr lang="en-GB" dirty="0"/>
              <a:t>this </a:t>
            </a:r>
            <a:r>
              <a:rPr dirty="0"/>
              <a:t>has to be </a:t>
            </a:r>
            <a:r>
              <a:rPr lang="en-GB" dirty="0"/>
              <a:t>added</a:t>
            </a:r>
            <a:r>
              <a:rPr dirty="0"/>
              <a:t> on top of UDP</a:t>
            </a:r>
          </a:p>
        </p:txBody>
      </p:sp>
      <p:pic>
        <p:nvPicPr>
          <p:cNvPr id="133" name="Picture 4" descr="Picture 4"/>
          <p:cNvPicPr>
            <a:picLocks noChangeAspect="1"/>
          </p:cNvPicPr>
          <p:nvPr/>
        </p:nvPicPr>
        <p:blipFill>
          <a:blip r:embed="rId2"/>
          <a:stretch>
            <a:fillRect/>
          </a:stretch>
        </p:blipFill>
        <p:spPr>
          <a:xfrm>
            <a:off x="4495800" y="1752600"/>
            <a:ext cx="4521200" cy="3568700"/>
          </a:xfrm>
          <a:prstGeom prst="rect">
            <a:avLst/>
          </a:prstGeom>
          <a:ln w="12700">
            <a:miter lim="400000"/>
          </a:ln>
        </p:spPr>
      </p:pic>
    </p:spTree>
    <p:extLst>
      <p:ext uri="{BB962C8B-B14F-4D97-AF65-F5344CB8AC3E}">
        <p14:creationId xmlns:p14="http://schemas.microsoft.com/office/powerpoint/2010/main" val="97085225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Title 1"/>
          <p:cNvSpPr txBox="1">
            <a:spLocks noGrp="1"/>
          </p:cNvSpPr>
          <p:nvPr>
            <p:ph type="title"/>
          </p:nvPr>
        </p:nvSpPr>
        <p:spPr>
          <a:prstGeom prst="rect">
            <a:avLst/>
          </a:prstGeom>
        </p:spPr>
        <p:txBody>
          <a:bodyPr/>
          <a:lstStyle/>
          <a:p>
            <a:r>
              <a:t>QUIC</a:t>
            </a:r>
          </a:p>
        </p:txBody>
      </p:sp>
      <p:sp>
        <p:nvSpPr>
          <p:cNvPr id="154" name="Content Placeholder 2"/>
          <p:cNvSpPr txBox="1">
            <a:spLocks noGrp="1"/>
          </p:cNvSpPr>
          <p:nvPr>
            <p:ph type="body" sz="half" idx="1"/>
          </p:nvPr>
        </p:nvSpPr>
        <p:spPr>
          <a:xfrm>
            <a:off x="457199" y="1600199"/>
            <a:ext cx="8519533" cy="2819401"/>
          </a:xfrm>
          <a:prstGeom prst="rect">
            <a:avLst/>
          </a:prstGeom>
        </p:spPr>
        <p:txBody>
          <a:bodyPr>
            <a:normAutofit fontScale="92500"/>
          </a:bodyPr>
          <a:lstStyle/>
          <a:p>
            <a:r>
              <a:rPr dirty="0"/>
              <a:t>UDP does NOT depend on order of arriving packets</a:t>
            </a:r>
          </a:p>
          <a:p>
            <a:r>
              <a:rPr dirty="0"/>
              <a:t>Lost packets will only impact an individual resource, e.g., CSS or JS file.</a:t>
            </a:r>
          </a:p>
          <a:p>
            <a:r>
              <a:rPr dirty="0"/>
              <a:t>QUIC </a:t>
            </a:r>
            <a:r>
              <a:rPr dirty="0" err="1"/>
              <a:t>combin</a:t>
            </a:r>
            <a:r>
              <a:rPr lang="en-GB" dirty="0"/>
              <a:t>ed the</a:t>
            </a:r>
            <a:r>
              <a:rPr dirty="0"/>
              <a:t> best parts of HTTP/2 </a:t>
            </a:r>
            <a:r>
              <a:rPr lang="en-GB" dirty="0"/>
              <a:t>over UDP</a:t>
            </a:r>
            <a:r>
              <a:rPr dirty="0"/>
              <a:t>:</a:t>
            </a:r>
          </a:p>
          <a:p>
            <a:pPr marL="742950" lvl="1" indent="-285750">
              <a:spcBef>
                <a:spcPts val="500"/>
              </a:spcBef>
              <a:defRPr sz="2400"/>
            </a:pPr>
            <a:r>
              <a:rPr dirty="0"/>
              <a:t>Multiplexing on top of non-blocking transport protocol</a:t>
            </a:r>
          </a:p>
        </p:txBody>
      </p:sp>
      <p:pic>
        <p:nvPicPr>
          <p:cNvPr id="157" name="Picture 6" descr="Picture 6"/>
          <p:cNvPicPr>
            <a:picLocks noChangeAspect="1"/>
          </p:cNvPicPr>
          <p:nvPr/>
        </p:nvPicPr>
        <p:blipFill>
          <a:blip r:embed="rId2"/>
          <a:stretch>
            <a:fillRect/>
          </a:stretch>
        </p:blipFill>
        <p:spPr>
          <a:xfrm>
            <a:off x="0" y="4380614"/>
            <a:ext cx="9144000" cy="2477386"/>
          </a:xfrm>
          <a:prstGeom prst="rect">
            <a:avLst/>
          </a:prstGeom>
          <a:ln w="12700">
            <a:miter lim="400000"/>
          </a:ln>
        </p:spPr>
      </p:pic>
    </p:spTree>
    <p:extLst>
      <p:ext uri="{BB962C8B-B14F-4D97-AF65-F5344CB8AC3E}">
        <p14:creationId xmlns:p14="http://schemas.microsoft.com/office/powerpoint/2010/main" val="210446647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Quick UDP Internet Connections</a:t>
            </a:r>
            <a:endParaRPr lang="en-US" sz="330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542925" y="1981201"/>
            <a:ext cx="7886700" cy="771524"/>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1650"/>
              </a:spcBef>
              <a:buNone/>
              <a:defRPr/>
            </a:pPr>
            <a:r>
              <a:rPr lang="en-US" sz="2400" dirty="0">
                <a:solidFill>
                  <a:prstClr val="black"/>
                </a:solidFill>
                <a:latin typeface="Calibri"/>
              </a:rPr>
              <a:t>adopts approaches we’ve studied in this topic for connection establishment, error control, congestion control</a:t>
            </a:r>
          </a:p>
          <a:p>
            <a:pPr marL="97631" indent="0" defTabSz="685800">
              <a:spcBef>
                <a:spcPts val="750"/>
              </a:spcBef>
              <a:buNone/>
              <a:defRPr/>
            </a:pPr>
            <a:endParaRPr lang="en-US" sz="2100" dirty="0">
              <a:solidFill>
                <a:prstClr val="black"/>
              </a:solidFill>
              <a:latin typeface="Calibri"/>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605104" y="4420399"/>
            <a:ext cx="7988560" cy="1256501"/>
          </a:xfrm>
        </p:spPr>
        <p:txBody>
          <a:bodyPr>
            <a:normAutofit fontScale="70000" lnSpcReduction="20000"/>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504825" y="2781301"/>
            <a:ext cx="7886700" cy="1571624"/>
          </a:xfrm>
          <a:prstGeom prst="rect">
            <a:avLst/>
          </a:prstGeom>
        </p:spPr>
        <p:txBody>
          <a:bodyPr vert="horz" lIns="68580" tIns="34290" rIns="68580" bIns="3429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1494" lvl="1" indent="-173831" defTabSz="685800">
              <a:spcBef>
                <a:spcPts val="375"/>
              </a:spcBef>
              <a:defRPr/>
            </a:pPr>
            <a:r>
              <a:rPr lang="en-US" sz="1950" b="1" dirty="0">
                <a:solidFill>
                  <a:srgbClr val="0000A3"/>
                </a:solidFill>
                <a:latin typeface="Calibri"/>
              </a:rPr>
              <a:t>error and congestion control: </a:t>
            </a:r>
            <a:r>
              <a:rPr lang="en-US" sz="1950" dirty="0">
                <a:solidFill>
                  <a:prstClr val="black"/>
                </a:solidFill>
                <a:latin typeface="Calibri"/>
              </a:rPr>
              <a:t>“Readers familiar with TCP’s loss detection and congestion control will find algorithms here that parallel well-known TCP ones.” </a:t>
            </a:r>
            <a:r>
              <a:rPr lang="en-US" sz="1350" dirty="0">
                <a:solidFill>
                  <a:prstClr val="black"/>
                </a:solidFill>
                <a:latin typeface="Calibri"/>
              </a:rPr>
              <a:t>[from QUIC specification]</a:t>
            </a:r>
          </a:p>
          <a:p>
            <a:pPr marL="521494" lvl="1" indent="-173831" defTabSz="685800">
              <a:spcBef>
                <a:spcPts val="375"/>
              </a:spcBef>
              <a:defRPr/>
            </a:pPr>
            <a:endParaRPr lang="en-US" sz="1350" dirty="0">
              <a:solidFill>
                <a:prstClr val="black"/>
              </a:solidFill>
              <a:latin typeface="Calibri"/>
            </a:endParaRPr>
          </a:p>
          <a:p>
            <a:pPr marL="521494" lvl="1" indent="-173831" defTabSz="685800">
              <a:spcBef>
                <a:spcPts val="375"/>
              </a:spcBef>
              <a:defRPr/>
            </a:pPr>
            <a:r>
              <a:rPr lang="en-US" sz="1950" b="1" dirty="0">
                <a:solidFill>
                  <a:srgbClr val="0000A3"/>
                </a:solidFill>
                <a:latin typeface="Calibri"/>
              </a:rPr>
              <a:t>connection establishment: </a:t>
            </a:r>
            <a:r>
              <a:rPr lang="en-US" sz="1950" dirty="0">
                <a:solidFill>
                  <a:prstClr val="black"/>
                </a:solidFill>
                <a:latin typeface="Calibri"/>
              </a:rPr>
              <a:t>reliability, congestion control, authentication, encryption, state established in one RTT</a:t>
            </a:r>
          </a:p>
          <a:p>
            <a:pPr marL="521494" lvl="1" indent="-173831" defTabSz="685800">
              <a:spcBef>
                <a:spcPts val="375"/>
              </a:spcBef>
              <a:defRPr/>
            </a:pPr>
            <a:endParaRPr lang="en-US" sz="1800" dirty="0">
              <a:solidFill>
                <a:prstClr val="black"/>
              </a:solidFill>
              <a:latin typeface="Calibri"/>
            </a:endParaRPr>
          </a:p>
          <a:p>
            <a:pPr marL="97631" indent="0" defTabSz="685800">
              <a:spcBef>
                <a:spcPts val="750"/>
              </a:spcBef>
              <a:buNone/>
              <a:defRPr/>
            </a:pPr>
            <a:endParaRPr lang="en-US" sz="2100" dirty="0">
              <a:solidFill>
                <a:prstClr val="black"/>
              </a:solidFill>
              <a:latin typeface="Calibri"/>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394064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dissolve">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3600" dirty="0"/>
              <a:t>QUIC: Connection establishment</a:t>
            </a:r>
            <a:endParaRPr lang="en-US" sz="330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2301338" y="2642887"/>
            <a:ext cx="8810" cy="132474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3425780" y="2697657"/>
            <a:ext cx="22130" cy="130378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2334675" y="2721469"/>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033568" y="2691873"/>
            <a:ext cx="130035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TCP handshake</a:t>
            </a:r>
          </a:p>
          <a:p>
            <a:pPr algn="ctr" defTabSz="685800" eaLnBrk="0" fontAlgn="base" hangingPunct="0">
              <a:spcBef>
                <a:spcPct val="0"/>
              </a:spcBef>
              <a:spcAft>
                <a:spcPct val="0"/>
              </a:spcAft>
              <a:defRPr/>
            </a:pPr>
            <a:r>
              <a:rPr lang="en-US" sz="1200" kern="0" dirty="0">
                <a:solidFill>
                  <a:prstClr val="black"/>
                </a:solidFill>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1947723" y="2240457"/>
            <a:ext cx="465535" cy="365522"/>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3303844" y="2226169"/>
            <a:ext cx="252413" cy="384572"/>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2309671" y="2996503"/>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2318346" y="3243984"/>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068442" y="3347738"/>
            <a:ext cx="12170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TLS handshake</a:t>
            </a:r>
          </a:p>
          <a:p>
            <a:pPr algn="ctr" defTabSz="685800" eaLnBrk="0" fontAlgn="base" hangingPunct="0">
              <a:spcBef>
                <a:spcPct val="0"/>
              </a:spcBef>
              <a:spcAft>
                <a:spcPct val="0"/>
              </a:spcAft>
              <a:defRPr/>
            </a:pPr>
            <a:r>
              <a:rPr lang="en-US" sz="1200" kern="0" dirty="0">
                <a:solidFill>
                  <a:prstClr val="black"/>
                </a:solidFill>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2293342" y="3519018"/>
            <a:ext cx="1109663" cy="23693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898921" y="4173266"/>
            <a:ext cx="3339704" cy="1570309"/>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sz="2100" dirty="0">
                <a:solidFill>
                  <a:prstClr val="black"/>
                </a:solidFill>
                <a:latin typeface="Calibri" panose="020F0502020204030204"/>
              </a:rPr>
              <a:t>TCP </a:t>
            </a:r>
            <a:r>
              <a:rPr lang="en-US" sz="1500" dirty="0">
                <a:solidFill>
                  <a:prstClr val="black"/>
                </a:solidFill>
                <a:latin typeface="Calibri" panose="020F0502020204030204"/>
              </a:rPr>
              <a:t>(reliability, congestion control state) </a:t>
            </a:r>
            <a:r>
              <a:rPr lang="en-US" sz="2100" dirty="0">
                <a:solidFill>
                  <a:prstClr val="black"/>
                </a:solidFill>
                <a:latin typeface="Calibri" panose="020F0502020204030204"/>
              </a:rPr>
              <a:t>+ TLS </a:t>
            </a:r>
            <a:r>
              <a:rPr lang="en-US" sz="1500" dirty="0">
                <a:solidFill>
                  <a:prstClr val="black"/>
                </a:solidFill>
                <a:latin typeface="Calibri" panose="020F0502020204030204"/>
              </a:rPr>
              <a:t>(authentication, crypto state)</a:t>
            </a:r>
          </a:p>
          <a:p>
            <a:pPr marL="381000" indent="-161925" defTabSz="685800">
              <a:spcBef>
                <a:spcPts val="750"/>
              </a:spcBef>
              <a:defRPr/>
            </a:pPr>
            <a:r>
              <a:rPr lang="en-US" sz="2100" dirty="0">
                <a:solidFill>
                  <a:prstClr val="black"/>
                </a:solidFill>
                <a:latin typeface="Calibri" panose="020F0502020204030204"/>
              </a:rPr>
              <a:t>2 serial handshakes</a:t>
            </a:r>
          </a:p>
          <a:p>
            <a:pPr marL="97631" indent="0" defTabSz="685800">
              <a:spcBef>
                <a:spcPts val="750"/>
              </a:spcBef>
              <a:buNone/>
              <a:defRPr/>
            </a:pPr>
            <a:endParaRPr lang="en-US" sz="2100" dirty="0">
              <a:solidFill>
                <a:prstClr val="black"/>
              </a:solidFill>
              <a:latin typeface="Calibri" panose="020F0502020204030204"/>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2315625" y="3788269"/>
            <a:ext cx="1109663" cy="236935"/>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2628901" y="3752850"/>
            <a:ext cx="496739" cy="300082"/>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4764070" y="2245219"/>
            <a:ext cx="3817956" cy="3565031"/>
            <a:chOff x="6352092" y="1850625"/>
            <a:chExt cx="5090608"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a:solidFill>
                  <a:srgbClr val="000000"/>
                </a:solidFill>
                <a:latin typeface="Tahoma" charset="0"/>
                <a:ea typeface="ＭＳ Ｐゴシック" charset="0"/>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52092" y="2649364"/>
              <a:ext cx="1768005"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ctr" defTabSz="685800" eaLnBrk="0" fontAlgn="base" hangingPunct="0">
                <a:spcBef>
                  <a:spcPct val="0"/>
                </a:spcBef>
                <a:spcAft>
                  <a:spcPct val="0"/>
                </a:spcAft>
                <a:defRPr/>
              </a:pPr>
              <a:r>
                <a:rPr lang="en-US" sz="1200" kern="0" dirty="0">
                  <a:solidFill>
                    <a:srgbClr val="CC0000"/>
                  </a:solidFill>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4999"/>
              <a:ext cx="662319" cy="400109"/>
            </a:xfrm>
            <a:prstGeom prst="rect">
              <a:avLst/>
            </a:prstGeom>
            <a:solidFill>
              <a:schemeClr val="bg1"/>
            </a:solidFill>
          </p:spPr>
          <p:txBody>
            <a:bodyPr wrap="none" rtlCol="0">
              <a:spAutoFit/>
            </a:bodyPr>
            <a:lstStyle/>
            <a:p>
              <a:pPr defTabSz="685800">
                <a:defRPr/>
              </a:pPr>
              <a:r>
                <a:rPr lang="en-US" sz="1350" dirty="0">
                  <a:solidFill>
                    <a:prstClr val="black"/>
                  </a:solidFill>
                  <a:latin typeface="Calibri" panose="020F0502020204030204"/>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68580" tIns="34290" rIns="68580" bIns="3429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7631" indent="0" defTabSz="685800">
                <a:spcBef>
                  <a:spcPts val="750"/>
                </a:spcBef>
                <a:buNone/>
                <a:defRPr/>
              </a:pPr>
              <a:r>
                <a:rPr lang="en-US" sz="2100" dirty="0">
                  <a:solidFill>
                    <a:prstClr val="black"/>
                  </a:solidFill>
                  <a:latin typeface="Calibri" panose="020F0502020204030204"/>
                </a:rPr>
                <a:t>QUIC:  </a:t>
              </a:r>
              <a:r>
                <a:rPr lang="en-US" sz="1800" dirty="0">
                  <a:solidFill>
                    <a:prstClr val="black"/>
                  </a:solidFill>
                  <a:latin typeface="Calibri" panose="020F0502020204030204"/>
                </a:rPr>
                <a:t>reliability, congestion control, authentication, crypto state</a:t>
              </a:r>
            </a:p>
            <a:p>
              <a:pPr marL="381000" indent="-171450" defTabSz="685800">
                <a:spcBef>
                  <a:spcPts val="750"/>
                </a:spcBef>
                <a:defRPr/>
              </a:pPr>
              <a:r>
                <a:rPr lang="en-US" sz="2100" dirty="0">
                  <a:solidFill>
                    <a:prstClr val="black"/>
                  </a:solidFill>
                  <a:latin typeface="Calibri" panose="020F0502020204030204"/>
                </a:rPr>
                <a:t>1 handshake</a:t>
              </a:r>
            </a:p>
            <a:p>
              <a:pPr marL="97631" indent="0" defTabSz="685800">
                <a:spcBef>
                  <a:spcPts val="750"/>
                </a:spcBef>
                <a:buNone/>
                <a:defRPr/>
              </a:pPr>
              <a:endParaRPr lang="en-US" sz="2100" dirty="0">
                <a:solidFill>
                  <a:prstClr val="black"/>
                </a:solidFill>
                <a:latin typeface="Calibri" panose="020F0502020204030204"/>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3033103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628650" y="786572"/>
            <a:ext cx="7886700" cy="670967"/>
          </a:xfrm>
        </p:spPr>
        <p:txBody>
          <a:bodyPr>
            <a:normAutofit fontScale="90000"/>
          </a:bodyPr>
          <a:lstStyle/>
          <a:p>
            <a:r>
              <a:rPr lang="en-US" sz="3600" dirty="0"/>
              <a:t>QUIC: streams – parallelism</a:t>
            </a:r>
            <a:br>
              <a:rPr lang="en-US" sz="3600" dirty="0"/>
            </a:br>
            <a:r>
              <a:rPr lang="en-US" sz="3600" dirty="0"/>
              <a:t>no HOL blocking in transport or application</a:t>
            </a:r>
            <a:br>
              <a:rPr lang="en-US" sz="3600" dirty="0"/>
            </a:br>
            <a:endParaRPr lang="en-US" sz="330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1907983" y="5384088"/>
            <a:ext cx="1127232"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790696" y="2041240"/>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777130" y="3871613"/>
            <a:ext cx="1474175" cy="958910"/>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836718" y="3298913"/>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936756" y="3285263"/>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836720" y="3984687"/>
            <a:ext cx="1372474" cy="373600"/>
            <a:chOff x="985206" y="5016160"/>
            <a:chExt cx="1509130" cy="271861"/>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790696" y="4370763"/>
            <a:ext cx="1443989" cy="577081"/>
            <a:chOff x="948938" y="5006227"/>
            <a:chExt cx="1587767" cy="419933"/>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419933"/>
            </a:xfrm>
            <a:prstGeom prst="rect">
              <a:avLst/>
            </a:prstGeom>
            <a:noFill/>
          </p:spPr>
          <p:txBody>
            <a:bodyPr wrap="square" rtlCol="0">
              <a:spAutoFit/>
            </a:bodyPr>
            <a:lstStyle/>
            <a:p>
              <a:pPr defTabSz="342900">
                <a:defRPr/>
              </a:pPr>
              <a:r>
                <a:rPr lang="en-US" kern="0" dirty="0">
                  <a:solidFill>
                    <a:prstClr val="black"/>
                  </a:solidFill>
                  <a:latin typeface="Calibri" panose="020F0502020204030204"/>
                </a:rPr>
                <a:t>TCP </a:t>
              </a:r>
              <a:r>
                <a:rPr lang="en-US" sz="1350" kern="0" dirty="0">
                  <a:solidFill>
                    <a:prstClr val="black"/>
                  </a:solidFill>
                  <a:latin typeface="Calibri" panose="020F0502020204030204"/>
                </a:rPr>
                <a:t>Cong. Contr.</a:t>
              </a:r>
              <a:endParaRPr lang="en-US" sz="1200" kern="0" dirty="0">
                <a:solidFill>
                  <a:prstClr val="black"/>
                </a:solidFill>
                <a:latin typeface="Calibri" panose="020F0502020204030204"/>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2760586" y="2025482"/>
            <a:ext cx="1474175" cy="1631402"/>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199122" y="4158902"/>
            <a:ext cx="917239"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210291" y="2695359"/>
            <a:ext cx="1059906" cy="323165"/>
          </a:xfrm>
          <a:prstGeom prst="rect">
            <a:avLst/>
          </a:prstGeom>
          <a:noFill/>
        </p:spPr>
        <p:txBody>
          <a:bodyPr wrap="none" rtlCol="0">
            <a:spAutoFit/>
          </a:bodyPr>
          <a:lstStyle/>
          <a:p>
            <a:pPr defTabSz="342900">
              <a:defRPr/>
            </a:pPr>
            <a:r>
              <a:rPr lang="en-US" sz="1500" i="1" kern="0" dirty="0">
                <a:solidFill>
                  <a:prstClr val="black"/>
                </a:solidFill>
                <a:latin typeface="Calibri" panose="020F0502020204030204"/>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783221" y="3757201"/>
            <a:ext cx="337647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5081567" y="5376383"/>
            <a:ext cx="3222357" cy="323165"/>
          </a:xfrm>
          <a:prstGeom prst="rect">
            <a:avLst/>
          </a:prstGeom>
          <a:noFill/>
        </p:spPr>
        <p:txBody>
          <a:bodyPr wrap="none" rtlCol="0">
            <a:spAutoFit/>
          </a:bodyPr>
          <a:lstStyle/>
          <a:p>
            <a:pPr defTabSz="342900">
              <a:defRPr/>
            </a:pPr>
            <a:r>
              <a:rPr lang="en-US" sz="1500" kern="0" dirty="0">
                <a:solidFill>
                  <a:prstClr val="black"/>
                </a:solidFill>
                <a:latin typeface="Calibri" panose="020F0502020204030204"/>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2740669" y="3873554"/>
            <a:ext cx="1474175" cy="1076232"/>
            <a:chOff x="3654226" y="3933249"/>
            <a:chExt cx="1965566" cy="1434976"/>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16"/>
              <a:ext cx="1829965" cy="498133"/>
              <a:chOff x="985206" y="5016160"/>
              <a:chExt cx="1509130" cy="271861"/>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68496" cy="268755"/>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3"/>
              <a:ext cx="1925319" cy="769442"/>
              <a:chOff x="948938" y="5006227"/>
              <a:chExt cx="1587767" cy="419933"/>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419933"/>
              </a:xfrm>
              <a:prstGeom prst="rect">
                <a:avLst/>
              </a:prstGeom>
              <a:noFill/>
            </p:spPr>
            <p:txBody>
              <a:bodyPr wrap="square" rtlCol="0">
                <a:spAutoFit/>
              </a:bodyPr>
              <a:lstStyle/>
              <a:p>
                <a:pPr defTabSz="342900">
                  <a:defRPr/>
                </a:pPr>
                <a:r>
                  <a:rPr lang="en-US" kern="0" dirty="0">
                    <a:solidFill>
                      <a:prstClr val="black"/>
                    </a:solidFill>
                    <a:latin typeface="Calibri" panose="020F0502020204030204"/>
                  </a:rPr>
                  <a:t>TCP </a:t>
                </a:r>
                <a:r>
                  <a:rPr lang="en-US" sz="1350" kern="0" dirty="0">
                    <a:solidFill>
                      <a:prstClr val="black"/>
                    </a:solidFill>
                    <a:latin typeface="Calibri" panose="020F0502020204030204"/>
                  </a:rPr>
                  <a:t>Cong. Contr.</a:t>
                </a:r>
                <a:endParaRPr lang="en-US" sz="1200" kern="0" dirty="0">
                  <a:solidFill>
                    <a:prstClr val="black"/>
                  </a:solidFill>
                  <a:latin typeface="Calibri" panose="020F0502020204030204"/>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2867113" y="3303181"/>
            <a:ext cx="1372474" cy="336866"/>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2961620" y="3289530"/>
            <a:ext cx="1226618" cy="369332"/>
          </a:xfrm>
          <a:prstGeom prst="rect">
            <a:avLst/>
          </a:prstGeom>
          <a:noFill/>
        </p:spPr>
        <p:txBody>
          <a:bodyPr wrap="none" rtlCol="0">
            <a:spAutoFit/>
          </a:bodyPr>
          <a:lstStyle/>
          <a:p>
            <a:pPr defTabSz="342900">
              <a:defRPr/>
            </a:pPr>
            <a:r>
              <a:rPr lang="en-US" kern="0" dirty="0">
                <a:solidFill>
                  <a:prstClr val="black"/>
                </a:solidFill>
                <a:latin typeface="Calibri" panose="020F0502020204030204"/>
              </a:rPr>
              <a:t>TLS </a:t>
            </a:r>
            <a:r>
              <a:rPr lang="en-US" sz="1200" kern="0" dirty="0">
                <a:solidFill>
                  <a:prstClr val="black"/>
                </a:solidFill>
                <a:latin typeface="Calibri" panose="020F0502020204030204"/>
              </a:rPr>
              <a:t>encryption</a:t>
            </a:r>
            <a:endParaRPr lang="en-US" kern="0" dirty="0">
              <a:solidFill>
                <a:prstClr val="black"/>
              </a:solidFill>
              <a:latin typeface="Calibri" panose="020F0502020204030204"/>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1731486" y="2848221"/>
            <a:ext cx="1283110" cy="2118238"/>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460714" y="2665393"/>
            <a:ext cx="174711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1590097" y="4172355"/>
            <a:ext cx="1713596" cy="818536"/>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3014086" y="4054257"/>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1621974" y="2758956"/>
            <a:ext cx="1759041" cy="2267564"/>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285875" y="2537460"/>
            <a:ext cx="2391728"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935901" y="2218964"/>
            <a:ext cx="771693" cy="371099"/>
            <a:chOff x="1247868" y="1815620"/>
            <a:chExt cx="1028924" cy="49479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132861" y="2513965"/>
            <a:ext cx="771693" cy="371099"/>
            <a:chOff x="1549462" y="2216434"/>
            <a:chExt cx="1028924" cy="49479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4039651" y="1877667"/>
            <a:ext cx="232721" cy="471643"/>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580081" y="1921070"/>
            <a:ext cx="394097" cy="326231"/>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372778" y="2820190"/>
            <a:ext cx="771693" cy="370664"/>
            <a:chOff x="1830370" y="2617249"/>
            <a:chExt cx="1028924" cy="494218"/>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4856581" y="2003544"/>
            <a:ext cx="3880376" cy="2850913"/>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7" y="2804026"/>
              <a:ext cx="2178437" cy="999534"/>
              <a:chOff x="3786573" y="4781422"/>
              <a:chExt cx="1308730" cy="464810"/>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211387"/>
                <a:chOff x="3638004" y="4844056"/>
                <a:chExt cx="535512" cy="211387"/>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37768" y="4996013"/>
                <a:ext cx="1257535" cy="250219"/>
                <a:chOff x="3837768" y="4996013"/>
                <a:chExt cx="1257535" cy="250219"/>
              </a:xfrm>
            </p:grpSpPr>
            <p:sp>
              <p:nvSpPr>
                <p:cNvPr id="399" name="TextBox 398">
                  <a:extLst>
                    <a:ext uri="{FF2B5EF4-FFF2-40B4-BE49-F238E27FC236}">
                      <a16:creationId xmlns:a16="http://schemas.microsoft.com/office/drawing/2014/main" id="{A734BAD2-0E64-6740-8F0C-E8ED4C14FE9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21406"/>
                <a:chOff x="3625864" y="4844056"/>
                <a:chExt cx="535512" cy="221406"/>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21406"/>
                <a:chOff x="3631934" y="4844056"/>
                <a:chExt cx="535512" cy="221406"/>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28999"/>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UDP</a:t>
                </a:r>
                <a:endParaRPr lang="en-US" sz="1200" kern="0" dirty="0">
                  <a:solidFill>
                    <a:prstClr val="black"/>
                  </a:solidFill>
                  <a:latin typeface="Calibri" panose="020F0502020204030204"/>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1" y="3806783"/>
              <a:ext cx="2333805" cy="492443"/>
            </a:xfrm>
            <a:prstGeom prst="rect">
              <a:avLst/>
            </a:prstGeom>
            <a:noFill/>
          </p:spPr>
          <p:txBody>
            <a:bodyPr wrap="square" rtlCol="0">
              <a:spAutoFit/>
            </a:bodyPr>
            <a:lstStyle/>
            <a:p>
              <a:pPr algn="ctr" defTabSz="342900">
                <a:defRPr/>
              </a:pPr>
              <a:r>
                <a:rPr lang="en-US" kern="0" dirty="0">
                  <a:solidFill>
                    <a:prstClr val="black"/>
                  </a:solidFill>
                  <a:latin typeface="Calibri" panose="020F0502020204030204"/>
                </a:rPr>
                <a:t>QUIC </a:t>
              </a:r>
              <a:r>
                <a:rPr lang="en-US" sz="1500" kern="0" dirty="0">
                  <a:solidFill>
                    <a:prstClr val="black"/>
                  </a:solidFill>
                  <a:latin typeface="Calibri" panose="020F0502020204030204"/>
                </a:rPr>
                <a:t>C</a:t>
              </a:r>
              <a:r>
                <a:rPr lang="en-US" sz="1500" kern="0" dirty="0" err="1">
                  <a:solidFill>
                    <a:prstClr val="black"/>
                  </a:solidFill>
                  <a:latin typeface="Calibri" panose="020F0502020204030204"/>
                </a:rPr>
                <a:t>ong</a:t>
              </a:r>
              <a:r>
                <a:rPr lang="en-US" sz="1500" kern="0" dirty="0">
                  <a:solidFill>
                    <a:prstClr val="black"/>
                  </a:solidFill>
                  <a:latin typeface="Calibri" panose="020F0502020204030204"/>
                </a:rPr>
                <a:t>. Cont.</a:t>
              </a:r>
              <a:endParaRPr lang="en-US" sz="1200" kern="0" dirty="0">
                <a:solidFill>
                  <a:prstClr val="black"/>
                </a:solidFill>
                <a:latin typeface="Calibri" panose="020F0502020204030204"/>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6" y="2858803"/>
              <a:ext cx="2178437" cy="999534"/>
              <a:chOff x="3786573" y="4781422"/>
              <a:chExt cx="1308730" cy="464810"/>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211387"/>
                <a:chOff x="3638004" y="4844056"/>
                <a:chExt cx="535512" cy="211387"/>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211387"/>
                </a:xfrm>
                <a:prstGeom prst="rect">
                  <a:avLst/>
                </a:prstGeom>
                <a:noFill/>
              </p:spPr>
              <p:txBody>
                <a:bodyPr wrap="square" rtlCol="0">
                  <a:spAutoFit/>
                </a:bodyPr>
                <a:lstStyle/>
                <a:p>
                  <a:pPr algn="ctr" defTabSz="342900">
                    <a:lnSpc>
                      <a:spcPct val="70000"/>
                    </a:lnSpc>
                    <a:defRPr/>
                  </a:pPr>
                  <a:r>
                    <a:rPr lang="en-US" sz="135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kern="0" dirty="0">
                    <a:solidFill>
                      <a:prstClr val="black"/>
                    </a:solidFill>
                    <a:latin typeface="Calibri" panose="020F0502020204030204"/>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37768" y="4996013"/>
                <a:ext cx="1257535" cy="250219"/>
                <a:chOff x="3837768" y="4996013"/>
                <a:chExt cx="1257535" cy="250219"/>
              </a:xfrm>
            </p:grpSpPr>
            <p:sp>
              <p:nvSpPr>
                <p:cNvPr id="377" name="TextBox 376">
                  <a:extLst>
                    <a:ext uri="{FF2B5EF4-FFF2-40B4-BE49-F238E27FC236}">
                      <a16:creationId xmlns:a16="http://schemas.microsoft.com/office/drawing/2014/main" id="{39B46E54-EE11-C84C-8423-1A93842FE46E}"/>
                    </a:ext>
                  </a:extLst>
                </p:cNvPr>
                <p:cNvSpPr txBox="1"/>
                <p:nvPr/>
              </p:nvSpPr>
              <p:spPr>
                <a:xfrm>
                  <a:off x="3837768" y="4996392"/>
                  <a:ext cx="439398" cy="243390"/>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44844" y="5002841"/>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55905" y="4996013"/>
                  <a:ext cx="439398" cy="243391"/>
                </a:xfrm>
                <a:prstGeom prst="rect">
                  <a:avLst/>
                </a:prstGeom>
                <a:noFill/>
              </p:spPr>
              <p:txBody>
                <a:bodyPr wrap="none" rtlCol="0">
                  <a:spAutoFit/>
                </a:bodyPr>
                <a:lstStyle/>
                <a:p>
                  <a:pPr algn="ctr" defTabSz="342900">
                    <a:lnSpc>
                      <a:spcPct val="70000"/>
                    </a:lnSpc>
                    <a:defRPr/>
                  </a:pPr>
                  <a:r>
                    <a:rPr lang="en-US" sz="1350" kern="0" dirty="0">
                      <a:solidFill>
                        <a:prstClr val="black"/>
                      </a:solidFill>
                      <a:latin typeface="Calibri" panose="020F0502020204030204"/>
                    </a:rPr>
                    <a:t>QUIC</a:t>
                  </a:r>
                </a:p>
                <a:p>
                  <a:pPr algn="ctr" defTabSz="342900">
                    <a:lnSpc>
                      <a:spcPct val="70000"/>
                    </a:lnSpc>
                    <a:defRPr/>
                  </a:pPr>
                  <a:r>
                    <a:rPr lang="en-US" sz="1350" kern="0" dirty="0">
                      <a:solidFill>
                        <a:prstClr val="black"/>
                      </a:solidFill>
                      <a:latin typeface="Calibri" panose="020F0502020204030204"/>
                    </a:rPr>
                    <a:t> </a:t>
                  </a:r>
                  <a:r>
                    <a:rPr lang="en-US" sz="1050" kern="0" dirty="0">
                      <a:solidFill>
                        <a:prstClr val="black"/>
                      </a:solidFill>
                      <a:latin typeface="Calibri" panose="020F0502020204030204"/>
                    </a:rPr>
                    <a:t>RDT</a:t>
                  </a:r>
                  <a:endParaRPr lang="en-US" sz="1350" kern="0" dirty="0">
                    <a:solidFill>
                      <a:prstClr val="black"/>
                    </a:solidFill>
                    <a:latin typeface="Calibri" panose="020F0502020204030204"/>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21406"/>
                <a:chOff x="3625864" y="4844056"/>
                <a:chExt cx="535512" cy="221406"/>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21406"/>
                <a:chOff x="3631934" y="4844056"/>
                <a:chExt cx="535512" cy="221406"/>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21406"/>
                </a:xfrm>
                <a:prstGeom prst="rect">
                  <a:avLst/>
                </a:prstGeom>
                <a:noFill/>
              </p:spPr>
              <p:txBody>
                <a:bodyPr wrap="square" rtlCol="0">
                  <a:spAutoFit/>
                </a:bodyPr>
                <a:lstStyle/>
                <a:p>
                  <a:pPr algn="ctr" defTabSz="342900">
                    <a:lnSpc>
                      <a:spcPct val="70000"/>
                    </a:lnSpc>
                    <a:defRPr/>
                  </a:pPr>
                  <a:r>
                    <a:rPr lang="en-US" sz="1500" kern="0" dirty="0">
                      <a:solidFill>
                        <a:prstClr val="black"/>
                      </a:solidFill>
                      <a:latin typeface="Calibri" panose="020F0502020204030204"/>
                    </a:rPr>
                    <a:t>QUIC </a:t>
                  </a:r>
                </a:p>
                <a:p>
                  <a:pPr algn="ctr" defTabSz="342900">
                    <a:lnSpc>
                      <a:spcPct val="70000"/>
                    </a:lnSpc>
                    <a:defRPr/>
                  </a:pPr>
                  <a:r>
                    <a:rPr lang="en-US" sz="900" kern="0" dirty="0">
                      <a:solidFill>
                        <a:prstClr val="black"/>
                      </a:solidFill>
                      <a:latin typeface="Calibri" panose="020F0502020204030204"/>
                    </a:rPr>
                    <a:t>encrypt</a:t>
                  </a:r>
                  <a:endParaRPr lang="en-US" sz="1500" kern="0" dirty="0">
                    <a:solidFill>
                      <a:prstClr val="black"/>
                    </a:solidFill>
                    <a:latin typeface="Calibri" panose="020F0502020204030204"/>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700" kern="0">
                  <a:solidFill>
                    <a:prstClr val="white"/>
                  </a:solidFill>
                  <a:latin typeface="Calibri"/>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6261714" y="2485111"/>
            <a:ext cx="1076478" cy="2486025"/>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5658510" y="2542048"/>
            <a:ext cx="2092556" cy="2357024"/>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5824734" y="3522562"/>
            <a:ext cx="1961665" cy="1453745"/>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7609078" y="3378989"/>
            <a:ext cx="478831" cy="415498"/>
          </a:xfrm>
          <a:prstGeom prst="rect">
            <a:avLst/>
          </a:prstGeom>
          <a:solidFill>
            <a:schemeClr val="bg1"/>
          </a:solidFill>
        </p:spPr>
        <p:txBody>
          <a:bodyPr wrap="square" rtlCol="0">
            <a:spAutoFit/>
          </a:bodyPr>
          <a:lstStyle/>
          <a:p>
            <a:pPr defTabSz="685800">
              <a:defRPr/>
            </a:pPr>
            <a:r>
              <a:rPr lang="en-US" sz="1050" dirty="0">
                <a:solidFill>
                  <a:srgbClr val="FF0000"/>
                </a:solidFill>
                <a:latin typeface="Calibri" panose="020F0502020204030204"/>
              </a:rPr>
              <a:t>error!</a:t>
            </a:r>
            <a:endParaRPr lang="en-US" sz="900" dirty="0">
              <a:solidFill>
                <a:srgbClr val="FF0000"/>
              </a:solidFill>
              <a:latin typeface="Calibri" panose="020F0502020204030204"/>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5737837" y="2466916"/>
            <a:ext cx="1960345" cy="2447712"/>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5231175" y="2486179"/>
            <a:ext cx="3127464" cy="2486025"/>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4877377" y="2183854"/>
            <a:ext cx="771693" cy="371099"/>
            <a:chOff x="1247868" y="1815620"/>
            <a:chExt cx="1028924" cy="49479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5397831" y="2301916"/>
            <a:ext cx="771693" cy="371099"/>
            <a:chOff x="1549462" y="2216434"/>
            <a:chExt cx="1028924" cy="49479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5900574" y="2511947"/>
            <a:ext cx="771693" cy="370664"/>
            <a:chOff x="1830370" y="2617249"/>
            <a:chExt cx="1028924" cy="494218"/>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defRPr/>
              </a:pPr>
              <a:endParaRPr lang="en-US" sz="2100" kern="0">
                <a:solidFill>
                  <a:prstClr val="white"/>
                </a:solidFill>
                <a:latin typeface="Calibri"/>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2"/>
              <a:ext cx="1028924" cy="472095"/>
            </a:xfrm>
            <a:prstGeom prst="rect">
              <a:avLst/>
            </a:prstGeom>
            <a:noFill/>
          </p:spPr>
          <p:txBody>
            <a:bodyPr wrap="square" rtlCol="0">
              <a:spAutoFit/>
            </a:bodyPr>
            <a:lstStyle/>
            <a:p>
              <a:pPr algn="ctr" defTabSz="342900">
                <a:lnSpc>
                  <a:spcPct val="80000"/>
                </a:lnSpc>
                <a:defRPr/>
              </a:pPr>
              <a:r>
                <a:rPr lang="en-US" sz="1050" kern="0" dirty="0">
                  <a:solidFill>
                    <a:prstClr val="black"/>
                  </a:solidFill>
                  <a:latin typeface="Calibri" panose="020F0502020204030204"/>
                </a:rPr>
                <a:t>HTTP </a:t>
              </a:r>
            </a:p>
            <a:p>
              <a:pPr algn="ctr" defTabSz="342900">
                <a:lnSpc>
                  <a:spcPct val="80000"/>
                </a:lnSpc>
                <a:defRPr/>
              </a:pPr>
              <a:r>
                <a:rPr lang="en-US" sz="1050" kern="0" dirty="0">
                  <a:solidFill>
                    <a:prstClr val="black"/>
                  </a:solidFill>
                  <a:latin typeface="Calibri" panose="020F0502020204030204"/>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8555800" y="1835346"/>
            <a:ext cx="232721" cy="471643"/>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fontAlgn="base">
                <a:spcBef>
                  <a:spcPct val="0"/>
                </a:spcBef>
                <a:spcAft>
                  <a:spcPct val="0"/>
                </a:spcAft>
                <a:defRPr/>
              </a:pPr>
              <a:endParaRPr lang="en-US" sz="1350" kern="0">
                <a:solidFill>
                  <a:srgbClr val="FF0000"/>
                </a:solidFill>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685800" eaLnBrk="0" fontAlgn="base" hangingPunct="0">
                <a:spcBef>
                  <a:spcPct val="0"/>
                </a:spcBef>
                <a:spcAft>
                  <a:spcPct val="0"/>
                </a:spcAft>
                <a:defRPr/>
              </a:pPr>
              <a:endParaRPr lang="en-US" sz="1200" kern="0">
                <a:solidFill>
                  <a:srgbClr val="000000"/>
                </a:solidFill>
                <a:latin typeface="Tahoma" charset="0"/>
                <a:ea typeface="ＭＳ Ｐゴシック" charset="0"/>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4735017" y="1830038"/>
            <a:ext cx="394097" cy="326231"/>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algn="ctr" defTabSz="685800" eaLnBrk="0" fontAlgn="base" hangingPunct="0">
                <a:spcBef>
                  <a:spcPct val="0"/>
                </a:spcBef>
                <a:spcAft>
                  <a:spcPct val="0"/>
                </a:spcAft>
                <a:defRPr/>
              </a:pPr>
              <a:endParaRPr lang="en-US" sz="1200" kern="0">
                <a:solidFill>
                  <a:srgbClr val="000000"/>
                </a:solidFill>
                <a:latin typeface="Tahoma" panose="020B0604030504040204" pitchFamily="34" charset="0"/>
                <a:ea typeface="ＭＳ Ｐゴシック" panose="020B0600070205080204" pitchFamily="34" charset="-128"/>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4562475" y="1704975"/>
            <a:ext cx="4486275" cy="4067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1925132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9.9|19.5|32.1"/>
</p:tagLst>
</file>

<file path=ppt/tags/tag10.xml><?xml version="1.0" encoding="utf-8"?>
<p:tagLst xmlns:a="http://schemas.openxmlformats.org/drawingml/2006/main" xmlns:r="http://schemas.openxmlformats.org/officeDocument/2006/relationships" xmlns:p="http://schemas.openxmlformats.org/presentationml/2006/main">
  <p:tag name="TIMING" val="|27.7|12.7|15.2|9|54.7"/>
</p:tagLst>
</file>

<file path=ppt/tags/tag11.xml><?xml version="1.0" encoding="utf-8"?>
<p:tagLst xmlns:a="http://schemas.openxmlformats.org/drawingml/2006/main" xmlns:r="http://schemas.openxmlformats.org/officeDocument/2006/relationships" xmlns:p="http://schemas.openxmlformats.org/presentationml/2006/main">
  <p:tag name="TIMING" val="|19.9|12.2|37.1"/>
</p:tagLst>
</file>

<file path=ppt/tags/tag12.xml><?xml version="1.0" encoding="utf-8"?>
<p:tagLst xmlns:a="http://schemas.openxmlformats.org/drawingml/2006/main" xmlns:r="http://schemas.openxmlformats.org/officeDocument/2006/relationships" xmlns:p="http://schemas.openxmlformats.org/presentationml/2006/main">
  <p:tag name="TIMING" val="|10|48.7|8.8|36.1"/>
</p:tagLst>
</file>

<file path=ppt/tags/tag13.xml><?xml version="1.0" encoding="utf-8"?>
<p:tagLst xmlns:a="http://schemas.openxmlformats.org/drawingml/2006/main" xmlns:r="http://schemas.openxmlformats.org/officeDocument/2006/relationships" xmlns:p="http://schemas.openxmlformats.org/presentationml/2006/main">
  <p:tag name="TIMING" val="|25.7|1.4|14.5"/>
</p:tagLst>
</file>

<file path=ppt/tags/tag14.xml><?xml version="1.0" encoding="utf-8"?>
<p:tagLst xmlns:a="http://schemas.openxmlformats.org/drawingml/2006/main" xmlns:r="http://schemas.openxmlformats.org/officeDocument/2006/relationships" xmlns:p="http://schemas.openxmlformats.org/presentationml/2006/main">
  <p:tag name="TIMING" val="|7.5|14.3|27.9"/>
</p:tagLst>
</file>

<file path=ppt/tags/tag15.xml><?xml version="1.0" encoding="utf-8"?>
<p:tagLst xmlns:a="http://schemas.openxmlformats.org/drawingml/2006/main" xmlns:r="http://schemas.openxmlformats.org/officeDocument/2006/relationships" xmlns:p="http://schemas.openxmlformats.org/presentationml/2006/main">
  <p:tag name="TIMING" val="|58"/>
</p:tagLst>
</file>

<file path=ppt/tags/tag16.xml><?xml version="1.0" encoding="utf-8"?>
<p:tagLst xmlns:a="http://schemas.openxmlformats.org/drawingml/2006/main" xmlns:r="http://schemas.openxmlformats.org/officeDocument/2006/relationships" xmlns:p="http://schemas.openxmlformats.org/presentationml/2006/main">
  <p:tag name="TIMING" val="|9.2|0.6|6.5|2.4"/>
</p:tagLst>
</file>

<file path=ppt/tags/tag17.xml><?xml version="1.0" encoding="utf-8"?>
<p:tagLst xmlns:a="http://schemas.openxmlformats.org/drawingml/2006/main" xmlns:r="http://schemas.openxmlformats.org/officeDocument/2006/relationships" xmlns:p="http://schemas.openxmlformats.org/presentationml/2006/main">
  <p:tag name="TIMING" val="|7.8|3.1|14.7|6.6|94.3"/>
</p:tagLst>
</file>

<file path=ppt/tags/tag18.xml><?xml version="1.0" encoding="utf-8"?>
<p:tagLst xmlns:a="http://schemas.openxmlformats.org/drawingml/2006/main" xmlns:r="http://schemas.openxmlformats.org/officeDocument/2006/relationships" xmlns:p="http://schemas.openxmlformats.org/presentationml/2006/main">
  <p:tag name="TIMING" val="|45|7.5|12.3|7.1|8.4|13.6"/>
</p:tagLst>
</file>

<file path=ppt/tags/tag19.xml><?xml version="1.0" encoding="utf-8"?>
<p:tagLst xmlns:a="http://schemas.openxmlformats.org/drawingml/2006/main" xmlns:r="http://schemas.openxmlformats.org/officeDocument/2006/relationships" xmlns:p="http://schemas.openxmlformats.org/presentationml/2006/main">
  <p:tag name="TIMING" val="|7.6|6.2|90.7"/>
</p:tagLst>
</file>

<file path=ppt/tags/tag2.xml><?xml version="1.0" encoding="utf-8"?>
<p:tagLst xmlns:a="http://schemas.openxmlformats.org/drawingml/2006/main" xmlns:r="http://schemas.openxmlformats.org/officeDocument/2006/relationships" xmlns:p="http://schemas.openxmlformats.org/presentationml/2006/main">
  <p:tag name="TIMING" val="|4.4|28.1|35.6"/>
</p:tagLst>
</file>

<file path=ppt/tags/tag20.xml><?xml version="1.0" encoding="utf-8"?>
<p:tagLst xmlns:a="http://schemas.openxmlformats.org/drawingml/2006/main" xmlns:r="http://schemas.openxmlformats.org/officeDocument/2006/relationships" xmlns:p="http://schemas.openxmlformats.org/presentationml/2006/main">
  <p:tag name="TIMING" val="|17.3|3.3|10.8"/>
</p:tagLst>
</file>

<file path=ppt/tags/tag21.xml><?xml version="1.0" encoding="utf-8"?>
<p:tagLst xmlns:a="http://schemas.openxmlformats.org/drawingml/2006/main" xmlns:r="http://schemas.openxmlformats.org/officeDocument/2006/relationships" xmlns:p="http://schemas.openxmlformats.org/presentationml/2006/main">
  <p:tag name="TIMING" val="|9.8|22.5|65.1|3.6|12.4"/>
</p:tagLst>
</file>

<file path=ppt/tags/tag22.xml><?xml version="1.0" encoding="utf-8"?>
<p:tagLst xmlns:a="http://schemas.openxmlformats.org/drawingml/2006/main" xmlns:r="http://schemas.openxmlformats.org/officeDocument/2006/relationships" xmlns:p="http://schemas.openxmlformats.org/presentationml/2006/main">
  <p:tag name="TIMING" val="|36.8|18"/>
</p:tagLst>
</file>

<file path=ppt/tags/tag23.xml><?xml version="1.0" encoding="utf-8"?>
<p:tagLst xmlns:a="http://schemas.openxmlformats.org/drawingml/2006/main" xmlns:r="http://schemas.openxmlformats.org/officeDocument/2006/relationships" xmlns:p="http://schemas.openxmlformats.org/presentationml/2006/main">
  <p:tag name="TIMING" val="|21.8"/>
</p:tagLst>
</file>

<file path=ppt/tags/tag24.xml><?xml version="1.0" encoding="utf-8"?>
<p:tagLst xmlns:a="http://schemas.openxmlformats.org/drawingml/2006/main" xmlns:r="http://schemas.openxmlformats.org/officeDocument/2006/relationships" xmlns:p="http://schemas.openxmlformats.org/presentationml/2006/main">
  <p:tag name="TIMING" val="|7.5|7.3|37.5|9|4.1|7.4|2|2.7"/>
</p:tagLst>
</file>

<file path=ppt/tags/tag25.xml><?xml version="1.0" encoding="utf-8"?>
<p:tagLst xmlns:a="http://schemas.openxmlformats.org/drawingml/2006/main" xmlns:r="http://schemas.openxmlformats.org/officeDocument/2006/relationships" xmlns:p="http://schemas.openxmlformats.org/presentationml/2006/main">
  <p:tag name="TIMING" val="|8.6|24.1|4.5"/>
</p:tagLst>
</file>

<file path=ppt/tags/tag26.xml><?xml version="1.0" encoding="utf-8"?>
<p:tagLst xmlns:a="http://schemas.openxmlformats.org/drawingml/2006/main" xmlns:r="http://schemas.openxmlformats.org/officeDocument/2006/relationships" xmlns:p="http://schemas.openxmlformats.org/presentationml/2006/main">
  <p:tag name="TIMING" val="|4.7|82.7|17.8"/>
</p:tagLst>
</file>

<file path=ppt/tags/tag27.xml><?xml version="1.0" encoding="utf-8"?>
<p:tagLst xmlns:a="http://schemas.openxmlformats.org/drawingml/2006/main" xmlns:r="http://schemas.openxmlformats.org/officeDocument/2006/relationships" xmlns:p="http://schemas.openxmlformats.org/presentationml/2006/main">
  <p:tag name="TIMING" val="|6.6|3.9|4.8|16.9|21.6|18.2"/>
</p:tagLst>
</file>

<file path=ppt/tags/tag28.xml><?xml version="1.0" encoding="utf-8"?>
<p:tagLst xmlns:a="http://schemas.openxmlformats.org/drawingml/2006/main" xmlns:r="http://schemas.openxmlformats.org/officeDocument/2006/relationships" xmlns:p="http://schemas.openxmlformats.org/presentationml/2006/main">
  <p:tag name="TIMING" val="|2.2|7|19.1|35"/>
</p:tagLst>
</file>

<file path=ppt/tags/tag29.xml><?xml version="1.0" encoding="utf-8"?>
<p:tagLst xmlns:a="http://schemas.openxmlformats.org/drawingml/2006/main" xmlns:r="http://schemas.openxmlformats.org/officeDocument/2006/relationships" xmlns:p="http://schemas.openxmlformats.org/presentationml/2006/main">
  <p:tag name="TIMING" val="|18.6"/>
</p:tagLst>
</file>

<file path=ppt/tags/tag3.xml><?xml version="1.0" encoding="utf-8"?>
<p:tagLst xmlns:a="http://schemas.openxmlformats.org/drawingml/2006/main" xmlns:r="http://schemas.openxmlformats.org/officeDocument/2006/relationships" xmlns:p="http://schemas.openxmlformats.org/presentationml/2006/main">
  <p:tag name="TIMING" val="|109.1|18.1|8.4|5.5|5.7|1.9|10.5|32.6"/>
</p:tagLst>
</file>

<file path=ppt/tags/tag30.xml><?xml version="1.0" encoding="utf-8"?>
<p:tagLst xmlns:a="http://schemas.openxmlformats.org/drawingml/2006/main" xmlns:r="http://schemas.openxmlformats.org/officeDocument/2006/relationships" xmlns:p="http://schemas.openxmlformats.org/presentationml/2006/main">
  <p:tag name="TIMING" val="|16.1|1.1|29.7|28.4|3.2|35.4"/>
</p:tagLst>
</file>

<file path=ppt/tags/tag31.xml><?xml version="1.0" encoding="utf-8"?>
<p:tagLst xmlns:a="http://schemas.openxmlformats.org/drawingml/2006/main" xmlns:r="http://schemas.openxmlformats.org/officeDocument/2006/relationships" xmlns:p="http://schemas.openxmlformats.org/presentationml/2006/main">
  <p:tag name="TIMING" val="|38.2|8.6|2.3|2.7"/>
</p:tagLst>
</file>

<file path=ppt/tags/tag32.xml><?xml version="1.0" encoding="utf-8"?>
<p:tagLst xmlns:a="http://schemas.openxmlformats.org/drawingml/2006/main" xmlns:r="http://schemas.openxmlformats.org/officeDocument/2006/relationships" xmlns:p="http://schemas.openxmlformats.org/presentationml/2006/main">
  <p:tag name="TIMING" val="|19.9|12.2|37.1"/>
</p:tagLst>
</file>

<file path=ppt/tags/tag33.xml><?xml version="1.0" encoding="utf-8"?>
<p:tagLst xmlns:a="http://schemas.openxmlformats.org/drawingml/2006/main" xmlns:r="http://schemas.openxmlformats.org/officeDocument/2006/relationships" xmlns:p="http://schemas.openxmlformats.org/presentationml/2006/main">
  <p:tag name="TIMING" val="|10|48.7|8.8|36.1"/>
</p:tagLst>
</file>

<file path=ppt/tags/tag34.xml><?xml version="1.0" encoding="utf-8"?>
<p:tagLst xmlns:a="http://schemas.openxmlformats.org/drawingml/2006/main" xmlns:r="http://schemas.openxmlformats.org/officeDocument/2006/relationships" xmlns:p="http://schemas.openxmlformats.org/presentationml/2006/main">
  <p:tag name="TIMING" val="|25.7|1.4|14.5"/>
</p:tagLst>
</file>

<file path=ppt/tags/tag35.xml><?xml version="1.0" encoding="utf-8"?>
<p:tagLst xmlns:a="http://schemas.openxmlformats.org/drawingml/2006/main" xmlns:r="http://schemas.openxmlformats.org/officeDocument/2006/relationships" xmlns:p="http://schemas.openxmlformats.org/presentationml/2006/main">
  <p:tag name="TIMING" val="|7.5|14.3|27.9"/>
</p:tagLst>
</file>

<file path=ppt/tags/tag36.xml><?xml version="1.0" encoding="utf-8"?>
<p:tagLst xmlns:a="http://schemas.openxmlformats.org/drawingml/2006/main" xmlns:r="http://schemas.openxmlformats.org/officeDocument/2006/relationships" xmlns:p="http://schemas.openxmlformats.org/presentationml/2006/main">
  <p:tag name="TIMING" val="|58"/>
</p:tagLst>
</file>

<file path=ppt/tags/tag37.xml><?xml version="1.0" encoding="utf-8"?>
<p:tagLst xmlns:a="http://schemas.openxmlformats.org/drawingml/2006/main" xmlns:r="http://schemas.openxmlformats.org/officeDocument/2006/relationships" xmlns:p="http://schemas.openxmlformats.org/presentationml/2006/main">
  <p:tag name="TIMING" val="|37.2|4.3|0.5|1.3|3.8|11.7|54.9|18.9"/>
</p:tagLst>
</file>

<file path=ppt/tags/tag4.xml><?xml version="1.0" encoding="utf-8"?>
<p:tagLst xmlns:a="http://schemas.openxmlformats.org/drawingml/2006/main" xmlns:r="http://schemas.openxmlformats.org/officeDocument/2006/relationships" xmlns:p="http://schemas.openxmlformats.org/presentationml/2006/main">
  <p:tag name="TIMING" val="|8.8|12.3"/>
</p:tagLst>
</file>

<file path=ppt/tags/tag5.xml><?xml version="1.0" encoding="utf-8"?>
<p:tagLst xmlns:a="http://schemas.openxmlformats.org/drawingml/2006/main" xmlns:r="http://schemas.openxmlformats.org/officeDocument/2006/relationships" xmlns:p="http://schemas.openxmlformats.org/presentationml/2006/main">
  <p:tag name="TIMING" val="|5.6|29.9|23.8"/>
</p:tagLst>
</file>

<file path=ppt/tags/tag6.xml><?xml version="1.0" encoding="utf-8"?>
<p:tagLst xmlns:a="http://schemas.openxmlformats.org/drawingml/2006/main" xmlns:r="http://schemas.openxmlformats.org/officeDocument/2006/relationships" xmlns:p="http://schemas.openxmlformats.org/presentationml/2006/main">
  <p:tag name="TIMING" val="|11.9|24.8|38.8|35.2"/>
</p:tagLst>
</file>

<file path=ppt/tags/tag7.xml><?xml version="1.0" encoding="utf-8"?>
<p:tagLst xmlns:a="http://schemas.openxmlformats.org/drawingml/2006/main" xmlns:r="http://schemas.openxmlformats.org/officeDocument/2006/relationships" xmlns:p="http://schemas.openxmlformats.org/presentationml/2006/main">
  <p:tag name="TIMING" val="|55.5|51.9|1.7"/>
</p:tagLst>
</file>

<file path=ppt/tags/tag8.xml><?xml version="1.0" encoding="utf-8"?>
<p:tagLst xmlns:a="http://schemas.openxmlformats.org/drawingml/2006/main" xmlns:r="http://schemas.openxmlformats.org/officeDocument/2006/relationships" xmlns:p="http://schemas.openxmlformats.org/presentationml/2006/main">
  <p:tag name="TIMING" val="|6.9|30.1|40.3"/>
</p:tagLst>
</file>

<file path=ppt/tags/tag9.xml><?xml version="1.0" encoding="utf-8"?>
<p:tagLst xmlns:a="http://schemas.openxmlformats.org/drawingml/2006/main" xmlns:r="http://schemas.openxmlformats.org/officeDocument/2006/relationships" xmlns:p="http://schemas.openxmlformats.org/presentationml/2006/main">
  <p:tag name="TIMING" val="|14"/>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62059</TotalTime>
  <Words>16389</Words>
  <Application>Microsoft Macintosh PowerPoint</Application>
  <PresentationFormat>On-screen Show (4:3)</PresentationFormat>
  <Paragraphs>3382</Paragraphs>
  <Slides>211</Slides>
  <Notes>159</Notes>
  <HiddenSlides>84</HiddenSlides>
  <MMClips>0</MMClips>
  <ScaleCrop>false</ScaleCrop>
  <HeadingPairs>
    <vt:vector size="8" baseType="variant">
      <vt:variant>
        <vt:lpstr>Fonts Used</vt:lpstr>
      </vt:variant>
      <vt:variant>
        <vt:i4>18</vt:i4>
      </vt:variant>
      <vt:variant>
        <vt:lpstr>Theme</vt:lpstr>
      </vt:variant>
      <vt:variant>
        <vt:i4>2</vt:i4>
      </vt:variant>
      <vt:variant>
        <vt:lpstr>Embedded OLE Servers</vt:lpstr>
      </vt:variant>
      <vt:variant>
        <vt:i4>2</vt:i4>
      </vt:variant>
      <vt:variant>
        <vt:lpstr>Slide Titles</vt:lpstr>
      </vt:variant>
      <vt:variant>
        <vt:i4>211</vt:i4>
      </vt:variant>
    </vt:vector>
  </HeadingPairs>
  <TitlesOfParts>
    <vt:vector size="233" baseType="lpstr">
      <vt:lpstr>Arial</vt:lpstr>
      <vt:lpstr>Arial Narrow</vt:lpstr>
      <vt:lpstr>Calibri</vt:lpstr>
      <vt:lpstr>Calibri Light</vt:lpstr>
      <vt:lpstr>Comic Sans MS</vt:lpstr>
      <vt:lpstr>Courier</vt:lpstr>
      <vt:lpstr>Courier New</vt:lpstr>
      <vt:lpstr>Gill Sans</vt:lpstr>
      <vt:lpstr>Gill Sans MT</vt:lpstr>
      <vt:lpstr>Helvetica</vt:lpstr>
      <vt:lpstr>Menlo</vt:lpstr>
      <vt:lpstr>Royal Pain</vt:lpstr>
      <vt:lpstr>Symbol</vt:lpstr>
      <vt:lpstr>Tahoma</vt:lpstr>
      <vt:lpstr>Times</vt:lpstr>
      <vt:lpstr>Times New Roman</vt:lpstr>
      <vt:lpstr>Wingdings</vt:lpstr>
      <vt:lpstr>ZapfDingbats</vt:lpstr>
      <vt:lpstr>Office Theme</vt:lpstr>
      <vt:lpstr>1_Office Theme</vt:lpstr>
      <vt:lpstr>Clip</vt:lpstr>
      <vt:lpstr>Chart</vt:lpstr>
      <vt:lpstr>PowerPoint Presentation</vt:lpstr>
      <vt:lpstr>Topic 6 – Applications</vt:lpstr>
      <vt:lpstr>Some network apps</vt:lpstr>
      <vt:lpstr>Creating a network app</vt:lpstr>
      <vt:lpstr>Client-server paradigm</vt:lpstr>
      <vt:lpstr>Peer-peer architecture</vt:lpstr>
      <vt:lpstr>An application-layer protocol defines:</vt:lpstr>
      <vt:lpstr>Relationship Between Names&amp;Addresses</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Using DNS</vt:lpstr>
      <vt:lpstr>Local DNS name servers</vt:lpstr>
      <vt:lpstr>How Does Resolution Happen? (Iterative example)</vt:lpstr>
      <vt:lpstr>DNS name resolution recursive example</vt:lpstr>
      <vt:lpstr>Recursive and Iterative Queries - Hybrid case</vt:lpstr>
      <vt:lpstr>DNS Caching</vt:lpstr>
      <vt:lpstr>Caching DNS Information</vt:lpstr>
      <vt:lpstr>Negative Caching</vt:lpstr>
      <vt:lpstr>Reliability</vt:lpstr>
      <vt:lpstr>Local DNS name servers</vt:lpstr>
      <vt:lpstr>DNS name resolution: iterated query</vt:lpstr>
      <vt:lpstr>DNS name resolution: recursive query</vt:lpstr>
      <vt:lpstr>Caching DNS Information</vt:lpstr>
      <vt:lpstr>DNS records</vt:lpstr>
      <vt:lpstr>DNS protocol messages</vt:lpstr>
      <vt:lpstr>DNS protocol messages</vt:lpstr>
      <vt:lpstr>Getting your info into the DNS</vt:lpstr>
      <vt:lpstr>Most popular TLD</vt:lpstr>
      <vt:lpstr>PowerPoint Presentation</vt:lpstr>
      <vt:lpstr>DNS attack surface</vt:lpstr>
      <vt:lpstr>DNS Security</vt:lpstr>
      <vt:lpstr>DNSSEC protects all these end-to-end</vt:lpstr>
      <vt:lpstr>DNSSEC in practice</vt:lpstr>
      <vt:lpstr>On osx “host –av www.cl.cam.ac.uk</vt:lpstr>
      <vt:lpstr>Why is the web so successful?</vt:lpstr>
      <vt:lpstr>PowerPoint Presentation</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Improving HTTP Performance: Caching with Reverse Proxies</vt:lpstr>
      <vt:lpstr>Improving HTTP Performance: Caching with Forward Proxies</vt:lpstr>
      <vt:lpstr>Improving HTTP Performance: Caching w/ Content Distribution Networks</vt:lpstr>
      <vt:lpstr>Improving HTTP Performance: Caching with CDNs (cont.)</vt:lpstr>
      <vt:lpstr>Improving HTTP Performance: CDN Example – Akamai</vt:lpstr>
      <vt:lpstr>Hosting:  Multiple Sites Per Machine</vt:lpstr>
      <vt:lpstr>Hosting: Multiple Machines Per Site</vt:lpstr>
      <vt:lpstr>Multi-Hosting at Single Location</vt:lpstr>
      <vt:lpstr>Multi-Hosting at Several Locations</vt:lpstr>
      <vt:lpstr>CDN examples round-up </vt:lpstr>
      <vt:lpstr>After HTTP/1.1</vt:lpstr>
      <vt:lpstr>After HTTP/1.1</vt:lpstr>
      <vt:lpstr>After HTTP/1.1</vt:lpstr>
      <vt:lpstr>HTTP/2</vt:lpstr>
      <vt:lpstr>HTTP/2</vt:lpstr>
      <vt:lpstr>HTTP/2: mitigating HOL blocking</vt:lpstr>
      <vt:lpstr>HTTP/2: mitigating HOL blocking</vt:lpstr>
      <vt:lpstr>HTTP/2 to HTTP/3</vt:lpstr>
      <vt:lpstr>As at 2021</vt:lpstr>
      <vt:lpstr>SPDY</vt:lpstr>
      <vt:lpstr>Add QUIC and stir… Quick UDP Internet Connections</vt:lpstr>
      <vt:lpstr>3-Way Handshake</vt:lpstr>
      <vt:lpstr>UDP</vt:lpstr>
      <vt:lpstr>QUIC</vt:lpstr>
      <vt:lpstr>QUIC: Quick UDP Internet Connections</vt:lpstr>
      <vt:lpstr>QUIC: Connection establishment</vt:lpstr>
      <vt:lpstr>QUIC: streams – parallelism no HOL blocking in transport or application </vt:lpstr>
      <vt:lpstr>QUIC – more than just UDP</vt:lpstr>
      <vt:lpstr>Why QUIC over UDP and not a new proto</vt:lpstr>
      <vt:lpstr>Web Components</vt:lpstr>
      <vt:lpstr>HTML: HyperText Markup Language </vt:lpstr>
      <vt:lpstr>URL Syntax</vt:lpstr>
      <vt:lpstr>HyperText Transfer Protocol (HTTP)</vt:lpstr>
      <vt:lpstr>Steps in HTTP Request</vt:lpstr>
      <vt:lpstr>Client-Server Communication</vt:lpstr>
      <vt:lpstr>Different Forms of Server Response</vt:lpstr>
      <vt:lpstr>HTTP Resource Meta-Data</vt:lpstr>
      <vt:lpstr>HTTP is Stateless </vt:lpstr>
      <vt:lpstr>State in a Stateless Protocol: Cookies</vt:lpstr>
      <vt:lpstr>HTTP Performance</vt:lpstr>
      <vt:lpstr>Fetch HTTP Items:  Stop &amp; Wait</vt:lpstr>
      <vt:lpstr>Improving HTTP Performance: Concurrent Requests &amp; Responses</vt:lpstr>
      <vt:lpstr>Improving HTTP Performance: Pipelined Requests &amp; Responses</vt:lpstr>
      <vt:lpstr>Improving HTTP Performance: Persistent Connections</vt:lpstr>
      <vt:lpstr>HTTP evolution</vt:lpstr>
      <vt:lpstr>Scorecard: Getting n Small Objects</vt:lpstr>
      <vt:lpstr>Scorecard: Getting n Large Objects</vt:lpstr>
      <vt:lpstr>Improving HTTP Performance: Caching</vt:lpstr>
      <vt:lpstr>Improving HTTP Performance: Caching: How</vt:lpstr>
      <vt:lpstr>Improving HTTP Performance: Caching: Why</vt:lpstr>
      <vt:lpstr>Improving HTTP Performance: Caching on the Client</vt:lpstr>
      <vt:lpstr>Improving HTTP Performance: Caching with Reverse Proxies</vt:lpstr>
      <vt:lpstr>Improving HTTP Performance: Caching with Forward Proxies</vt:lpstr>
      <vt:lpstr>Improving HTTP Performance: Caching w/ Content Distribution Networks</vt:lpstr>
      <vt:lpstr>Improving HTTP Performance: Caching with CDNs (cont.)</vt:lpstr>
      <vt:lpstr>Improving HTTP Performance: CDN Example – Akamai</vt:lpstr>
      <vt:lpstr>Hosting:  Multiple Sites Per Machine</vt:lpstr>
      <vt:lpstr>Hosting: Multiple Machines Per Site</vt:lpstr>
      <vt:lpstr>Multi-Hosting at Single Location</vt:lpstr>
      <vt:lpstr>Multi-Hosting at Several Locations</vt:lpstr>
      <vt:lpstr>CDN examples round-up </vt:lpstr>
      <vt:lpstr>After HTTP/1.1</vt:lpstr>
      <vt:lpstr>After HTTP/1.1</vt:lpstr>
      <vt:lpstr>After HTTP/1.1</vt:lpstr>
      <vt:lpstr>After HTTP/1.1</vt:lpstr>
      <vt:lpstr>After HTTP/1.1</vt:lpstr>
      <vt:lpstr>SPDY</vt:lpstr>
      <vt:lpstr>Add QUIC and stir… Quick UDP Internet Connections</vt:lpstr>
      <vt:lpstr>3-Way Handshake</vt:lpstr>
      <vt:lpstr>UDP</vt:lpstr>
      <vt:lpstr>QUIC</vt:lpstr>
      <vt:lpstr>QUIC – more than just UDP</vt:lpstr>
      <vt:lpstr>Why QUIC over UDP and not a new proto</vt:lpstr>
      <vt:lpstr>SIP – Session Initiation Protocol</vt:lpstr>
      <vt:lpstr>SIP - VoIP</vt:lpstr>
      <vt:lpstr>SIP?</vt:lpstr>
      <vt:lpstr>H.323 – ITU</vt:lpstr>
      <vt:lpstr>Multimedia Applications</vt:lpstr>
      <vt:lpstr>The (still?) missing piece: Resource Allocation for Multimedia Applications </vt:lpstr>
      <vt:lpstr>Multimedia Applications</vt:lpstr>
      <vt:lpstr>Resource Allocation for Multimedia Applications </vt:lpstr>
      <vt:lpstr>Every host is a server: Peer-2-Peer</vt:lpstr>
      <vt:lpstr>Peer-to-peer (P2P) architecture</vt:lpstr>
      <vt:lpstr>File distribution: client-server vs P2P</vt:lpstr>
      <vt:lpstr>File distribution time: client-server</vt:lpstr>
      <vt:lpstr>File distribution time: P2P</vt:lpstr>
      <vt:lpstr>Client-server vs. P2P: example</vt:lpstr>
      <vt:lpstr>P2P file distribution: BitTorrent </vt:lpstr>
      <vt:lpstr>P2P file distribution: BitTorrent </vt:lpstr>
      <vt:lpstr>BitTorrent: requesting, sending file chunks</vt:lpstr>
      <vt:lpstr>BitTorrent: tit-for-tat</vt:lpstr>
      <vt:lpstr>Pure P2P architecture</vt:lpstr>
      <vt:lpstr>File Distribution: Server-Client vs P2P</vt:lpstr>
      <vt:lpstr>File distribution time: server-client</vt:lpstr>
      <vt:lpstr>File distribution time: P2P</vt:lpstr>
      <vt:lpstr>PowerPoint Presentation</vt:lpstr>
      <vt:lpstr>File distribution: BitTorrent* *rather old BitTorrent </vt:lpstr>
      <vt:lpstr>BitTorrent (1)</vt:lpstr>
      <vt:lpstr>BitTorrent (2)</vt:lpstr>
      <vt:lpstr>BitTorrent:  Tit-for-tat</vt:lpstr>
      <vt:lpstr>Distributed Hash Table (DHT)</vt:lpstr>
      <vt:lpstr>Distributed Hash Table (DHT)</vt:lpstr>
      <vt:lpstr>DHT Identifiers</vt:lpstr>
      <vt:lpstr>How to assign keys to peers?</vt:lpstr>
      <vt:lpstr>Circular DHT (1)</vt:lpstr>
      <vt:lpstr>Circle DHT  (2) </vt:lpstr>
      <vt:lpstr>Circular DHT with Shortcuts</vt:lpstr>
      <vt:lpstr>Peer Churn</vt:lpstr>
      <vt:lpstr>P2P Case study: Skype (pre-Microsoft)</vt:lpstr>
      <vt:lpstr>Peers as relays</vt:lpstr>
      <vt:lpstr>Email</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Internet (current data is $$$ or hard to get) This info taken from an annual Sandvine report for 2022 https://www.sandvine.com</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Content distribution networks (CDNs)</vt:lpstr>
      <vt:lpstr>Content distribution networks (CDNs)</vt:lpstr>
      <vt:lpstr>Summary.</vt:lpstr>
      <vt:lpstr>Class of 2020/2021</vt:lpstr>
      <vt:lpstr>QUIC: Quick UDP Internet Connections</vt:lpstr>
      <vt:lpstr>QUIC: Quick UDP Internet Connections</vt:lpstr>
      <vt:lpstr>QUIC: Connection establishment</vt:lpstr>
      <vt:lpstr>QUIC: streams: parallelism, no HOL blocking</vt:lpstr>
    </vt:vector>
  </TitlesOfParts>
  <Company>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Andrew Moore</dc:creator>
  <cp:lastModifiedBy>Andrew W. Moore</cp:lastModifiedBy>
  <cp:revision>173</cp:revision>
  <cp:lastPrinted>2023-02-23T13:01:00Z</cp:lastPrinted>
  <dcterms:created xsi:type="dcterms:W3CDTF">2012-01-24T12:19:10Z</dcterms:created>
  <dcterms:modified xsi:type="dcterms:W3CDTF">2023-02-23T13:09:50Z</dcterms:modified>
</cp:coreProperties>
</file>