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2.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41.xml" ContentType="application/vnd.openxmlformats-officedocument.presentationml.notesSlide+xml"/>
  <Override PartName="/ppt/tags/tag3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5.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3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handoutMasterIdLst>
    <p:handoutMasterId r:id="rId100"/>
  </p:handoutMasterIdLst>
  <p:sldIdLst>
    <p:sldId id="258" r:id="rId2"/>
    <p:sldId id="267" r:id="rId3"/>
    <p:sldId id="485" r:id="rId4"/>
    <p:sldId id="486" r:id="rId5"/>
    <p:sldId id="487" r:id="rId6"/>
    <p:sldId id="488" r:id="rId7"/>
    <p:sldId id="489" r:id="rId8"/>
    <p:sldId id="490" r:id="rId9"/>
    <p:sldId id="491" r:id="rId10"/>
    <p:sldId id="493" r:id="rId11"/>
    <p:sldId id="494" r:id="rId12"/>
    <p:sldId id="560" r:id="rId13"/>
    <p:sldId id="495" r:id="rId14"/>
    <p:sldId id="498" r:id="rId15"/>
    <p:sldId id="499" r:id="rId16"/>
    <p:sldId id="502" r:id="rId17"/>
    <p:sldId id="596" r:id="rId18"/>
    <p:sldId id="595" r:id="rId19"/>
    <p:sldId id="323" r:id="rId20"/>
    <p:sldId id="510" r:id="rId21"/>
    <p:sldId id="578" r:id="rId22"/>
    <p:sldId id="579" r:id="rId23"/>
    <p:sldId id="521" r:id="rId24"/>
    <p:sldId id="522" r:id="rId25"/>
    <p:sldId id="523" r:id="rId26"/>
    <p:sldId id="524" r:id="rId27"/>
    <p:sldId id="525" r:id="rId28"/>
    <p:sldId id="526" r:id="rId29"/>
    <p:sldId id="556" r:id="rId30"/>
    <p:sldId id="531" r:id="rId31"/>
    <p:sldId id="532" r:id="rId32"/>
    <p:sldId id="533" r:id="rId33"/>
    <p:sldId id="534" r:id="rId34"/>
    <p:sldId id="536" r:id="rId35"/>
    <p:sldId id="537" r:id="rId36"/>
    <p:sldId id="538" r:id="rId37"/>
    <p:sldId id="539" r:id="rId38"/>
    <p:sldId id="540" r:id="rId39"/>
    <p:sldId id="562"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553" r:id="rId53"/>
    <p:sldId id="554" r:id="rId54"/>
    <p:sldId id="555" r:id="rId55"/>
    <p:sldId id="563" r:id="rId56"/>
    <p:sldId id="594" r:id="rId57"/>
    <p:sldId id="589" r:id="rId58"/>
    <p:sldId id="591" r:id="rId59"/>
    <p:sldId id="598" r:id="rId60"/>
    <p:sldId id="593" r:id="rId61"/>
    <p:sldId id="262" r:id="rId62"/>
    <p:sldId id="586" r:id="rId63"/>
    <p:sldId id="588" r:id="rId64"/>
    <p:sldId id="259" r:id="rId65"/>
    <p:sldId id="263" r:id="rId66"/>
    <p:sldId id="587" r:id="rId67"/>
    <p:sldId id="597" r:id="rId68"/>
    <p:sldId id="567" r:id="rId69"/>
    <p:sldId id="472" r:id="rId70"/>
    <p:sldId id="473" r:id="rId71"/>
    <p:sldId id="474" r:id="rId72"/>
    <p:sldId id="475" r:id="rId73"/>
    <p:sldId id="476" r:id="rId74"/>
    <p:sldId id="477" r:id="rId75"/>
    <p:sldId id="478" r:id="rId76"/>
    <p:sldId id="568" r:id="rId77"/>
    <p:sldId id="335" r:id="rId78"/>
    <p:sldId id="336" r:id="rId79"/>
    <p:sldId id="337" r:id="rId80"/>
    <p:sldId id="338" r:id="rId81"/>
    <p:sldId id="339" r:id="rId82"/>
    <p:sldId id="340" r:id="rId83"/>
    <p:sldId id="341" r:id="rId84"/>
    <p:sldId id="342" r:id="rId85"/>
    <p:sldId id="343" r:id="rId86"/>
    <p:sldId id="344" r:id="rId87"/>
    <p:sldId id="569" r:id="rId88"/>
    <p:sldId id="570" r:id="rId89"/>
    <p:sldId id="571" r:id="rId90"/>
    <p:sldId id="572" r:id="rId91"/>
    <p:sldId id="573" r:id="rId92"/>
    <p:sldId id="574" r:id="rId93"/>
    <p:sldId id="575" r:id="rId94"/>
    <p:sldId id="351" r:id="rId95"/>
    <p:sldId id="352" r:id="rId96"/>
    <p:sldId id="566" r:id="rId97"/>
    <p:sldId id="599" r:id="rId9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70"/>
    <p:restoredTop sz="91701"/>
  </p:normalViewPr>
  <p:slideViewPr>
    <p:cSldViewPr snapToGrid="0" snapToObjects="1">
      <p:cViewPr>
        <p:scale>
          <a:sx n="105" d="100"/>
          <a:sy n="105" d="100"/>
        </p:scale>
        <p:origin x="1128" y="4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9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4A6FD649-AF49-2A4A-91D8-72AFEFD54B14}" type="datetime1">
              <a:rPr lang="en-GB" smtClean="0"/>
              <a:t>19/02/2021</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r>
              <a:rPr lang="en-US"/>
              <a:t>Topic 6</a:t>
            </a:r>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80557-DB40-1346-998E-B87360C10554}" type="datetime1">
              <a:rPr lang="en-GB" smtClean="0"/>
              <a:t>19/02/2021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Topic 6</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a:rPr>
              <a:t>Applications need their own protocols.</a:t>
            </a:r>
          </a:p>
          <a:p>
            <a:r>
              <a:rPr lang="en-US" sz="1200" dirty="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a:latin typeface="Calibri"/>
              </a:rPr>
              <a:t>This topic explores some of the most popular network applications available today.</a:t>
            </a:r>
          </a:p>
        </p:txBody>
      </p:sp>
      <p:sp>
        <p:nvSpPr>
          <p:cNvPr id="4" name="Slide Number Placeholder 3"/>
          <p:cNvSpPr>
            <a:spLocks noGrp="1"/>
          </p:cNvSpPr>
          <p:nvPr>
            <p:ph type="sldNum" sz="quarter" idx="10"/>
          </p:nvPr>
        </p:nvSpPr>
        <p:spPr/>
        <p:txBody>
          <a:bodyPr/>
          <a:lstStyle/>
          <a:p>
            <a:fld id="{768CBA52-DC4E-F943-BEC7-7E908FFAD05F}" type="slidenum">
              <a:rPr lang="en-US" smtClean="0"/>
              <a:t>1</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402115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11</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FIX THIS – expanded example? and better differentiation between this </a:t>
            </a:r>
            <a:r>
              <a:rPr lang="en-US">
                <a:ea typeface="ＭＳ Ｐゴシック" charset="0"/>
                <a:cs typeface="ＭＳ Ｐゴシック" charset="0"/>
              </a:rPr>
              <a:t>and recursive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66892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13</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Most common case: this mixed usage: host to local: recursive; local: iterative</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48218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14</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ea typeface="ＭＳ Ｐゴシック" charset="0"/>
                <a:cs typeface="ＭＳ Ｐゴシック" charset="0"/>
              </a:rPr>
              <a:t>2019-2-25</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6028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15</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2964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16</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630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Topic 6</a:t>
            </a:r>
          </a:p>
        </p:txBody>
      </p:sp>
      <p:sp>
        <p:nvSpPr>
          <p:cNvPr id="5" name="Slide Number Placeholder 4"/>
          <p:cNvSpPr>
            <a:spLocks noGrp="1"/>
          </p:cNvSpPr>
          <p:nvPr>
            <p:ph type="sldNum" sz="quarter" idx="5"/>
          </p:nvPr>
        </p:nvSpPr>
        <p:spPr/>
        <p:txBody>
          <a:bodyPr/>
          <a:lstStyle/>
          <a:p>
            <a:fld id="{768CBA52-DC4E-F943-BEC7-7E908FFAD05F}" type="slidenum">
              <a:rPr lang="en-US" smtClean="0"/>
              <a:t>18</a:t>
            </a:fld>
            <a:endParaRPr lang="en-US"/>
          </a:p>
        </p:txBody>
      </p:sp>
    </p:spTree>
    <p:extLst>
      <p:ext uri="{BB962C8B-B14F-4D97-AF65-F5344CB8AC3E}">
        <p14:creationId xmlns:p14="http://schemas.microsoft.com/office/powerpoint/2010/main" val="69335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2020-3-9</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20</a:t>
            </a:fld>
            <a:endParaRPr lang="en-US"/>
          </a:p>
        </p:txBody>
      </p:sp>
    </p:spTree>
    <p:extLst>
      <p:ext uri="{BB962C8B-B14F-4D97-AF65-F5344CB8AC3E}">
        <p14:creationId xmlns:p14="http://schemas.microsoft.com/office/powerpoint/2010/main" val="34787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16-Feb-2015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23</a:t>
            </a:fld>
            <a:endParaRPr lang="en-US"/>
          </a:p>
        </p:txBody>
      </p:sp>
    </p:spTree>
    <p:extLst>
      <p:ext uri="{BB962C8B-B14F-4D97-AF65-F5344CB8AC3E}">
        <p14:creationId xmlns:p14="http://schemas.microsoft.com/office/powerpoint/2010/main" val="268518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24</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77674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393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3</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94670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26</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701815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27</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36532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this</a:t>
            </a:r>
          </a:p>
          <a:p>
            <a:r>
              <a:rPr lang="en-US" dirty="0"/>
              <a:t>Draw!!!</a:t>
            </a:r>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28</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214397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30</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975199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31</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581323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32</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02298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33</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5134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34</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073331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35</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11351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3026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have one without the other…</a:t>
            </a:r>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4</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3379899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0608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here 8/Mar/2013</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38</a:t>
            </a:fld>
            <a:endParaRPr lang="en-US"/>
          </a:p>
        </p:txBody>
      </p:sp>
    </p:spTree>
    <p:extLst>
      <p:ext uri="{BB962C8B-B14F-4D97-AF65-F5344CB8AC3E}">
        <p14:creationId xmlns:p14="http://schemas.microsoft.com/office/powerpoint/2010/main" val="4120440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171618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43</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121141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44</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2020-3-10</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6932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45</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339691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46</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78166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842496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360285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49</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5663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5</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68612"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003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50</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18-feb-2014</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38388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51</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583258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52</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08782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53</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206699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54</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7135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 CACHING</a:t>
            </a:r>
          </a:p>
          <a:p>
            <a:endParaRPr lang="en-US" dirty="0"/>
          </a:p>
          <a:p>
            <a:endParaRPr lang="en-US" dirty="0"/>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55</a:t>
            </a:fld>
            <a:endParaRPr lang="en-US"/>
          </a:p>
        </p:txBody>
      </p:sp>
    </p:spTree>
    <p:extLst>
      <p:ext uri="{BB962C8B-B14F-4D97-AF65-F5344CB8AC3E}">
        <p14:creationId xmlns:p14="http://schemas.microsoft.com/office/powerpoint/2010/main" val="2989989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19/02/2021</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69</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40559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19/02/2021</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70</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1370781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19/02/2021</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71</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415441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19/02/2021</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72</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6395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6</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70660"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19805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19/02/2021</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73</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341890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19/02/2021</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87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74</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766415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19/02/2021</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75</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12468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76</a:t>
            </a:fld>
            <a:endParaRPr lang="en-US"/>
          </a:p>
        </p:txBody>
      </p:sp>
    </p:spTree>
    <p:extLst>
      <p:ext uri="{BB962C8B-B14F-4D97-AF65-F5344CB8AC3E}">
        <p14:creationId xmlns:p14="http://schemas.microsoft.com/office/powerpoint/2010/main" val="974622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Skype hybrid, </a:t>
            </a:r>
            <a:r>
              <a:rPr lang="en-US" dirty="0" err="1">
                <a:latin typeface="Times New Roman" charset="0"/>
                <a:ea typeface="ＭＳ Ｐゴシック" charset="0"/>
                <a:cs typeface="ＭＳ Ｐゴシック" charset="0"/>
              </a:rPr>
              <a:t>Bittorrent</a:t>
            </a:r>
            <a:r>
              <a:rPr lang="en-US" dirty="0">
                <a:latin typeface="Times New Roman" charset="0"/>
                <a:ea typeface="ＭＳ Ｐゴシック" charset="0"/>
                <a:cs typeface="ＭＳ Ｐゴシック" charset="0"/>
              </a:rPr>
              <a:t> - pure</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77</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67632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25-frb-2015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81</a:t>
            </a:fld>
            <a:endParaRPr lang="en-US"/>
          </a:p>
        </p:txBody>
      </p:sp>
    </p:spTree>
    <p:extLst>
      <p:ext uri="{BB962C8B-B14F-4D97-AF65-F5344CB8AC3E}">
        <p14:creationId xmlns:p14="http://schemas.microsoft.com/office/powerpoint/2010/main" val="2368169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GOT HERE 6/Feb/2011</a:t>
            </a:r>
          </a:p>
        </p:txBody>
      </p:sp>
      <p:sp>
        <p:nvSpPr>
          <p:cNvPr id="4" name="Slide Number Placeholder 3"/>
          <p:cNvSpPr>
            <a:spLocks noGrp="1"/>
          </p:cNvSpPr>
          <p:nvPr>
            <p:ph type="sldNum" sz="quarter" idx="10"/>
          </p:nvPr>
        </p:nvSpPr>
        <p:spPr/>
        <p:txBody>
          <a:bodyPr/>
          <a:lstStyle/>
          <a:p>
            <a:fld id="{768CBA52-DC4E-F943-BEC7-7E908FFAD05F}" type="slidenum">
              <a:rPr lang="en-US" smtClean="0"/>
              <a:t>85</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1649307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3155155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87</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25266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96</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402115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7</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8378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8</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5658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9</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3438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10</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6/Mar/2013</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0835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19/02/2021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19/02/2021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19/02/2021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958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19/02/2021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19/02/2021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19/02/2021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19/02/2021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19/02/2021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19/02/2021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19/02/2021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19/02/2021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19/02/2021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19/02/2021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19/02/2021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oleObject" Target="../embeddings/oleObject15.bin"/><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14.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17.bin"/><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18.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www.caida.org/publications/presentations/2008/wide_castro_root_servers/wide_castro_root_servers.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aida.org/publications/presentations/2008/wide_castro_root_servers/wide_castro_root_servers.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wmf"/><Relationship Id="rId18" Type="http://schemas.openxmlformats.org/officeDocument/2006/relationships/oleObject" Target="../embeddings/oleObject10.bin"/><Relationship Id="rId3" Type="http://schemas.openxmlformats.org/officeDocument/2006/relationships/slideLayout" Target="../slideLayouts/slideLayout12.xml"/><Relationship Id="rId21" Type="http://schemas.openxmlformats.org/officeDocument/2006/relationships/oleObject" Target="../embeddings/oleObject13.bin"/><Relationship Id="rId7" Type="http://schemas.openxmlformats.org/officeDocument/2006/relationships/image" Target="../media/image1.wmf"/><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tags" Target="../tags/tag1.xml"/><Relationship Id="rId16" Type="http://schemas.openxmlformats.org/officeDocument/2006/relationships/oleObject" Target="../embeddings/oleObject8.bin"/><Relationship Id="rId20"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5" Type="http://schemas.openxmlformats.org/officeDocument/2006/relationships/image" Target="../media/image5.png"/><Relationship Id="rId15" Type="http://schemas.openxmlformats.org/officeDocument/2006/relationships/oleObject" Target="../embeddings/oleObject7.bin"/><Relationship Id="rId10" Type="http://schemas.openxmlformats.org/officeDocument/2006/relationships/oleObject" Target="../embeddings/oleObject3.bin"/><Relationship Id="rId19" Type="http://schemas.openxmlformats.org/officeDocument/2006/relationships/oleObject" Target="../embeddings/oleObject11.bin"/><Relationship Id="rId4" Type="http://schemas.openxmlformats.org/officeDocument/2006/relationships/image" Target="../media/image4.wmf"/><Relationship Id="rId9" Type="http://schemas.openxmlformats.org/officeDocument/2006/relationships/image" Target="../media/image2.wmf"/><Relationship Id="rId14" Type="http://schemas.openxmlformats.org/officeDocument/2006/relationships/oleObject" Target="../embeddings/oleObject6.bin"/><Relationship Id="rId2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tif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0.emf"/><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emf"/><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40.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wmf"/><Relationship Id="rId18" Type="http://schemas.openxmlformats.org/officeDocument/2006/relationships/oleObject" Target="../embeddings/oleObject33.bin"/><Relationship Id="rId3" Type="http://schemas.openxmlformats.org/officeDocument/2006/relationships/notesSlide" Target="../notesSlides/notesSlide54.xml"/><Relationship Id="rId21" Type="http://schemas.openxmlformats.org/officeDocument/2006/relationships/oleObject" Target="../embeddings/oleObject36.bin"/><Relationship Id="rId7" Type="http://schemas.openxmlformats.org/officeDocument/2006/relationships/image" Target="../media/image1.wmf"/><Relationship Id="rId12" Type="http://schemas.openxmlformats.org/officeDocument/2006/relationships/oleObject" Target="../embeddings/oleObject28.bin"/><Relationship Id="rId17" Type="http://schemas.openxmlformats.org/officeDocument/2006/relationships/oleObject" Target="../embeddings/oleObject32.bin"/><Relationship Id="rId2" Type="http://schemas.openxmlformats.org/officeDocument/2006/relationships/slideLayout" Target="../slideLayouts/slideLayout13.xml"/><Relationship Id="rId16" Type="http://schemas.openxmlformats.org/officeDocument/2006/relationships/oleObject" Target="../embeddings/oleObject31.bin"/><Relationship Id="rId20" Type="http://schemas.openxmlformats.org/officeDocument/2006/relationships/oleObject" Target="../embeddings/oleObject35.bin"/><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oleObject" Target="../embeddings/oleObject27.bin"/><Relationship Id="rId5" Type="http://schemas.openxmlformats.org/officeDocument/2006/relationships/image" Target="../media/image5.png"/><Relationship Id="rId15" Type="http://schemas.openxmlformats.org/officeDocument/2006/relationships/oleObject" Target="../embeddings/oleObject30.bin"/><Relationship Id="rId10" Type="http://schemas.openxmlformats.org/officeDocument/2006/relationships/oleObject" Target="../embeddings/oleObject26.bin"/><Relationship Id="rId19" Type="http://schemas.openxmlformats.org/officeDocument/2006/relationships/oleObject" Target="../embeddings/oleObject34.bin"/><Relationship Id="rId4" Type="http://schemas.openxmlformats.org/officeDocument/2006/relationships/image" Target="../media/image4.wmf"/><Relationship Id="rId9" Type="http://schemas.openxmlformats.org/officeDocument/2006/relationships/image" Target="../media/image2.wmf"/><Relationship Id="rId14" Type="http://schemas.openxmlformats.org/officeDocument/2006/relationships/oleObject" Target="../embeddings/oleObject29.bin"/><Relationship Id="rId22"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image" Target="../media/image3.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image" Target="../media/image3.wm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41.emf"/><Relationship Id="rId4" Type="http://schemas.openxmlformats.org/officeDocument/2006/relationships/oleObject" Target="../embeddings/oleObject46.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42.png"/><Relationship Id="rId3" Type="http://schemas.openxmlformats.org/officeDocument/2006/relationships/oleObject" Target="../embeddings/oleObject47.bin"/><Relationship Id="rId7" Type="http://schemas.openxmlformats.org/officeDocument/2006/relationships/oleObject" Target="../embeddings/oleObject50.bin"/><Relationship Id="rId12"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9.bin"/><Relationship Id="rId11" Type="http://schemas.openxmlformats.org/officeDocument/2006/relationships/oleObject" Target="../embeddings/oleObject54.bin"/><Relationship Id="rId5" Type="http://schemas.openxmlformats.org/officeDocument/2006/relationships/oleObject" Target="../embeddings/oleObject48.bin"/><Relationship Id="rId10" Type="http://schemas.openxmlformats.org/officeDocument/2006/relationships/oleObject" Target="../embeddings/oleObject53.bin"/><Relationship Id="rId4" Type="http://schemas.openxmlformats.org/officeDocument/2006/relationships/image" Target="../media/image3.wmf"/><Relationship Id="rId9" Type="http://schemas.openxmlformats.org/officeDocument/2006/relationships/oleObject" Target="../embeddings/oleObject52.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42.png"/><Relationship Id="rId3" Type="http://schemas.openxmlformats.org/officeDocument/2006/relationships/oleObject" Target="../embeddings/oleObject56.bin"/><Relationship Id="rId7" Type="http://schemas.openxmlformats.org/officeDocument/2006/relationships/oleObject" Target="../embeddings/oleObject59.bin"/><Relationship Id="rId12" Type="http://schemas.openxmlformats.org/officeDocument/2006/relationships/oleObject" Target="../embeddings/oleObject64.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0" Type="http://schemas.openxmlformats.org/officeDocument/2006/relationships/oleObject" Target="../embeddings/oleObject62.bin"/><Relationship Id="rId4" Type="http://schemas.openxmlformats.org/officeDocument/2006/relationships/image" Target="../media/image3.wmf"/><Relationship Id="rId9" Type="http://schemas.openxmlformats.org/officeDocument/2006/relationships/oleObject" Target="../embeddings/oleObject61.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oleObject" Target="../embeddings/oleObject73.bin"/><Relationship Id="rId3" Type="http://schemas.openxmlformats.org/officeDocument/2006/relationships/notesSlide" Target="../notesSlides/notesSlide56.xml"/><Relationship Id="rId7" Type="http://schemas.openxmlformats.org/officeDocument/2006/relationships/oleObject" Target="../embeddings/oleObject67.bin"/><Relationship Id="rId12" Type="http://schemas.openxmlformats.org/officeDocument/2006/relationships/oleObject" Target="../embeddings/oleObject72.bin"/><Relationship Id="rId2" Type="http://schemas.openxmlformats.org/officeDocument/2006/relationships/slideLayout" Target="../slideLayouts/slideLayout6.xml"/><Relationship Id="rId16" Type="http://schemas.openxmlformats.org/officeDocument/2006/relationships/image" Target="../media/image43.png"/><Relationship Id="rId1" Type="http://schemas.openxmlformats.org/officeDocument/2006/relationships/vmlDrawing" Target="../drawings/vmlDrawing16.vml"/><Relationship Id="rId6" Type="http://schemas.openxmlformats.org/officeDocument/2006/relationships/oleObject" Target="../embeddings/oleObject66.bin"/><Relationship Id="rId11" Type="http://schemas.openxmlformats.org/officeDocument/2006/relationships/oleObject" Target="../embeddings/oleObject71.bin"/><Relationship Id="rId5" Type="http://schemas.openxmlformats.org/officeDocument/2006/relationships/image" Target="../media/image3.wmf"/><Relationship Id="rId15" Type="http://schemas.openxmlformats.org/officeDocument/2006/relationships/image" Target="../media/image42.png"/><Relationship Id="rId10" Type="http://schemas.openxmlformats.org/officeDocument/2006/relationships/oleObject" Target="../embeddings/oleObject70.bin"/><Relationship Id="rId4" Type="http://schemas.openxmlformats.org/officeDocument/2006/relationships/oleObject" Target="../embeddings/oleObject65.bin"/><Relationship Id="rId9" Type="http://schemas.openxmlformats.org/officeDocument/2006/relationships/oleObject" Target="../embeddings/oleObject69.bin"/><Relationship Id="rId14" Type="http://schemas.openxmlformats.org/officeDocument/2006/relationships/oleObject" Target="../embeddings/oleObject7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oleObject" Target="../embeddings/oleObject83.bin"/><Relationship Id="rId18" Type="http://schemas.openxmlformats.org/officeDocument/2006/relationships/oleObject" Target="../embeddings/oleObject88.bin"/><Relationship Id="rId3" Type="http://schemas.openxmlformats.org/officeDocument/2006/relationships/image" Target="../media/image44.png"/><Relationship Id="rId21" Type="http://schemas.openxmlformats.org/officeDocument/2006/relationships/oleObject" Target="../embeddings/oleObject91.bin"/><Relationship Id="rId7" Type="http://schemas.openxmlformats.org/officeDocument/2006/relationships/oleObject" Target="../embeddings/oleObject77.bin"/><Relationship Id="rId12" Type="http://schemas.openxmlformats.org/officeDocument/2006/relationships/oleObject" Target="../embeddings/oleObject82.bin"/><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oleObject" Target="../embeddings/oleObject86.bin"/><Relationship Id="rId20" Type="http://schemas.openxmlformats.org/officeDocument/2006/relationships/oleObject" Target="../embeddings/oleObject90.bin"/><Relationship Id="rId1" Type="http://schemas.openxmlformats.org/officeDocument/2006/relationships/vmlDrawing" Target="../drawings/vmlDrawing17.vml"/><Relationship Id="rId6" Type="http://schemas.openxmlformats.org/officeDocument/2006/relationships/oleObject" Target="../embeddings/oleObject76.bin"/><Relationship Id="rId11" Type="http://schemas.openxmlformats.org/officeDocument/2006/relationships/oleObject" Target="../embeddings/oleObject81.bin"/><Relationship Id="rId5" Type="http://schemas.openxmlformats.org/officeDocument/2006/relationships/image" Target="../media/image3.wmf"/><Relationship Id="rId15" Type="http://schemas.openxmlformats.org/officeDocument/2006/relationships/oleObject" Target="../embeddings/oleObject85.bin"/><Relationship Id="rId10" Type="http://schemas.openxmlformats.org/officeDocument/2006/relationships/oleObject" Target="../embeddings/oleObject80.bin"/><Relationship Id="rId19" Type="http://schemas.openxmlformats.org/officeDocument/2006/relationships/oleObject" Target="../embeddings/oleObject89.bin"/><Relationship Id="rId4" Type="http://schemas.openxmlformats.org/officeDocument/2006/relationships/oleObject" Target="../embeddings/oleObject75.bin"/><Relationship Id="rId9" Type="http://schemas.openxmlformats.org/officeDocument/2006/relationships/oleObject" Target="../embeddings/oleObject79.bin"/><Relationship Id="rId14" Type="http://schemas.openxmlformats.org/officeDocument/2006/relationships/oleObject" Target="../embeddings/oleObject84.bin"/><Relationship Id="rId22" Type="http://schemas.openxmlformats.org/officeDocument/2006/relationships/oleObject" Target="../embeddings/oleObject92.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oleObject" Target="../embeddings/oleObject101.bin"/><Relationship Id="rId18" Type="http://schemas.openxmlformats.org/officeDocument/2006/relationships/oleObject" Target="../embeddings/oleObject106.bin"/><Relationship Id="rId3" Type="http://schemas.openxmlformats.org/officeDocument/2006/relationships/image" Target="../media/image44.png"/><Relationship Id="rId21" Type="http://schemas.openxmlformats.org/officeDocument/2006/relationships/oleObject" Target="../embeddings/oleObject109.bin"/><Relationship Id="rId7" Type="http://schemas.openxmlformats.org/officeDocument/2006/relationships/oleObject" Target="../embeddings/oleObject95.bin"/><Relationship Id="rId12" Type="http://schemas.openxmlformats.org/officeDocument/2006/relationships/oleObject" Target="../embeddings/oleObject100.bin"/><Relationship Id="rId17"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oleObject" Target="../embeddings/oleObject104.bin"/><Relationship Id="rId20" Type="http://schemas.openxmlformats.org/officeDocument/2006/relationships/oleObject" Target="../embeddings/oleObject108.bin"/><Relationship Id="rId1" Type="http://schemas.openxmlformats.org/officeDocument/2006/relationships/vmlDrawing" Target="../drawings/vmlDrawing18.vml"/><Relationship Id="rId6" Type="http://schemas.openxmlformats.org/officeDocument/2006/relationships/oleObject" Target="../embeddings/oleObject94.bin"/><Relationship Id="rId11" Type="http://schemas.openxmlformats.org/officeDocument/2006/relationships/oleObject" Target="../embeddings/oleObject99.bin"/><Relationship Id="rId5" Type="http://schemas.openxmlformats.org/officeDocument/2006/relationships/image" Target="../media/image3.wmf"/><Relationship Id="rId15" Type="http://schemas.openxmlformats.org/officeDocument/2006/relationships/oleObject" Target="../embeddings/oleObject103.bin"/><Relationship Id="rId10" Type="http://schemas.openxmlformats.org/officeDocument/2006/relationships/oleObject" Target="../embeddings/oleObject98.bin"/><Relationship Id="rId19" Type="http://schemas.openxmlformats.org/officeDocument/2006/relationships/oleObject" Target="../embeddings/oleObject107.bin"/><Relationship Id="rId4" Type="http://schemas.openxmlformats.org/officeDocument/2006/relationships/oleObject" Target="../embeddings/oleObject93.bin"/><Relationship Id="rId9" Type="http://schemas.openxmlformats.org/officeDocument/2006/relationships/oleObject" Target="../embeddings/oleObject97.bin"/><Relationship Id="rId14" Type="http://schemas.openxmlformats.org/officeDocument/2006/relationships/oleObject" Target="../embeddings/oleObject102.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 6 – Applications</a:t>
            </a:r>
          </a:p>
        </p:txBody>
      </p:sp>
      <p:sp>
        <p:nvSpPr>
          <p:cNvPr id="3" name="Content Placeholder 2"/>
          <p:cNvSpPr>
            <a:spLocks noGrp="1"/>
          </p:cNvSpPr>
          <p:nvPr>
            <p:ph idx="1"/>
          </p:nvPr>
        </p:nvSpPr>
        <p:spPr>
          <a:xfrm>
            <a:off x="457200" y="1600200"/>
            <a:ext cx="8229600" cy="4928480"/>
          </a:xfrm>
        </p:spPr>
        <p:txBody>
          <a:bodyPr>
            <a:normAutofit fontScale="85000" lnSpcReduction="20000"/>
          </a:bodyPr>
          <a:lstStyle/>
          <a:p>
            <a:pPr marL="0" indent="0">
              <a:buNone/>
            </a:pPr>
            <a:endParaRPr lang="en-US" dirty="0">
              <a:latin typeface="Calibri"/>
            </a:endParaRPr>
          </a:p>
          <a:p>
            <a:r>
              <a:rPr lang="en-US" dirty="0"/>
              <a:t>Infrastructure Services (DNS)</a:t>
            </a:r>
          </a:p>
          <a:p>
            <a:pPr lvl="1"/>
            <a:r>
              <a:rPr lang="en-US" dirty="0"/>
              <a:t>Now with added security…</a:t>
            </a:r>
          </a:p>
          <a:p>
            <a:endParaRPr lang="en-US" dirty="0">
              <a:latin typeface="Calibri"/>
            </a:endParaRPr>
          </a:p>
          <a:p>
            <a:r>
              <a:rPr lang="en-US" dirty="0">
                <a:latin typeface="Calibri"/>
              </a:rPr>
              <a:t>Traditional Applications (web)</a:t>
            </a:r>
          </a:p>
          <a:p>
            <a:pPr lvl="1"/>
            <a:r>
              <a:rPr lang="en-US" dirty="0">
                <a:latin typeface="Calibri"/>
              </a:rPr>
              <a:t>Now with added QUIC</a:t>
            </a:r>
          </a:p>
          <a:p>
            <a:endParaRPr lang="en-US" dirty="0"/>
          </a:p>
          <a:p>
            <a:r>
              <a:rPr lang="en-US" dirty="0"/>
              <a:t>Multimedia Applications (SIP)</a:t>
            </a:r>
          </a:p>
          <a:p>
            <a:pPr lvl="1"/>
            <a:r>
              <a:rPr lang="en-US" dirty="0">
                <a:latin typeface="Calibri"/>
              </a:rPr>
              <a:t>One day (more…)…</a:t>
            </a:r>
          </a:p>
          <a:p>
            <a:endParaRPr lang="en-US" dirty="0">
              <a:latin typeface="Calibri"/>
            </a:endParaRPr>
          </a:p>
          <a:p>
            <a:r>
              <a:rPr lang="en-US" dirty="0">
                <a:latin typeface="Calibri"/>
              </a:rPr>
              <a:t>P2P Networks</a:t>
            </a:r>
          </a:p>
          <a:p>
            <a:pPr lvl="1"/>
            <a:r>
              <a:rPr lang="en-US" dirty="0">
                <a:latin typeface="Calibri"/>
              </a:rPr>
              <a:t>Every device serves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1</a:t>
            </a:fld>
            <a:endParaRPr lang="en-US"/>
          </a:p>
        </p:txBody>
      </p:sp>
    </p:spTree>
    <p:extLst>
      <p:ext uri="{BB962C8B-B14F-4D97-AF65-F5344CB8AC3E}">
        <p14:creationId xmlns:p14="http://schemas.microsoft.com/office/powerpoint/2010/main" val="131881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10</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a:latin typeface="Calibri"/>
                <a:ea typeface="Calibri"/>
                <a:cs typeface="Calibri"/>
              </a:rPr>
              <a:t>Two components</a:t>
            </a:r>
          </a:p>
          <a:p>
            <a:pPr lvl="1"/>
            <a:r>
              <a:rPr lang="en-US" dirty="0">
                <a:latin typeface="Calibri"/>
                <a:ea typeface="Calibri"/>
                <a:cs typeface="Calibri"/>
              </a:rPr>
              <a:t>Local DNS servers</a:t>
            </a:r>
          </a:p>
          <a:p>
            <a:pPr lvl="1"/>
            <a:r>
              <a:rPr lang="en-US" dirty="0">
                <a:latin typeface="Calibri"/>
                <a:ea typeface="Calibri"/>
                <a:cs typeface="Calibri"/>
              </a:rPr>
              <a:t>Resolver software on hosts</a:t>
            </a:r>
          </a:p>
          <a:p>
            <a:pPr lvl="1"/>
            <a:endParaRPr lang="en-US" dirty="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custDataLst>
      <p:tags r:id="rId1"/>
    </p:custDataLst>
    <p:extLst>
      <p:ext uri="{BB962C8B-B14F-4D97-AF65-F5344CB8AC3E}">
        <p14:creationId xmlns:p14="http://schemas.microsoft.com/office/powerpoint/2010/main" val="30509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a:cs typeface="Calibri"/>
                </a:rPr>
                <a:t>dns.cam.ac.uk</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11</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352" name="Clip" r:id="rId5" imgW="1307948" imgH="1084823" progId="MS_ClipArt_Gallery.2">
                  <p:embed/>
                </p:oleObj>
              </mc:Choice>
              <mc:Fallback>
                <p:oleObj name="Clip" r:id="rId5"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a:cs typeface="Calibri"/>
              </a:rPr>
              <a:t>cl.cam.ac.uk</a:t>
            </a:r>
            <a:endParaRPr lang="en-US" sz="1600" b="0" dirty="0">
              <a:latin typeface="Times New Roman" charset="0"/>
              <a:cs typeface="Calibri"/>
            </a:endParaRPr>
          </a:p>
        </p:txBody>
      </p:sp>
      <p:sp>
        <p:nvSpPr>
          <p:cNvPr id="82950" name="Text Box 4"/>
          <p:cNvSpPr txBox="1">
            <a:spLocks noChangeArrowheads="1"/>
          </p:cNvSpPr>
          <p:nvPr/>
        </p:nvSpPr>
        <p:spPr bwMode="auto">
          <a:xfrm>
            <a:off x="6506047" y="5957888"/>
            <a:ext cx="21675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a:cs typeface="Calibri"/>
              </a:rPr>
              <a:t>www.stanford.edu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353" name="Clip" r:id="rId7" imgW="1307948" imgH="1084823" progId="MS_ClipArt_Gallery.2">
                  <p:embed/>
                </p:oleObj>
              </mc:Choice>
              <mc:Fallback>
                <p:oleObj name="Clip" r:id="rId7"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a:cs typeface="Calibri"/>
              </a:rPr>
              <a:t>dns.stanford.edu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How Does Resolution Happen?</a:t>
            </a:r>
            <a:br>
              <a:rPr lang="en-US" dirty="0">
                <a:latin typeface="Helvetica" charset="0"/>
                <a:ea typeface="ＭＳ Ｐゴシック" charset="0"/>
                <a:cs typeface="ＭＳ Ｐゴシック" charset="0"/>
              </a:rPr>
            </a:br>
            <a:r>
              <a:rPr lang="en-US" sz="3100" dirty="0">
                <a:latin typeface="Helvetica" charset="0"/>
                <a:ea typeface="ＭＳ Ｐゴシック" charset="0"/>
                <a:cs typeface="ＭＳ Ｐゴシック" charset="0"/>
              </a:rPr>
              <a:t>(</a:t>
            </a:r>
            <a:r>
              <a:rPr lang="en-US" sz="3100" b="1" dirty="0">
                <a:latin typeface="Helvetica" charset="0"/>
                <a:ea typeface="ＭＳ Ｐゴシック" charset="0"/>
                <a:cs typeface="ＭＳ Ｐゴシック" charset="0"/>
              </a:rPr>
              <a:t>Iterative</a:t>
            </a:r>
            <a:r>
              <a:rPr lang="en-US" sz="3100" dirty="0">
                <a:latin typeface="Helvetica" charset="0"/>
                <a:ea typeface="ＭＳ Ｐゴシック" charset="0"/>
                <a:cs typeface="ＭＳ Ｐゴシック" charset="0"/>
              </a:rPr>
              <a:t> example)</a:t>
            </a:r>
          </a:p>
        </p:txBody>
      </p:sp>
      <p:sp>
        <p:nvSpPr>
          <p:cNvPr id="82976" name="Rectangle 65"/>
          <p:cNvSpPr>
            <a:spLocks noGrp="1" noChangeArrowheads="1"/>
          </p:cNvSpPr>
          <p:nvPr>
            <p:ph type="body" sz="half" idx="1"/>
          </p:nvPr>
        </p:nvSpPr>
        <p:spPr>
          <a:xfrm>
            <a:off x="444500" y="1587500"/>
            <a:ext cx="3565525" cy="1381125"/>
          </a:xfrm>
        </p:spPr>
        <p:txBody>
          <a:bodyPr>
            <a:normAutofit/>
          </a:bodyPr>
          <a:lstStyle/>
          <a:p>
            <a:pPr>
              <a:buFontTx/>
              <a:buNone/>
            </a:pPr>
            <a:r>
              <a:rPr lang="en-US" sz="2400" dirty="0">
                <a:latin typeface="Calibri"/>
                <a:cs typeface="Calibri"/>
              </a:rPr>
              <a:t>Host at </a:t>
            </a:r>
            <a:r>
              <a:rPr lang="en-US" sz="2400" b="1" dirty="0" err="1">
                <a:latin typeface="Courier New" charset="0"/>
                <a:cs typeface="Calibri"/>
              </a:rPr>
              <a:t>cl.cam.ac.uk</a:t>
            </a:r>
            <a:r>
              <a:rPr lang="en-US" sz="2400" dirty="0">
                <a:latin typeface="Calibri"/>
                <a:cs typeface="Calibri"/>
              </a:rPr>
              <a:t> wants IP address for </a:t>
            </a:r>
            <a:r>
              <a:rPr lang="en-US" sz="2400" b="1" dirty="0" err="1">
                <a:latin typeface="Courier New" charset="0"/>
                <a:cs typeface="Calibri"/>
              </a:rPr>
              <a:t>www.stanford.edu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Arial" panose="020B0604020202020204" pitchFamily="34" charset="0"/>
              <a:buChar char="•"/>
            </a:pPr>
            <a:r>
              <a:rPr lang="en-US" dirty="0">
                <a:latin typeface="Arial"/>
              </a:rPr>
              <a:t>Host enquiry is delegated to local DNS server</a:t>
            </a:r>
          </a:p>
          <a:p>
            <a:pPr marL="342900" indent="-342900">
              <a:buFont typeface="Arial" panose="020B0604020202020204" pitchFamily="34" charset="0"/>
              <a:buChar char="•"/>
            </a:pPr>
            <a:r>
              <a:rPr lang="en-US" dirty="0">
                <a:latin typeface="Arial"/>
              </a:rPr>
              <a:t>Consider</a:t>
            </a:r>
          </a:p>
          <a:p>
            <a:r>
              <a:rPr lang="en-US" dirty="0">
                <a:latin typeface="Arial"/>
              </a:rPr>
              <a:t>	transactions 2 – 7 only</a:t>
            </a:r>
          </a:p>
          <a:p>
            <a:pPr marL="342900" indent="-342900">
              <a:buFont typeface="Arial" panose="020B0604020202020204" pitchFamily="34" charset="0"/>
              <a:buChar char="•"/>
            </a:pPr>
            <a:r>
              <a:rPr lang="en-US" dirty="0">
                <a:latin typeface="Arial"/>
              </a:rPr>
              <a:t>contacted server replies with name of next server to contact</a:t>
            </a:r>
          </a:p>
          <a:p>
            <a:pPr marL="342900" indent="-342900">
              <a:buFont typeface="Arial" panose="020B0604020202020204" pitchFamily="34" charset="0"/>
              <a:buChar cha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a:latin typeface="Arial"/>
              </a:rPr>
              <a:t>”</a:t>
            </a:r>
            <a:endParaRPr lang="en-GB" altLang="ja-JP" dirty="0">
              <a:latin typeface="Arial"/>
            </a:endParaRPr>
          </a:p>
          <a:p>
            <a:pPr marL="342900" indent="-342900">
              <a:buFont typeface="ZapfDingbats" charset="0"/>
              <a:buChar char="r"/>
            </a:pPr>
            <a:endParaRPr lang="en-US" dirty="0">
              <a:latin typeface="Arial"/>
            </a:endParaRPr>
          </a:p>
        </p:txBody>
      </p:sp>
    </p:spTree>
    <p:custDataLst>
      <p:tags r:id="rId2"/>
    </p:custDataLst>
    <p:extLst>
      <p:ext uri="{BB962C8B-B14F-4D97-AF65-F5344CB8AC3E}">
        <p14:creationId xmlns:p14="http://schemas.microsoft.com/office/powerpoint/2010/main" val="4085995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12</a:t>
            </a:fld>
            <a:endParaRPr lang="en-US" sz="1400">
              <a:latin typeface="Times New Roman" charset="0"/>
            </a:endParaRPr>
          </a:p>
        </p:txBody>
      </p:sp>
      <p:grpSp>
        <p:nvGrpSpPr>
          <p:cNvPr id="18438" name="Group 65"/>
          <p:cNvGrpSpPr>
            <a:grpSpLocks/>
          </p:cNvGrpSpPr>
          <p:nvPr/>
        </p:nvGrpSpPr>
        <p:grpSpPr bwMode="auto">
          <a:xfrm>
            <a:off x="3457575" y="790575"/>
            <a:ext cx="5686425" cy="5513388"/>
            <a:chOff x="1525" y="384"/>
            <a:chExt cx="3582" cy="3473"/>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815"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a:latin typeface="Arial" charset="0"/>
                </a:rPr>
                <a:t>cl.cam.ac.uk</a:t>
              </a:r>
              <a:endParaRPr lang="en-US" sz="1600" dirty="0">
                <a:latin typeface="Arial" charset="0"/>
              </a:endParaRPr>
            </a:p>
          </p:txBody>
        </p:sp>
        <p:sp>
          <p:nvSpPr>
            <p:cNvPr id="18442" name="Text Box 4"/>
            <p:cNvSpPr txBox="1">
              <a:spLocks noChangeArrowheads="1"/>
            </p:cNvSpPr>
            <p:nvPr/>
          </p:nvSpPr>
          <p:spPr bwMode="auto">
            <a:xfrm>
              <a:off x="3077" y="3644"/>
              <a:ext cx="123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dirty="0" err="1">
                  <a:latin typeface="Arial" charset="0"/>
                </a:rPr>
                <a:t>www.stanford.edu</a:t>
              </a:r>
              <a:endParaRPr lang="en-US" sz="1600" dirty="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816"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a:latin typeface="Arial" charset="0"/>
                  </a:rPr>
                  <a:t>dns.cam.ac.uk</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a:latin typeface="Arial" charset="0"/>
                </a:rPr>
                <a:t>dns.stanford.edu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Arial" panose="020B0604020202020204" pitchFamily="34" charset="0"/>
              <a:buChar char="•"/>
            </a:pPr>
            <a:r>
              <a:rPr lang="en-US" sz="2000" dirty="0">
                <a:latin typeface="Arial"/>
              </a:rPr>
              <a:t>puts burden of name resolution on contacted name server</a:t>
            </a:r>
          </a:p>
          <a:p>
            <a:pPr marL="342900" indent="-342900">
              <a:buFont typeface="Arial" panose="020B0604020202020204" pitchFamily="34" charset="0"/>
              <a:buChar char="•"/>
            </a:pPr>
            <a:endParaRPr lang="en-US" sz="2000" dirty="0">
              <a:latin typeface="Arial"/>
            </a:endParaRPr>
          </a:p>
          <a:p>
            <a:pPr marL="342900" indent="-342900">
              <a:buFont typeface="Arial" panose="020B0604020202020204" pitchFamily="34" charset="0"/>
              <a:buChar char="•"/>
            </a:pPr>
            <a:r>
              <a:rPr lang="en-US" sz="2000" dirty="0">
                <a:latin typeface="Arial"/>
              </a:rPr>
              <a:t>heavy load? </a:t>
            </a: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name resolution </a:t>
            </a:r>
            <a:r>
              <a:rPr lang="en-US" sz="3600" b="1" dirty="0"/>
              <a:t>recursive</a:t>
            </a:r>
            <a:r>
              <a:rPr lang="en-US" sz="3600" dirty="0"/>
              <a:t> example</a:t>
            </a:r>
          </a:p>
        </p:txBody>
      </p:sp>
    </p:spTree>
    <p:extLst>
      <p:ext uri="{BB962C8B-B14F-4D97-AF65-F5344CB8AC3E}">
        <p14:creationId xmlns:p14="http://schemas.microsoft.com/office/powerpoint/2010/main" val="173645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13</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and Iterative Queries - </a:t>
            </a:r>
            <a:r>
              <a:rPr lang="en-US" sz="3200" b="1" dirty="0">
                <a:latin typeface="Helvetica" charset="0"/>
                <a:ea typeface="ＭＳ Ｐゴシック" charset="0"/>
                <a:cs typeface="ＭＳ Ｐゴシック" charset="0"/>
              </a:rPr>
              <a:t>Hybrid</a:t>
            </a:r>
            <a:r>
              <a:rPr lang="en-US" sz="3200" dirty="0">
                <a:latin typeface="Helvetica" charset="0"/>
                <a:ea typeface="ＭＳ Ｐゴシック" charset="0"/>
                <a:cs typeface="ＭＳ Ｐゴシック" charset="0"/>
              </a:rPr>
              <a:t> case</a:t>
            </a: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requests 1,2 and responses 9,10</a:t>
            </a: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392" name="Clip" r:id="rId5" imgW="1307948" imgH="1084823" progId="MS_ClipArt_Gallery.2">
                  <p:embed/>
                </p:oleObj>
              </mc:Choice>
              <mc:Fallback>
                <p:oleObj name="Clip" r:id="rId5"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3988223" y="6147376"/>
            <a:ext cx="264727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a:cs typeface="Calibri"/>
              </a:rPr>
              <a:t>my-</a:t>
            </a:r>
            <a:r>
              <a:rPr lang="en-US" sz="1600" dirty="0" err="1">
                <a:cs typeface="Calibri"/>
              </a:rPr>
              <a:t>host.cl.cam.ac.uk</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393" name="Clip" r:id="rId7" imgW="1307948" imgH="1084823" progId="MS_ClipArt_Gallery.2">
                    <p:embed/>
                  </p:oleObj>
                </mc:Choice>
                <mc:Fallback>
                  <p:oleObj name="Clip" r:id="rId7"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a:cs typeface="Calibri"/>
                </a:rPr>
                <a:t>dns.stanford.edu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238501" y="3027363"/>
            <a:ext cx="2876590" cy="2339086"/>
            <a:chOff x="3238501" y="3027363"/>
            <a:chExt cx="2876590"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Site DNS server</a:t>
                </a:r>
                <a:endParaRPr lang="en-US" sz="2400" b="0" dirty="0">
                  <a:latin typeface="Times New Roman" charset="0"/>
                  <a:cs typeface="Calibri"/>
                </a:endParaRPr>
              </a:p>
              <a:p>
                <a:pPr algn="ctr"/>
                <a:r>
                  <a:rPr lang="en-US" sz="1600" dirty="0" err="1">
                    <a:cs typeface="Calibri"/>
                  </a:rPr>
                  <a:t>dns.cam.ac.uk</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238501" y="4334113"/>
              <a:ext cx="2159001" cy="615951"/>
              <a:chOff x="2749" y="2132"/>
              <a:chExt cx="1360"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749" y="2132"/>
                <a:ext cx="1360"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Site DNS server</a:t>
                </a:r>
                <a:endParaRPr lang="en-US" sz="2400" b="0" dirty="0">
                  <a:latin typeface="Times New Roman" charset="0"/>
                  <a:cs typeface="Calibri"/>
                </a:endParaRPr>
              </a:p>
              <a:p>
                <a:pPr algn="ctr"/>
                <a:r>
                  <a:rPr lang="en-US" sz="1600" dirty="0" err="1">
                    <a:cs typeface="Calibri"/>
                  </a:rPr>
                  <a:t>dns.cl.cam.ac.uk</a:t>
                </a:r>
                <a:endParaRPr lang="en-US" sz="1600" b="0" dirty="0">
                  <a:latin typeface="Times New Roman" charset="0"/>
                  <a:cs typeface="Calibri"/>
                </a:endParaRPr>
              </a:p>
            </p:txBody>
          </p:sp>
        </p:grpSp>
      </p:grpSp>
    </p:spTree>
    <p:custDataLst>
      <p:tags r:id="rId2"/>
    </p:custDataLst>
    <p:extLst>
      <p:ext uri="{BB962C8B-B14F-4D97-AF65-F5344CB8AC3E}">
        <p14:creationId xmlns:p14="http://schemas.microsoft.com/office/powerpoint/2010/main" val="28573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14</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a:latin typeface="Calibri"/>
                <a:ea typeface="Calibri"/>
                <a:cs typeface="Calibri"/>
              </a:rPr>
              <a:t>www.bbc.co.uk</a:t>
            </a:r>
            <a:r>
              <a:rPr lang="en-US" dirty="0">
                <a:latin typeface="Calibri"/>
                <a:ea typeface="Calibri"/>
                <a:cs typeface="Calibri"/>
              </a:rPr>
              <a:t>) 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custDataLst>
      <p:tags r:id="rId1"/>
    </p:custDataLst>
    <p:extLst>
      <p:ext uri="{BB962C8B-B14F-4D97-AF65-F5344CB8AC3E}">
        <p14:creationId xmlns:p14="http://schemas.microsoft.com/office/powerpoint/2010/main" val="284506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15</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a:latin typeface="Calibri"/>
                <a:ea typeface="Calibri"/>
                <a:cs typeface="Calibri"/>
              </a:rPr>
              <a:t>bbcc.co.uk</a:t>
            </a:r>
            <a:r>
              <a:rPr lang="en-US" i="1" dirty="0">
                <a:latin typeface="Calibri"/>
                <a:ea typeface="Calibri"/>
                <a:cs typeface="Calibri"/>
              </a:rPr>
              <a:t> </a:t>
            </a:r>
            <a:r>
              <a:rPr lang="en-US" dirty="0">
                <a:latin typeface="Calibri"/>
                <a:ea typeface="Calibri"/>
                <a:cs typeface="Calibri"/>
              </a:rPr>
              <a:t>and </a:t>
            </a:r>
            <a:r>
              <a:rPr lang="en-US" i="1" dirty="0" err="1">
                <a:latin typeface="Calibri"/>
                <a:ea typeface="Calibri"/>
                <a:cs typeface="Calibri"/>
              </a:rPr>
              <a:t>www.bbc.com.uk</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16</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are </a:t>
            </a:r>
            <a:r>
              <a:rPr lang="en-US" dirty="0">
                <a:solidFill>
                  <a:srgbClr val="0000FF"/>
                </a:solidFill>
                <a:latin typeface="Calibri"/>
                <a:cs typeface="Calibri"/>
              </a:rPr>
              <a:t>replicated </a:t>
            </a:r>
            <a:r>
              <a:rPr lang="en-US" dirty="0">
                <a:latin typeface="Calibri"/>
                <a:cs typeface="Calibri"/>
              </a:rPr>
              <a:t>(primary/secondary)</a:t>
            </a: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custDataLst>
      <p:tags r:id="rId1"/>
    </p:custDataLst>
    <p:extLst>
      <p:ext uri="{BB962C8B-B14F-4D97-AF65-F5344CB8AC3E}">
        <p14:creationId xmlns:p14="http://schemas.microsoft.com/office/powerpoint/2010/main" val="3294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7C09EC-1D55-A54D-8C5D-4ED0EB949A68}"/>
              </a:ext>
            </a:extLst>
          </p:cNvPr>
          <p:cNvSpPr>
            <a:spLocks noGrp="1"/>
          </p:cNvSpPr>
          <p:nvPr>
            <p:ph type="sldNum" sz="quarter" idx="12"/>
          </p:nvPr>
        </p:nvSpPr>
        <p:spPr/>
        <p:txBody>
          <a:bodyPr/>
          <a:lstStyle/>
          <a:p>
            <a:fld id="{17258DB0-5299-B449-B005-2F11F39528E5}" type="slidenum">
              <a:rPr lang="en-US" smtClean="0"/>
              <a:t>17</a:t>
            </a:fld>
            <a:endParaRPr lang="en-US"/>
          </a:p>
        </p:txBody>
      </p:sp>
      <p:sp>
        <p:nvSpPr>
          <p:cNvPr id="5" name="TextBox 4">
            <a:extLst>
              <a:ext uri="{FF2B5EF4-FFF2-40B4-BE49-F238E27FC236}">
                <a16:creationId xmlns:a16="http://schemas.microsoft.com/office/drawing/2014/main" id="{9C7D8ADF-AB22-AD40-9E08-7DA1EC213358}"/>
              </a:ext>
            </a:extLst>
          </p:cNvPr>
          <p:cNvSpPr txBox="1"/>
          <p:nvPr/>
        </p:nvSpPr>
        <p:spPr>
          <a:xfrm>
            <a:off x="865092" y="932330"/>
            <a:ext cx="7413815" cy="261610"/>
          </a:xfrm>
          <a:prstGeom prst="rect">
            <a:avLst/>
          </a:prstGeom>
          <a:noFill/>
        </p:spPr>
        <p:txBody>
          <a:bodyPr wrap="square" rtlCol="0">
            <a:spAutoFit/>
          </a:bodyPr>
          <a:lstStyle/>
          <a:p>
            <a:r>
              <a:rPr lang="en-US" sz="1100" dirty="0"/>
              <a:t>From </a:t>
            </a:r>
            <a:r>
              <a:rPr lang="en-GB" sz="1100" dirty="0">
                <a:hlinkClick r:id="rId2"/>
              </a:rPr>
              <a:t>https://www.caida.org/publications/presentations/2008/wide_castro_root_servers/wide_castro_root_servers.pdf</a:t>
            </a:r>
            <a:endParaRPr lang="en-US" sz="1100" dirty="0"/>
          </a:p>
        </p:txBody>
      </p:sp>
      <p:pic>
        <p:nvPicPr>
          <p:cNvPr id="7" name="Picture 6">
            <a:extLst>
              <a:ext uri="{FF2B5EF4-FFF2-40B4-BE49-F238E27FC236}">
                <a16:creationId xmlns:a16="http://schemas.microsoft.com/office/drawing/2014/main" id="{3EBD0330-FFDF-C347-83EB-803FC69ADB4E}"/>
              </a:ext>
            </a:extLst>
          </p:cNvPr>
          <p:cNvPicPr>
            <a:picLocks noChangeAspect="1"/>
          </p:cNvPicPr>
          <p:nvPr/>
        </p:nvPicPr>
        <p:blipFill>
          <a:blip r:embed="rId3"/>
          <a:stretch>
            <a:fillRect/>
          </a:stretch>
        </p:blipFill>
        <p:spPr>
          <a:xfrm rot="5400000">
            <a:off x="1151406" y="-1176244"/>
            <a:ext cx="6882839" cy="9185648"/>
          </a:xfrm>
          <a:prstGeom prst="rect">
            <a:avLst/>
          </a:prstGeom>
        </p:spPr>
      </p:pic>
    </p:spTree>
    <p:extLst>
      <p:ext uri="{BB962C8B-B14F-4D97-AF65-F5344CB8AC3E}">
        <p14:creationId xmlns:p14="http://schemas.microsoft.com/office/powerpoint/2010/main" val="183709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11EBE7-2C2A-424B-B59C-3BC708FAD3F7}"/>
              </a:ext>
            </a:extLst>
          </p:cNvPr>
          <p:cNvPicPr>
            <a:picLocks noGrp="1" noChangeAspect="1"/>
          </p:cNvPicPr>
          <p:nvPr>
            <p:ph idx="1"/>
          </p:nvPr>
        </p:nvPicPr>
        <p:blipFill>
          <a:blip r:embed="rId3"/>
          <a:stretch>
            <a:fillRect/>
          </a:stretch>
        </p:blipFill>
        <p:spPr>
          <a:xfrm rot="5400000">
            <a:off x="1175018" y="-709628"/>
            <a:ext cx="6366135" cy="8496070"/>
          </a:xfrm>
        </p:spPr>
      </p:pic>
      <p:sp>
        <p:nvSpPr>
          <p:cNvPr id="4" name="Slide Number Placeholder 3">
            <a:extLst>
              <a:ext uri="{FF2B5EF4-FFF2-40B4-BE49-F238E27FC236}">
                <a16:creationId xmlns:a16="http://schemas.microsoft.com/office/drawing/2014/main" id="{D881070E-2A6B-C741-905D-A507731B5D04}"/>
              </a:ext>
            </a:extLst>
          </p:cNvPr>
          <p:cNvSpPr>
            <a:spLocks noGrp="1"/>
          </p:cNvSpPr>
          <p:nvPr>
            <p:ph type="sldNum" sz="quarter" idx="12"/>
          </p:nvPr>
        </p:nvSpPr>
        <p:spPr/>
        <p:txBody>
          <a:bodyPr/>
          <a:lstStyle/>
          <a:p>
            <a:fld id="{17258DB0-5299-B449-B005-2F11F39528E5}" type="slidenum">
              <a:rPr lang="en-US" smtClean="0"/>
              <a:t>18</a:t>
            </a:fld>
            <a:endParaRPr lang="en-US"/>
          </a:p>
        </p:txBody>
      </p:sp>
      <p:sp>
        <p:nvSpPr>
          <p:cNvPr id="7" name="TextBox 6">
            <a:extLst>
              <a:ext uri="{FF2B5EF4-FFF2-40B4-BE49-F238E27FC236}">
                <a16:creationId xmlns:a16="http://schemas.microsoft.com/office/drawing/2014/main" id="{85F22F3A-17BF-EC4E-85FB-5DDFD5563C27}"/>
              </a:ext>
            </a:extLst>
          </p:cNvPr>
          <p:cNvSpPr txBox="1"/>
          <p:nvPr/>
        </p:nvSpPr>
        <p:spPr>
          <a:xfrm>
            <a:off x="537879" y="1165411"/>
            <a:ext cx="7413815" cy="261610"/>
          </a:xfrm>
          <a:prstGeom prst="rect">
            <a:avLst/>
          </a:prstGeom>
          <a:noFill/>
        </p:spPr>
        <p:txBody>
          <a:bodyPr wrap="square" rtlCol="0">
            <a:spAutoFit/>
          </a:bodyPr>
          <a:lstStyle/>
          <a:p>
            <a:r>
              <a:rPr lang="en-US" sz="1100" dirty="0"/>
              <a:t>From </a:t>
            </a:r>
            <a:r>
              <a:rPr lang="en-GB" sz="1100" dirty="0">
                <a:hlinkClick r:id="rId4"/>
              </a:rPr>
              <a:t>https://www.caida.org/publications/presentations/2008/wide_castro_root_servers/wide_castro_root_servers.pdf</a:t>
            </a:r>
            <a:endParaRPr lang="en-US" sz="1100" dirty="0"/>
          </a:p>
        </p:txBody>
      </p:sp>
      <p:sp>
        <p:nvSpPr>
          <p:cNvPr id="8" name="TextBox 7">
            <a:extLst>
              <a:ext uri="{FF2B5EF4-FFF2-40B4-BE49-F238E27FC236}">
                <a16:creationId xmlns:a16="http://schemas.microsoft.com/office/drawing/2014/main" id="{CEFE2DD3-D600-1D4E-905B-C66E5465F584}"/>
              </a:ext>
            </a:extLst>
          </p:cNvPr>
          <p:cNvSpPr txBox="1"/>
          <p:nvPr/>
        </p:nvSpPr>
        <p:spPr>
          <a:xfrm>
            <a:off x="340659" y="5943600"/>
            <a:ext cx="3872753" cy="923330"/>
          </a:xfrm>
          <a:prstGeom prst="rect">
            <a:avLst/>
          </a:prstGeom>
          <a:noFill/>
        </p:spPr>
        <p:txBody>
          <a:bodyPr wrap="square" rtlCol="0">
            <a:spAutoFit/>
          </a:bodyPr>
          <a:lstStyle/>
          <a:p>
            <a:r>
              <a:rPr lang="en-US" dirty="0">
                <a:solidFill>
                  <a:schemeClr val="accent3">
                    <a:lumMod val="75000"/>
                  </a:schemeClr>
                </a:solidFill>
              </a:rPr>
              <a:t>awm22: at least WORKGROUP is no longer here!</a:t>
            </a:r>
          </a:p>
          <a:p>
            <a:r>
              <a:rPr lang="en-US" dirty="0">
                <a:solidFill>
                  <a:schemeClr val="accent3">
                    <a:lumMod val="75000"/>
                  </a:schemeClr>
                </a:solidFill>
              </a:rPr>
              <a:t>It was the top in valid TLD for years…</a:t>
            </a:r>
          </a:p>
        </p:txBody>
      </p:sp>
    </p:spTree>
    <p:extLst>
      <p:ext uri="{BB962C8B-B14F-4D97-AF65-F5344CB8AC3E}">
        <p14:creationId xmlns:p14="http://schemas.microsoft.com/office/powerpoint/2010/main" val="112028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12CC956B-7F52-CB4B-9ECA-92B541E6A025}"/>
              </a:ext>
            </a:extLst>
          </p:cNvPr>
          <p:cNvGrpSpPr>
            <a:grpSpLocks/>
          </p:cNvGrpSpPr>
          <p:nvPr/>
        </p:nvGrpSpPr>
        <p:grpSpPr bwMode="auto">
          <a:xfrm>
            <a:off x="4800600" y="5880100"/>
            <a:ext cx="1647825" cy="563563"/>
            <a:chOff x="0" y="0"/>
            <a:chExt cx="1038" cy="354"/>
          </a:xfrm>
        </p:grpSpPr>
        <p:pic>
          <p:nvPicPr>
            <p:cNvPr id="8193" name="Picture 1">
              <a:extLst>
                <a:ext uri="{FF2B5EF4-FFF2-40B4-BE49-F238E27FC236}">
                  <a16:creationId xmlns:a16="http://schemas.microsoft.com/office/drawing/2014/main" id="{50B0C0E9-62E5-384E-8BE5-16909B0DC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194" name="Rectangle 2">
              <a:extLst>
                <a:ext uri="{FF2B5EF4-FFF2-40B4-BE49-F238E27FC236}">
                  <a16:creationId xmlns:a16="http://schemas.microsoft.com/office/drawing/2014/main" id="{2485A296-8743-D24D-A4AD-7F051D7DC4BF}"/>
                </a:ext>
              </a:extLst>
            </p:cNvPr>
            <p:cNvSpPr>
              <a:spLocks/>
            </p:cNvSpPr>
            <p:nvPr/>
          </p:nvSpPr>
          <p:spPr bwMode="auto">
            <a:xfrm>
              <a:off x="457" y="34"/>
              <a:ext cx="5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Secondary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grpSp>
        <p:nvGrpSpPr>
          <p:cNvPr id="8198" name="Group 6">
            <a:extLst>
              <a:ext uri="{FF2B5EF4-FFF2-40B4-BE49-F238E27FC236}">
                <a16:creationId xmlns:a16="http://schemas.microsoft.com/office/drawing/2014/main" id="{B56C923F-AFEF-FF4F-AAEB-62678B1BF2D4}"/>
              </a:ext>
            </a:extLst>
          </p:cNvPr>
          <p:cNvGrpSpPr>
            <a:grpSpLocks/>
          </p:cNvGrpSpPr>
          <p:nvPr/>
        </p:nvGrpSpPr>
        <p:grpSpPr bwMode="auto">
          <a:xfrm>
            <a:off x="3251200" y="3881438"/>
            <a:ext cx="1243013" cy="1328737"/>
            <a:chOff x="0" y="0"/>
            <a:chExt cx="783" cy="837"/>
          </a:xfrm>
        </p:grpSpPr>
        <p:pic>
          <p:nvPicPr>
            <p:cNvPr id="8196" name="Picture 4">
              <a:extLst>
                <a:ext uri="{FF2B5EF4-FFF2-40B4-BE49-F238E27FC236}">
                  <a16:creationId xmlns:a16="http://schemas.microsoft.com/office/drawing/2014/main" id="{AFDE488E-5BB3-1C4A-A11A-AFB1F6272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
              <a:ext cx="78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197" name="Rectangle 5">
              <a:extLst>
                <a:ext uri="{FF2B5EF4-FFF2-40B4-BE49-F238E27FC236}">
                  <a16:creationId xmlns:a16="http://schemas.microsoft.com/office/drawing/2014/main" id="{B743E200-F354-4E4E-9D87-24F568A67B4C}"/>
                </a:ext>
              </a:extLst>
            </p:cNvPr>
            <p:cNvSpPr>
              <a:spLocks/>
            </p:cNvSpPr>
            <p:nvPr/>
          </p:nvSpPr>
          <p:spPr bwMode="auto">
            <a:xfrm>
              <a:off x="284" y="0"/>
              <a:ext cx="4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primary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grpSp>
        <p:nvGrpSpPr>
          <p:cNvPr id="8201" name="Group 9">
            <a:extLst>
              <a:ext uri="{FF2B5EF4-FFF2-40B4-BE49-F238E27FC236}">
                <a16:creationId xmlns:a16="http://schemas.microsoft.com/office/drawing/2014/main" id="{9DA262B8-6012-A64F-B4E3-6FDBAF28D95E}"/>
              </a:ext>
            </a:extLst>
          </p:cNvPr>
          <p:cNvGrpSpPr>
            <a:grpSpLocks/>
          </p:cNvGrpSpPr>
          <p:nvPr/>
        </p:nvGrpSpPr>
        <p:grpSpPr bwMode="auto">
          <a:xfrm>
            <a:off x="622300" y="1497013"/>
            <a:ext cx="1717675" cy="1336675"/>
            <a:chOff x="0" y="0"/>
            <a:chExt cx="1081" cy="841"/>
          </a:xfrm>
        </p:grpSpPr>
        <p:pic>
          <p:nvPicPr>
            <p:cNvPr id="8199" name="Picture 7">
              <a:extLst>
                <a:ext uri="{FF2B5EF4-FFF2-40B4-BE49-F238E27FC236}">
                  <a16:creationId xmlns:a16="http://schemas.microsoft.com/office/drawing/2014/main" id="{9351D0B3-E6A9-3A48-967C-1F7788879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6"/>
              <a:ext cx="87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0" name="Rectangle 8">
              <a:extLst>
                <a:ext uri="{FF2B5EF4-FFF2-40B4-BE49-F238E27FC236}">
                  <a16:creationId xmlns:a16="http://schemas.microsoft.com/office/drawing/2014/main" id="{7A033758-FC6F-8249-B2BF-774DDAB4CCF4}"/>
                </a:ext>
              </a:extLst>
            </p:cNvPr>
            <p:cNvSpPr>
              <a:spLocks/>
            </p:cNvSpPr>
            <p:nvPr/>
          </p:nvSpPr>
          <p:spPr bwMode="auto">
            <a:xfrm>
              <a:off x="344" y="0"/>
              <a:ext cx="7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Registrars</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&amp; Registrants</a:t>
              </a:r>
            </a:p>
          </p:txBody>
        </p:sp>
      </p:grpSp>
      <p:grpSp>
        <p:nvGrpSpPr>
          <p:cNvPr id="8204" name="Group 12">
            <a:extLst>
              <a:ext uri="{FF2B5EF4-FFF2-40B4-BE49-F238E27FC236}">
                <a16:creationId xmlns:a16="http://schemas.microsoft.com/office/drawing/2014/main" id="{FD55DD99-0BD0-984F-8658-7B624E7A87F8}"/>
              </a:ext>
            </a:extLst>
          </p:cNvPr>
          <p:cNvGrpSpPr>
            <a:grpSpLocks/>
          </p:cNvGrpSpPr>
          <p:nvPr/>
        </p:nvGrpSpPr>
        <p:grpSpPr bwMode="auto">
          <a:xfrm>
            <a:off x="858838" y="4300538"/>
            <a:ext cx="1965325" cy="1465262"/>
            <a:chOff x="0" y="0"/>
            <a:chExt cx="1237" cy="922"/>
          </a:xfrm>
        </p:grpSpPr>
        <p:pic>
          <p:nvPicPr>
            <p:cNvPr id="8202" name="Picture 10">
              <a:extLst>
                <a:ext uri="{FF2B5EF4-FFF2-40B4-BE49-F238E27FC236}">
                  <a16:creationId xmlns:a16="http://schemas.microsoft.com/office/drawing/2014/main" id="{6F6914CC-3B80-304C-A55C-C3DC5D985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3" name="Rectangle 11">
              <a:extLst>
                <a:ext uri="{FF2B5EF4-FFF2-40B4-BE49-F238E27FC236}">
                  <a16:creationId xmlns:a16="http://schemas.microsoft.com/office/drawing/2014/main" id="{6043F059-5BFA-F243-9302-A3004C44DB8D}"/>
                </a:ext>
              </a:extLst>
            </p:cNvPr>
            <p:cNvSpPr>
              <a:spLocks/>
            </p:cNvSpPr>
            <p:nvPr/>
          </p:nvSpPr>
          <p:spPr bwMode="auto">
            <a:xfrm>
              <a:off x="246" y="746"/>
              <a:ext cx="47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Registry</a:t>
              </a:r>
            </a:p>
          </p:txBody>
        </p:sp>
      </p:grpSp>
      <p:pic>
        <p:nvPicPr>
          <p:cNvPr id="8205" name="Picture 13">
            <a:extLst>
              <a:ext uri="{FF2B5EF4-FFF2-40B4-BE49-F238E27FC236}">
                <a16:creationId xmlns:a16="http://schemas.microsoft.com/office/drawing/2014/main" id="{1EE98747-B70E-4542-A0F5-2F75A4B86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2900" y="3729038"/>
            <a:ext cx="1778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6" name="Picture 14">
            <a:extLst>
              <a:ext uri="{FF2B5EF4-FFF2-40B4-BE49-F238E27FC236}">
                <a16:creationId xmlns:a16="http://schemas.microsoft.com/office/drawing/2014/main" id="{0539959D-F8F1-0947-97A1-85CDB4CC5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3911600"/>
            <a:ext cx="2273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7" name="Picture 15">
            <a:extLst>
              <a:ext uri="{FF2B5EF4-FFF2-40B4-BE49-F238E27FC236}">
                <a16:creationId xmlns:a16="http://schemas.microsoft.com/office/drawing/2014/main" id="{4D4077C9-0524-924D-86E0-EBF10FCD13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1600" y="1689100"/>
            <a:ext cx="15478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8" name="Picture 16">
            <a:extLst>
              <a:ext uri="{FF2B5EF4-FFF2-40B4-BE49-F238E27FC236}">
                <a16:creationId xmlns:a16="http://schemas.microsoft.com/office/drawing/2014/main" id="{D04008E5-624B-514B-9F96-A30F4D8099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3600" y="2873375"/>
            <a:ext cx="393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9" name="Freeform 17">
            <a:extLst>
              <a:ext uri="{FF2B5EF4-FFF2-40B4-BE49-F238E27FC236}">
                <a16:creationId xmlns:a16="http://schemas.microsoft.com/office/drawing/2014/main" id="{D01DE4A1-81CC-064C-87D7-2DF555027718}"/>
              </a:ext>
            </a:extLst>
          </p:cNvPr>
          <p:cNvSpPr>
            <a:spLocks/>
          </p:cNvSpPr>
          <p:nvPr/>
        </p:nvSpPr>
        <p:spPr bwMode="auto">
          <a:xfrm>
            <a:off x="152400" y="2244725"/>
            <a:ext cx="2963863" cy="2749550"/>
          </a:xfrm>
          <a:custGeom>
            <a:avLst/>
            <a:gdLst>
              <a:gd name="T0" fmla="+- 0 14641 239"/>
              <a:gd name="T1" fmla="*/ T0 w 21194"/>
              <a:gd name="T2" fmla="+- 0 2431 12"/>
              <a:gd name="T3" fmla="*/ 2431 h 20948"/>
              <a:gd name="T4" fmla="+- 0 12938 239"/>
              <a:gd name="T5" fmla="*/ T4 w 21194"/>
              <a:gd name="T6" fmla="+- 0 28 12"/>
              <a:gd name="T7" fmla="*/ 28 h 20948"/>
              <a:gd name="T8" fmla="+- 0 12002 239"/>
              <a:gd name="T9" fmla="*/ T8 w 21194"/>
              <a:gd name="T10" fmla="+- 0 28 12"/>
              <a:gd name="T11" fmla="*/ 28 h 20948"/>
              <a:gd name="T12" fmla="+- 0 9682 239"/>
              <a:gd name="T13" fmla="*/ T12 w 21194"/>
              <a:gd name="T14" fmla="+- 0 1842 12"/>
              <a:gd name="T15" fmla="*/ 1842 h 20948"/>
              <a:gd name="T16" fmla="+- 0 8257 239"/>
              <a:gd name="T17" fmla="*/ T16 w 21194"/>
              <a:gd name="T18" fmla="+- 0 481 12"/>
              <a:gd name="T19" fmla="*/ 481 h 20948"/>
              <a:gd name="T20" fmla="+- 0 5277 239"/>
              <a:gd name="T21" fmla="*/ T20 w 21194"/>
              <a:gd name="T22" fmla="+- 0 481 12"/>
              <a:gd name="T23" fmla="*/ 481 h 20948"/>
              <a:gd name="T24" fmla="+- 0 4511 239"/>
              <a:gd name="T25" fmla="*/ T24 w 21194"/>
              <a:gd name="T26" fmla="+- 0 2477 12"/>
              <a:gd name="T27" fmla="*/ 2477 h 20948"/>
              <a:gd name="T28" fmla="+- 0 4256 239"/>
              <a:gd name="T29" fmla="*/ T28 w 21194"/>
              <a:gd name="T30" fmla="+- 0 3565 12"/>
              <a:gd name="T31" fmla="*/ 3565 h 20948"/>
              <a:gd name="T32" fmla="+- 0 1873 239"/>
              <a:gd name="T33" fmla="*/ T32 w 21194"/>
              <a:gd name="T34" fmla="+- 0 3474 12"/>
              <a:gd name="T35" fmla="*/ 3474 h 20948"/>
              <a:gd name="T36" fmla="+- 0 936 239"/>
              <a:gd name="T37" fmla="*/ T36 w 21194"/>
              <a:gd name="T38" fmla="+- 0 3928 12"/>
              <a:gd name="T39" fmla="*/ 3928 h 20948"/>
              <a:gd name="T40" fmla="+- 0 340 239"/>
              <a:gd name="T41" fmla="*/ T40 w 21194"/>
              <a:gd name="T42" fmla="+- 0 6195 12"/>
              <a:gd name="T43" fmla="*/ 6195 h 20948"/>
              <a:gd name="T44" fmla="+- 0 1107 239"/>
              <a:gd name="T45" fmla="*/ T44 w 21194"/>
              <a:gd name="T46" fmla="+- 0 8735 12"/>
              <a:gd name="T47" fmla="*/ 8735 h 20948"/>
              <a:gd name="T48" fmla="+- 0 1277 239"/>
              <a:gd name="T49" fmla="*/ T48 w 21194"/>
              <a:gd name="T50" fmla="+- 0 9461 12"/>
              <a:gd name="T51" fmla="*/ 9461 h 20948"/>
              <a:gd name="T52" fmla="+- 0 1192 239"/>
              <a:gd name="T53" fmla="*/ T52 w 21194"/>
              <a:gd name="T54" fmla="+- 0 11184 12"/>
              <a:gd name="T55" fmla="*/ 11184 h 20948"/>
              <a:gd name="T56" fmla="+- 0 1617 239"/>
              <a:gd name="T57" fmla="*/ T56 w 21194"/>
              <a:gd name="T58" fmla="+- 0 12000 12"/>
              <a:gd name="T59" fmla="*/ 12000 h 20948"/>
              <a:gd name="T60" fmla="+- 0 3745 239"/>
              <a:gd name="T61" fmla="*/ T60 w 21194"/>
              <a:gd name="T62" fmla="+- 0 15538 12"/>
              <a:gd name="T63" fmla="*/ 15538 h 20948"/>
              <a:gd name="T64" fmla="+- 0 3745 239"/>
              <a:gd name="T65" fmla="*/ T64 w 21194"/>
              <a:gd name="T66" fmla="+- 0 20322 12"/>
              <a:gd name="T67" fmla="*/ 20322 h 20948"/>
              <a:gd name="T68" fmla="+- 0 9704 239"/>
              <a:gd name="T69" fmla="*/ T68 w 21194"/>
              <a:gd name="T70" fmla="+- 0 20345 12"/>
              <a:gd name="T71" fmla="*/ 20345 h 20948"/>
              <a:gd name="T72" fmla="+- 0 16003 239"/>
              <a:gd name="T73" fmla="*/ T72 w 21194"/>
              <a:gd name="T74" fmla="+- 0 18690 12"/>
              <a:gd name="T75" fmla="*/ 18690 h 20948"/>
              <a:gd name="T76" fmla="+- 0 18556 239"/>
              <a:gd name="T77" fmla="*/ T76 w 21194"/>
              <a:gd name="T78" fmla="+- 0 13270 12"/>
              <a:gd name="T79" fmla="*/ 13270 h 20948"/>
              <a:gd name="T80" fmla="+- 0 21195 239"/>
              <a:gd name="T81" fmla="*/ T80 w 21194"/>
              <a:gd name="T82" fmla="+- 0 9733 12"/>
              <a:gd name="T83" fmla="*/ 9733 h 20948"/>
              <a:gd name="T84" fmla="+- 0 21365 239"/>
              <a:gd name="T85" fmla="*/ T84 w 21194"/>
              <a:gd name="T86" fmla="+- 0 6558 12"/>
              <a:gd name="T87" fmla="*/ 6558 h 20948"/>
              <a:gd name="T88" fmla="+- 0 20769 239"/>
              <a:gd name="T89" fmla="*/ T88 w 21194"/>
              <a:gd name="T90" fmla="+- 0 2567 12"/>
              <a:gd name="T91" fmla="*/ 2567 h 20948"/>
              <a:gd name="T92" fmla="+- 0 14641 239"/>
              <a:gd name="T93" fmla="*/ T92 w 21194"/>
              <a:gd name="T94" fmla="+- 0 2431 12"/>
              <a:gd name="T95" fmla="*/ 2431 h 20948"/>
              <a:gd name="T96" fmla="+- 0 14641 239"/>
              <a:gd name="T97" fmla="*/ T96 w 21194"/>
              <a:gd name="T98" fmla="+- 0 2431 12"/>
              <a:gd name="T99" fmla="*/ 2431 h 209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9">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alpha val="20000"/>
                  </a:schemeClr>
                </a:solidFill>
                <a:miter lim="800000"/>
                <a:headEnd type="none" w="med" len="med"/>
                <a:tailEnd type="none" w="med" len="med"/>
              </a14:hiddenLine>
            </a:ext>
          </a:extLst>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p:txBody>
      </p:sp>
      <p:grpSp>
        <p:nvGrpSpPr>
          <p:cNvPr id="8212" name="Group 20">
            <a:extLst>
              <a:ext uri="{FF2B5EF4-FFF2-40B4-BE49-F238E27FC236}">
                <a16:creationId xmlns:a16="http://schemas.microsoft.com/office/drawing/2014/main" id="{0DD17553-65DF-4947-A244-1DA88BD15C56}"/>
              </a:ext>
            </a:extLst>
          </p:cNvPr>
          <p:cNvGrpSpPr>
            <a:grpSpLocks/>
          </p:cNvGrpSpPr>
          <p:nvPr/>
        </p:nvGrpSpPr>
        <p:grpSpPr bwMode="auto">
          <a:xfrm>
            <a:off x="5219700" y="2881313"/>
            <a:ext cx="1138238" cy="1338262"/>
            <a:chOff x="0" y="0"/>
            <a:chExt cx="717" cy="842"/>
          </a:xfrm>
        </p:grpSpPr>
        <p:pic>
          <p:nvPicPr>
            <p:cNvPr id="8210" name="Picture 18">
              <a:extLst>
                <a:ext uri="{FF2B5EF4-FFF2-40B4-BE49-F238E27FC236}">
                  <a16:creationId xmlns:a16="http://schemas.microsoft.com/office/drawing/2014/main" id="{1A8FE286-6B99-2A40-ADF9-F46BC28A4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11" name="Rectangle 19">
              <a:extLst>
                <a:ext uri="{FF2B5EF4-FFF2-40B4-BE49-F238E27FC236}">
                  <a16:creationId xmlns:a16="http://schemas.microsoft.com/office/drawing/2014/main" id="{FFF3E077-A9FD-6044-A862-226E0732AB76}"/>
                </a:ext>
              </a:extLst>
            </p:cNvPr>
            <p:cNvSpPr>
              <a:spLocks/>
            </p:cNvSpPr>
            <p:nvPr/>
          </p:nvSpPr>
          <p:spPr bwMode="auto">
            <a:xfrm>
              <a:off x="137" y="0"/>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Secondary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sp>
        <p:nvSpPr>
          <p:cNvPr id="8213" name="Freeform 21">
            <a:extLst>
              <a:ext uri="{FF2B5EF4-FFF2-40B4-BE49-F238E27FC236}">
                <a16:creationId xmlns:a16="http://schemas.microsoft.com/office/drawing/2014/main" id="{9F70FA40-8214-8347-8347-0AFC0C1EEC97}"/>
              </a:ext>
            </a:extLst>
          </p:cNvPr>
          <p:cNvSpPr>
            <a:spLocks/>
          </p:cNvSpPr>
          <p:nvPr/>
        </p:nvSpPr>
        <p:spPr bwMode="auto">
          <a:xfrm>
            <a:off x="4768850" y="3592513"/>
            <a:ext cx="2963863" cy="2749550"/>
          </a:xfrm>
          <a:custGeom>
            <a:avLst/>
            <a:gdLst>
              <a:gd name="T0" fmla="+- 0 14641 239"/>
              <a:gd name="T1" fmla="*/ T0 w 21194"/>
              <a:gd name="T2" fmla="+- 0 2431 12"/>
              <a:gd name="T3" fmla="*/ 2431 h 20948"/>
              <a:gd name="T4" fmla="+- 0 12938 239"/>
              <a:gd name="T5" fmla="*/ T4 w 21194"/>
              <a:gd name="T6" fmla="+- 0 28 12"/>
              <a:gd name="T7" fmla="*/ 28 h 20948"/>
              <a:gd name="T8" fmla="+- 0 12002 239"/>
              <a:gd name="T9" fmla="*/ T8 w 21194"/>
              <a:gd name="T10" fmla="+- 0 28 12"/>
              <a:gd name="T11" fmla="*/ 28 h 20948"/>
              <a:gd name="T12" fmla="+- 0 9682 239"/>
              <a:gd name="T13" fmla="*/ T12 w 21194"/>
              <a:gd name="T14" fmla="+- 0 1842 12"/>
              <a:gd name="T15" fmla="*/ 1842 h 20948"/>
              <a:gd name="T16" fmla="+- 0 8257 239"/>
              <a:gd name="T17" fmla="*/ T16 w 21194"/>
              <a:gd name="T18" fmla="+- 0 481 12"/>
              <a:gd name="T19" fmla="*/ 481 h 20948"/>
              <a:gd name="T20" fmla="+- 0 5277 239"/>
              <a:gd name="T21" fmla="*/ T20 w 21194"/>
              <a:gd name="T22" fmla="+- 0 481 12"/>
              <a:gd name="T23" fmla="*/ 481 h 20948"/>
              <a:gd name="T24" fmla="+- 0 4511 239"/>
              <a:gd name="T25" fmla="*/ T24 w 21194"/>
              <a:gd name="T26" fmla="+- 0 2477 12"/>
              <a:gd name="T27" fmla="*/ 2477 h 20948"/>
              <a:gd name="T28" fmla="+- 0 4256 239"/>
              <a:gd name="T29" fmla="*/ T28 w 21194"/>
              <a:gd name="T30" fmla="+- 0 3565 12"/>
              <a:gd name="T31" fmla="*/ 3565 h 20948"/>
              <a:gd name="T32" fmla="+- 0 1873 239"/>
              <a:gd name="T33" fmla="*/ T32 w 21194"/>
              <a:gd name="T34" fmla="+- 0 3474 12"/>
              <a:gd name="T35" fmla="*/ 3474 h 20948"/>
              <a:gd name="T36" fmla="+- 0 936 239"/>
              <a:gd name="T37" fmla="*/ T36 w 21194"/>
              <a:gd name="T38" fmla="+- 0 3928 12"/>
              <a:gd name="T39" fmla="*/ 3928 h 20948"/>
              <a:gd name="T40" fmla="+- 0 340 239"/>
              <a:gd name="T41" fmla="*/ T40 w 21194"/>
              <a:gd name="T42" fmla="+- 0 6195 12"/>
              <a:gd name="T43" fmla="*/ 6195 h 20948"/>
              <a:gd name="T44" fmla="+- 0 1107 239"/>
              <a:gd name="T45" fmla="*/ T44 w 21194"/>
              <a:gd name="T46" fmla="+- 0 8735 12"/>
              <a:gd name="T47" fmla="*/ 8735 h 20948"/>
              <a:gd name="T48" fmla="+- 0 1277 239"/>
              <a:gd name="T49" fmla="*/ T48 w 21194"/>
              <a:gd name="T50" fmla="+- 0 9461 12"/>
              <a:gd name="T51" fmla="*/ 9461 h 20948"/>
              <a:gd name="T52" fmla="+- 0 1192 239"/>
              <a:gd name="T53" fmla="*/ T52 w 21194"/>
              <a:gd name="T54" fmla="+- 0 11184 12"/>
              <a:gd name="T55" fmla="*/ 11184 h 20948"/>
              <a:gd name="T56" fmla="+- 0 1617 239"/>
              <a:gd name="T57" fmla="*/ T56 w 21194"/>
              <a:gd name="T58" fmla="+- 0 12000 12"/>
              <a:gd name="T59" fmla="*/ 12000 h 20948"/>
              <a:gd name="T60" fmla="+- 0 3745 239"/>
              <a:gd name="T61" fmla="*/ T60 w 21194"/>
              <a:gd name="T62" fmla="+- 0 15538 12"/>
              <a:gd name="T63" fmla="*/ 15538 h 20948"/>
              <a:gd name="T64" fmla="+- 0 3745 239"/>
              <a:gd name="T65" fmla="*/ T64 w 21194"/>
              <a:gd name="T66" fmla="+- 0 20322 12"/>
              <a:gd name="T67" fmla="*/ 20322 h 20948"/>
              <a:gd name="T68" fmla="+- 0 9704 239"/>
              <a:gd name="T69" fmla="*/ T68 w 21194"/>
              <a:gd name="T70" fmla="+- 0 20345 12"/>
              <a:gd name="T71" fmla="*/ 20345 h 20948"/>
              <a:gd name="T72" fmla="+- 0 16003 239"/>
              <a:gd name="T73" fmla="*/ T72 w 21194"/>
              <a:gd name="T74" fmla="+- 0 18690 12"/>
              <a:gd name="T75" fmla="*/ 18690 h 20948"/>
              <a:gd name="T76" fmla="+- 0 18556 239"/>
              <a:gd name="T77" fmla="*/ T76 w 21194"/>
              <a:gd name="T78" fmla="+- 0 13270 12"/>
              <a:gd name="T79" fmla="*/ 13270 h 20948"/>
              <a:gd name="T80" fmla="+- 0 21195 239"/>
              <a:gd name="T81" fmla="*/ T80 w 21194"/>
              <a:gd name="T82" fmla="+- 0 9733 12"/>
              <a:gd name="T83" fmla="*/ 9733 h 20948"/>
              <a:gd name="T84" fmla="+- 0 21365 239"/>
              <a:gd name="T85" fmla="*/ T84 w 21194"/>
              <a:gd name="T86" fmla="+- 0 6558 12"/>
              <a:gd name="T87" fmla="*/ 6558 h 20948"/>
              <a:gd name="T88" fmla="+- 0 20769 239"/>
              <a:gd name="T89" fmla="*/ T88 w 21194"/>
              <a:gd name="T90" fmla="+- 0 2567 12"/>
              <a:gd name="T91" fmla="*/ 2567 h 20948"/>
              <a:gd name="T92" fmla="+- 0 14641 239"/>
              <a:gd name="T93" fmla="*/ T92 w 21194"/>
              <a:gd name="T94" fmla="+- 0 2431 12"/>
              <a:gd name="T95" fmla="*/ 2431 h 20948"/>
              <a:gd name="T96" fmla="+- 0 14641 239"/>
              <a:gd name="T97" fmla="*/ T96 w 21194"/>
              <a:gd name="T98" fmla="+- 0 2431 12"/>
              <a:gd name="T99" fmla="*/ 2431 h 209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9">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alpha val="20000"/>
                  </a:schemeClr>
                </a:solidFill>
                <a:miter lim="800000"/>
                <a:headEnd type="none" w="med" len="med"/>
                <a:tailEnd type="none" w="med" len="med"/>
              </a14:hiddenLine>
            </a:ext>
          </a:extLst>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p:txBody>
      </p:sp>
      <p:sp>
        <p:nvSpPr>
          <p:cNvPr id="8214" name="Freeform 22">
            <a:extLst>
              <a:ext uri="{FF2B5EF4-FFF2-40B4-BE49-F238E27FC236}">
                <a16:creationId xmlns:a16="http://schemas.microsoft.com/office/drawing/2014/main" id="{380AE95F-A0D8-0A49-8B8F-78646CDEFE07}"/>
              </a:ext>
            </a:extLst>
          </p:cNvPr>
          <p:cNvSpPr>
            <a:spLocks/>
          </p:cNvSpPr>
          <p:nvPr/>
        </p:nvSpPr>
        <p:spPr bwMode="auto">
          <a:xfrm>
            <a:off x="2689225" y="1398588"/>
            <a:ext cx="584200" cy="4749800"/>
          </a:xfrm>
          <a:custGeom>
            <a:avLst/>
            <a:gdLst>
              <a:gd name="T0" fmla="+- 0 17455 1381"/>
              <a:gd name="T1" fmla="*/ T0 w 19635"/>
              <a:gd name="T2" fmla="*/ 0 h 21600"/>
              <a:gd name="T3" fmla="+- 0 20926 1381"/>
              <a:gd name="T4" fmla="*/ T3 w 19635"/>
              <a:gd name="T5" fmla="*/ 2287 h 21600"/>
              <a:gd name="T6" fmla="+- 0 14083 1381"/>
              <a:gd name="T7" fmla="*/ T6 w 19635"/>
              <a:gd name="T8" fmla="*/ 3871 h 21600"/>
              <a:gd name="T9" fmla="+- 0 17059 1381"/>
              <a:gd name="T10" fmla="*/ T9 w 19635"/>
              <a:gd name="T11" fmla="*/ 5576 h 21600"/>
              <a:gd name="T12" fmla="+- 0 14282 1381"/>
              <a:gd name="T13" fmla="*/ T12 w 19635"/>
              <a:gd name="T14" fmla="*/ 8012 h 21600"/>
              <a:gd name="T15" fmla="+- 0 8728 1381"/>
              <a:gd name="T16" fmla="*/ T15 w 19635"/>
              <a:gd name="T17" fmla="*/ 10069 h 21600"/>
              <a:gd name="T18" fmla="+- 0 11901 1381"/>
              <a:gd name="T19" fmla="*/ T18 w 19635"/>
              <a:gd name="T20" fmla="*/ 12938 h 21600"/>
              <a:gd name="T21" fmla="+- 0 7537 1381"/>
              <a:gd name="T22" fmla="*/ T21 w 19635"/>
              <a:gd name="T23" fmla="*/ 15374 h 21600"/>
              <a:gd name="T24" fmla="+- 0 6347 1381"/>
              <a:gd name="T25" fmla="*/ T24 w 19635"/>
              <a:gd name="T26" fmla="*/ 17702 h 21600"/>
              <a:gd name="T27" fmla="+- 0 5554 1381"/>
              <a:gd name="T28" fmla="*/ T27 w 19635"/>
              <a:gd name="T29" fmla="*/ 19380 h 21600"/>
              <a:gd name="T30" fmla="+- 0 3174 1381"/>
              <a:gd name="T31" fmla="*/ T30 w 19635"/>
              <a:gd name="T32" fmla="*/ 21600 h 2160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Lst>
            <a:rect l="0" t="0" r="r" b="b"/>
            <a:pathLst>
              <a:path w="19635" h="21600">
                <a:moveTo>
                  <a:pt x="16074" y="0"/>
                </a:moveTo>
                <a:cubicBezTo>
                  <a:pt x="16868" y="595"/>
                  <a:pt x="20219" y="1514"/>
                  <a:pt x="19545" y="2287"/>
                </a:cubicBezTo>
                <a:cubicBezTo>
                  <a:pt x="19015" y="2896"/>
                  <a:pt x="13803" y="3277"/>
                  <a:pt x="12702" y="3871"/>
                </a:cubicBezTo>
                <a:cubicBezTo>
                  <a:pt x="10421" y="5102"/>
                  <a:pt x="14690" y="5007"/>
                  <a:pt x="15678" y="5576"/>
                </a:cubicBezTo>
                <a:cubicBezTo>
                  <a:pt x="17959" y="6889"/>
                  <a:pt x="14805" y="7340"/>
                  <a:pt x="12901" y="8012"/>
                </a:cubicBezTo>
                <a:cubicBezTo>
                  <a:pt x="10969" y="8694"/>
                  <a:pt x="7743" y="8553"/>
                  <a:pt x="7347" y="10069"/>
                </a:cubicBezTo>
                <a:cubicBezTo>
                  <a:pt x="6950" y="11585"/>
                  <a:pt x="13297" y="12126"/>
                  <a:pt x="10520" y="12938"/>
                </a:cubicBezTo>
                <a:cubicBezTo>
                  <a:pt x="7743" y="13750"/>
                  <a:pt x="6950" y="14941"/>
                  <a:pt x="6156" y="15374"/>
                </a:cubicBezTo>
                <a:cubicBezTo>
                  <a:pt x="5363" y="15808"/>
                  <a:pt x="4173" y="17377"/>
                  <a:pt x="4966" y="17702"/>
                </a:cubicBezTo>
                <a:cubicBezTo>
                  <a:pt x="5760" y="18027"/>
                  <a:pt x="8537" y="18568"/>
                  <a:pt x="4173" y="19380"/>
                </a:cubicBezTo>
                <a:cubicBezTo>
                  <a:pt x="-191" y="20192"/>
                  <a:pt x="-1381" y="20788"/>
                  <a:pt x="1793" y="21600"/>
                </a:cubicBezTo>
              </a:path>
            </a:pathLst>
          </a:custGeom>
          <a:noFill/>
          <a:ln w="76200" cap="flat">
            <a:solidFill>
              <a:srgbClr val="975500"/>
            </a:solidFill>
            <a:prstDash val="sysDot"/>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5" name="Line 23">
            <a:extLst>
              <a:ext uri="{FF2B5EF4-FFF2-40B4-BE49-F238E27FC236}">
                <a16:creationId xmlns:a16="http://schemas.microsoft.com/office/drawing/2014/main" id="{0A7D1453-D03C-1342-9696-9FEC04EA9FBE}"/>
              </a:ext>
            </a:extLst>
          </p:cNvPr>
          <p:cNvSpPr>
            <a:spLocks noChangeShapeType="1"/>
          </p:cNvSpPr>
          <p:nvPr/>
        </p:nvSpPr>
        <p:spPr bwMode="auto">
          <a:xfrm rot="10800000">
            <a:off x="1333500" y="2711450"/>
            <a:ext cx="130175" cy="1630363"/>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6" name="Rectangle 24">
            <a:extLst>
              <a:ext uri="{FF2B5EF4-FFF2-40B4-BE49-F238E27FC236}">
                <a16:creationId xmlns:a16="http://schemas.microsoft.com/office/drawing/2014/main" id="{12280F87-23AB-1549-BC7E-1F46AAC9F1A8}"/>
              </a:ext>
            </a:extLst>
          </p:cNvPr>
          <p:cNvSpPr>
            <a:spLocks/>
          </p:cNvSpPr>
          <p:nvPr/>
        </p:nvSpPr>
        <p:spPr bwMode="auto">
          <a:xfrm>
            <a:off x="4181475" y="254000"/>
            <a:ext cx="4129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2800">
                <a:latin typeface="Gill Sans" panose="020B0502020104020203" pitchFamily="34" charset="-79"/>
                <a:cs typeface="Gill Sans" panose="020B0502020104020203" pitchFamily="34" charset="-79"/>
                <a:sym typeface="Gill Sans" panose="020B0502020104020203" pitchFamily="34" charset="-79"/>
              </a:rPr>
              <a:t>Data flow through the DNS</a:t>
            </a:r>
          </a:p>
        </p:txBody>
      </p:sp>
      <p:sp>
        <p:nvSpPr>
          <p:cNvPr id="8217" name="Line 25">
            <a:extLst>
              <a:ext uri="{FF2B5EF4-FFF2-40B4-BE49-F238E27FC236}">
                <a16:creationId xmlns:a16="http://schemas.microsoft.com/office/drawing/2014/main" id="{3346E7D9-85E5-8247-BED6-316E8207FDAA}"/>
              </a:ext>
            </a:extLst>
          </p:cNvPr>
          <p:cNvSpPr>
            <a:spLocks noChangeShapeType="1"/>
          </p:cNvSpPr>
          <p:nvPr/>
        </p:nvSpPr>
        <p:spPr bwMode="auto">
          <a:xfrm flipH="1">
            <a:off x="2335213" y="4716463"/>
            <a:ext cx="914400" cy="80962"/>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8" name="Line 26">
            <a:extLst>
              <a:ext uri="{FF2B5EF4-FFF2-40B4-BE49-F238E27FC236}">
                <a16:creationId xmlns:a16="http://schemas.microsoft.com/office/drawing/2014/main" id="{AA7E0CEF-EAEE-B044-BDA7-3F27AA0EAA60}"/>
              </a:ext>
            </a:extLst>
          </p:cNvPr>
          <p:cNvSpPr>
            <a:spLocks noChangeShapeType="1"/>
          </p:cNvSpPr>
          <p:nvPr/>
        </p:nvSpPr>
        <p:spPr bwMode="auto">
          <a:xfrm flipH="1">
            <a:off x="3943350" y="3762375"/>
            <a:ext cx="1354138" cy="588963"/>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9" name="Line 27">
            <a:extLst>
              <a:ext uri="{FF2B5EF4-FFF2-40B4-BE49-F238E27FC236}">
                <a16:creationId xmlns:a16="http://schemas.microsoft.com/office/drawing/2014/main" id="{1446F44F-3718-0F4C-8904-103B529DD721}"/>
              </a:ext>
            </a:extLst>
          </p:cNvPr>
          <p:cNvSpPr>
            <a:spLocks noChangeShapeType="1"/>
          </p:cNvSpPr>
          <p:nvPr/>
        </p:nvSpPr>
        <p:spPr bwMode="auto">
          <a:xfrm rot="10800000">
            <a:off x="3817938" y="5208588"/>
            <a:ext cx="1074737" cy="946150"/>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0" name="Line 28">
            <a:extLst>
              <a:ext uri="{FF2B5EF4-FFF2-40B4-BE49-F238E27FC236}">
                <a16:creationId xmlns:a16="http://schemas.microsoft.com/office/drawing/2014/main" id="{803A90A9-4975-E14D-BD71-4B28D6F96614}"/>
              </a:ext>
            </a:extLst>
          </p:cNvPr>
          <p:cNvSpPr>
            <a:spLocks noChangeShapeType="1"/>
          </p:cNvSpPr>
          <p:nvPr/>
        </p:nvSpPr>
        <p:spPr bwMode="auto">
          <a:xfrm rot="10800000" flipH="1">
            <a:off x="7783513" y="2630488"/>
            <a:ext cx="347662" cy="99060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1" name="Line 29">
            <a:extLst>
              <a:ext uri="{FF2B5EF4-FFF2-40B4-BE49-F238E27FC236}">
                <a16:creationId xmlns:a16="http://schemas.microsoft.com/office/drawing/2014/main" id="{7DA6AA31-9FA0-AF49-8883-CE84FA630B80}"/>
              </a:ext>
            </a:extLst>
          </p:cNvPr>
          <p:cNvSpPr>
            <a:spLocks noChangeShapeType="1"/>
          </p:cNvSpPr>
          <p:nvPr/>
        </p:nvSpPr>
        <p:spPr bwMode="auto">
          <a:xfrm rot="10800000" flipH="1">
            <a:off x="7872413" y="3095625"/>
            <a:ext cx="604837" cy="61595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2" name="Line 30">
            <a:extLst>
              <a:ext uri="{FF2B5EF4-FFF2-40B4-BE49-F238E27FC236}">
                <a16:creationId xmlns:a16="http://schemas.microsoft.com/office/drawing/2014/main" id="{FDDCDB35-7EBB-8F48-81FF-B20673DB3695}"/>
              </a:ext>
            </a:extLst>
          </p:cNvPr>
          <p:cNvSpPr>
            <a:spLocks noChangeShapeType="1"/>
          </p:cNvSpPr>
          <p:nvPr/>
        </p:nvSpPr>
        <p:spPr bwMode="auto">
          <a:xfrm rot="10800000" flipH="1">
            <a:off x="5854700" y="4514850"/>
            <a:ext cx="1341438" cy="1366838"/>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3" name="Line 31">
            <a:extLst>
              <a:ext uri="{FF2B5EF4-FFF2-40B4-BE49-F238E27FC236}">
                <a16:creationId xmlns:a16="http://schemas.microsoft.com/office/drawing/2014/main" id="{DACC72D8-D65D-2B43-A2BC-7F70EFD5740D}"/>
              </a:ext>
            </a:extLst>
          </p:cNvPr>
          <p:cNvSpPr>
            <a:spLocks noChangeShapeType="1"/>
          </p:cNvSpPr>
          <p:nvPr/>
        </p:nvSpPr>
        <p:spPr bwMode="auto">
          <a:xfrm rot="10800000" flipH="1">
            <a:off x="5905500" y="4595813"/>
            <a:ext cx="1143000" cy="773112"/>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4" name="Line 32">
            <a:extLst>
              <a:ext uri="{FF2B5EF4-FFF2-40B4-BE49-F238E27FC236}">
                <a16:creationId xmlns:a16="http://schemas.microsoft.com/office/drawing/2014/main" id="{9CA7E57A-7507-9A49-985B-8A06D76EBD89}"/>
              </a:ext>
            </a:extLst>
          </p:cNvPr>
          <p:cNvSpPr>
            <a:spLocks noChangeShapeType="1"/>
          </p:cNvSpPr>
          <p:nvPr/>
        </p:nvSpPr>
        <p:spPr bwMode="auto">
          <a:xfrm rot="10800000" flipH="1">
            <a:off x="5791200" y="4511675"/>
            <a:ext cx="1177925" cy="47625"/>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5" name="Line 33">
            <a:extLst>
              <a:ext uri="{FF2B5EF4-FFF2-40B4-BE49-F238E27FC236}">
                <a16:creationId xmlns:a16="http://schemas.microsoft.com/office/drawing/2014/main" id="{DCDC89E6-5588-404A-B73F-C6790D167219}"/>
              </a:ext>
            </a:extLst>
          </p:cNvPr>
          <p:cNvSpPr>
            <a:spLocks noChangeShapeType="1"/>
          </p:cNvSpPr>
          <p:nvPr/>
        </p:nvSpPr>
        <p:spPr bwMode="auto">
          <a:xfrm>
            <a:off x="6024563" y="4076700"/>
            <a:ext cx="1047750" cy="32385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6" name="Rectangle 34">
            <a:extLst>
              <a:ext uri="{FF2B5EF4-FFF2-40B4-BE49-F238E27FC236}">
                <a16:creationId xmlns:a16="http://schemas.microsoft.com/office/drawing/2014/main" id="{F504544B-E79C-4B41-AEBE-81804773DAE8}"/>
              </a:ext>
            </a:extLst>
          </p:cNvPr>
          <p:cNvSpPr>
            <a:spLocks/>
          </p:cNvSpPr>
          <p:nvPr/>
        </p:nvSpPr>
        <p:spPr bwMode="auto">
          <a:xfrm>
            <a:off x="4106863" y="763588"/>
            <a:ext cx="39227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800">
                <a:latin typeface="Gill Sans" panose="020B0502020104020203" pitchFamily="34" charset="-79"/>
                <a:cs typeface="Gill Sans" panose="020B0502020104020203" pitchFamily="34" charset="-79"/>
                <a:sym typeface="Gill Sans" panose="020B0502020104020203" pitchFamily="34" charset="-79"/>
              </a:rPr>
              <a:t>Where are the vulnerable</a:t>
            </a:r>
            <a:br>
              <a:rPr lang="en-US" altLang="en-US" sz="2800">
                <a:latin typeface="Gill Sans" panose="020B0502020104020203" pitchFamily="34" charset="-79"/>
                <a:cs typeface="Gill Sans" panose="020B0502020104020203" pitchFamily="34" charset="-79"/>
                <a:sym typeface="Gill Sans" panose="020B0502020104020203" pitchFamily="34" charset="-79"/>
              </a:rPr>
            </a:br>
            <a:r>
              <a:rPr lang="en-US" altLang="en-US" sz="2800">
                <a:latin typeface="Gill Sans" panose="020B0502020104020203" pitchFamily="34" charset="-79"/>
                <a:cs typeface="Gill Sans" panose="020B0502020104020203" pitchFamily="34" charset="-79"/>
                <a:sym typeface="Gill Sans" panose="020B0502020104020203" pitchFamily="34" charset="-79"/>
              </a:rPr>
              <a:t>points?</a:t>
            </a:r>
          </a:p>
        </p:txBody>
      </p:sp>
      <p:grpSp>
        <p:nvGrpSpPr>
          <p:cNvPr id="8235" name="Group 43">
            <a:extLst>
              <a:ext uri="{FF2B5EF4-FFF2-40B4-BE49-F238E27FC236}">
                <a16:creationId xmlns:a16="http://schemas.microsoft.com/office/drawing/2014/main" id="{99D6D25B-06F5-FB43-9803-344715C801F3}"/>
              </a:ext>
            </a:extLst>
          </p:cNvPr>
          <p:cNvGrpSpPr>
            <a:grpSpLocks/>
          </p:cNvGrpSpPr>
          <p:nvPr/>
        </p:nvGrpSpPr>
        <p:grpSpPr bwMode="auto">
          <a:xfrm>
            <a:off x="2624138" y="1957388"/>
            <a:ext cx="6364287" cy="4379912"/>
            <a:chOff x="0" y="0"/>
            <a:chExt cx="4008" cy="2758"/>
          </a:xfrm>
        </p:grpSpPr>
        <p:sp>
          <p:nvSpPr>
            <p:cNvPr id="8227" name="Line 35">
              <a:extLst>
                <a:ext uri="{FF2B5EF4-FFF2-40B4-BE49-F238E27FC236}">
                  <a16:creationId xmlns:a16="http://schemas.microsoft.com/office/drawing/2014/main" id="{BFF204A1-AB43-1348-BD6F-6E0FCDBE7D9C}"/>
                </a:ext>
              </a:extLst>
            </p:cNvPr>
            <p:cNvSpPr>
              <a:spLocks noChangeShapeType="1"/>
            </p:cNvSpPr>
            <p:nvPr/>
          </p:nvSpPr>
          <p:spPr bwMode="auto">
            <a:xfrm rot="10800000">
              <a:off x="1633" y="331"/>
              <a:ext cx="161" cy="724"/>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8" name="Line 36">
              <a:extLst>
                <a:ext uri="{FF2B5EF4-FFF2-40B4-BE49-F238E27FC236}">
                  <a16:creationId xmlns:a16="http://schemas.microsoft.com/office/drawing/2014/main" id="{2E538E41-89B0-BF4C-A990-17D1F4340A13}"/>
                </a:ext>
              </a:extLst>
            </p:cNvPr>
            <p:cNvSpPr>
              <a:spLocks noChangeShapeType="1"/>
            </p:cNvSpPr>
            <p:nvPr/>
          </p:nvSpPr>
          <p:spPr bwMode="auto">
            <a:xfrm rot="10800000">
              <a:off x="542" y="918"/>
              <a:ext cx="504" cy="472"/>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9" name="Line 37">
              <a:extLst>
                <a:ext uri="{FF2B5EF4-FFF2-40B4-BE49-F238E27FC236}">
                  <a16:creationId xmlns:a16="http://schemas.microsoft.com/office/drawing/2014/main" id="{2ECD98E5-25B4-154A-99B2-740702DD7F34}"/>
                </a:ext>
              </a:extLst>
            </p:cNvPr>
            <p:cNvSpPr>
              <a:spLocks noChangeShapeType="1"/>
            </p:cNvSpPr>
            <p:nvPr/>
          </p:nvSpPr>
          <p:spPr bwMode="auto">
            <a:xfrm>
              <a:off x="2516" y="1571"/>
              <a:ext cx="720" cy="555"/>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8230" name="Line 38">
              <a:extLst>
                <a:ext uri="{FF2B5EF4-FFF2-40B4-BE49-F238E27FC236}">
                  <a16:creationId xmlns:a16="http://schemas.microsoft.com/office/drawing/2014/main" id="{222C751F-15A4-ED40-BA20-0D38BF2A1E8A}"/>
                </a:ext>
              </a:extLst>
            </p:cNvPr>
            <p:cNvSpPr>
              <a:spLocks noChangeShapeType="1"/>
            </p:cNvSpPr>
            <p:nvPr/>
          </p:nvSpPr>
          <p:spPr bwMode="auto">
            <a:xfrm>
              <a:off x="3490" y="995"/>
              <a:ext cx="60" cy="1140"/>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31" name="Rectangle 39">
              <a:extLst>
                <a:ext uri="{FF2B5EF4-FFF2-40B4-BE49-F238E27FC236}">
                  <a16:creationId xmlns:a16="http://schemas.microsoft.com/office/drawing/2014/main" id="{0D5C13D2-3544-F848-A710-C6AF8ADB7EC2}"/>
                </a:ext>
              </a:extLst>
            </p:cNvPr>
            <p:cNvSpPr>
              <a:spLocks/>
            </p:cNvSpPr>
            <p:nvPr/>
          </p:nvSpPr>
          <p:spPr bwMode="auto">
            <a:xfrm>
              <a:off x="745" y="0"/>
              <a:ext cx="1599" cy="224"/>
            </a:xfrm>
            <a:prstGeom prst="rect">
              <a:avLst/>
            </a:prstGeom>
            <a:solidFill>
              <a:schemeClr val="accent1"/>
            </a:solidFill>
            <a:ln w="12700" cap="flat">
              <a:solidFill>
                <a:schemeClr val="tx1"/>
              </a:solidFill>
              <a:prstDash val="solid"/>
              <a:miter lim="800000"/>
              <a:headEnd type="none" w="med" len="med"/>
              <a:tailEnd type="none" w="med" len="med"/>
            </a:ln>
          </p:spPr>
          <p:txBody>
            <a:bodyPr wrap="none" lIns="0" tIns="0" rIns="0" bIns="0" anchor="ctr">
              <a:no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dirty="0">
                  <a:latin typeface="Royal Pain" charset="0"/>
                  <a:ea typeface="Royal Pain" charset="0"/>
                  <a:cs typeface="Royal Pain" charset="0"/>
                  <a:sym typeface="Royal Pain" charset="0"/>
                </a:rPr>
                <a:t>Server vulnerability</a:t>
              </a:r>
            </a:p>
          </p:txBody>
        </p:sp>
        <p:sp>
          <p:nvSpPr>
            <p:cNvPr id="8232" name="Rectangle 40">
              <a:extLst>
                <a:ext uri="{FF2B5EF4-FFF2-40B4-BE49-F238E27FC236}">
                  <a16:creationId xmlns:a16="http://schemas.microsoft.com/office/drawing/2014/main" id="{C67938D7-D16A-5942-8A57-5DF2D99D1A5E}"/>
                </a:ext>
              </a:extLst>
            </p:cNvPr>
            <p:cNvSpPr>
              <a:spLocks/>
            </p:cNvSpPr>
            <p:nvPr/>
          </p:nvSpPr>
          <p:spPr bwMode="auto">
            <a:xfrm>
              <a:off x="0" y="680"/>
              <a:ext cx="1368" cy="224"/>
            </a:xfrm>
            <a:prstGeom prst="rect">
              <a:avLst/>
            </a:prstGeom>
            <a:solidFill>
              <a:schemeClr val="accent1"/>
            </a:solidFill>
            <a:ln w="12700" cap="flat">
              <a:solidFill>
                <a:schemeClr val="tx1"/>
              </a:solidFill>
              <a:prstDash val="solid"/>
              <a:miter lim="800000"/>
              <a:headEnd type="none" w="med" len="med"/>
              <a:tailEnd type="none" w="med" len="med"/>
            </a:ln>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a:latin typeface="Royal Pain" charset="0"/>
                  <a:ea typeface="Royal Pain" charset="0"/>
                  <a:cs typeface="Royal Pain" charset="0"/>
                  <a:sym typeface="Royal Pain" charset="0"/>
                </a:rPr>
                <a:t>Man in the Middle</a:t>
              </a:r>
            </a:p>
          </p:txBody>
        </p:sp>
        <p:sp>
          <p:nvSpPr>
            <p:cNvPr id="8233" name="Rectangle 41">
              <a:extLst>
                <a:ext uri="{FF2B5EF4-FFF2-40B4-BE49-F238E27FC236}">
                  <a16:creationId xmlns:a16="http://schemas.microsoft.com/office/drawing/2014/main" id="{63AC0F27-008A-9F4A-B824-D3D2EEF68A1A}"/>
                </a:ext>
              </a:extLst>
            </p:cNvPr>
            <p:cNvSpPr>
              <a:spLocks/>
            </p:cNvSpPr>
            <p:nvPr/>
          </p:nvSpPr>
          <p:spPr bwMode="auto">
            <a:xfrm>
              <a:off x="2880" y="2102"/>
              <a:ext cx="1128" cy="656"/>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a:latin typeface="Royal Pain" charset="0"/>
                  <a:ea typeface="Royal Pain" charset="0"/>
                  <a:cs typeface="Royal Pain" charset="0"/>
                  <a:sym typeface="Royal Pain" charset="0"/>
                </a:rPr>
                <a:t>spoofing</a:t>
              </a:r>
            </a:p>
            <a:p>
              <a:pPr algn="ctr"/>
              <a:r>
                <a:rPr lang="en-US" altLang="en-US" sz="1600">
                  <a:latin typeface="Royal Pain" charset="0"/>
                  <a:ea typeface="Royal Pain" charset="0"/>
                  <a:cs typeface="Royal Pain" charset="0"/>
                  <a:sym typeface="Royal Pain" charset="0"/>
                </a:rPr>
                <a:t>&amp;</a:t>
              </a:r>
            </a:p>
            <a:p>
              <a:pPr algn="ctr"/>
              <a:r>
                <a:rPr lang="en-US" altLang="en-US" sz="1600">
                  <a:latin typeface="Royal Pain" charset="0"/>
                  <a:ea typeface="Royal Pain" charset="0"/>
                  <a:cs typeface="Royal Pain" charset="0"/>
                  <a:sym typeface="Royal Pain" charset="0"/>
                </a:rPr>
                <a:t>Man in the Middle</a:t>
              </a:r>
            </a:p>
          </p:txBody>
        </p:sp>
        <p:sp>
          <p:nvSpPr>
            <p:cNvPr id="8234" name="Line 42">
              <a:extLst>
                <a:ext uri="{FF2B5EF4-FFF2-40B4-BE49-F238E27FC236}">
                  <a16:creationId xmlns:a16="http://schemas.microsoft.com/office/drawing/2014/main" id="{D4B0BF0A-CB53-B744-9068-E154A14D62ED}"/>
                </a:ext>
              </a:extLst>
            </p:cNvPr>
            <p:cNvSpPr>
              <a:spLocks noChangeShapeType="1"/>
            </p:cNvSpPr>
            <p:nvPr/>
          </p:nvSpPr>
          <p:spPr bwMode="auto">
            <a:xfrm rot="10800000" flipH="1">
              <a:off x="311" y="933"/>
              <a:ext cx="195" cy="765"/>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Tree>
    <p:custDataLst>
      <p:tags r:id="rId1"/>
    </p:custDataLst>
    <p:extLst>
      <p:ext uri="{BB962C8B-B14F-4D97-AF65-F5344CB8AC3E}">
        <p14:creationId xmlns:p14="http://schemas.microsoft.com/office/powerpoint/2010/main" val="2780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2</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paradigm reminder</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16200000">
            <a:off x="3613150" y="517207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16200000">
            <a:off x="3944938" y="512921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5061"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5062"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5063"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5064"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25065"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25066"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25067"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25068"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25069"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5070"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5071"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5072"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5073"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custDataLst>
      <p:tags r:id="rId2"/>
    </p:custDataLst>
    <p:extLst>
      <p:ext uri="{BB962C8B-B14F-4D97-AF65-F5344CB8AC3E}">
        <p14:creationId xmlns:p14="http://schemas.microsoft.com/office/powerpoint/2010/main" val="461646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and Security</a:t>
            </a:r>
          </a:p>
        </p:txBody>
      </p:sp>
      <p:sp>
        <p:nvSpPr>
          <p:cNvPr id="3" name="Content Placeholder 2"/>
          <p:cNvSpPr>
            <a:spLocks noGrp="1"/>
          </p:cNvSpPr>
          <p:nvPr>
            <p:ph idx="1"/>
          </p:nvPr>
        </p:nvSpPr>
        <p:spPr/>
        <p:txBody>
          <a:bodyPr>
            <a:normAutofit fontScale="85000" lnSpcReduction="20000"/>
          </a:bodyPr>
          <a:lstStyle/>
          <a:p>
            <a:r>
              <a:rPr lang="en-US" dirty="0"/>
              <a:t>No way to verify answers</a:t>
            </a:r>
          </a:p>
          <a:p>
            <a:pPr lvl="1"/>
            <a:r>
              <a:rPr lang="en-US" dirty="0"/>
              <a:t>Opens up DNS to many potential attacks</a:t>
            </a:r>
          </a:p>
          <a:p>
            <a:pPr lvl="1"/>
            <a:r>
              <a:rPr lang="en-US" dirty="0"/>
              <a:t>DNSSEC fixes this</a:t>
            </a:r>
          </a:p>
          <a:p>
            <a:pPr lvl="1"/>
            <a:endParaRPr lang="en-US" dirty="0"/>
          </a:p>
          <a:p>
            <a:r>
              <a:rPr lang="en-US" dirty="0"/>
              <a:t>Most obvious vulnerability: recursive resolution</a:t>
            </a:r>
          </a:p>
          <a:p>
            <a:pPr lvl="1"/>
            <a:r>
              <a:rPr lang="en-US" dirty="0"/>
              <a:t>Using recursive resolution, host must trust DNS server</a:t>
            </a:r>
          </a:p>
          <a:p>
            <a:pPr lvl="1"/>
            <a:r>
              <a:rPr lang="en-US" dirty="0"/>
              <a:t>When at Starbucks, server is under their control</a:t>
            </a:r>
          </a:p>
          <a:p>
            <a:pPr lvl="1"/>
            <a:r>
              <a:rPr lang="en-US" dirty="0"/>
              <a:t>And can return whatever values it wants</a:t>
            </a:r>
          </a:p>
          <a:p>
            <a:pPr lvl="1"/>
            <a:endParaRPr lang="en-US" dirty="0"/>
          </a:p>
          <a:p>
            <a:r>
              <a:rPr lang="en-US" dirty="0"/>
              <a:t>More subtle attack: Cache poisoning</a:t>
            </a:r>
          </a:p>
          <a:p>
            <a:pPr lvl="1"/>
            <a:r>
              <a:rPr lang="en-US" dirty="0"/>
              <a:t>Those “additional” records can be anything!</a:t>
            </a:r>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20</a:t>
            </a:fld>
            <a:endParaRPr lang="en-US"/>
          </a:p>
        </p:txBody>
      </p:sp>
    </p:spTree>
    <p:custDataLst>
      <p:tags r:id="rId1"/>
    </p:custDataLst>
    <p:extLst>
      <p:ext uri="{BB962C8B-B14F-4D97-AF65-F5344CB8AC3E}">
        <p14:creationId xmlns:p14="http://schemas.microsoft.com/office/powerpoint/2010/main" val="18028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A639AD4-F9B2-4141-AE34-7A77D3747CC4}"/>
              </a:ext>
            </a:extLst>
          </p:cNvPr>
          <p:cNvSpPr>
            <a:spLocks noGrp="1" noChangeArrowheads="1"/>
          </p:cNvSpPr>
          <p:nvPr>
            <p:ph type="title"/>
          </p:nvPr>
        </p:nvSpPr>
        <p:spPr>
          <a:xfrm>
            <a:off x="882650" y="0"/>
            <a:ext cx="7378700" cy="1955800"/>
          </a:xfrm>
          <a:ln/>
        </p:spPr>
        <p:txBody>
          <a:bodyPr>
            <a:normAutofit/>
          </a:bodyPr>
          <a:lstStyle/>
          <a:p>
            <a:r>
              <a:rPr lang="en-US" altLang="en-US" sz="3600" dirty="0"/>
              <a:t>DNSSEC protects all these end-to-end</a:t>
            </a:r>
          </a:p>
        </p:txBody>
      </p:sp>
      <p:sp>
        <p:nvSpPr>
          <p:cNvPr id="10242" name="Rectangle 2">
            <a:extLst>
              <a:ext uri="{FF2B5EF4-FFF2-40B4-BE49-F238E27FC236}">
                <a16:creationId xmlns:a16="http://schemas.microsoft.com/office/drawing/2014/main" id="{8687F374-7088-A848-A7E1-0CDEDD9EDD90}"/>
              </a:ext>
            </a:extLst>
          </p:cNvPr>
          <p:cNvSpPr>
            <a:spLocks noGrp="1" noChangeArrowheads="1"/>
          </p:cNvSpPr>
          <p:nvPr>
            <p:ph type="body" idx="1"/>
          </p:nvPr>
        </p:nvSpPr>
        <p:spPr>
          <a:ln/>
        </p:spPr>
        <p:txBody>
          <a:bodyPr/>
          <a:lstStyle/>
          <a:p>
            <a:r>
              <a:rPr lang="en-US" altLang="en-US" sz="2200" dirty="0"/>
              <a:t>provides message authentication and integrity verification through cryptographic signatures</a:t>
            </a:r>
          </a:p>
          <a:p>
            <a:pPr lvl="1"/>
            <a:r>
              <a:rPr lang="en-US" altLang="en-US" sz="2200" dirty="0"/>
              <a:t>You know who provided the signature</a:t>
            </a:r>
          </a:p>
          <a:p>
            <a:pPr lvl="1"/>
            <a:r>
              <a:rPr lang="en-US" altLang="en-US" sz="2200" dirty="0"/>
              <a:t>No modifications between signing and validation</a:t>
            </a:r>
          </a:p>
          <a:p>
            <a:pPr marL="457200" lvl="1" indent="0">
              <a:buNone/>
            </a:pPr>
            <a:endParaRPr lang="en-US" altLang="en-US" sz="2200" dirty="0"/>
          </a:p>
          <a:p>
            <a:r>
              <a:rPr lang="en-US" altLang="en-US" sz="2200" dirty="0"/>
              <a:t>It does </a:t>
            </a:r>
            <a:r>
              <a:rPr lang="en-US" altLang="en-US" sz="2200" b="1" dirty="0"/>
              <a:t>not</a:t>
            </a:r>
            <a:r>
              <a:rPr lang="en-US" altLang="en-US" sz="2200" dirty="0"/>
              <a:t> provide authorization</a:t>
            </a:r>
          </a:p>
          <a:p>
            <a:r>
              <a:rPr lang="en-US" altLang="en-US" sz="2200" dirty="0"/>
              <a:t>It does </a:t>
            </a:r>
            <a:r>
              <a:rPr lang="en-US" altLang="en-US" sz="2200" b="1" dirty="0"/>
              <a:t>not</a:t>
            </a:r>
            <a:r>
              <a:rPr lang="en-US" altLang="en-US" sz="2200" dirty="0"/>
              <a:t> provide confidentiality</a:t>
            </a:r>
          </a:p>
          <a:p>
            <a:r>
              <a:rPr lang="en-US" altLang="en-US" sz="2200" dirty="0"/>
              <a:t>It does </a:t>
            </a:r>
            <a:r>
              <a:rPr lang="en-US" altLang="en-US" sz="2200" b="1" dirty="0"/>
              <a:t>not</a:t>
            </a:r>
            <a:r>
              <a:rPr lang="en-US" altLang="en-US" sz="2200" dirty="0"/>
              <a:t> provide protection against DDOS</a:t>
            </a:r>
          </a:p>
        </p:txBody>
      </p:sp>
    </p:spTree>
    <p:extLst>
      <p:ext uri="{BB962C8B-B14F-4D97-AF65-F5344CB8AC3E}">
        <p14:creationId xmlns:p14="http://schemas.microsoft.com/office/powerpoint/2010/main" val="281654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307F-BEBD-A047-A3DD-95C390D99863}"/>
              </a:ext>
            </a:extLst>
          </p:cNvPr>
          <p:cNvSpPr>
            <a:spLocks noGrp="1"/>
          </p:cNvSpPr>
          <p:nvPr>
            <p:ph type="title"/>
          </p:nvPr>
        </p:nvSpPr>
        <p:spPr/>
        <p:txBody>
          <a:bodyPr/>
          <a:lstStyle/>
          <a:p>
            <a:r>
              <a:rPr lang="en-GB" dirty="0"/>
              <a:t>DNSSEC in practice</a:t>
            </a:r>
          </a:p>
        </p:txBody>
      </p:sp>
      <p:sp>
        <p:nvSpPr>
          <p:cNvPr id="3" name="Content Placeholder 2">
            <a:extLst>
              <a:ext uri="{FF2B5EF4-FFF2-40B4-BE49-F238E27FC236}">
                <a16:creationId xmlns:a16="http://schemas.microsoft.com/office/drawing/2014/main" id="{51834D8B-CB65-8C4D-A9FC-64E2A524A10B}"/>
              </a:ext>
            </a:extLst>
          </p:cNvPr>
          <p:cNvSpPr>
            <a:spLocks noGrp="1"/>
          </p:cNvSpPr>
          <p:nvPr>
            <p:ph idx="1"/>
          </p:nvPr>
        </p:nvSpPr>
        <p:spPr>
          <a:xfrm>
            <a:off x="457200" y="1600200"/>
            <a:ext cx="8229600" cy="4912282"/>
          </a:xfrm>
        </p:spPr>
        <p:txBody>
          <a:bodyPr>
            <a:normAutofit/>
          </a:bodyPr>
          <a:lstStyle/>
          <a:p>
            <a:r>
              <a:rPr lang="en-GB" dirty="0"/>
              <a:t>Scaling the key signing and key distribution</a:t>
            </a:r>
          </a:p>
          <a:p>
            <a:pPr marL="0" indent="0">
              <a:buNone/>
            </a:pPr>
            <a:r>
              <a:rPr lang="en-GB" dirty="0"/>
              <a:t>Solution: </a:t>
            </a:r>
            <a:r>
              <a:rPr lang="en-US" altLang="en-US" dirty="0"/>
              <a:t>Using the DNS to Distribute Keys</a:t>
            </a:r>
          </a:p>
          <a:p>
            <a:pPr marL="0" indent="0">
              <a:buNone/>
            </a:pPr>
            <a:endParaRPr lang="en-US" altLang="en-US" dirty="0"/>
          </a:p>
          <a:p>
            <a:pPr marL="381000">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600" dirty="0"/>
              <a:t>Distributing keys through DNS hierarchy:</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Use one trusted key to establish authenticity of other keys</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Building chains of trust from the root down</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Parents need to sign the keys of their children</a:t>
            </a:r>
          </a:p>
          <a:p>
            <a:pPr marL="381000">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endParaRPr lang="en-US" altLang="en-US" sz="2600" dirty="0"/>
          </a:p>
          <a:p>
            <a:pPr marL="381000">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600" dirty="0"/>
              <a:t>Only the root key needed in ideal world</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Parents always delegate security to child</a:t>
            </a:r>
          </a:p>
          <a:p>
            <a:pPr marL="0" indent="0">
              <a:buNone/>
            </a:pPr>
            <a:endParaRPr lang="en-US" altLang="en-US" dirty="0"/>
          </a:p>
          <a:p>
            <a:pPr marL="0" indent="0">
              <a:buNone/>
            </a:pPr>
            <a:endParaRPr lang="en-GB" dirty="0"/>
          </a:p>
        </p:txBody>
      </p:sp>
      <p:sp>
        <p:nvSpPr>
          <p:cNvPr id="4" name="Slide Number Placeholder 3">
            <a:extLst>
              <a:ext uri="{FF2B5EF4-FFF2-40B4-BE49-F238E27FC236}">
                <a16:creationId xmlns:a16="http://schemas.microsoft.com/office/drawing/2014/main" id="{E2E9BFDA-A012-3E4F-9A6F-86A291D5F298}"/>
              </a:ext>
            </a:extLst>
          </p:cNvPr>
          <p:cNvSpPr>
            <a:spLocks noGrp="1"/>
          </p:cNvSpPr>
          <p:nvPr>
            <p:ph type="sldNum" sz="quarter" idx="12"/>
          </p:nvPr>
        </p:nvSpPr>
        <p:spPr/>
        <p:txBody>
          <a:bodyPr/>
          <a:lstStyle/>
          <a:p>
            <a:fld id="{17258DB0-5299-B449-B005-2F11F39528E5}" type="slidenum">
              <a:rPr lang="en-US" smtClean="0"/>
              <a:t>22</a:t>
            </a:fld>
            <a:endParaRPr lang="en-US"/>
          </a:p>
        </p:txBody>
      </p:sp>
    </p:spTree>
    <p:custDataLst>
      <p:tags r:id="rId1"/>
    </p:custDataLst>
    <p:extLst>
      <p:ext uri="{BB962C8B-B14F-4D97-AF65-F5344CB8AC3E}">
        <p14:creationId xmlns:p14="http://schemas.microsoft.com/office/powerpoint/2010/main" val="5570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12414" y="274638"/>
            <a:ext cx="7074385" cy="1143000"/>
          </a:xfrm>
        </p:spPr>
        <p:txBody>
          <a:bodyPr>
            <a:normAutofit fontScale="90000"/>
          </a:bodyPr>
          <a:lstStyle/>
          <a:p>
            <a:r>
              <a:rPr lang="en-US" dirty="0">
                <a:latin typeface="Helvetica" charset="0"/>
                <a:ea typeface="ＭＳ Ｐゴシック" charset="0"/>
                <a:cs typeface="ＭＳ Ｐゴシック" charset="0"/>
              </a:rPr>
              <a:t>Why is the web so successful?</a:t>
            </a:r>
          </a:p>
        </p:txBody>
      </p:sp>
      <p:sp>
        <p:nvSpPr>
          <p:cNvPr id="3" name="Content Placeholder 2"/>
          <p:cNvSpPr>
            <a:spLocks noGrp="1"/>
          </p:cNvSpPr>
          <p:nvPr>
            <p:ph idx="1"/>
          </p:nvPr>
        </p:nvSpPr>
        <p:spPr>
          <a:xfrm>
            <a:off x="114166" y="1600200"/>
            <a:ext cx="8572634" cy="4525963"/>
          </a:xfrm>
        </p:spPr>
        <p:txBody>
          <a:bodyPr>
            <a:normAutofit fontScale="77500" lnSpcReduction="20000"/>
          </a:bodyPr>
          <a:lstStyle/>
          <a:p>
            <a:r>
              <a:rPr lang="en-US" dirty="0">
                <a:latin typeface="Calibri"/>
                <a:cs typeface="Calibri"/>
              </a:rPr>
              <a:t>What do the web, </a:t>
            </a:r>
            <a:r>
              <a:rPr lang="en-US" dirty="0" err="1">
                <a:latin typeface="Calibri"/>
                <a:cs typeface="Calibri"/>
              </a:rPr>
              <a:t>youtube</a:t>
            </a:r>
            <a:r>
              <a:rPr lang="en-US" dirty="0">
                <a:latin typeface="Calibri"/>
                <a:cs typeface="Calibri"/>
              </a:rPr>
              <a:t>, </a:t>
            </a:r>
            <a:r>
              <a:rPr lang="en-US" dirty="0" err="1">
                <a:latin typeface="Calibri"/>
                <a:cs typeface="Calibri"/>
              </a:rPr>
              <a:t>facebook</a:t>
            </a:r>
            <a:r>
              <a:rPr lang="en-US" dirty="0">
                <a:latin typeface="Calibri"/>
                <a:cs typeface="Calibri"/>
              </a:rPr>
              <a:t>, twitter, </a:t>
            </a:r>
            <a:r>
              <a:rPr lang="en-US" dirty="0" err="1">
                <a:latin typeface="Calibri"/>
                <a:cs typeface="Calibri"/>
              </a:rPr>
              <a:t>instagram</a:t>
            </a:r>
            <a:r>
              <a:rPr lang="en-US" dirty="0">
                <a:latin typeface="Calibri"/>
                <a:cs typeface="Calibri"/>
              </a:rPr>
              <a:t>, …..  have in common?</a:t>
            </a:r>
          </a:p>
          <a:p>
            <a:pPr lvl="1"/>
            <a:r>
              <a:rPr lang="en-US" dirty="0">
                <a:latin typeface="Calibri"/>
                <a:ea typeface="Calibri"/>
                <a:cs typeface="Calibri"/>
              </a:rPr>
              <a:t>The ability to self-publish</a:t>
            </a:r>
          </a:p>
          <a:p>
            <a:pPr lvl="2"/>
            <a:endParaRPr lang="en-US" dirty="0">
              <a:latin typeface="Calibri"/>
              <a:ea typeface="Calibri"/>
              <a:cs typeface="Calibri"/>
            </a:endParaRPr>
          </a:p>
          <a:p>
            <a:r>
              <a:rPr lang="en-US" dirty="0">
                <a:latin typeface="Calibri"/>
                <a:cs typeface="Calibri"/>
              </a:rPr>
              <a:t>Self-publishing that is e</a:t>
            </a:r>
            <a:r>
              <a:rPr lang="en-US" dirty="0">
                <a:latin typeface="Calibri"/>
                <a:ea typeface="Calibri"/>
                <a:cs typeface="Calibri"/>
              </a:rPr>
              <a:t>asy, independent, </a:t>
            </a:r>
            <a:r>
              <a:rPr lang="en-US" i="1" dirty="0">
                <a:latin typeface="Calibri"/>
                <a:ea typeface="Calibri"/>
                <a:cs typeface="Calibri"/>
              </a:rPr>
              <a:t>free</a:t>
            </a:r>
          </a:p>
          <a:p>
            <a:pPr lvl="2"/>
            <a:endParaRPr lang="en-US" dirty="0">
              <a:latin typeface="Calibri"/>
              <a:ea typeface="Calibri"/>
              <a:cs typeface="Calibri"/>
            </a:endParaRPr>
          </a:p>
          <a:p>
            <a:r>
              <a:rPr lang="en-US" dirty="0">
                <a:latin typeface="Calibri"/>
                <a:cs typeface="Calibri"/>
              </a:rPr>
              <a:t>No interest in collaborative and idealistic endeavor</a:t>
            </a: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a:latin typeface="Calibri"/>
                <a:ea typeface="Calibri"/>
                <a:cs typeface="Calibri"/>
              </a:rPr>
              <a:t>)</a:t>
            </a:r>
          </a:p>
          <a:p>
            <a:pPr lvl="1"/>
            <a:r>
              <a:rPr lang="en-US" dirty="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Want to make their mark, and find something neat</a:t>
            </a:r>
          </a:p>
          <a:p>
            <a:pPr lvl="1"/>
            <a:r>
              <a:rPr lang="en-US" dirty="0">
                <a:latin typeface="Calibri"/>
                <a:ea typeface="Calibri"/>
                <a:cs typeface="Calibri"/>
              </a:rPr>
              <a:t>Two sides of the same coin, creates synergy</a:t>
            </a:r>
          </a:p>
          <a:p>
            <a:pPr lvl="1"/>
            <a:r>
              <a:rPr lang="en-US" dirty="0">
                <a:latin typeface="Calibri"/>
                <a:ea typeface="Calibri"/>
                <a:cs typeface="Calibri"/>
              </a:rPr>
              <a:t>“Performance” more important than dialogue….</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23</a:t>
            </a:fld>
            <a:endParaRPr lang="en-US" sz="1400" b="0" dirty="0">
              <a:latin typeface="Times New Roman" charset="0"/>
              <a:cs typeface="Calibri"/>
            </a:endParaRPr>
          </a:p>
        </p:txBody>
      </p:sp>
      <p:pic>
        <p:nvPicPr>
          <p:cNvPr id="5" name="Picture 4">
            <a:extLst>
              <a:ext uri="{FF2B5EF4-FFF2-40B4-BE49-F238E27FC236}">
                <a16:creationId xmlns:a16="http://schemas.microsoft.com/office/drawing/2014/main" id="{FFC7F9ED-EE68-9E44-B017-58965DC6144F}"/>
              </a:ext>
            </a:extLst>
          </p:cNvPr>
          <p:cNvPicPr>
            <a:picLocks noChangeAspect="1"/>
          </p:cNvPicPr>
          <p:nvPr/>
        </p:nvPicPr>
        <p:blipFill>
          <a:blip r:embed="rId4"/>
          <a:stretch>
            <a:fillRect/>
          </a:stretch>
        </p:blipFill>
        <p:spPr>
          <a:xfrm>
            <a:off x="153562" y="122481"/>
            <a:ext cx="1304895" cy="1295157"/>
          </a:xfrm>
          <a:prstGeom prst="rect">
            <a:avLst/>
          </a:prstGeom>
        </p:spPr>
      </p:pic>
    </p:spTree>
    <p:custDataLst>
      <p:tags r:id="rId1"/>
    </p:custDataLst>
    <p:extLst>
      <p:ext uri="{BB962C8B-B14F-4D97-AF65-F5344CB8AC3E}">
        <p14:creationId xmlns:p14="http://schemas.microsoft.com/office/powerpoint/2010/main" val="2137820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24</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Web Components</a:t>
            </a: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a:latin typeface="Calibri"/>
                <a:cs typeface="Calibri"/>
              </a:rPr>
              <a:t>Infrastructure:</a:t>
            </a:r>
          </a:p>
          <a:p>
            <a:pPr lvl="1">
              <a:lnSpc>
                <a:spcPct val="90000"/>
              </a:lnSpc>
            </a:pPr>
            <a:r>
              <a:rPr lang="en-US" dirty="0">
                <a:latin typeface="Calibri"/>
                <a:cs typeface="Calibri"/>
              </a:rPr>
              <a:t>Clients</a:t>
            </a:r>
          </a:p>
          <a:p>
            <a:pPr lvl="1">
              <a:lnSpc>
                <a:spcPct val="90000"/>
              </a:lnSpc>
            </a:pPr>
            <a:r>
              <a:rPr lang="en-US" dirty="0">
                <a:latin typeface="Calibri"/>
                <a:cs typeface="Calibri"/>
              </a:rPr>
              <a:t>Servers</a:t>
            </a:r>
          </a:p>
          <a:p>
            <a:pPr lvl="1">
              <a:lnSpc>
                <a:spcPct val="90000"/>
              </a:lnSpc>
            </a:pPr>
            <a:r>
              <a:rPr lang="en-US" dirty="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a:solidFill>
                  <a:srgbClr val="000000"/>
                </a:solidFill>
                <a:latin typeface="Calibri"/>
                <a:cs typeface="Calibri"/>
              </a:rPr>
              <a:t>Content:</a:t>
            </a:r>
          </a:p>
          <a:p>
            <a:pPr lvl="1">
              <a:lnSpc>
                <a:spcPct val="90000"/>
              </a:lnSpc>
            </a:pPr>
            <a:r>
              <a:rPr lang="en-US" dirty="0">
                <a:solidFill>
                  <a:srgbClr val="000000"/>
                </a:solidFill>
                <a:latin typeface="Calibri"/>
                <a:cs typeface="Calibri"/>
              </a:rPr>
              <a:t>Individual objects (files, etc.)</a:t>
            </a:r>
          </a:p>
          <a:p>
            <a:pPr lvl="1">
              <a:lnSpc>
                <a:spcPct val="90000"/>
              </a:lnSpc>
            </a:pPr>
            <a:r>
              <a:rPr lang="en-US" dirty="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a:solidFill>
                  <a:srgbClr val="000000"/>
                </a:solidFill>
                <a:latin typeface="Calibri"/>
                <a:cs typeface="Calibri"/>
              </a:rPr>
              <a:t>Implementation</a:t>
            </a:r>
          </a:p>
          <a:p>
            <a:pPr lvl="1">
              <a:lnSpc>
                <a:spcPct val="90000"/>
              </a:lnSpc>
            </a:pPr>
            <a:r>
              <a:rPr lang="en-US" dirty="0">
                <a:solidFill>
                  <a:srgbClr val="000000"/>
                </a:solidFill>
                <a:latin typeface="Calibri"/>
                <a:cs typeface="Calibri"/>
              </a:rPr>
              <a:t>HTML: formatting content</a:t>
            </a:r>
          </a:p>
          <a:p>
            <a:pPr lvl="1">
              <a:lnSpc>
                <a:spcPct val="90000"/>
              </a:lnSpc>
            </a:pPr>
            <a:r>
              <a:rPr lang="en-US" dirty="0">
                <a:solidFill>
                  <a:srgbClr val="000000"/>
                </a:solidFill>
                <a:latin typeface="Calibri"/>
                <a:cs typeface="Calibri"/>
              </a:rPr>
              <a:t>URL: naming content</a:t>
            </a:r>
          </a:p>
          <a:p>
            <a:pPr lvl="1">
              <a:lnSpc>
                <a:spcPct val="90000"/>
              </a:lnSpc>
            </a:pPr>
            <a:r>
              <a:rPr lang="en-US" dirty="0">
                <a:solidFill>
                  <a:srgbClr val="000000"/>
                </a:solidFill>
                <a:latin typeface="Calibri"/>
                <a:cs typeface="Calibri"/>
              </a:rPr>
              <a:t>HTTP: protocol for exchanging content</a:t>
            </a:r>
          </a:p>
          <a:p>
            <a:pPr marL="1828800" lvl="4" indent="0">
              <a:lnSpc>
                <a:spcPct val="90000"/>
              </a:lnSpc>
              <a:buNone/>
            </a:pPr>
            <a:r>
              <a:rPr lang="en-US" dirty="0">
                <a:solidFill>
                  <a:srgbClr val="000000"/>
                </a:solidFill>
                <a:latin typeface="Calibri"/>
                <a:cs typeface="Calibri"/>
              </a:rPr>
              <a:t>Any content not just HTML!</a:t>
            </a:r>
          </a:p>
          <a:p>
            <a:pPr lvl="1">
              <a:lnSpc>
                <a:spcPct val="9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25</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has:</a:t>
            </a: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p>
          <a:p>
            <a:pPr lvl="1"/>
            <a:endParaRPr lang="en-US" dirty="0">
              <a:latin typeface="Calibri"/>
              <a:ea typeface="Calibri"/>
              <a:cs typeface="Calibri"/>
            </a:endParaRPr>
          </a:p>
          <a:p>
            <a:r>
              <a:rPr lang="en-US" dirty="0">
                <a:latin typeface="Calibri"/>
                <a:ea typeface="Calibri"/>
                <a:cs typeface="Calibri"/>
              </a:rPr>
              <a:t>HTML has several functions:</a:t>
            </a:r>
          </a:p>
          <a:p>
            <a:pPr lvl="1"/>
            <a:r>
              <a:rPr lang="en-US" dirty="0">
                <a:latin typeface="Calibri"/>
                <a:ea typeface="Calibri"/>
                <a:cs typeface="Calibri"/>
              </a:rPr>
              <a:t>Format text</a:t>
            </a:r>
          </a:p>
          <a:p>
            <a:pPr lvl="1"/>
            <a:r>
              <a:rPr lang="en-US" dirty="0">
                <a:latin typeface="Calibri"/>
                <a:ea typeface="Calibri"/>
                <a:cs typeface="Calibri"/>
              </a:rPr>
              <a:t>Reference images</a:t>
            </a:r>
          </a:p>
          <a:p>
            <a:pPr lvl="1"/>
            <a:r>
              <a:rPr lang="en-US" dirty="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p>
        </p:txBody>
      </p:sp>
    </p:spTree>
    <p:custDataLst>
      <p:tags r:id="rId1"/>
    </p:custDataLst>
    <p:extLst>
      <p:ext uri="{BB962C8B-B14F-4D97-AF65-F5344CB8AC3E}">
        <p14:creationId xmlns:p14="http://schemas.microsoft.com/office/powerpoint/2010/main" val="2618434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26</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319016"/>
        </p:xfrm>
        <a:graphic>
          <a:graphicData uri="http://schemas.openxmlformats.org/drawingml/2006/table">
            <a:tbl>
              <a:tblPr/>
              <a:tblGrid>
                <a:gridCol w="22860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DNS name, 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80  https: 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reflecting 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3277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27</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a:latin typeface="Calibri"/>
                <a:ea typeface="Calibri"/>
                <a:cs typeface="Calibri"/>
              </a:rPr>
              <a:t>Request-response protocol</a:t>
            </a:r>
          </a:p>
          <a:p>
            <a:r>
              <a:rPr lang="en-US" sz="3200" dirty="0">
                <a:latin typeface="Calibri"/>
                <a:ea typeface="Calibri"/>
                <a:cs typeface="Calibri"/>
              </a:rPr>
              <a:t>Reliance on a global namespace</a:t>
            </a: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 (ok this changed….)</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 telnet </a:t>
            </a:r>
            <a:r>
              <a:rPr lang="en-US" sz="2400" dirty="0" err="1">
                <a:latin typeface="Helvetica" charset="0"/>
                <a:cs typeface="Calibri"/>
              </a:rPr>
              <a:t>www.cl.cam.ac.uk</a:t>
            </a:r>
            <a:r>
              <a:rPr lang="en-US" sz="2400" dirty="0">
                <a:latin typeface="Helvetica" charset="0"/>
                <a:cs typeface="Calibri"/>
              </a:rPr>
              <a:t> 80</a:t>
            </a:r>
          </a:p>
          <a:p>
            <a:pPr algn="l" eaLnBrk="1" hangingPunct="1"/>
            <a:r>
              <a:rPr lang="en-US" sz="2400" dirty="0">
                <a:latin typeface="Helvetica" charset="0"/>
                <a:cs typeface="Calibri"/>
              </a:rPr>
              <a:t>GET /win HTTP/1.0</a:t>
            </a:r>
          </a:p>
          <a:p>
            <a:pPr algn="l" eaLnBrk="1" hangingPunct="1"/>
            <a:r>
              <a:rPr lang="en-US" sz="2400" b="0" i="1" dirty="0">
                <a:latin typeface="Calibri"/>
                <a:cs typeface="Calibri"/>
              </a:rPr>
              <a:t>&lt;blank line, i.e., CRLF&gt;</a:t>
            </a:r>
          </a:p>
        </p:txBody>
      </p:sp>
    </p:spTree>
    <p:custDataLst>
      <p:tags r:id="rId1"/>
    </p:custDataLst>
    <p:extLst>
      <p:ext uri="{BB962C8B-B14F-4D97-AF65-F5344CB8AC3E}">
        <p14:creationId xmlns:p14="http://schemas.microsoft.com/office/powerpoint/2010/main" val="9022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server</a:t>
            </a:r>
          </a:p>
          <a:p>
            <a:pPr lvl="1"/>
            <a:r>
              <a:rPr lang="en-US" dirty="0">
                <a:latin typeface="Calibri"/>
                <a:cs typeface="Calibri"/>
              </a:rPr>
              <a:t>SYN</a:t>
            </a:r>
          </a:p>
          <a:p>
            <a:pPr lvl="1"/>
            <a:r>
              <a:rPr lang="en-US" dirty="0">
                <a:latin typeface="Calibri"/>
                <a:cs typeface="Calibri"/>
              </a:rPr>
              <a:t>SYNACK</a:t>
            </a:r>
          </a:p>
          <a:p>
            <a:pPr lvl="1"/>
            <a:r>
              <a:rPr lang="en-US" dirty="0">
                <a:latin typeface="Calibri"/>
                <a:cs typeface="Calibri"/>
              </a:rPr>
              <a:t>ACK</a:t>
            </a:r>
          </a:p>
          <a:p>
            <a:r>
              <a:rPr lang="en-US" dirty="0">
                <a:latin typeface="Calibri"/>
                <a:cs typeface="Calibri"/>
              </a:rPr>
              <a:t>Client sends HTTP request to server</a:t>
            </a:r>
          </a:p>
          <a:p>
            <a:pPr lvl="1"/>
            <a:r>
              <a:rPr lang="en-US" dirty="0">
                <a:latin typeface="Calibri"/>
                <a:cs typeface="Calibri"/>
              </a:rPr>
              <a:t>Can be piggybacked on TCP’s ACK</a:t>
            </a:r>
          </a:p>
          <a:p>
            <a:r>
              <a:rPr lang="en-US" dirty="0">
                <a:latin typeface="Calibri"/>
                <a:cs typeface="Calibri"/>
              </a:rPr>
              <a:t>HTTP Server responds to request</a:t>
            </a:r>
          </a:p>
          <a:p>
            <a:r>
              <a:rPr lang="en-US" dirty="0">
                <a:latin typeface="Calibri"/>
                <a:cs typeface="Calibri"/>
              </a:rPr>
              <a:t>Client receives the request, terminates connection</a:t>
            </a:r>
          </a:p>
          <a:p>
            <a:r>
              <a:rPr lang="en-US" dirty="0">
                <a:latin typeface="Calibri"/>
                <a:cs typeface="Calibri"/>
              </a:rPr>
              <a:t>TCP connection termination exchange</a:t>
            </a: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28</a:t>
            </a:fld>
            <a:endParaRPr lang="en-US" sz="1400" b="0" dirty="0">
              <a:latin typeface="Times New Roman" charset="0"/>
              <a:cs typeface="Calibri"/>
            </a:endParaRPr>
          </a:p>
        </p:txBody>
      </p:sp>
    </p:spTree>
    <p:custDataLst>
      <p:tags r:id="rId1"/>
    </p:custDataLst>
    <p:extLst>
      <p:ext uri="{BB962C8B-B14F-4D97-AF65-F5344CB8AC3E}">
        <p14:creationId xmlns:p14="http://schemas.microsoft.com/office/powerpoint/2010/main" val="230461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29</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a:latin typeface="Courier New" charset="0"/>
              </a:endParaRPr>
            </a:p>
            <a:p>
              <a:pPr>
                <a:spcBef>
                  <a:spcPct val="0"/>
                </a:spcBef>
                <a:buClrTx/>
                <a:buSzTx/>
                <a:buFontTx/>
                <a:buNone/>
              </a:pPr>
              <a:r>
                <a:rPr lang="en-US" sz="1200" b="1" dirty="0">
                  <a:latin typeface="Courier New" charset="0"/>
                </a:rPr>
                <a:t>GET /</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a:latin typeface="Calibri"/>
                </a:rPr>
                <a:t>     (extra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3</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Relationship Between </a:t>
            </a:r>
            <a:r>
              <a:rPr lang="en-US" dirty="0" err="1">
                <a:latin typeface="Helvetica" charset="0"/>
                <a:ea typeface="ＭＳ Ｐゴシック" charset="0"/>
                <a:cs typeface="ＭＳ Ｐゴシック" charset="0"/>
              </a:rPr>
              <a:t>Names&amp;Addresses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77500" lnSpcReduction="20000"/>
          </a:bodyPr>
          <a:lstStyle/>
          <a:p>
            <a:pPr>
              <a:lnSpc>
                <a:spcPct val="90000"/>
              </a:lnSpc>
            </a:pPr>
            <a:r>
              <a:rPr lang="en-US" dirty="0">
                <a:latin typeface="Calibri"/>
                <a:cs typeface="Calibri"/>
              </a:rPr>
              <a:t>Addresses 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a:latin typeface="Calibri"/>
                <a:ea typeface="Calibri"/>
                <a:cs typeface="Calibri"/>
              </a:rPr>
              <a:t>www.bbc.co.uk</a:t>
            </a:r>
            <a:r>
              <a:rPr lang="en-US" dirty="0">
                <a:latin typeface="Calibri"/>
                <a:ea typeface="Calibri"/>
                <a:cs typeface="Calibri"/>
              </a:rPr>
              <a:t> to </a:t>
            </a:r>
            <a:r>
              <a:rPr lang="en-US" dirty="0"/>
              <a:t>212.58.246.92</a:t>
            </a:r>
          </a:p>
          <a:p>
            <a:pPr lvl="1">
              <a:lnSpc>
                <a:spcPct val="90000"/>
              </a:lnSpc>
            </a:pPr>
            <a:r>
              <a:rPr lang="en-US" dirty="0">
                <a:latin typeface="Calibri"/>
                <a:ea typeface="Calibri"/>
                <a:cs typeface="Calibri"/>
              </a:rPr>
              <a:t>Humans/Apps should be unaffected</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Name 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a:latin typeface="Calibri"/>
                <a:ea typeface="Calibri"/>
                <a:cs typeface="Calibri"/>
              </a:rPr>
              <a:t>www.bbc.co.uk</a:t>
            </a:r>
            <a:r>
              <a:rPr lang="en-US" dirty="0">
                <a:latin typeface="Calibri"/>
                <a:ea typeface="Calibri"/>
                <a:cs typeface="Calibri"/>
              </a:rPr>
              <a:t>  to multiple 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a:latin typeface="Calibri"/>
                <a:ea typeface="Calibri"/>
                <a:cs typeface="Calibri"/>
              </a:rPr>
              <a:t>www.bbc.co.uk</a:t>
            </a:r>
            <a:r>
              <a:rPr lang="en-US" dirty="0">
                <a:latin typeface="Calibri"/>
                <a:ea typeface="Calibri"/>
                <a:cs typeface="Calibri"/>
              </a:rPr>
              <a:t> and </a:t>
            </a:r>
            <a:r>
              <a:rPr lang="en-US" dirty="0" err="1">
                <a:latin typeface="Calibri"/>
                <a:ea typeface="Calibri"/>
                <a:cs typeface="Calibri"/>
              </a:rPr>
              <a:t>bbc.co.uk</a:t>
            </a:r>
            <a:endParaRPr lang="en-US" dirty="0">
              <a:latin typeface="Calibri"/>
              <a:ea typeface="Calibri"/>
              <a:cs typeface="Calibri"/>
            </a:endParaRPr>
          </a:p>
          <a:p>
            <a:pPr lvl="1">
              <a:lnSpc>
                <a:spcPct val="90000"/>
              </a:lnSpc>
            </a:pPr>
            <a:r>
              <a:rPr lang="en-US" dirty="0">
                <a:latin typeface="Calibri"/>
                <a:ea typeface="Calibri"/>
                <a:cs typeface="Calibri"/>
              </a:rPr>
              <a:t>Mnemonic stable name, and dynamic canonical name</a:t>
            </a:r>
          </a:p>
          <a:p>
            <a:pPr lvl="2">
              <a:lnSpc>
                <a:spcPct val="90000"/>
              </a:lnSpc>
            </a:pPr>
            <a:r>
              <a:rPr lang="en-US" dirty="0">
                <a:latin typeface="Calibri"/>
                <a:ea typeface="Calibri"/>
                <a:cs typeface="Calibri"/>
              </a:rPr>
              <a:t>Canonical name = actual name of host</a:t>
            </a:r>
          </a:p>
        </p:txBody>
      </p:sp>
      <p:pic>
        <p:nvPicPr>
          <p:cNvPr id="2" name="Picture 1">
            <a:extLst>
              <a:ext uri="{FF2B5EF4-FFF2-40B4-BE49-F238E27FC236}">
                <a16:creationId xmlns:a16="http://schemas.microsoft.com/office/drawing/2014/main" id="{E17C2493-6DF8-8748-B5F4-780F9D8556C4}"/>
              </a:ext>
            </a:extLst>
          </p:cNvPr>
          <p:cNvPicPr>
            <a:picLocks noChangeAspect="1"/>
          </p:cNvPicPr>
          <p:nvPr/>
        </p:nvPicPr>
        <p:blipFill>
          <a:blip r:embed="rId4"/>
          <a:stretch>
            <a:fillRect/>
          </a:stretch>
        </p:blipFill>
        <p:spPr>
          <a:xfrm>
            <a:off x="153562" y="122481"/>
            <a:ext cx="1304895" cy="1295157"/>
          </a:xfrm>
          <a:prstGeom prst="rect">
            <a:avLst/>
          </a:prstGeom>
        </p:spPr>
      </p:pic>
    </p:spTree>
    <p:custDataLst>
      <p:tags r:id="rId1"/>
    </p:custDataLst>
    <p:extLst>
      <p:ext uri="{BB962C8B-B14F-4D97-AF65-F5344CB8AC3E}">
        <p14:creationId xmlns:p14="http://schemas.microsoft.com/office/powerpoint/2010/main" val="3462115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30</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Different Forms of Server Response</a:t>
            </a: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custDataLst>
      <p:tags r:id="rId1"/>
    </p:custDataLst>
    <p:extLst>
      <p:ext uri="{BB962C8B-B14F-4D97-AF65-F5344CB8AC3E}">
        <p14:creationId xmlns:p14="http://schemas.microsoft.com/office/powerpoint/2010/main" val="272948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31</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resource, last modification time, type of content</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Usage 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32</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a:latin typeface="Calibri"/>
                <a:ea typeface="Calibri"/>
                <a:cs typeface="Calibri"/>
              </a:rPr>
              <a:t>Each request-response treated 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state</a:t>
            </a:r>
          </a:p>
          <a:p>
            <a:pPr lvl="1">
              <a:lnSpc>
                <a:spcPct val="110000"/>
              </a:lnSpc>
            </a:pPr>
            <a:endParaRPr lang="en-US" dirty="0">
              <a:latin typeface="Calibri"/>
              <a:ea typeface="Calibri"/>
              <a:cs typeface="Calibri"/>
            </a:endParaRPr>
          </a:p>
          <a:p>
            <a:pPr>
              <a:lnSpc>
                <a:spcPct val="110000"/>
              </a:lnSpc>
            </a:pPr>
            <a:r>
              <a:rPr lang="en-US" b="1" dirty="0">
                <a:latin typeface="Calibri"/>
                <a:ea typeface="Calibri"/>
                <a:cs typeface="Calibri"/>
              </a:rPr>
              <a:t>Good</a:t>
            </a:r>
            <a:r>
              <a:rPr lang="en-US" dirty="0">
                <a:latin typeface="Calibri"/>
                <a:ea typeface="Calibri"/>
                <a:cs typeface="Calibri"/>
              </a:rPr>
              <a:t>: Improves scalability on the server-side</a:t>
            </a:r>
          </a:p>
          <a:p>
            <a:pPr lvl="1">
              <a:lnSpc>
                <a:spcPct val="110000"/>
              </a:lnSpc>
            </a:pPr>
            <a:r>
              <a:rPr lang="en-US" dirty="0">
                <a:latin typeface="Calibri"/>
                <a:ea typeface="Calibri"/>
                <a:cs typeface="Calibri"/>
              </a:rPr>
              <a:t>Failure handling is easier</a:t>
            </a:r>
          </a:p>
          <a:p>
            <a:pPr lvl="1">
              <a:lnSpc>
                <a:spcPct val="110000"/>
              </a:lnSpc>
            </a:pPr>
            <a:r>
              <a:rPr lang="en-US" dirty="0">
                <a:latin typeface="Calibri"/>
                <a:ea typeface="Calibri"/>
                <a:cs typeface="Calibri"/>
              </a:rPr>
              <a:t>Can handle higher rate of requests</a:t>
            </a:r>
          </a:p>
          <a:p>
            <a:pPr lvl="1">
              <a:lnSpc>
                <a:spcPct val="110000"/>
              </a:lnSpc>
            </a:pPr>
            <a:r>
              <a:rPr lang="en-US" dirty="0">
                <a:latin typeface="Calibri"/>
                <a:ea typeface="Calibri"/>
                <a:cs typeface="Calibri"/>
              </a:rPr>
              <a:t>Order of requests doesn‘t matter</a:t>
            </a:r>
          </a:p>
          <a:p>
            <a:pPr lvl="1">
              <a:lnSpc>
                <a:spcPct val="110000"/>
              </a:lnSpc>
            </a:pPr>
            <a:endParaRPr lang="en-US" dirty="0">
              <a:latin typeface="Calibri"/>
              <a:ea typeface="Calibri"/>
              <a:cs typeface="Calibri"/>
            </a:endParaRPr>
          </a:p>
          <a:p>
            <a:pPr>
              <a:lnSpc>
                <a:spcPct val="110000"/>
              </a:lnSpc>
            </a:pPr>
            <a:r>
              <a:rPr lang="en-US" b="1" dirty="0">
                <a:latin typeface="Calibri"/>
                <a:ea typeface="Calibri"/>
                <a:cs typeface="Calibri"/>
              </a:rPr>
              <a:t>Bad</a:t>
            </a:r>
            <a:r>
              <a:rPr lang="en-US" dirty="0">
                <a:latin typeface="Calibri"/>
                <a:ea typeface="Calibri"/>
                <a:cs typeface="Calibri"/>
              </a:rPr>
              <a:t>: Some 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profiles, usage tracking, …</a:t>
            </a:r>
          </a:p>
        </p:txBody>
      </p:sp>
    </p:spTree>
    <p:custDataLst>
      <p:tags r:id="rId1"/>
    </p:custDataLst>
    <p:extLst>
      <p:ext uri="{BB962C8B-B14F-4D97-AF65-F5344CB8AC3E}">
        <p14:creationId xmlns:p14="http://schemas.microsoft.com/office/powerpoint/2010/main" val="34458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33</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custDataLst>
      <p:tags r:id="rId1"/>
    </p:custDataLst>
    <p:extLst>
      <p:ext uri="{BB962C8B-B14F-4D97-AF65-F5344CB8AC3E}">
        <p14:creationId xmlns:p14="http://schemas.microsoft.com/office/powerpoint/2010/main" val="353387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34</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objects</a:t>
            </a:r>
          </a:p>
          <a:p>
            <a:pPr lvl="1"/>
            <a:r>
              <a:rPr lang="en-US" i="1" dirty="0">
                <a:latin typeface="Calibri"/>
                <a:ea typeface="Calibri"/>
                <a:cs typeface="Calibri"/>
              </a:rPr>
              <a:t>e.g.,</a:t>
            </a:r>
            <a:r>
              <a:rPr lang="en-US" dirty="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objects (naively)?</a:t>
            </a:r>
          </a:p>
          <a:p>
            <a:pPr lvl="1">
              <a:lnSpc>
                <a:spcPct val="80000"/>
              </a:lnSpc>
            </a:pPr>
            <a:r>
              <a:rPr lang="en-US" i="1" dirty="0">
                <a:latin typeface="Calibri"/>
                <a:cs typeface="Calibri"/>
              </a:rPr>
              <a:t>One item at a time</a:t>
            </a:r>
          </a:p>
          <a:p>
            <a:pPr lvl="1">
              <a:lnSpc>
                <a:spcPct val="80000"/>
              </a:lnSpc>
            </a:pPr>
            <a:endParaRPr lang="en-US" i="1" dirty="0">
              <a:latin typeface="Calibri"/>
              <a:cs typeface="Calibri"/>
            </a:endParaRPr>
          </a:p>
          <a:p>
            <a:pPr>
              <a:lnSpc>
                <a:spcPct val="80000"/>
              </a:lnSpc>
            </a:pPr>
            <a:r>
              <a:rPr lang="en-US" dirty="0">
                <a:latin typeface="Calibri"/>
                <a:cs typeface="Calibri"/>
              </a:rPr>
              <a:t>Put stuff in the optimal place?</a:t>
            </a:r>
          </a:p>
          <a:p>
            <a:pPr lvl="1">
              <a:lnSpc>
                <a:spcPct val="80000"/>
              </a:lnSpc>
            </a:pPr>
            <a:r>
              <a:rPr lang="en-US" i="1" dirty="0">
                <a:latin typeface="Calibri"/>
                <a:cs typeface="Calibri"/>
              </a:rPr>
              <a:t>Where is that precisely? </a:t>
            </a:r>
          </a:p>
          <a:p>
            <a:pPr lvl="2">
              <a:lnSpc>
                <a:spcPct val="80000"/>
              </a:lnSpc>
            </a:pPr>
            <a:r>
              <a:rPr lang="en-US" b="1" i="1" dirty="0">
                <a:latin typeface="Calibri"/>
                <a:cs typeface="Calibri"/>
              </a:rPr>
              <a:t>Enter the Web cache and the CDN </a:t>
            </a:r>
          </a:p>
        </p:txBody>
      </p:sp>
    </p:spTree>
    <p:custDataLst>
      <p:tags r:id="rId1"/>
    </p:custDataLst>
    <p:extLst>
      <p:ext uri="{BB962C8B-B14F-4D97-AF65-F5344CB8AC3E}">
        <p14:creationId xmlns:p14="http://schemas.microsoft.com/office/powerpoint/2010/main" val="198453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38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3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35</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Tree>
    <p:custDataLst>
      <p:tags r:id="rId1"/>
    </p:custDataLst>
    <p:extLst>
      <p:ext uri="{BB962C8B-B14F-4D97-AF65-F5344CB8AC3E}">
        <p14:creationId xmlns:p14="http://schemas.microsoft.com/office/powerpoint/2010/main" val="515323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0061" name="Picture 109"/>
          <p:cNvPicPr>
            <a:picLocks noChangeAspect="1" noChangeArrowheads="1"/>
          </p:cNvPicPr>
          <p:nvPr/>
        </p:nvPicPr>
        <p:blipFill>
          <a:blip r:embed="rId5">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36294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a:latin typeface="Calibri"/>
                <a:ea typeface="Calibri"/>
                <a:cs typeface="Calibri"/>
              </a:rPr>
              <a:t>Maintains 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p>
          <a:p>
            <a:pPr lvl="1"/>
            <a:r>
              <a:rPr lang="en-US" sz="2200" dirty="0">
                <a:latin typeface="Calibri"/>
                <a:cs typeface="Calibri"/>
              </a:rPr>
              <a:t>Single TCP connection</a:t>
            </a: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custDataLst>
      <p:tags r:id="rId1"/>
    </p:custDataLst>
    <p:extLst>
      <p:ext uri="{BB962C8B-B14F-4D97-AF65-F5344CB8AC3E}">
        <p14:creationId xmlns:p14="http://schemas.microsoft.com/office/powerpoint/2010/main" val="3723211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38</a:t>
            </a:fld>
            <a:endParaRPr lang="en-US" sz="1400" b="0" dirty="0">
              <a:latin typeface="Times New Roman" charset="0"/>
              <a:cs typeface="Calibri"/>
            </a:endParaRPr>
          </a:p>
        </p:txBody>
      </p:sp>
    </p:spTree>
    <p:custDataLst>
      <p:tags r:id="rId1"/>
    </p:custDataLst>
    <p:extLst>
      <p:ext uri="{BB962C8B-B14F-4D97-AF65-F5344CB8AC3E}">
        <p14:creationId xmlns:p14="http://schemas.microsoft.com/office/powerpoint/2010/main" val="161185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HTTP </a:t>
            </a:r>
            <a:r>
              <a:rPr lang="en-US" i="1"/>
              <a:t>evolution</a:t>
            </a:r>
            <a:endParaRPr lang="en-US" dirty="0"/>
          </a:p>
        </p:txBody>
      </p:sp>
      <p:sp>
        <p:nvSpPr>
          <p:cNvPr id="3" name="Content Placeholder 2"/>
          <p:cNvSpPr>
            <a:spLocks noGrp="1"/>
          </p:cNvSpPr>
          <p:nvPr>
            <p:ph idx="1"/>
          </p:nvPr>
        </p:nvSpPr>
        <p:spPr>
          <a:xfrm>
            <a:off x="70121" y="1600200"/>
            <a:ext cx="8998887" cy="4525963"/>
          </a:xfrm>
        </p:spPr>
        <p:txBody>
          <a:bodyPr/>
          <a:lstStyle/>
          <a:p>
            <a:r>
              <a:rPr lang="en-US" dirty="0"/>
              <a:t>1.0 – one object per TCP: simple but </a:t>
            </a:r>
            <a:r>
              <a:rPr lang="en-US" dirty="0">
                <a:solidFill>
                  <a:srgbClr val="FF0000"/>
                </a:solidFill>
              </a:rPr>
              <a:t>slow</a:t>
            </a:r>
          </a:p>
          <a:p>
            <a:r>
              <a:rPr lang="en-US" dirty="0"/>
              <a:t>Parallel connections - multiple TCP, one object each:  </a:t>
            </a:r>
            <a:r>
              <a:rPr lang="en-US" dirty="0">
                <a:solidFill>
                  <a:srgbClr val="FF0000"/>
                </a:solidFill>
              </a:rPr>
              <a:t>wastes b/w, may be </a:t>
            </a:r>
            <a:r>
              <a:rPr lang="en-US" dirty="0" err="1">
                <a:solidFill>
                  <a:srgbClr val="FF0000"/>
                </a:solidFill>
              </a:rPr>
              <a:t>svr</a:t>
            </a:r>
            <a:r>
              <a:rPr lang="en-US" dirty="0">
                <a:solidFill>
                  <a:srgbClr val="FF0000"/>
                </a:solidFill>
              </a:rPr>
              <a:t> limited, out of order </a:t>
            </a:r>
            <a:endParaRPr lang="en-US" dirty="0">
              <a:solidFill>
                <a:srgbClr val="000000"/>
              </a:solidFill>
            </a:endParaRPr>
          </a:p>
          <a:p>
            <a:r>
              <a:rPr lang="en-US" dirty="0">
                <a:solidFill>
                  <a:srgbClr val="000000"/>
                </a:solidFill>
              </a:rPr>
              <a:t>1.1 pipelining – aggregate retrieval time: ordered, multiple objects sharing single TCP</a:t>
            </a:r>
          </a:p>
          <a:p>
            <a:r>
              <a:rPr lang="en-US" dirty="0">
                <a:solidFill>
                  <a:srgbClr val="000000"/>
                </a:solidFill>
              </a:rPr>
              <a:t>1.1 persistent – aggregate TCP overhead: lower overhead in time, increase overhead at ends </a:t>
            </a:r>
            <a:r>
              <a:rPr lang="en-US" dirty="0">
                <a:solidFill>
                  <a:srgbClr val="FF0000"/>
                </a:solidFill>
              </a:rPr>
              <a:t>(e.g., when should/do you close the connection?) </a:t>
            </a:r>
          </a:p>
        </p:txBody>
      </p:sp>
      <p:sp>
        <p:nvSpPr>
          <p:cNvPr id="4" name="Slide Number Placeholder 3"/>
          <p:cNvSpPr>
            <a:spLocks noGrp="1"/>
          </p:cNvSpPr>
          <p:nvPr>
            <p:ph type="sldNum" sz="quarter" idx="12"/>
          </p:nvPr>
        </p:nvSpPr>
        <p:spPr/>
        <p:txBody>
          <a:bodyPr/>
          <a:lstStyle/>
          <a:p>
            <a:fld id="{17258DB0-5299-B449-B005-2F11F39528E5}" type="slidenum">
              <a:rPr lang="en-US" smtClean="0"/>
              <a:t>39</a:t>
            </a:fld>
            <a:endParaRPr lang="en-US"/>
          </a:p>
        </p:txBody>
      </p:sp>
    </p:spTree>
    <p:extLst>
      <p:ext uri="{BB962C8B-B14F-4D97-AF65-F5344CB8AC3E}">
        <p14:creationId xmlns:p14="http://schemas.microsoft.com/office/powerpoint/2010/main" val="128676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from Names to Addresses</a:t>
            </a:r>
          </a:p>
        </p:txBody>
      </p:sp>
      <p:sp>
        <p:nvSpPr>
          <p:cNvPr id="3" name="Content Placeholder 2"/>
          <p:cNvSpPr>
            <a:spLocks noGrp="1"/>
          </p:cNvSpPr>
          <p:nvPr>
            <p:ph idx="1"/>
          </p:nvPr>
        </p:nvSpPr>
        <p:spPr>
          <a:xfrm>
            <a:off x="457200" y="1600200"/>
            <a:ext cx="8229600" cy="5048107"/>
          </a:xfrm>
        </p:spPr>
        <p:txBody>
          <a:bodyPr>
            <a:normAutofit fontScale="77500" lnSpcReduction="20000"/>
          </a:bodyPr>
          <a:lstStyle/>
          <a:p>
            <a:r>
              <a:rPr lang="en-US" dirty="0"/>
              <a:t>Originally: per-host file /</a:t>
            </a:r>
            <a:r>
              <a:rPr lang="en-US" dirty="0" err="1"/>
              <a:t>etc</a:t>
            </a:r>
            <a:r>
              <a:rPr lang="en-US" dirty="0"/>
              <a:t>/hosts</a:t>
            </a:r>
            <a:r>
              <a:rPr lang="en-US" baseline="30000" dirty="0"/>
              <a:t>*</a:t>
            </a:r>
            <a:endParaRPr lang="en-US" dirty="0"/>
          </a:p>
          <a:p>
            <a:pPr lvl="1"/>
            <a:r>
              <a:rPr lang="en-US" dirty="0"/>
              <a:t>SRI (Menlo Park) kept master copy</a:t>
            </a:r>
          </a:p>
          <a:p>
            <a:pPr lvl="1"/>
            <a:r>
              <a:rPr lang="en-US" dirty="0"/>
              <a:t>Downloaded regularly</a:t>
            </a:r>
          </a:p>
          <a:p>
            <a:pPr lvl="1"/>
            <a:r>
              <a:rPr lang="en-US" dirty="0"/>
              <a:t>Flat namespace</a:t>
            </a:r>
          </a:p>
          <a:p>
            <a:pPr lvl="1"/>
            <a:endParaRPr lang="en-US" dirty="0"/>
          </a:p>
          <a:p>
            <a:r>
              <a:rPr lang="en-US" dirty="0"/>
              <a:t>Single server not resilient, doesn’t scale</a:t>
            </a:r>
          </a:p>
          <a:p>
            <a:pPr lvl="1"/>
            <a:r>
              <a:rPr lang="en-US" dirty="0"/>
              <a:t>Adopted a distributed hierarchical system</a:t>
            </a:r>
          </a:p>
          <a:p>
            <a:pPr lvl="1"/>
            <a:endParaRPr lang="en-US" dirty="0"/>
          </a:p>
          <a:p>
            <a:r>
              <a:rPr lang="en-US" dirty="0"/>
              <a:t>Two intertwined hierarchies:</a:t>
            </a:r>
          </a:p>
          <a:p>
            <a:pPr lvl="1"/>
            <a:r>
              <a:rPr lang="en-US" dirty="0"/>
              <a:t>Infrastructure: hierarchy of DNS servers</a:t>
            </a:r>
          </a:p>
          <a:p>
            <a:pPr lvl="1"/>
            <a:r>
              <a:rPr lang="en-US" dirty="0"/>
              <a:t>Naming structure: www.bbc.co.uk</a:t>
            </a:r>
          </a:p>
          <a:p>
            <a:pPr marL="457200" lvl="1" indent="0">
              <a:buNone/>
            </a:pPr>
            <a:endParaRPr lang="en-US" dirty="0"/>
          </a:p>
          <a:p>
            <a:pPr marL="457200" lvl="1" indent="0">
              <a:buNone/>
            </a:pPr>
            <a:r>
              <a:rPr lang="en-US" dirty="0"/>
              <a:t>*</a:t>
            </a:r>
            <a:r>
              <a:rPr lang="en-GB" i="1" dirty="0"/>
              <a:t>C:\Windows\System32\drivers\etc\hosts for recent windows</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4</a:t>
            </a:fld>
            <a:endParaRPr lang="en-US"/>
          </a:p>
        </p:txBody>
      </p:sp>
    </p:spTree>
    <p:custDataLst>
      <p:tags r:id="rId1"/>
    </p:custDataLst>
    <p:extLst>
      <p:ext uri="{BB962C8B-B14F-4D97-AF65-F5344CB8AC3E}">
        <p14:creationId xmlns:p14="http://schemas.microsoft.com/office/powerpoint/2010/main" val="35418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Scorecard: Getting n Small Objects</a:t>
            </a:r>
          </a:p>
        </p:txBody>
      </p:sp>
      <p:sp>
        <p:nvSpPr>
          <p:cNvPr id="3" name="Content Placeholder 2"/>
          <p:cNvSpPr>
            <a:spLocks noGrp="1"/>
          </p:cNvSpPr>
          <p:nvPr>
            <p:ph idx="1"/>
          </p:nvPr>
        </p:nvSpPr>
        <p:spPr/>
        <p:txBody>
          <a:bodyPr>
            <a:normAutofit lnSpcReduction="10000"/>
          </a:bodyPr>
          <a:lstStyle/>
          <a:p>
            <a:pPr marL="0" indent="0" algn="ctr">
              <a:buNone/>
            </a:pPr>
            <a:r>
              <a:rPr lang="en-US" i="1" dirty="0">
                <a:solidFill>
                  <a:schemeClr val="accent1"/>
                </a:solidFill>
              </a:rPr>
              <a:t>Time dominated by latency</a:t>
            </a:r>
          </a:p>
          <a:p>
            <a:pPr marL="0" indent="0" algn="ctr">
              <a:buNone/>
            </a:pPr>
            <a:endParaRPr lang="en-US" i="1" dirty="0">
              <a:solidFill>
                <a:schemeClr val="accent1"/>
              </a:solidFill>
            </a:endParaRPr>
          </a:p>
          <a:p>
            <a:r>
              <a:rPr lang="en-US" dirty="0"/>
              <a:t>One-at-a-time:  ~2n RTT</a:t>
            </a:r>
          </a:p>
          <a:p>
            <a:r>
              <a:rPr lang="en-US" dirty="0"/>
              <a:t>Persistent: ~ (n+1)RTT</a:t>
            </a:r>
          </a:p>
          <a:p>
            <a:r>
              <a:rPr lang="en-US" dirty="0"/>
              <a:t>M concurrent: ~2[n/m] RTT</a:t>
            </a:r>
          </a:p>
          <a:p>
            <a:r>
              <a:rPr lang="en-US" dirty="0"/>
              <a:t>Pipelined: ~2 RTT</a:t>
            </a:r>
          </a:p>
          <a:p>
            <a:r>
              <a:rPr lang="en-US" dirty="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40</a:t>
            </a:fld>
            <a:endParaRPr lang="en-US"/>
          </a:p>
        </p:txBody>
      </p:sp>
    </p:spTree>
    <p:custDataLst>
      <p:tags r:id="rId1"/>
    </p:custDataLst>
    <p:extLst>
      <p:ext uri="{BB962C8B-B14F-4D97-AF65-F5344CB8AC3E}">
        <p14:creationId xmlns:p14="http://schemas.microsoft.com/office/powerpoint/2010/main" val="34055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Scorecard: Getting n Large Objects</a:t>
            </a:r>
          </a:p>
        </p:txBody>
      </p:sp>
      <p:sp>
        <p:nvSpPr>
          <p:cNvPr id="3" name="Content Placeholder 2"/>
          <p:cNvSpPr>
            <a:spLocks noGrp="1"/>
          </p:cNvSpPr>
          <p:nvPr>
            <p:ph idx="1"/>
          </p:nvPr>
        </p:nvSpPr>
        <p:spPr/>
        <p:txBody>
          <a:bodyPr/>
          <a:lstStyle/>
          <a:p>
            <a:pPr marL="0" indent="0" algn="ctr">
              <a:buNone/>
            </a:pPr>
            <a:r>
              <a:rPr lang="en-US" i="1" dirty="0">
                <a:solidFill>
                  <a:schemeClr val="accent1"/>
                </a:solidFill>
              </a:rPr>
              <a:t>Time dominated by bandwidth</a:t>
            </a:r>
          </a:p>
          <a:p>
            <a:pPr marL="0" indent="0" algn="ctr">
              <a:buNone/>
            </a:pPr>
            <a:endParaRPr lang="en-US" i="1" dirty="0">
              <a:solidFill>
                <a:schemeClr val="accent1"/>
              </a:solidFill>
            </a:endParaRPr>
          </a:p>
          <a:p>
            <a:r>
              <a:rPr lang="en-US" dirty="0"/>
              <a:t>One-at-a-time:  ~ </a:t>
            </a:r>
            <a:r>
              <a:rPr lang="en-US" dirty="0" err="1"/>
              <a:t>nF</a:t>
            </a:r>
            <a:r>
              <a:rPr lang="en-US" dirty="0"/>
              <a:t>/B</a:t>
            </a:r>
          </a:p>
          <a:p>
            <a:r>
              <a:rPr lang="en-US" dirty="0"/>
              <a:t>M concurrent: ~ [n/m] F/B</a:t>
            </a:r>
          </a:p>
          <a:p>
            <a:pPr lvl="1"/>
            <a:r>
              <a:rPr lang="en-US" dirty="0"/>
              <a:t>assuming shared with large population of users</a:t>
            </a:r>
          </a:p>
          <a:p>
            <a:r>
              <a:rPr lang="en-US" dirty="0"/>
              <a:t>Pipelined and/or persistent: ~ </a:t>
            </a:r>
            <a:r>
              <a:rPr lang="en-US" dirty="0" err="1"/>
              <a:t>nF</a:t>
            </a:r>
            <a:r>
              <a:rPr lang="en-US" dirty="0"/>
              <a:t>/B</a:t>
            </a:r>
          </a:p>
          <a:p>
            <a:pPr lvl="1"/>
            <a:r>
              <a:rPr lang="en-US" dirty="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41</a:t>
            </a:fld>
            <a:endParaRPr lang="en-US"/>
          </a:p>
        </p:txBody>
      </p:sp>
    </p:spTree>
    <p:custDataLst>
      <p:tags r:id="rId1"/>
    </p:custDataLst>
    <p:extLst>
      <p:ext uri="{BB962C8B-B14F-4D97-AF65-F5344CB8AC3E}">
        <p14:creationId xmlns:p14="http://schemas.microsoft.com/office/powerpoint/2010/main" val="14243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fontScale="92500"/>
          </a:bodyPr>
          <a:lstStyle/>
          <a:p>
            <a:pPr>
              <a:lnSpc>
                <a:spcPct val="90000"/>
              </a:lnSpc>
            </a:pPr>
            <a:r>
              <a:rPr lang="en-US" dirty="0">
                <a:latin typeface="Calibri"/>
                <a:cs typeface="Calibri"/>
              </a:rPr>
              <a:t>Many clients transfer the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264"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43</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custDataLst>
      <p:tags r:id="rId1"/>
    </p:custDataLst>
    <p:extLst>
      <p:ext uri="{BB962C8B-B14F-4D97-AF65-F5344CB8AC3E}">
        <p14:creationId xmlns:p14="http://schemas.microsoft.com/office/powerpoint/2010/main" val="711759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44</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custDataLst>
      <p:tags r:id="rId1"/>
    </p:custDataLst>
    <p:extLst>
      <p:ext uri="{BB962C8B-B14F-4D97-AF65-F5344CB8AC3E}">
        <p14:creationId xmlns:p14="http://schemas.microsoft.com/office/powerpoint/2010/main" val="3984885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45</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/~awm22/win HTTP/1.1</a:t>
            </a:r>
          </a:p>
          <a:p>
            <a:pPr algn="l" eaLnBrk="1" hangingPunct="1"/>
            <a:r>
              <a:rPr lang="en-US" dirty="0">
                <a:latin typeface="Courier" charset="0"/>
                <a:cs typeface="Calibri"/>
              </a:rPr>
              <a:t>Host: </a:t>
            </a:r>
            <a:r>
              <a:rPr lang="en-US" dirty="0" err="1">
                <a:latin typeface="Courier" charset="0"/>
                <a:cs typeface="Calibri"/>
              </a:rPr>
              <a:t>www.cl.cam.ac.uk</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custDataLst>
      <p:tags r:id="rId1"/>
    </p:custDataLst>
    <p:extLst>
      <p:ext uri="{BB962C8B-B14F-4D97-AF65-F5344CB8AC3E}">
        <p14:creationId xmlns:p14="http://schemas.microsoft.com/office/powerpoint/2010/main" val="36110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46</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199"/>
            <a:ext cx="8458200" cy="2946649"/>
          </a:xfrm>
        </p:spPr>
        <p:txBody>
          <a:bodyPr>
            <a:normAutofit/>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providers</a:t>
            </a:r>
          </a:p>
          <a:p>
            <a:pPr marL="0" indent="0">
              <a:lnSpc>
                <a:spcPct val="70000"/>
              </a:lnSpc>
              <a:buNone/>
            </a:pPr>
            <a:endParaRPr lang="en-US" sz="2200" dirty="0">
              <a:latin typeface="Calibri"/>
              <a:cs typeface="Calibri"/>
              <a:sym typeface="Wingdings" charset="0"/>
            </a:endParaRPr>
          </a:p>
          <a:p>
            <a:pPr marL="285750" indent="-285750">
              <a:lnSpc>
                <a:spcPct val="40000"/>
              </a:lnSpc>
            </a:pPr>
            <a:r>
              <a:rPr lang="en-US" sz="2200" dirty="0">
                <a:latin typeface="Calibri"/>
                <a:cs typeface="Calibri"/>
              </a:rPr>
              <a:t>Only works for </a:t>
            </a:r>
            <a:r>
              <a:rPr lang="en-US" sz="2200" i="1" dirty="0">
                <a:solidFill>
                  <a:srgbClr val="FF0000"/>
                </a:solidFill>
                <a:latin typeface="Calibri"/>
                <a:cs typeface="Calibri"/>
              </a:rPr>
              <a:t>static(*)</a:t>
            </a:r>
            <a:r>
              <a:rPr lang="en-US" sz="2200" i="1" dirty="0">
                <a:latin typeface="Calibri"/>
                <a:cs typeface="Calibri"/>
              </a:rPr>
              <a:t> </a:t>
            </a:r>
            <a:r>
              <a:rPr lang="en-US" sz="2200" i="1" dirty="0">
                <a:solidFill>
                  <a:srgbClr val="FF0000"/>
                </a:solidFill>
                <a:latin typeface="Calibri"/>
                <a:cs typeface="Calibri"/>
              </a:rPr>
              <a:t>content</a:t>
            </a:r>
          </a:p>
          <a:p>
            <a:pPr marL="0" indent="0">
              <a:lnSpc>
                <a:spcPct val="40000"/>
              </a:lnSpc>
              <a:buNone/>
            </a:pPr>
            <a:endParaRPr lang="en-US" sz="2200" i="1" dirty="0">
              <a:latin typeface="Calibri"/>
              <a:cs typeface="Calibri"/>
            </a:endParaRPr>
          </a:p>
          <a:p>
            <a:pPr marL="0" indent="0">
              <a:lnSpc>
                <a:spcPct val="40000"/>
              </a:lnSpc>
              <a:buNone/>
            </a:pPr>
            <a:r>
              <a:rPr lang="en-US" sz="2200" i="1" dirty="0">
                <a:latin typeface="Calibri"/>
                <a:cs typeface="Calibri"/>
              </a:rPr>
              <a:t>(*) static can also be snapshots</a:t>
            </a:r>
          </a:p>
          <a:p>
            <a:pPr marL="0" indent="0">
              <a:lnSpc>
                <a:spcPct val="40000"/>
              </a:lnSpc>
              <a:buNone/>
            </a:pPr>
            <a:r>
              <a:rPr lang="en-US" sz="2200" i="1" dirty="0">
                <a:latin typeface="Calibri"/>
                <a:cs typeface="Calibri"/>
              </a:rPr>
              <a:t>of dynamic 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288"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312"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2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a:latin typeface="Calibri"/>
                <a:ea typeface="Calibri"/>
                <a:cs typeface="Calibri"/>
              </a:rPr>
              <a:t>Transcoding</a:t>
            </a:r>
          </a:p>
          <a:p>
            <a:pPr lvl="1"/>
            <a:r>
              <a:rPr lang="en-US" i="1" dirty="0">
                <a:latin typeface="Calibri"/>
                <a:ea typeface="Calibri"/>
                <a:cs typeface="Calibri"/>
              </a:rPr>
              <a:t>Maybe do some security function – watermark IP</a:t>
            </a:r>
            <a:r>
              <a:rPr lang="en-US" dirty="0">
                <a:latin typeface="Calibri"/>
                <a:ea typeface="Calibri"/>
                <a:cs typeface="Calibri"/>
              </a:rPr>
              <a:t> </a:t>
            </a:r>
          </a:p>
          <a:p>
            <a:pPr lvl="1">
              <a:buFont typeface="Helvetica" charset="0"/>
              <a:buNone/>
            </a:pPr>
            <a:r>
              <a:rPr lang="en-US" dirty="0">
                <a:latin typeface="Calibri"/>
                <a:ea typeface="Calibri"/>
                <a:cs typeface="Calibri"/>
              </a:rPr>
              <a:t>	 		</a:t>
            </a:r>
          </a:p>
        </p:txBody>
      </p:sp>
    </p:spTree>
    <p:custDataLst>
      <p:tags r:id="rId1"/>
    </p:custDataLst>
    <p:extLst>
      <p:ext uri="{BB962C8B-B14F-4D97-AF65-F5344CB8AC3E}">
        <p14:creationId xmlns:p14="http://schemas.microsoft.com/office/powerpoint/2010/main" val="4104750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49</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336"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5</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85000" lnSpcReduction="20000"/>
          </a:bodyPr>
          <a:lstStyle/>
          <a:p>
            <a:r>
              <a:rPr lang="en-US" dirty="0">
                <a:latin typeface="Calibri"/>
                <a:ea typeface="Calibri"/>
                <a:cs typeface="Calibri"/>
              </a:rPr>
              <a:t>Top of hierarchy: Root</a:t>
            </a:r>
          </a:p>
          <a:p>
            <a:pPr lvl="1"/>
            <a:r>
              <a:rPr lang="en-US" dirty="0">
                <a:latin typeface="Calibri"/>
                <a:ea typeface="Calibri"/>
                <a:cs typeface="Calibri"/>
              </a:rPr>
              <a:t>Location hardwired into other servers</a:t>
            </a:r>
          </a:p>
          <a:p>
            <a:pPr lvl="1"/>
            <a:endParaRPr lang="en-US" dirty="0">
              <a:latin typeface="Calibri"/>
              <a:ea typeface="Calibri"/>
              <a:cs typeface="Calibri"/>
            </a:endParaRPr>
          </a:p>
          <a:p>
            <a:r>
              <a:rPr lang="en-US" dirty="0">
                <a:latin typeface="Calibri"/>
                <a:ea typeface="Calibri"/>
                <a:cs typeface="Calibri"/>
              </a:rPr>
              <a:t>Next Level: Top-level domain (TLD) servers</a:t>
            </a:r>
          </a:p>
          <a:p>
            <a:pPr lvl="1"/>
            <a:r>
              <a:rPr lang="en-US" dirty="0">
                <a:latin typeface="Calibri"/>
                <a:ea typeface="Calibri"/>
                <a:cs typeface="Calibri"/>
              </a:rPr>
              <a:t>.com, .</a:t>
            </a:r>
            <a:r>
              <a:rPr lang="en-US" dirty="0" err="1">
                <a:latin typeface="Calibri"/>
                <a:ea typeface="Calibri"/>
                <a:cs typeface="Calibri"/>
              </a:rPr>
              <a:t>edu</a:t>
            </a:r>
            <a:r>
              <a:rPr lang="en-US" dirty="0">
                <a:latin typeface="Calibri"/>
                <a:ea typeface="Calibri"/>
                <a:cs typeface="Calibri"/>
              </a:rPr>
              <a:t>, etc.</a:t>
            </a:r>
          </a:p>
          <a:p>
            <a:pPr lvl="1"/>
            <a:r>
              <a:rPr lang="en-US" dirty="0">
                <a:latin typeface="Calibri"/>
                <a:ea typeface="Calibri"/>
                <a:cs typeface="Calibri"/>
              </a:rPr>
              <a:t>.</a:t>
            </a:r>
            <a:r>
              <a:rPr lang="en-US" dirty="0" err="1">
                <a:latin typeface="Calibri"/>
                <a:ea typeface="Calibri"/>
                <a:cs typeface="Calibri"/>
              </a:rPr>
              <a:t>uk</a:t>
            </a:r>
            <a:r>
              <a:rPr lang="en-US" dirty="0">
                <a:latin typeface="Calibri"/>
                <a:ea typeface="Calibri"/>
                <a:cs typeface="Calibri"/>
              </a:rPr>
              <a:t>, .au, .to, etc.</a:t>
            </a:r>
          </a:p>
          <a:p>
            <a:pPr lvl="1"/>
            <a:r>
              <a:rPr lang="en-US" dirty="0">
                <a:latin typeface="Calibri"/>
                <a:ea typeface="Calibri"/>
                <a:cs typeface="Calibri"/>
              </a:rPr>
              <a:t>Managed professionally</a:t>
            </a:r>
          </a:p>
          <a:p>
            <a:pPr lvl="1"/>
            <a:endParaRPr lang="en-US" dirty="0">
              <a:latin typeface="Calibri"/>
              <a:ea typeface="Calibri"/>
              <a:cs typeface="Calibri"/>
            </a:endParaRPr>
          </a:p>
          <a:p>
            <a:r>
              <a:rPr lang="en-US" dirty="0">
                <a:latin typeface="Calibri"/>
                <a:ea typeface="Calibri"/>
                <a:cs typeface="Calibri"/>
              </a:rPr>
              <a:t>Bottom Level: Authoritative DNS servers</a:t>
            </a:r>
          </a:p>
          <a:p>
            <a:pPr lvl="1"/>
            <a:r>
              <a:rPr lang="en-US" dirty="0">
                <a:latin typeface="Calibri"/>
                <a:ea typeface="Calibri"/>
                <a:cs typeface="Calibri"/>
              </a:rPr>
              <a:t>Actually do the mapping</a:t>
            </a:r>
          </a:p>
          <a:p>
            <a:pPr lvl="1"/>
            <a:r>
              <a:rPr lang="en-US" dirty="0">
                <a:latin typeface="Calibri"/>
                <a:ea typeface="Calibri"/>
                <a:cs typeface="Calibri"/>
              </a:rPr>
              <a:t>Can 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custDataLst>
      <p:tags r:id="rId1"/>
    </p:custDataLst>
    <p:extLst>
      <p:ext uri="{BB962C8B-B14F-4D97-AF65-F5344CB8AC3E}">
        <p14:creationId xmlns:p14="http://schemas.microsoft.com/office/powerpoint/2010/main" val="422320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8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8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50</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CDN’s 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http://www.bbc.co.uk/popular-image.jpg </a:t>
            </a:r>
            <a:r>
              <a:rPr lang="en-US" dirty="0">
                <a:latin typeface="Calibri"/>
                <a:ea typeface="Calibri"/>
                <a:cs typeface="Calibri"/>
              </a:rPr>
              <a:t>becomes </a:t>
            </a:r>
            <a:r>
              <a:rPr lang="en-US" sz="2000" i="1" dirty="0">
                <a:solidFill>
                  <a:srgbClr val="0E04D6"/>
                </a:solidFill>
                <a:latin typeface="Calibri"/>
                <a:ea typeface="Calibri"/>
                <a:cs typeface="Calibri"/>
              </a:rPr>
              <a:t>http://a128.g.akamai.net/popular-</a:t>
            </a:r>
            <a:r>
              <a:rPr lang="en-US" sz="2000" i="1" dirty="0" err="1">
                <a:solidFill>
                  <a:srgbClr val="0E04D6"/>
                </a:solidFill>
                <a:latin typeface="Calibri"/>
                <a:ea typeface="Calibri"/>
                <a:cs typeface="Calibri"/>
              </a:rPr>
              <a:t>image.jpg</a:t>
            </a:r>
            <a:endParaRPr lang="en-US" sz="2000" i="1" dirty="0">
              <a:solidFill>
                <a:srgbClr val="0E04D6"/>
              </a:solidFill>
              <a:latin typeface="Calibri"/>
              <a:ea typeface="Calibri"/>
              <a:cs typeface="Calibri"/>
            </a:endParaRPr>
          </a:p>
          <a:p>
            <a:r>
              <a:rPr lang="en-US" i="1" dirty="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custDataLst>
      <p:tags r:id="rId1"/>
    </p:custDataLst>
    <p:extLst>
      <p:ext uri="{BB962C8B-B14F-4D97-AF65-F5344CB8AC3E}">
        <p14:creationId xmlns:p14="http://schemas.microsoft.com/office/powerpoint/2010/main" val="2226359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51</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custDataLst>
      <p:tags r:id="rId1"/>
    </p:custDataLst>
    <p:extLst>
      <p:ext uri="{BB962C8B-B14F-4D97-AF65-F5344CB8AC3E}">
        <p14:creationId xmlns:p14="http://schemas.microsoft.com/office/powerpoint/2010/main" val="3773819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52</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Multiple Machines Per Site</a:t>
            </a:r>
          </a:p>
        </p:txBody>
      </p:sp>
      <p:sp>
        <p:nvSpPr>
          <p:cNvPr id="1072131" name="Rectangle 3"/>
          <p:cNvSpPr>
            <a:spLocks noGrp="1" noChangeArrowheads="1"/>
          </p:cNvSpPr>
          <p:nvPr>
            <p:ph type="body" idx="1"/>
          </p:nvPr>
        </p:nvSpPr>
        <p:spPr>
          <a:xfrm>
            <a:off x="457199" y="1611351"/>
            <a:ext cx="8586439" cy="4525963"/>
          </a:xfrm>
        </p:spPr>
        <p:txBody>
          <a:bodyPr>
            <a:normAutofit fontScale="92500"/>
          </a:bodyPr>
          <a:lstStyle/>
          <a:p>
            <a:r>
              <a:rPr lang="en-US" dirty="0">
                <a:latin typeface="Calibri"/>
                <a:ea typeface="Calibri"/>
                <a:cs typeface="Calibri"/>
              </a:rPr>
              <a:t>Replicate popular Web site across many machines</a:t>
            </a:r>
          </a:p>
          <a:p>
            <a:pPr lvl="1"/>
            <a:r>
              <a:rPr lang="en-US" dirty="0">
                <a:latin typeface="Calibri"/>
                <a:ea typeface="Calibri"/>
                <a:cs typeface="Calibri"/>
              </a:rPr>
              <a:t>Helps to handle the load</a:t>
            </a:r>
          </a:p>
          <a:p>
            <a:pPr lvl="1"/>
            <a:r>
              <a:rPr lang="en-US" dirty="0">
                <a:latin typeface="Calibri"/>
                <a:ea typeface="Calibri"/>
                <a:cs typeface="Calibri"/>
              </a:rPr>
              <a:t>Places content closer to clients</a:t>
            </a:r>
          </a:p>
          <a:p>
            <a:pPr lvl="1"/>
            <a:endParaRPr lang="en-US" dirty="0">
              <a:latin typeface="Calibri"/>
              <a:ea typeface="Calibri"/>
              <a:cs typeface="Calibri"/>
            </a:endParaRPr>
          </a:p>
          <a:p>
            <a:r>
              <a:rPr lang="en-US" dirty="0">
                <a:latin typeface="Calibri"/>
                <a:ea typeface="Calibri"/>
                <a:cs typeface="Calibri"/>
              </a:rPr>
              <a:t>Helps when content isn’t cacheable</a:t>
            </a:r>
          </a:p>
          <a:p>
            <a:pPr lvl="1"/>
            <a:endParaRPr lang="en-US" dirty="0">
              <a:latin typeface="Calibri"/>
              <a:ea typeface="Calibri"/>
              <a:cs typeface="Calibri"/>
            </a:endParaRPr>
          </a:p>
          <a:p>
            <a:r>
              <a:rPr lang="en-US" dirty="0">
                <a:latin typeface="Calibri"/>
                <a:ea typeface="Calibri"/>
                <a:cs typeface="Calibri"/>
              </a:rPr>
              <a:t>Problem:  Want to direct client to particular 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custDataLst>
      <p:tags r:id="rId1"/>
    </p:custDataLst>
    <p:extLst>
      <p:ext uri="{BB962C8B-B14F-4D97-AF65-F5344CB8AC3E}">
        <p14:creationId xmlns:p14="http://schemas.microsoft.com/office/powerpoint/2010/main" val="717292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53</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Multi-Hosting at Single Location</a:t>
            </a:r>
          </a:p>
        </p:txBody>
      </p:sp>
      <p:sp>
        <p:nvSpPr>
          <p:cNvPr id="118788" name="Rectangle 3"/>
          <p:cNvSpPr>
            <a:spLocks noGrp="1" noChangeArrowheads="1"/>
          </p:cNvSpPr>
          <p:nvPr>
            <p:ph type="body" idx="1"/>
          </p:nvPr>
        </p:nvSpPr>
        <p:spPr/>
        <p:txBody>
          <a:bodyPr>
            <a:normAutofit fontScale="85000" lnSpcReduction="20000"/>
          </a:bodyPr>
          <a:lstStyle/>
          <a:p>
            <a:r>
              <a:rPr lang="en-US" dirty="0">
                <a:latin typeface="Calibri"/>
                <a:cs typeface="Calibri"/>
              </a:rPr>
              <a:t>Single 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54</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Multi-Hosting at Several Locations</a:t>
            </a: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Multiple 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a:latin typeface="Calibri"/>
                <a:ea typeface="Calibri"/>
                <a:cs typeface="Calibri"/>
              </a:rPr>
              <a:t>closest</a:t>
            </a:r>
            <a:r>
              <a:rPr lang="en-US" sz="2000" dirty="0">
                <a:latin typeface="Calibri"/>
                <a:ea typeface="Calibri"/>
                <a:cs typeface="Calibri"/>
              </a:rPr>
              <a:t> address</a:t>
            </a: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CDN examples round-up</a:t>
            </a:r>
            <a:br>
              <a:rPr lang="en-US" sz="3600" dirty="0"/>
            </a:br>
            <a:endParaRPr lang="en-US" sz="24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a:t>CDN using DNS</a:t>
            </a:r>
          </a:p>
          <a:p>
            <a:pPr marL="457200" lvl="1" indent="0">
              <a:buNone/>
            </a:pPr>
            <a:r>
              <a:rPr lang="en-US" dirty="0"/>
              <a:t>DNS has information on loading/distribution/location </a:t>
            </a:r>
          </a:p>
          <a:p>
            <a:pPr marL="457200" lvl="1" indent="0">
              <a:buNone/>
            </a:pPr>
            <a:endParaRPr lang="en-US" dirty="0"/>
          </a:p>
          <a:p>
            <a:r>
              <a:rPr lang="en-US" dirty="0"/>
              <a:t>CDN using </a:t>
            </a:r>
            <a:r>
              <a:rPr lang="en-US" dirty="0" err="1"/>
              <a:t>anycast</a:t>
            </a:r>
            <a:endParaRPr lang="en-US" dirty="0"/>
          </a:p>
          <a:p>
            <a:pPr marL="457200" lvl="1" indent="0">
              <a:buNone/>
            </a:pPr>
            <a:r>
              <a:rPr lang="en-US" dirty="0"/>
              <a:t>same address from DNS name but local routes</a:t>
            </a:r>
          </a:p>
          <a:p>
            <a:pPr marL="0" indent="0">
              <a:buNone/>
            </a:pPr>
            <a:endParaRPr lang="en-US" dirty="0"/>
          </a:p>
          <a:p>
            <a:r>
              <a:rPr lang="en-US" dirty="0"/>
              <a:t>CDN based on rewriting HTML URLs</a:t>
            </a:r>
          </a:p>
          <a:p>
            <a:pPr marL="457200" lvl="1" indent="0">
              <a:buNone/>
            </a:pPr>
            <a:r>
              <a:rPr lang="en-US" dirty="0"/>
              <a:t>(</a:t>
            </a:r>
            <a:r>
              <a:rPr lang="en-US" dirty="0" err="1"/>
              <a:t>akami</a:t>
            </a:r>
            <a:r>
              <a:rPr lang="en-US" dirty="0"/>
              <a:t> example just covered – </a:t>
            </a:r>
            <a:r>
              <a:rPr lang="en-US" dirty="0" err="1"/>
              <a:t>akami</a:t>
            </a:r>
            <a:r>
              <a:rPr lang="en-US" dirty="0"/>
              <a:t> uses DNS too)</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55</a:t>
            </a:fld>
            <a:endParaRPr lang="en-US"/>
          </a:p>
        </p:txBody>
      </p:sp>
    </p:spTree>
    <p:extLst>
      <p:ext uri="{BB962C8B-B14F-4D97-AF65-F5344CB8AC3E}">
        <p14:creationId xmlns:p14="http://schemas.microsoft.com/office/powerpoint/2010/main" val="1746157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lstStyle/>
          <a:p>
            <a:pPr marL="0" indent="0">
              <a:buNone/>
            </a:pPr>
            <a:r>
              <a:rPr lang="en-GB" dirty="0"/>
              <a:t>SPDY (speedy) and its moral successor HTTP/2</a:t>
            </a:r>
          </a:p>
          <a:p>
            <a:r>
              <a:rPr lang="en-GB" dirty="0"/>
              <a:t>Binary protocol</a:t>
            </a:r>
          </a:p>
          <a:p>
            <a:pPr lvl="1"/>
            <a:r>
              <a:rPr lang="en-GB" dirty="0"/>
              <a:t>More efficient to parse </a:t>
            </a:r>
          </a:p>
          <a:p>
            <a:pPr lvl="1"/>
            <a:r>
              <a:rPr lang="en-GB" dirty="0"/>
              <a:t>More compact on the wire </a:t>
            </a:r>
          </a:p>
          <a:p>
            <a:pPr lvl="1"/>
            <a:r>
              <a:rPr lang="en-GB" dirty="0"/>
              <a:t>Much less error prone as compared </a:t>
            </a:r>
          </a:p>
          <a:p>
            <a:pPr lvl="1"/>
            <a:r>
              <a:rPr lang="en-GB" dirty="0"/>
              <a:t>to textual protocols </a:t>
            </a:r>
          </a:p>
          <a:p>
            <a:pPr marL="0" indent="0">
              <a:buNone/>
            </a:pPr>
            <a:r>
              <a:rPr lang="en-GB" dirty="0"/>
              <a:t> </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56</a:t>
            </a:fld>
            <a:endParaRPr lang="en-US"/>
          </a:p>
        </p:txBody>
      </p:sp>
    </p:spTree>
    <p:extLst>
      <p:ext uri="{BB962C8B-B14F-4D97-AF65-F5344CB8AC3E}">
        <p14:creationId xmlns:p14="http://schemas.microsoft.com/office/powerpoint/2010/main" val="1084506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a:xfrm>
            <a:off x="457200" y="1600200"/>
            <a:ext cx="8229600" cy="4525963"/>
          </a:xfrm>
        </p:spPr>
        <p:txBody>
          <a:bodyPr/>
          <a:lstStyle/>
          <a:p>
            <a:pPr marL="0" indent="0">
              <a:buNone/>
            </a:pPr>
            <a:r>
              <a:rPr lang="en-GB" dirty="0"/>
              <a:t>SPDY (speedy) and its moral successor HTTP/2</a:t>
            </a:r>
          </a:p>
          <a:p>
            <a:r>
              <a:rPr lang="en-GB" dirty="0"/>
              <a:t>Binary protocol</a:t>
            </a:r>
          </a:p>
          <a:p>
            <a:r>
              <a:rPr lang="en-GB" dirty="0"/>
              <a:t>Multiplexing</a:t>
            </a:r>
          </a:p>
          <a:p>
            <a:pPr lvl="1"/>
            <a:r>
              <a:rPr lang="en-GB" dirty="0"/>
              <a:t>Interleaved</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57</a:t>
            </a:fld>
            <a:endParaRPr lang="en-US"/>
          </a:p>
        </p:txBody>
      </p:sp>
      <p:pic>
        <p:nvPicPr>
          <p:cNvPr id="5" name="Picture 4">
            <a:extLst>
              <a:ext uri="{FF2B5EF4-FFF2-40B4-BE49-F238E27FC236}">
                <a16:creationId xmlns:a16="http://schemas.microsoft.com/office/drawing/2014/main" id="{09E3E195-5070-8D47-9155-F4B12CE21E5E}"/>
              </a:ext>
            </a:extLst>
          </p:cNvPr>
          <p:cNvPicPr>
            <a:picLocks noChangeAspect="1"/>
          </p:cNvPicPr>
          <p:nvPr/>
        </p:nvPicPr>
        <p:blipFill>
          <a:blip r:embed="rId2"/>
          <a:stretch>
            <a:fillRect/>
          </a:stretch>
        </p:blipFill>
        <p:spPr>
          <a:xfrm>
            <a:off x="3240486" y="1600200"/>
            <a:ext cx="4978728" cy="4828478"/>
          </a:xfrm>
          <a:prstGeom prst="rect">
            <a:avLst/>
          </a:prstGeom>
        </p:spPr>
      </p:pic>
    </p:spTree>
    <p:extLst>
      <p:ext uri="{BB962C8B-B14F-4D97-AF65-F5344CB8AC3E}">
        <p14:creationId xmlns:p14="http://schemas.microsoft.com/office/powerpoint/2010/main" val="3355920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normAutofit/>
          </a:bodyPr>
          <a:lstStyle/>
          <a:p>
            <a:pPr marL="0" indent="0">
              <a:buNone/>
            </a:pPr>
            <a:r>
              <a:rPr lang="en-GB" dirty="0"/>
              <a:t>SPDY (speedy) and its moral successor HTTP/2</a:t>
            </a:r>
          </a:p>
          <a:p>
            <a:r>
              <a:rPr lang="en-GB" dirty="0"/>
              <a:t>Binary protocol</a:t>
            </a:r>
          </a:p>
          <a:p>
            <a:r>
              <a:rPr lang="en-GB" dirty="0"/>
              <a:t>Multiplexing</a:t>
            </a:r>
          </a:p>
          <a:p>
            <a:r>
              <a:rPr lang="en-GB" dirty="0"/>
              <a:t>Priority control over Frames</a:t>
            </a:r>
          </a:p>
          <a:p>
            <a:r>
              <a:rPr lang="en-GB" dirty="0"/>
              <a:t>Header Compression</a:t>
            </a:r>
          </a:p>
          <a:p>
            <a:r>
              <a:rPr lang="en-GB" dirty="0"/>
              <a:t>Server Push</a:t>
            </a:r>
          </a:p>
          <a:p>
            <a:pPr lvl="1"/>
            <a:r>
              <a:rPr lang="en-GB" dirty="0"/>
              <a:t>Proactively push stuff to client that it will need</a:t>
            </a:r>
          </a:p>
          <a:p>
            <a:pPr marL="0" indent="0">
              <a:buNone/>
            </a:pPr>
            <a:endParaRPr lang="en-GB" dirty="0"/>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58</a:t>
            </a:fld>
            <a:endParaRPr lang="en-US"/>
          </a:p>
        </p:txBody>
      </p:sp>
    </p:spTree>
    <p:extLst>
      <p:ext uri="{BB962C8B-B14F-4D97-AF65-F5344CB8AC3E}">
        <p14:creationId xmlns:p14="http://schemas.microsoft.com/office/powerpoint/2010/main" val="781335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normAutofit/>
          </a:bodyPr>
          <a:lstStyle/>
          <a:p>
            <a:pPr marL="0" indent="0">
              <a:buNone/>
            </a:pPr>
            <a:r>
              <a:rPr lang="en-GB" dirty="0"/>
              <a:t>SPDY (speedy) and its moral successor HTTP/2</a:t>
            </a:r>
          </a:p>
          <a:p>
            <a:r>
              <a:rPr lang="en-GB" dirty="0"/>
              <a:t>Binary protocol</a:t>
            </a:r>
          </a:p>
          <a:p>
            <a:r>
              <a:rPr lang="en-GB" dirty="0"/>
              <a:t>Multiplexing</a:t>
            </a:r>
          </a:p>
          <a:p>
            <a:r>
              <a:rPr lang="en-GB" dirty="0"/>
              <a:t>Priority control over Frames</a:t>
            </a:r>
          </a:p>
          <a:p>
            <a:r>
              <a:rPr lang="en-GB" dirty="0"/>
              <a:t>Header Compression</a:t>
            </a:r>
          </a:p>
          <a:p>
            <a:r>
              <a:rPr lang="en-GB" dirty="0"/>
              <a:t>Server Push</a:t>
            </a:r>
          </a:p>
          <a:p>
            <a:pPr lvl="1"/>
            <a:r>
              <a:rPr lang="en-GB" dirty="0"/>
              <a:t>Proactively push stuff to client that it will need</a:t>
            </a:r>
          </a:p>
          <a:p>
            <a:pPr marL="0" indent="0">
              <a:buNone/>
            </a:pPr>
            <a:endParaRPr lang="en-GB" dirty="0"/>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59</a:t>
            </a:fld>
            <a:endParaRPr lang="en-US" dirty="0"/>
          </a:p>
        </p:txBody>
      </p:sp>
      <p:sp>
        <p:nvSpPr>
          <p:cNvPr id="7" name="Rectangle 6">
            <a:extLst>
              <a:ext uri="{FF2B5EF4-FFF2-40B4-BE49-F238E27FC236}">
                <a16:creationId xmlns:a16="http://schemas.microsoft.com/office/drawing/2014/main" id="{E7BC8440-0A8F-4040-9D73-648B10B69BC0}"/>
              </a:ext>
            </a:extLst>
          </p:cNvPr>
          <p:cNvSpPr/>
          <p:nvPr/>
        </p:nvSpPr>
        <p:spPr>
          <a:xfrm>
            <a:off x="457200" y="1240471"/>
            <a:ext cx="8610600" cy="3322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6" name="Picture 5" descr="Diagram&#10;&#10;Description automatically generated with medium confidence">
            <a:extLst>
              <a:ext uri="{FF2B5EF4-FFF2-40B4-BE49-F238E27FC236}">
                <a16:creationId xmlns:a16="http://schemas.microsoft.com/office/drawing/2014/main" id="{978E323D-D526-8549-82FA-88196CC4BDBE}"/>
              </a:ext>
            </a:extLst>
          </p:cNvPr>
          <p:cNvPicPr>
            <a:picLocks noChangeAspect="1"/>
          </p:cNvPicPr>
          <p:nvPr/>
        </p:nvPicPr>
        <p:blipFill>
          <a:blip r:embed="rId2"/>
          <a:stretch>
            <a:fillRect/>
          </a:stretch>
        </p:blipFill>
        <p:spPr>
          <a:xfrm>
            <a:off x="1524000" y="1256908"/>
            <a:ext cx="6096000" cy="3322899"/>
          </a:xfrm>
          <a:prstGeom prst="rect">
            <a:avLst/>
          </a:prstGeom>
        </p:spPr>
      </p:pic>
    </p:spTree>
    <p:extLst>
      <p:ext uri="{BB962C8B-B14F-4D97-AF65-F5344CB8AC3E}">
        <p14:creationId xmlns:p14="http://schemas.microsoft.com/office/powerpoint/2010/main" val="32704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6</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cl</a:t>
            </a: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custDataLst>
      <p:tags r:id="rId1"/>
    </p:custDataLst>
    <p:extLst>
      <p:ext uri="{BB962C8B-B14F-4D97-AF65-F5344CB8AC3E}">
        <p14:creationId xmlns:p14="http://schemas.microsoft.com/office/powerpoint/2010/main" val="162274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lstStyle/>
          <a:p>
            <a:pPr marL="0" indent="0">
              <a:buNone/>
            </a:pPr>
            <a:r>
              <a:rPr lang="en-GB" dirty="0"/>
              <a:t>SPDY (speedy) and its moral successor HTTP/2</a:t>
            </a:r>
          </a:p>
          <a:p>
            <a:r>
              <a:rPr lang="en-GB" dirty="0"/>
              <a:t>Binary protocol</a:t>
            </a:r>
          </a:p>
          <a:p>
            <a:r>
              <a:rPr lang="en-GB" dirty="0"/>
              <a:t>Multiplexing</a:t>
            </a:r>
          </a:p>
          <a:p>
            <a:r>
              <a:rPr lang="en-GB" dirty="0"/>
              <a:t>Priority control over Frames</a:t>
            </a:r>
          </a:p>
          <a:p>
            <a:r>
              <a:rPr lang="en-GB" dirty="0"/>
              <a:t>Header Compression</a:t>
            </a:r>
          </a:p>
          <a:p>
            <a:r>
              <a:rPr lang="en-GB" dirty="0"/>
              <a:t>Server Push</a:t>
            </a:r>
          </a:p>
          <a:p>
            <a:pPr marL="0" indent="0">
              <a:buNone/>
            </a:pPr>
            <a:r>
              <a:rPr lang="en-GB" dirty="0"/>
              <a:t> </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60</a:t>
            </a:fld>
            <a:endParaRPr lang="en-US"/>
          </a:p>
        </p:txBody>
      </p:sp>
    </p:spTree>
    <p:extLst>
      <p:ext uri="{BB962C8B-B14F-4D97-AF65-F5344CB8AC3E}">
        <p14:creationId xmlns:p14="http://schemas.microsoft.com/office/powerpoint/2010/main" val="3935622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noGrp="1"/>
          </p:cNvSpPr>
          <p:nvPr>
            <p:ph type="title"/>
          </p:nvPr>
        </p:nvSpPr>
        <p:spPr>
          <a:prstGeom prst="rect">
            <a:avLst/>
          </a:prstGeom>
        </p:spPr>
        <p:txBody>
          <a:bodyPr/>
          <a:lstStyle/>
          <a:p>
            <a:r>
              <a:t>SPDY</a:t>
            </a:r>
          </a:p>
        </p:txBody>
      </p:sp>
      <p:sp>
        <p:nvSpPr>
          <p:cNvPr id="147" name="Content Placeholder 2"/>
          <p:cNvSpPr txBox="1">
            <a:spLocks noGrp="1"/>
          </p:cNvSpPr>
          <p:nvPr>
            <p:ph type="body" sz="half" idx="1"/>
          </p:nvPr>
        </p:nvSpPr>
        <p:spPr>
          <a:xfrm>
            <a:off x="457200" y="1600199"/>
            <a:ext cx="8229600" cy="2590801"/>
          </a:xfrm>
          <a:prstGeom prst="rect">
            <a:avLst/>
          </a:prstGeom>
        </p:spPr>
        <p:txBody>
          <a:bodyPr>
            <a:normAutofit lnSpcReduction="10000"/>
          </a:bodyPr>
          <a:lstStyle/>
          <a:p>
            <a:r>
              <a:t>SPDY + HTTP/2: One single TCP connection instead of multiple</a:t>
            </a:r>
          </a:p>
          <a:p>
            <a:r>
              <a:t>Downside: Head of line blocking</a:t>
            </a:r>
          </a:p>
          <a:p>
            <a:r>
              <a:t>In TCP, packets need to be processed in correct order</a:t>
            </a:r>
          </a:p>
        </p:txBody>
      </p:sp>
      <p:pic>
        <p:nvPicPr>
          <p:cNvPr id="150" name="Picture 6" descr="Picture 6"/>
          <p:cNvPicPr>
            <a:picLocks noChangeAspect="1"/>
          </p:cNvPicPr>
          <p:nvPr/>
        </p:nvPicPr>
        <p:blipFill>
          <a:blip r:embed="rId3"/>
          <a:stretch>
            <a:fillRect/>
          </a:stretch>
        </p:blipFill>
        <p:spPr>
          <a:xfrm>
            <a:off x="0" y="4038600"/>
            <a:ext cx="9144000" cy="2452745"/>
          </a:xfrm>
          <a:prstGeom prst="rect">
            <a:avLst/>
          </a:prstGeom>
          <a:ln w="12700">
            <a:miter lim="400000"/>
          </a:ln>
        </p:spPr>
      </p:pic>
      <p:pic>
        <p:nvPicPr>
          <p:cNvPr id="151" name="Picture 7" descr="Picture 7"/>
          <p:cNvPicPr>
            <a:picLocks noChangeAspect="1"/>
          </p:cNvPicPr>
          <p:nvPr/>
        </p:nvPicPr>
        <p:blipFill>
          <a:blip r:embed="rId4"/>
          <a:stretch>
            <a:fillRect/>
          </a:stretch>
        </p:blipFill>
        <p:spPr>
          <a:xfrm>
            <a:off x="0" y="3720848"/>
            <a:ext cx="9144000" cy="3142100"/>
          </a:xfrm>
          <a:prstGeom prst="rect">
            <a:avLst/>
          </a:prstGeom>
          <a:ln w="12700">
            <a:miter lim="400000"/>
          </a:ln>
        </p:spPr>
      </p:pic>
    </p:spTree>
    <p:custDataLst>
      <p:tags r:id="rId1"/>
    </p:custDataLst>
    <p:extLst>
      <p:ext uri="{BB962C8B-B14F-4D97-AF65-F5344CB8AC3E}">
        <p14:creationId xmlns:p14="http://schemas.microsoft.com/office/powerpoint/2010/main" val="66691041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42D5-FB06-564D-9D6C-4C78E994BB04}"/>
              </a:ext>
            </a:extLst>
          </p:cNvPr>
          <p:cNvSpPr>
            <a:spLocks noGrp="1"/>
          </p:cNvSpPr>
          <p:nvPr>
            <p:ph type="title"/>
          </p:nvPr>
        </p:nvSpPr>
        <p:spPr/>
        <p:txBody>
          <a:bodyPr>
            <a:normAutofit fontScale="90000"/>
          </a:bodyPr>
          <a:lstStyle/>
          <a:p>
            <a:r>
              <a:rPr lang="en-GB" dirty="0"/>
              <a:t>Add QUIC and stir…</a:t>
            </a:r>
            <a:br>
              <a:rPr lang="en-GB" dirty="0"/>
            </a:br>
            <a:r>
              <a:rPr lang="en-GB" dirty="0"/>
              <a:t>Quick UDP Internet Connections</a:t>
            </a:r>
          </a:p>
        </p:txBody>
      </p:sp>
      <p:sp>
        <p:nvSpPr>
          <p:cNvPr id="3" name="Content Placeholder 2">
            <a:extLst>
              <a:ext uri="{FF2B5EF4-FFF2-40B4-BE49-F238E27FC236}">
                <a16:creationId xmlns:a16="http://schemas.microsoft.com/office/drawing/2014/main" id="{9EC83BBD-48E3-2743-A410-CC51C43DEEF7}"/>
              </a:ext>
            </a:extLst>
          </p:cNvPr>
          <p:cNvSpPr>
            <a:spLocks noGrp="1"/>
          </p:cNvSpPr>
          <p:nvPr>
            <p:ph idx="1"/>
          </p:nvPr>
        </p:nvSpPr>
        <p:spPr/>
        <p:txBody>
          <a:bodyPr>
            <a:normAutofit fontScale="92500" lnSpcReduction="20000"/>
          </a:bodyPr>
          <a:lstStyle/>
          <a:p>
            <a:pPr marL="0" indent="0">
              <a:buNone/>
            </a:pPr>
            <a:r>
              <a:rPr lang="en-GB" dirty="0"/>
              <a:t>Objective: Combine speed of UDP protocol with TCP’s reliability</a:t>
            </a:r>
          </a:p>
          <a:p>
            <a:r>
              <a:rPr lang="en-GB" dirty="0"/>
              <a:t>Very hard to make changes to TCP</a:t>
            </a:r>
          </a:p>
          <a:p>
            <a:pPr>
              <a:defRPr i="1"/>
            </a:pPr>
            <a:r>
              <a:rPr lang="en-GB" dirty="0"/>
              <a:t>Faster  to implement new protocol on top of UDP</a:t>
            </a:r>
          </a:p>
          <a:p>
            <a:r>
              <a:rPr lang="en-GB" dirty="0"/>
              <a:t>Roll out features in TCP if they prove theory</a:t>
            </a:r>
          </a:p>
          <a:p>
            <a:pPr marL="0" indent="0">
              <a:buNone/>
            </a:pPr>
            <a:r>
              <a:rPr lang="en-GB" dirty="0"/>
              <a:t>QUIC:</a:t>
            </a:r>
          </a:p>
          <a:p>
            <a:r>
              <a:rPr lang="en-GB" dirty="0"/>
              <a:t>Reliable transport over UDP (seriously)</a:t>
            </a:r>
          </a:p>
          <a:p>
            <a:r>
              <a:rPr lang="en-GB" dirty="0"/>
              <a:t>Uses FEC</a:t>
            </a:r>
          </a:p>
          <a:p>
            <a:r>
              <a:rPr lang="en-GB" dirty="0"/>
              <a:t>Default crypto</a:t>
            </a:r>
          </a:p>
          <a:p>
            <a:r>
              <a:rPr lang="en-GB" dirty="0" err="1"/>
              <a:t>Restartable</a:t>
            </a:r>
            <a:r>
              <a:rPr lang="en-GB" dirty="0"/>
              <a:t> connections</a:t>
            </a:r>
          </a:p>
          <a:p>
            <a:endParaRPr lang="en-GB" dirty="0"/>
          </a:p>
          <a:p>
            <a:endParaRPr lang="en-GB" dirty="0"/>
          </a:p>
        </p:txBody>
      </p:sp>
      <p:sp>
        <p:nvSpPr>
          <p:cNvPr id="4" name="Slide Number Placeholder 3">
            <a:extLst>
              <a:ext uri="{FF2B5EF4-FFF2-40B4-BE49-F238E27FC236}">
                <a16:creationId xmlns:a16="http://schemas.microsoft.com/office/drawing/2014/main" id="{9C165D13-2F49-D148-AC3C-29CFE587F3B6}"/>
              </a:ext>
            </a:extLst>
          </p:cNvPr>
          <p:cNvSpPr>
            <a:spLocks noGrp="1"/>
          </p:cNvSpPr>
          <p:nvPr>
            <p:ph type="sldNum" sz="quarter" idx="12"/>
          </p:nvPr>
        </p:nvSpPr>
        <p:spPr/>
        <p:txBody>
          <a:bodyPr/>
          <a:lstStyle/>
          <a:p>
            <a:fld id="{17258DB0-5299-B449-B005-2F11F39528E5}" type="slidenum">
              <a:rPr lang="en-US" smtClean="0"/>
              <a:t>62</a:t>
            </a:fld>
            <a:endParaRPr lang="en-US"/>
          </a:p>
        </p:txBody>
      </p:sp>
      <p:pic>
        <p:nvPicPr>
          <p:cNvPr id="5" name="Picture 4">
            <a:extLst>
              <a:ext uri="{FF2B5EF4-FFF2-40B4-BE49-F238E27FC236}">
                <a16:creationId xmlns:a16="http://schemas.microsoft.com/office/drawing/2014/main" id="{92981CC8-7D82-5649-9D9E-DB1F830E6BF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6752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prstGeom prst="rect">
            <a:avLst/>
          </a:prstGeom>
        </p:spPr>
        <p:txBody>
          <a:bodyPr/>
          <a:lstStyle/>
          <a:p>
            <a:r>
              <a:t>3-Way Handshake</a:t>
            </a:r>
          </a:p>
        </p:txBody>
      </p:sp>
      <p:pic>
        <p:nvPicPr>
          <p:cNvPr id="124" name="Picture 9" descr="Picture 9"/>
          <p:cNvPicPr>
            <a:picLocks noChangeAspect="1"/>
          </p:cNvPicPr>
          <p:nvPr/>
        </p:nvPicPr>
        <p:blipFill>
          <a:blip r:embed="rId2"/>
          <a:stretch>
            <a:fillRect/>
          </a:stretch>
        </p:blipFill>
        <p:spPr>
          <a:xfrm>
            <a:off x="304800" y="1447800"/>
            <a:ext cx="4394200" cy="3733800"/>
          </a:xfrm>
          <a:prstGeom prst="rect">
            <a:avLst/>
          </a:prstGeom>
          <a:ln w="12700">
            <a:miter lim="400000"/>
          </a:ln>
        </p:spPr>
      </p:pic>
      <p:pic>
        <p:nvPicPr>
          <p:cNvPr id="125" name="Picture 10" descr="Picture 10"/>
          <p:cNvPicPr>
            <a:picLocks noChangeAspect="1"/>
          </p:cNvPicPr>
          <p:nvPr/>
        </p:nvPicPr>
        <p:blipFill>
          <a:blip r:embed="rId3"/>
          <a:stretch>
            <a:fillRect/>
          </a:stretch>
        </p:blipFill>
        <p:spPr>
          <a:xfrm>
            <a:off x="4795592" y="1447800"/>
            <a:ext cx="4368801" cy="4368800"/>
          </a:xfrm>
          <a:prstGeom prst="rect">
            <a:avLst/>
          </a:prstGeom>
          <a:ln w="12700">
            <a:miter lim="400000"/>
          </a:ln>
        </p:spPr>
      </p:pic>
      <p:sp>
        <p:nvSpPr>
          <p:cNvPr id="126" name="TextBox 11"/>
          <p:cNvSpPr txBox="1"/>
          <p:nvPr/>
        </p:nvSpPr>
        <p:spPr>
          <a:xfrm>
            <a:off x="1905000" y="5867399"/>
            <a:ext cx="123809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Without TLS</a:t>
            </a:r>
          </a:p>
        </p:txBody>
      </p:sp>
      <p:sp>
        <p:nvSpPr>
          <p:cNvPr id="127" name="TextBox 12"/>
          <p:cNvSpPr txBox="1"/>
          <p:nvPr/>
        </p:nvSpPr>
        <p:spPr>
          <a:xfrm>
            <a:off x="6324600" y="5867399"/>
            <a:ext cx="92087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With TLS</a:t>
            </a:r>
          </a:p>
        </p:txBody>
      </p:sp>
      <p:pic>
        <p:nvPicPr>
          <p:cNvPr id="423938" name="Picture 2" descr="Image result for so slow">
            <a:extLst>
              <a:ext uri="{FF2B5EF4-FFF2-40B4-BE49-F238E27FC236}">
                <a16:creationId xmlns:a16="http://schemas.microsoft.com/office/drawing/2014/main" id="{230C7CF2-4573-8240-9A3D-9838B420A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282" y="5157333"/>
            <a:ext cx="1426029" cy="142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53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prstGeom prst="rect">
            <a:avLst/>
          </a:prstGeom>
        </p:spPr>
        <p:txBody>
          <a:bodyPr/>
          <a:lstStyle/>
          <a:p>
            <a:r>
              <a:t>UDP</a:t>
            </a:r>
          </a:p>
        </p:txBody>
      </p:sp>
      <p:sp>
        <p:nvSpPr>
          <p:cNvPr id="130" name="Content Placeholder 2"/>
          <p:cNvSpPr txBox="1">
            <a:spLocks noGrp="1"/>
          </p:cNvSpPr>
          <p:nvPr>
            <p:ph type="body" sz="half" idx="1"/>
          </p:nvPr>
        </p:nvSpPr>
        <p:spPr>
          <a:xfrm>
            <a:off x="457200" y="1600199"/>
            <a:ext cx="4191000" cy="4114800"/>
          </a:xfrm>
          <a:prstGeom prst="rect">
            <a:avLst/>
          </a:prstGeom>
        </p:spPr>
        <p:txBody>
          <a:bodyPr/>
          <a:lstStyle/>
          <a:p>
            <a:r>
              <a:rPr dirty="0"/>
              <a:t>Fire and forget</a:t>
            </a:r>
          </a:p>
          <a:p>
            <a:pPr marL="742950" lvl="1" indent="-285750">
              <a:spcBef>
                <a:spcPts val="500"/>
              </a:spcBef>
              <a:defRPr sz="2400"/>
            </a:pPr>
            <a:r>
              <a:rPr dirty="0"/>
              <a:t>Less time spent to validate packets</a:t>
            </a:r>
          </a:p>
          <a:p>
            <a:pPr marL="742950" lvl="1" indent="-285750">
              <a:spcBef>
                <a:spcPts val="500"/>
              </a:spcBef>
              <a:defRPr sz="2400"/>
            </a:pPr>
            <a:r>
              <a:rPr dirty="0"/>
              <a:t>Downside - no reliability, </a:t>
            </a:r>
            <a:r>
              <a:rPr lang="en-GB" dirty="0"/>
              <a:t>this </a:t>
            </a:r>
            <a:r>
              <a:rPr dirty="0"/>
              <a:t>has to be built on top of UDP</a:t>
            </a:r>
          </a:p>
        </p:txBody>
      </p:sp>
      <p:pic>
        <p:nvPicPr>
          <p:cNvPr id="133" name="Picture 4" descr="Picture 4"/>
          <p:cNvPicPr>
            <a:picLocks noChangeAspect="1"/>
          </p:cNvPicPr>
          <p:nvPr/>
        </p:nvPicPr>
        <p:blipFill>
          <a:blip r:embed="rId2"/>
          <a:stretch>
            <a:fillRect/>
          </a:stretch>
        </p:blipFill>
        <p:spPr>
          <a:xfrm>
            <a:off x="4495800" y="1752600"/>
            <a:ext cx="4521200" cy="3568700"/>
          </a:xfrm>
          <a:prstGeom prst="rect">
            <a:avLst/>
          </a:prstGeom>
          <a:ln w="12700">
            <a:miter lim="400000"/>
          </a:ln>
        </p:spPr>
      </p:pic>
    </p:spTree>
    <p:extLst>
      <p:ext uri="{BB962C8B-B14F-4D97-AF65-F5344CB8AC3E}">
        <p14:creationId xmlns:p14="http://schemas.microsoft.com/office/powerpoint/2010/main" val="56086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prstGeom prst="rect">
            <a:avLst/>
          </a:prstGeom>
        </p:spPr>
        <p:txBody>
          <a:bodyPr/>
          <a:lstStyle/>
          <a:p>
            <a:r>
              <a:t>QUIC</a:t>
            </a:r>
          </a:p>
        </p:txBody>
      </p:sp>
      <p:sp>
        <p:nvSpPr>
          <p:cNvPr id="154" name="Content Placeholder 2"/>
          <p:cNvSpPr txBox="1">
            <a:spLocks noGrp="1"/>
          </p:cNvSpPr>
          <p:nvPr>
            <p:ph type="body" sz="half" idx="1"/>
          </p:nvPr>
        </p:nvSpPr>
        <p:spPr>
          <a:xfrm>
            <a:off x="457199" y="1600199"/>
            <a:ext cx="8519533" cy="2819401"/>
          </a:xfrm>
          <a:prstGeom prst="rect">
            <a:avLst/>
          </a:prstGeom>
        </p:spPr>
        <p:txBody>
          <a:bodyPr>
            <a:normAutofit fontScale="92500"/>
          </a:bodyPr>
          <a:lstStyle/>
          <a:p>
            <a:r>
              <a:rPr dirty="0"/>
              <a:t>UDP does NOT depend on order of arriving packets</a:t>
            </a:r>
          </a:p>
          <a:p>
            <a:r>
              <a:rPr dirty="0"/>
              <a:t>Lost packets will only impact an individual resource, e.g., CSS or JS file.</a:t>
            </a:r>
          </a:p>
          <a:p>
            <a:r>
              <a:rPr dirty="0"/>
              <a:t>QUIC is combining best parts of HTTP/2 </a:t>
            </a:r>
            <a:r>
              <a:rPr lang="en-GB" dirty="0"/>
              <a:t>over UDP</a:t>
            </a:r>
            <a:r>
              <a:rPr dirty="0"/>
              <a:t>:</a:t>
            </a:r>
          </a:p>
          <a:p>
            <a:pPr marL="742950" lvl="1" indent="-285750">
              <a:spcBef>
                <a:spcPts val="500"/>
              </a:spcBef>
              <a:defRPr sz="2400"/>
            </a:pPr>
            <a:r>
              <a:rPr dirty="0"/>
              <a:t>Multiplexing on top of non-blocking transport protocol</a:t>
            </a:r>
          </a:p>
        </p:txBody>
      </p:sp>
      <p:pic>
        <p:nvPicPr>
          <p:cNvPr id="157" name="Picture 6" descr="Picture 6"/>
          <p:cNvPicPr>
            <a:picLocks noChangeAspect="1"/>
          </p:cNvPicPr>
          <p:nvPr/>
        </p:nvPicPr>
        <p:blipFill>
          <a:blip r:embed="rId2"/>
          <a:stretch>
            <a:fillRect/>
          </a:stretch>
        </p:blipFill>
        <p:spPr>
          <a:xfrm>
            <a:off x="0" y="4380614"/>
            <a:ext cx="9144000" cy="2477386"/>
          </a:xfrm>
          <a:prstGeom prst="rect">
            <a:avLst/>
          </a:prstGeom>
          <a:ln w="12700">
            <a:miter lim="400000"/>
          </a:ln>
        </p:spPr>
      </p:pic>
    </p:spTree>
    <p:extLst>
      <p:ext uri="{BB962C8B-B14F-4D97-AF65-F5344CB8AC3E}">
        <p14:creationId xmlns:p14="http://schemas.microsoft.com/office/powerpoint/2010/main" val="66945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584D-CFEE-684B-99E3-B79D799788A4}"/>
              </a:ext>
            </a:extLst>
          </p:cNvPr>
          <p:cNvSpPr>
            <a:spLocks noGrp="1"/>
          </p:cNvSpPr>
          <p:nvPr>
            <p:ph type="title"/>
          </p:nvPr>
        </p:nvSpPr>
        <p:spPr/>
        <p:txBody>
          <a:bodyPr/>
          <a:lstStyle/>
          <a:p>
            <a:r>
              <a:rPr lang="en-GB" dirty="0"/>
              <a:t>QUIC – more than just UDP</a:t>
            </a:r>
          </a:p>
        </p:txBody>
      </p:sp>
      <p:sp>
        <p:nvSpPr>
          <p:cNvPr id="3" name="Content Placeholder 2">
            <a:extLst>
              <a:ext uri="{FF2B5EF4-FFF2-40B4-BE49-F238E27FC236}">
                <a16:creationId xmlns:a16="http://schemas.microsoft.com/office/drawing/2014/main" id="{7EBCBE2B-0BA7-8142-86C5-7267AB1AE67F}"/>
              </a:ext>
            </a:extLst>
          </p:cNvPr>
          <p:cNvSpPr>
            <a:spLocks noGrp="1"/>
          </p:cNvSpPr>
          <p:nvPr>
            <p:ph idx="1"/>
          </p:nvPr>
        </p:nvSpPr>
        <p:spPr/>
        <p:txBody>
          <a:bodyPr>
            <a:normAutofit lnSpcReduction="10000"/>
          </a:bodyPr>
          <a:lstStyle/>
          <a:p>
            <a:r>
              <a:rPr lang="en-GB" dirty="0"/>
              <a:t>QUIC outshines TCP under poor network conditions, shaving a full second off the Google Search page load time for the slowest 1% of connections.</a:t>
            </a:r>
          </a:p>
          <a:p>
            <a:endParaRPr lang="en-GB" dirty="0"/>
          </a:p>
          <a:p>
            <a:r>
              <a:rPr lang="en-GB" dirty="0"/>
              <a:t>These benefits are even more apparent for video services like YouTube. Users report 30% fewer </a:t>
            </a:r>
            <a:r>
              <a:rPr lang="en-GB" dirty="0" err="1"/>
              <a:t>rebuffers</a:t>
            </a:r>
            <a:r>
              <a:rPr lang="en-GB" dirty="0"/>
              <a:t> when watching videos over QUIC.</a:t>
            </a:r>
          </a:p>
          <a:p>
            <a:endParaRPr lang="en-GB" dirty="0"/>
          </a:p>
        </p:txBody>
      </p:sp>
      <p:sp>
        <p:nvSpPr>
          <p:cNvPr id="4" name="Slide Number Placeholder 3">
            <a:extLst>
              <a:ext uri="{FF2B5EF4-FFF2-40B4-BE49-F238E27FC236}">
                <a16:creationId xmlns:a16="http://schemas.microsoft.com/office/drawing/2014/main" id="{7B80E5A2-9E01-8144-ABF1-1A8DF8B11525}"/>
              </a:ext>
            </a:extLst>
          </p:cNvPr>
          <p:cNvSpPr>
            <a:spLocks noGrp="1"/>
          </p:cNvSpPr>
          <p:nvPr>
            <p:ph type="sldNum" sz="quarter" idx="12"/>
          </p:nvPr>
        </p:nvSpPr>
        <p:spPr/>
        <p:txBody>
          <a:bodyPr/>
          <a:lstStyle/>
          <a:p>
            <a:fld id="{17258DB0-5299-B449-B005-2F11F39528E5}" type="slidenum">
              <a:rPr lang="en-US" smtClean="0"/>
              <a:t>66</a:t>
            </a:fld>
            <a:endParaRPr lang="en-US"/>
          </a:p>
        </p:txBody>
      </p:sp>
    </p:spTree>
    <p:extLst>
      <p:ext uri="{BB962C8B-B14F-4D97-AF65-F5344CB8AC3E}">
        <p14:creationId xmlns:p14="http://schemas.microsoft.com/office/powerpoint/2010/main" val="1670742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81DD-FFFF-7A4F-989D-6BBEDC830980}"/>
              </a:ext>
            </a:extLst>
          </p:cNvPr>
          <p:cNvSpPr>
            <a:spLocks noGrp="1"/>
          </p:cNvSpPr>
          <p:nvPr>
            <p:ph type="title"/>
          </p:nvPr>
        </p:nvSpPr>
        <p:spPr/>
        <p:txBody>
          <a:bodyPr>
            <a:normAutofit fontScale="90000"/>
          </a:bodyPr>
          <a:lstStyle/>
          <a:p>
            <a:r>
              <a:rPr lang="en-US" dirty="0"/>
              <a:t>Why QUIC over UDP and not a new </a:t>
            </a:r>
            <a:r>
              <a:rPr lang="en-US" dirty="0">
                <a:latin typeface="Courier" pitchFamily="2" charset="0"/>
              </a:rPr>
              <a:t>proto</a:t>
            </a:r>
          </a:p>
        </p:txBody>
      </p:sp>
      <p:sp>
        <p:nvSpPr>
          <p:cNvPr id="3" name="Content Placeholder 2">
            <a:extLst>
              <a:ext uri="{FF2B5EF4-FFF2-40B4-BE49-F238E27FC236}">
                <a16:creationId xmlns:a16="http://schemas.microsoft.com/office/drawing/2014/main" id="{3413A0C0-5A6E-274A-A957-B272D727D603}"/>
              </a:ext>
            </a:extLst>
          </p:cNvPr>
          <p:cNvSpPr>
            <a:spLocks noGrp="1"/>
          </p:cNvSpPr>
          <p:nvPr>
            <p:ph idx="1"/>
          </p:nvPr>
        </p:nvSpPr>
        <p:spPr>
          <a:xfrm>
            <a:off x="457200" y="1600200"/>
            <a:ext cx="8599714" cy="4525963"/>
          </a:xfrm>
        </p:spPr>
        <p:txBody>
          <a:bodyPr>
            <a:normAutofit/>
          </a:bodyPr>
          <a:lstStyle/>
          <a:p>
            <a:r>
              <a:rPr lang="en-US" dirty="0"/>
              <a:t>IP proto value for new transport layer</a:t>
            </a:r>
          </a:p>
          <a:p>
            <a:r>
              <a:rPr lang="en-US" dirty="0"/>
              <a:t>Change the protocol – risk the wraith of </a:t>
            </a:r>
          </a:p>
          <a:p>
            <a:pPr lvl="1"/>
            <a:r>
              <a:rPr lang="en-US" dirty="0"/>
              <a:t>Legacy code</a:t>
            </a:r>
          </a:p>
          <a:p>
            <a:pPr lvl="1"/>
            <a:r>
              <a:rPr lang="en-US" dirty="0"/>
              <a:t>Firewalls</a:t>
            </a:r>
          </a:p>
          <a:p>
            <a:pPr lvl="1"/>
            <a:r>
              <a:rPr lang="en-US" dirty="0"/>
              <a:t>Load-balancer</a:t>
            </a:r>
          </a:p>
          <a:p>
            <a:pPr lvl="1"/>
            <a:r>
              <a:rPr lang="en-US" dirty="0"/>
              <a:t>NATs (the high-priest of middlebox)</a:t>
            </a:r>
          </a:p>
          <a:p>
            <a:endParaRPr lang="en-US" dirty="0"/>
          </a:p>
          <a:p>
            <a:r>
              <a:rPr lang="en-US" dirty="0"/>
              <a:t>Same problem faces any significant TCP change</a:t>
            </a:r>
          </a:p>
        </p:txBody>
      </p:sp>
      <p:sp>
        <p:nvSpPr>
          <p:cNvPr id="4" name="Slide Number Placeholder 3">
            <a:extLst>
              <a:ext uri="{FF2B5EF4-FFF2-40B4-BE49-F238E27FC236}">
                <a16:creationId xmlns:a16="http://schemas.microsoft.com/office/drawing/2014/main" id="{D346DDC8-B2BD-2B47-93D8-69CF98988645}"/>
              </a:ext>
            </a:extLst>
          </p:cNvPr>
          <p:cNvSpPr>
            <a:spLocks noGrp="1"/>
          </p:cNvSpPr>
          <p:nvPr>
            <p:ph type="sldNum" sz="quarter" idx="12"/>
          </p:nvPr>
        </p:nvSpPr>
        <p:spPr/>
        <p:txBody>
          <a:bodyPr/>
          <a:lstStyle/>
          <a:p>
            <a:fld id="{17258DB0-5299-B449-B005-2F11F39528E5}" type="slidenum">
              <a:rPr lang="en-US" smtClean="0"/>
              <a:t>67</a:t>
            </a:fld>
            <a:endParaRPr lang="en-US"/>
          </a:p>
        </p:txBody>
      </p:sp>
      <p:sp>
        <p:nvSpPr>
          <p:cNvPr id="5" name="TextBox 4">
            <a:extLst>
              <a:ext uri="{FF2B5EF4-FFF2-40B4-BE49-F238E27FC236}">
                <a16:creationId xmlns:a16="http://schemas.microsoft.com/office/drawing/2014/main" id="{80DDE33E-8F92-B749-A8CF-D493EDDFBB6F}"/>
              </a:ext>
            </a:extLst>
          </p:cNvPr>
          <p:cNvSpPr txBox="1"/>
          <p:nvPr/>
        </p:nvSpPr>
        <p:spPr>
          <a:xfrm>
            <a:off x="87086" y="6259286"/>
            <a:ext cx="8109857" cy="646331"/>
          </a:xfrm>
          <a:prstGeom prst="rect">
            <a:avLst/>
          </a:prstGeom>
          <a:noFill/>
        </p:spPr>
        <p:txBody>
          <a:bodyPr wrap="square" rtlCol="0">
            <a:spAutoFit/>
          </a:bodyPr>
          <a:lstStyle/>
          <a:p>
            <a:r>
              <a:rPr lang="en-US" dirty="0"/>
              <a:t>Honda  M. et al. “</a:t>
            </a:r>
            <a:r>
              <a:rPr lang="en-GB" b="1" dirty="0"/>
              <a:t>Is it still possible to extend TCP?”, </a:t>
            </a:r>
            <a:r>
              <a:rPr lang="en-GB" dirty="0"/>
              <a:t>IMC’11</a:t>
            </a:r>
            <a:endParaRPr lang="en-US" dirty="0"/>
          </a:p>
          <a:p>
            <a:r>
              <a:rPr lang="en-US" dirty="0"/>
              <a:t>https://</a:t>
            </a:r>
            <a:r>
              <a:rPr lang="en-US" dirty="0" err="1"/>
              <a:t>dl.acm.org</a:t>
            </a:r>
            <a:r>
              <a:rPr lang="en-US" dirty="0"/>
              <a:t>/</a:t>
            </a:r>
            <a:r>
              <a:rPr lang="en-US" dirty="0" err="1"/>
              <a:t>doi</a:t>
            </a:r>
            <a:r>
              <a:rPr lang="en-US" dirty="0"/>
              <a:t>/abs/10.1145/2068816.2068834</a:t>
            </a:r>
          </a:p>
        </p:txBody>
      </p:sp>
    </p:spTree>
    <p:extLst>
      <p:ext uri="{BB962C8B-B14F-4D97-AF65-F5344CB8AC3E}">
        <p14:creationId xmlns:p14="http://schemas.microsoft.com/office/powerpoint/2010/main" val="2645261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92"/>
            <a:ext cx="8229600" cy="1143000"/>
          </a:xfrm>
        </p:spPr>
        <p:txBody>
          <a:bodyPr/>
          <a:lstStyle/>
          <a:p>
            <a:r>
              <a:rPr lang="en-US" dirty="0"/>
              <a:t>SIP – Session Initiation Protocol</a:t>
            </a:r>
          </a:p>
        </p:txBody>
      </p:sp>
      <p:sp>
        <p:nvSpPr>
          <p:cNvPr id="4" name="Slide Number Placeholder 3"/>
          <p:cNvSpPr>
            <a:spLocks noGrp="1"/>
          </p:cNvSpPr>
          <p:nvPr>
            <p:ph type="sldNum" sz="quarter" idx="12"/>
          </p:nvPr>
        </p:nvSpPr>
        <p:spPr/>
        <p:txBody>
          <a:bodyPr/>
          <a:lstStyle/>
          <a:p>
            <a:fld id="{17258DB0-5299-B449-B005-2F11F39528E5}" type="slidenum">
              <a:rPr lang="en-US" smtClean="0"/>
              <a:t>68</a:t>
            </a:fld>
            <a:endParaRPr lang="en-US"/>
          </a:p>
        </p:txBody>
      </p:sp>
      <p:sp>
        <p:nvSpPr>
          <p:cNvPr id="5" name="TextBox 4"/>
          <p:cNvSpPr txBox="1"/>
          <p:nvPr/>
        </p:nvSpPr>
        <p:spPr>
          <a:xfrm>
            <a:off x="629086" y="4700594"/>
            <a:ext cx="6433293" cy="923330"/>
          </a:xfrm>
          <a:prstGeom prst="rect">
            <a:avLst/>
          </a:prstGeom>
          <a:noFill/>
        </p:spPr>
        <p:txBody>
          <a:bodyPr wrap="square" rtlCol="0">
            <a:spAutoFit/>
          </a:bodyPr>
          <a:lstStyle/>
          <a:p>
            <a:r>
              <a:rPr lang="en-US" dirty="0"/>
              <a:t>Session?</a:t>
            </a:r>
          </a:p>
          <a:p>
            <a:endParaRPr lang="en-US" dirty="0"/>
          </a:p>
          <a:p>
            <a:r>
              <a:rPr lang="en-US" dirty="0"/>
              <a:t>Anyone smell an OSI / ISO standards document burning?</a:t>
            </a:r>
          </a:p>
        </p:txBody>
      </p:sp>
      <p:pic>
        <p:nvPicPr>
          <p:cNvPr id="6" name="Picture 5">
            <a:extLst>
              <a:ext uri="{FF2B5EF4-FFF2-40B4-BE49-F238E27FC236}">
                <a16:creationId xmlns:a16="http://schemas.microsoft.com/office/drawing/2014/main" id="{B4296F74-5E8A-9D4A-BBA1-5DE33ACA0F49}"/>
              </a:ext>
            </a:extLst>
          </p:cNvPr>
          <p:cNvPicPr>
            <a:picLocks noChangeAspect="1"/>
          </p:cNvPicPr>
          <p:nvPr/>
        </p:nvPicPr>
        <p:blipFill>
          <a:blip r:embed="rId2"/>
          <a:stretch>
            <a:fillRect/>
          </a:stretch>
        </p:blipFill>
        <p:spPr>
          <a:xfrm>
            <a:off x="153562" y="122481"/>
            <a:ext cx="1304895" cy="1295157"/>
          </a:xfrm>
          <a:prstGeom prst="rect">
            <a:avLst/>
          </a:prstGeom>
        </p:spPr>
      </p:pic>
    </p:spTree>
    <p:extLst>
      <p:ext uri="{BB962C8B-B14F-4D97-AF65-F5344CB8AC3E}">
        <p14:creationId xmlns:p14="http://schemas.microsoft.com/office/powerpoint/2010/main" val="3317434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69</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7</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a:latin typeface="Calibri"/>
              </a:rPr>
              <a:t>SIP – bringing the fun/complexity of telephony to the Internet</a:t>
            </a:r>
          </a:p>
          <a:p>
            <a:pPr lvl="1"/>
            <a:r>
              <a:rPr lang="en-US" sz="3200" dirty="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a:latin typeface="Calibri"/>
              </a:rPr>
              <a:t>(e.g. </a:t>
            </a:r>
            <a:r>
              <a:rPr lang="ja-JP" altLang="en-US" sz="2800" dirty="0">
                <a:latin typeface="Calibri"/>
              </a:rPr>
              <a:t>“</a:t>
            </a:r>
            <a:r>
              <a:rPr lang="en-US" sz="2800" dirty="0">
                <a:latin typeface="Calibri"/>
              </a:rPr>
              <a:t>call forwarding</a:t>
            </a:r>
            <a:r>
              <a:rPr lang="ja-JP" altLang="en-US" sz="2800" dirty="0">
                <a:latin typeface="Calibri"/>
              </a:rPr>
              <a:t>”</a:t>
            </a:r>
            <a:r>
              <a:rPr lang="en-GB" altLang="ja-JP" sz="2800" dirty="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70</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a:latin typeface="Calibri"/>
            </a:endParaRPr>
          </a:p>
          <a:p>
            <a:r>
              <a:rPr lang="en-US" sz="2400" dirty="0">
                <a:latin typeface="Calibri"/>
              </a:rPr>
              <a:t>Why have one standard when there are at least two….</a:t>
            </a:r>
          </a:p>
          <a:p>
            <a:endParaRPr lang="en-US" sz="2400" dirty="0">
              <a:latin typeface="Calibri"/>
            </a:endParaRPr>
          </a:p>
          <a:p>
            <a:r>
              <a:rPr lang="en-US" sz="2400" dirty="0">
                <a:latin typeface="Calibri"/>
              </a:rPr>
              <a:t>The full H.323 is hundreds of pages</a:t>
            </a:r>
          </a:p>
          <a:p>
            <a:pPr lvl="1"/>
            <a:r>
              <a:rPr lang="en-US" sz="2000" dirty="0">
                <a:latin typeface="Calibri"/>
              </a:rPr>
              <a:t>The protocol is known for its complexity – an ITU hallmark</a:t>
            </a:r>
          </a:p>
          <a:p>
            <a:endParaRPr lang="en-US" sz="2400" dirty="0">
              <a:latin typeface="Calibri"/>
            </a:endParaRPr>
          </a:p>
          <a:p>
            <a:r>
              <a:rPr lang="en-US" sz="2400" dirty="0">
                <a:latin typeface="Calibri"/>
              </a:rPr>
              <a:t>SIP is not much better</a:t>
            </a:r>
          </a:p>
          <a:p>
            <a:endParaRPr lang="en-US" sz="2400" dirty="0">
              <a:latin typeface="Calibri"/>
            </a:endParaRPr>
          </a:p>
          <a:p>
            <a:pPr lvl="1"/>
            <a:r>
              <a:rPr lang="en-US" sz="2000" dirty="0">
                <a:latin typeface="Calibri"/>
              </a:rPr>
              <a:t>IETF grew up and became the ITU….</a:t>
            </a: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71</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72</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a:latin typeface="Calibri"/>
              </a:rPr>
              <a:t>The (still?) missing piece:</a:t>
            </a:r>
            <a:br>
              <a:rPr lang="en-US" dirty="0">
                <a:latin typeface="Calibri"/>
              </a:rPr>
            </a:br>
            <a:r>
              <a:rPr lang="en-US" sz="3600" dirty="0"/>
              <a:t>Resource Allocation for Multimedia Applications</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I can ‘differentiate’ VoIP from data but…</a:t>
            </a:r>
          </a:p>
          <a:p>
            <a:pPr>
              <a:buFont typeface="Wingdings" pitchFamily="2" charset="2"/>
              <a:buNone/>
              <a:defRPr/>
            </a:pPr>
            <a:r>
              <a:rPr lang="en-US" sz="2000" dirty="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73</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74</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457201" y="981075"/>
            <a:ext cx="8686800" cy="5740400"/>
          </a:xfrm>
        </p:spPr>
        <p:txBody>
          <a:bodyPr>
            <a:normAutofit fontScale="85000" lnSpcReduction="20000"/>
          </a:bodyPr>
          <a:lstStyle/>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pPr marL="0" indent="0">
              <a:buNone/>
            </a:pPr>
            <a:endParaRPr lang="en-US" sz="2400" dirty="0">
              <a:latin typeface="Calibri"/>
            </a:endParaRPr>
          </a:p>
          <a:p>
            <a:pPr marL="0" indent="0">
              <a:buNone/>
            </a:pPr>
            <a:endParaRPr lang="en-US" sz="2400" dirty="0">
              <a:latin typeface="Calibri"/>
            </a:endParaRPr>
          </a:p>
          <a:p>
            <a:pPr marL="0" indent="0">
              <a:buNone/>
            </a:pPr>
            <a:endParaRPr lang="en-US" sz="2400" dirty="0">
              <a:latin typeface="Calibri"/>
            </a:endParaRPr>
          </a:p>
          <a:p>
            <a:pPr marL="0" indent="0">
              <a:buNone/>
            </a:pPr>
            <a:r>
              <a:rPr lang="en-US" sz="2400" dirty="0">
                <a:latin typeface="Calibri"/>
              </a:rPr>
              <a:t>So where does it happen?</a:t>
            </a:r>
          </a:p>
          <a:p>
            <a:pPr marL="0" indent="0">
              <a:buNone/>
            </a:pPr>
            <a:r>
              <a:rPr lang="en-US" sz="2400" dirty="0">
                <a:latin typeface="Calibri"/>
              </a:rPr>
              <a:t>		Inside single institutions or </a:t>
            </a:r>
            <a:r>
              <a:rPr lang="en-US" sz="2400" i="1" dirty="0">
                <a:latin typeface="Calibri"/>
              </a:rPr>
              <a:t>domains of control….. </a:t>
            </a:r>
          </a:p>
          <a:p>
            <a:pPr marL="0" indent="0">
              <a:buNone/>
            </a:pPr>
            <a:r>
              <a:rPr lang="en-US" sz="2400" i="1" dirty="0">
                <a:latin typeface="Calibri"/>
              </a:rPr>
              <a:t>					(Universities, Hospitals, big </a:t>
            </a:r>
            <a:r>
              <a:rPr lang="en-US" sz="2400" i="1" dirty="0" err="1">
                <a:latin typeface="Calibri"/>
              </a:rPr>
              <a:t>corp</a:t>
            </a:r>
            <a:r>
              <a:rPr lang="en-US" sz="2400" i="1" dirty="0">
                <a:latin typeface="Calibri"/>
              </a:rPr>
              <a:t>…)</a:t>
            </a:r>
          </a:p>
          <a:p>
            <a:pPr marL="0" indent="0">
              <a:buNone/>
            </a:pPr>
            <a:endParaRPr lang="en-US" sz="2400" i="1" dirty="0">
              <a:latin typeface="Calibri"/>
            </a:endParaRPr>
          </a:p>
          <a:p>
            <a:pPr marL="0" indent="0">
              <a:buNone/>
            </a:pPr>
            <a:endParaRPr lang="en-US" sz="2400" i="1" dirty="0">
              <a:latin typeface="Calibri"/>
            </a:endParaRPr>
          </a:p>
          <a:p>
            <a:pPr marL="0" indent="0">
              <a:buNone/>
            </a:pPr>
            <a:r>
              <a:rPr lang="en-US" sz="2400" dirty="0">
                <a:latin typeface="Calibri"/>
              </a:rPr>
              <a:t>What about my </a:t>
            </a:r>
            <a:r>
              <a:rPr lang="en-US" sz="2400" dirty="0" err="1">
                <a:latin typeface="Calibri"/>
              </a:rPr>
              <a:t>aDSL</a:t>
            </a:r>
            <a:r>
              <a:rPr lang="en-US" sz="2400" dirty="0">
                <a:latin typeface="Calibri"/>
              </a:rPr>
              <a:t>/CABLE/</a:t>
            </a:r>
            <a:r>
              <a:rPr lang="en-US" sz="2400" dirty="0" err="1">
                <a:latin typeface="Calibri"/>
              </a:rPr>
              <a:t>etc</a:t>
            </a:r>
            <a:r>
              <a:rPr lang="en-US" sz="2400" dirty="0">
                <a:latin typeface="Calibri"/>
              </a:rPr>
              <a:t> it combines voice and data?</a:t>
            </a:r>
          </a:p>
          <a:p>
            <a:pPr marL="0" indent="0">
              <a:buNone/>
            </a:pPr>
            <a:r>
              <a:rPr lang="en-US" sz="2400" dirty="0">
                <a:latin typeface="Calibri"/>
              </a:rPr>
              <a:t>	Phone company </a:t>
            </a:r>
            <a:r>
              <a:rPr lang="en-US" sz="2600" b="1" dirty="0">
                <a:latin typeface="Calibri"/>
              </a:rPr>
              <a:t>controls</a:t>
            </a:r>
            <a:r>
              <a:rPr lang="en-US" sz="2600" dirty="0">
                <a:latin typeface="Calibri"/>
              </a:rPr>
              <a:t> </a:t>
            </a:r>
            <a:r>
              <a:rPr lang="en-US" sz="2400" dirty="0">
                <a:latin typeface="Calibri"/>
              </a:rPr>
              <a:t>the multiplexing on the line </a:t>
            </a:r>
          </a:p>
          <a:p>
            <a:pPr marL="0" indent="0">
              <a:buNone/>
            </a:pPr>
            <a:r>
              <a:rPr lang="en-US" sz="2400" dirty="0">
                <a:latin typeface="Calibri"/>
              </a:rPr>
              <a:t>		and throughout their own network too……  everywhere else is </a:t>
            </a:r>
            <a:r>
              <a:rPr lang="en-US" sz="2400" i="1" dirty="0">
                <a:latin typeface="Calibri"/>
              </a:rPr>
              <a:t>best-effort</a:t>
            </a:r>
            <a:endParaRPr lang="en-US" sz="2400" dirty="0">
              <a:latin typeface="Calibri"/>
            </a:endParaRPr>
          </a:p>
        </p:txBody>
      </p:sp>
      <p:sp>
        <p:nvSpPr>
          <p:cNvPr id="7" name="Rectangle 6"/>
          <p:cNvSpPr/>
          <p:nvPr/>
        </p:nvSpPr>
        <p:spPr>
          <a:xfrm>
            <a:off x="816265" y="2560208"/>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signaling and </a:t>
            </a:r>
          </a:p>
          <a:p>
            <a:pPr>
              <a:buFont typeface="Wingdings" pitchFamily="2" charset="2"/>
              <a:buNone/>
              <a:defRPr/>
            </a:pPr>
            <a:r>
              <a:rPr lang="en-US" sz="2000" dirty="0">
                <a:solidFill>
                  <a:srgbClr val="003399"/>
                </a:solidFill>
                <a:latin typeface="+mj-lt"/>
                <a:ea typeface="+mn-ea"/>
              </a:rPr>
              <a:t>resource reservation.</a:t>
            </a:r>
          </a:p>
        </p:txBody>
      </p:sp>
      <p:pic>
        <p:nvPicPr>
          <p:cNvPr id="59397" name="Picture 2" descr="f09-13-9780123850591 cop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3088" y="1287137"/>
            <a:ext cx="3565058" cy="2890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84213" y="988546"/>
            <a:ext cx="8002587" cy="1477328"/>
          </a:xfrm>
          <a:prstGeom prst="rect">
            <a:avLst/>
          </a:prstGeom>
          <a:noFill/>
        </p:spPr>
        <p:txBody>
          <a:bodyPr wrap="square" rtlCol="0">
            <a:spAutoFit/>
          </a:bodyPr>
          <a:lstStyle/>
          <a:p>
            <a:r>
              <a:rPr lang="en-US" dirty="0"/>
              <a:t>Coming soon… 1995</a:t>
            </a:r>
          </a:p>
          <a:p>
            <a:r>
              <a:rPr lang="en-US" dirty="0"/>
              <a:t>				2000</a:t>
            </a:r>
          </a:p>
          <a:p>
            <a:r>
              <a:rPr lang="en-US" dirty="0"/>
              <a:t>					2010</a:t>
            </a:r>
          </a:p>
          <a:p>
            <a:r>
              <a:rPr lang="en-US" dirty="0"/>
              <a:t>						2020</a:t>
            </a:r>
          </a:p>
          <a:p>
            <a:r>
              <a:rPr lang="en-US" dirty="0"/>
              <a:t>						who are we kidding??</a:t>
            </a:r>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75</a:t>
            </a:fld>
            <a:endParaRPr lang="en-US" sz="1400" dirty="0">
              <a:latin typeface="Times New Roman" charset="0"/>
            </a:endParaRPr>
          </a:p>
        </p:txBody>
      </p:sp>
      <p:grpSp>
        <p:nvGrpSpPr>
          <p:cNvPr id="18" name="Group 17">
            <a:extLst>
              <a:ext uri="{FF2B5EF4-FFF2-40B4-BE49-F238E27FC236}">
                <a16:creationId xmlns:a16="http://schemas.microsoft.com/office/drawing/2014/main" id="{01BF7316-2EF2-4145-BB38-C660F04C74F2}"/>
              </a:ext>
            </a:extLst>
          </p:cNvPr>
          <p:cNvGrpSpPr/>
          <p:nvPr/>
        </p:nvGrpSpPr>
        <p:grpSpPr>
          <a:xfrm>
            <a:off x="3518228" y="1846113"/>
            <a:ext cx="522941" cy="343322"/>
            <a:chOff x="-1852706" y="1287041"/>
            <a:chExt cx="522941" cy="343322"/>
          </a:xfrm>
        </p:grpSpPr>
        <p:cxnSp>
          <p:nvCxnSpPr>
            <p:cNvPr id="19" name="Straight Connector 18">
              <a:extLst>
                <a:ext uri="{FF2B5EF4-FFF2-40B4-BE49-F238E27FC236}">
                  <a16:creationId xmlns:a16="http://schemas.microsoft.com/office/drawing/2014/main" id="{30B98F13-BCE1-4C47-A9EC-7CA86BABA8C0}"/>
                </a:ext>
              </a:extLst>
            </p:cNvPr>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D5AB2AE-6317-F44D-BE2D-2A4F9DAEDD7E}"/>
                </a:ext>
              </a:extLst>
            </p:cNvPr>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41670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9395">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4132"/>
            <a:ext cx="8229600" cy="1143000"/>
          </a:xfrm>
        </p:spPr>
        <p:txBody>
          <a:bodyPr>
            <a:normAutofit fontScale="90000"/>
          </a:bodyPr>
          <a:lstStyle/>
          <a:p>
            <a:r>
              <a:rPr lang="en-US" dirty="0"/>
              <a:t>Every host is a server:</a:t>
            </a:r>
            <a:br>
              <a:rPr lang="en-US" dirty="0"/>
            </a:br>
            <a:r>
              <a:rPr lang="en-US" dirty="0"/>
              <a:t>Peer-2-Peer</a:t>
            </a:r>
          </a:p>
        </p:txBody>
      </p:sp>
      <p:sp>
        <p:nvSpPr>
          <p:cNvPr id="4" name="Slide Number Placeholder 3"/>
          <p:cNvSpPr>
            <a:spLocks noGrp="1"/>
          </p:cNvSpPr>
          <p:nvPr>
            <p:ph type="sldNum" sz="quarter" idx="12"/>
          </p:nvPr>
        </p:nvSpPr>
        <p:spPr/>
        <p:txBody>
          <a:bodyPr/>
          <a:lstStyle/>
          <a:p>
            <a:fld id="{17258DB0-5299-B449-B005-2F11F39528E5}" type="slidenum">
              <a:rPr lang="en-US" smtClean="0"/>
              <a:t>76</a:t>
            </a:fld>
            <a:endParaRPr lang="en-US"/>
          </a:p>
        </p:txBody>
      </p:sp>
    </p:spTree>
    <p:extLst>
      <p:ext uri="{BB962C8B-B14F-4D97-AF65-F5344CB8AC3E}">
        <p14:creationId xmlns:p14="http://schemas.microsoft.com/office/powerpoint/2010/main" val="4069785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77</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4050"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4051"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4052"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4053"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24054"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24055"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24056"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24057"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24058"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4059"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4060"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24061"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24062"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78</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55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55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55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79</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58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58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58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8</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80</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60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605"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60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81</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305" name="Chart" r:id="rId4" imgW="7724851" imgH="5286451" progId="Excel.Chart.8">
                  <p:embed/>
                </p:oleObj>
              </mc:Choice>
              <mc:Fallback>
                <p:oleObj name="Chart" r:id="rId4" imgW="7724851" imgH="52864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82</a:t>
            </a:fld>
            <a:endParaRPr lang="en-US" sz="1400">
              <a:latin typeface="Times New Roman" charset="0"/>
            </a:endParaRPr>
          </a:p>
        </p:txBody>
      </p:sp>
      <p:sp>
        <p:nvSpPr>
          <p:cNvPr id="105485"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File distribution: </a:t>
            </a:r>
            <a:r>
              <a:rPr lang="en-US" dirty="0" err="1">
                <a:ea typeface="ＭＳ Ｐゴシック" charset="0"/>
                <a:cs typeface="ＭＳ Ｐゴシック" charset="0"/>
              </a:rPr>
              <a:t>BitTorrent</a:t>
            </a:r>
            <a:r>
              <a:rPr lang="en-US" dirty="0">
                <a:ea typeface="ＭＳ Ｐゴシック" charset="0"/>
                <a:cs typeface="ＭＳ Ｐゴシック" charset="0"/>
              </a:rPr>
              <a:t>*</a:t>
            </a:r>
            <a:br>
              <a:rPr lang="en-US" dirty="0">
                <a:ea typeface="ＭＳ Ｐゴシック" charset="0"/>
                <a:cs typeface="ＭＳ Ｐゴシック" charset="0"/>
              </a:rPr>
            </a:br>
            <a:r>
              <a:rPr lang="en-US" sz="2200" dirty="0">
                <a:ea typeface="ＭＳ Ｐゴシック" charset="0"/>
                <a:cs typeface="ＭＳ Ｐゴシック" charset="0"/>
              </a:rPr>
              <a:t>*rather old </a:t>
            </a:r>
            <a:r>
              <a:rPr lang="en-US" sz="2200" dirty="0" err="1">
                <a:ea typeface="ＭＳ Ｐゴシック" charset="0"/>
                <a:cs typeface="ＭＳ Ｐゴシック" charset="0"/>
              </a:rPr>
              <a:t>BitTorrent</a:t>
            </a:r>
            <a:r>
              <a:rPr lang="en-US" sz="2200" dirty="0">
                <a:ea typeface="ＭＳ Ｐゴシック" charset="0"/>
                <a:cs typeface="ＭＳ Ｐゴシック" charset="0"/>
              </a:rPr>
              <a:t> </a:t>
            </a: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418265"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418266"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41826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41826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41826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41827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41827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418272"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418273"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83</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419289"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419290"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41929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41929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41929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41929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41929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41929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419297"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84</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85</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268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268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268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268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268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268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269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269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269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269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86</a:t>
            </a:fld>
            <a:endParaRPr lang="en-US"/>
          </a:p>
        </p:txBody>
      </p:sp>
    </p:spTree>
    <p:extLst>
      <p:ext uri="{BB962C8B-B14F-4D97-AF65-F5344CB8AC3E}">
        <p14:creationId xmlns:p14="http://schemas.microsoft.com/office/powerpoint/2010/main" val="179089859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87</a:t>
            </a:fld>
            <a:endParaRPr lang="en-US"/>
          </a:p>
        </p:txBody>
      </p:sp>
    </p:spTree>
    <p:extLst>
      <p:ext uri="{BB962C8B-B14F-4D97-AF65-F5344CB8AC3E}">
        <p14:creationId xmlns:p14="http://schemas.microsoft.com/office/powerpoint/2010/main" val="208842999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ea typeface="ＭＳ Ｐゴシック" charset="0"/>
                <a:cs typeface="ＭＳ Ｐゴシック" charset="0"/>
              </a:rPr>
              <a:t>DHT Identifiers</a:t>
            </a:r>
          </a:p>
        </p:txBody>
      </p:sp>
      <p:sp>
        <p:nvSpPr>
          <p:cNvPr id="111618" name="Content Placeholder 2"/>
          <p:cNvSpPr>
            <a:spLocks noGrp="1"/>
          </p:cNvSpPr>
          <p:nvPr>
            <p:ph idx="1"/>
          </p:nvPr>
        </p:nvSpPr>
        <p:spPr>
          <a:xfrm>
            <a:off x="457200" y="1600200"/>
            <a:ext cx="8686800" cy="4525963"/>
          </a:xfrm>
        </p:spPr>
        <p:txBody>
          <a:bodyPr/>
          <a:lstStyle/>
          <a:p>
            <a:r>
              <a:rPr lang="en-US" dirty="0">
                <a:latin typeface="Calibri" charset="0"/>
                <a:ea typeface="ＭＳ Ｐゴシック" charset="0"/>
                <a:cs typeface="ＭＳ Ｐゴシック" charset="0"/>
              </a:rPr>
              <a:t>Assign integer identifier to each peer in range [0,2</a:t>
            </a:r>
            <a:r>
              <a:rPr lang="en-US" baseline="30000"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-1].</a:t>
            </a:r>
          </a:p>
          <a:p>
            <a:pPr lvl="1"/>
            <a:r>
              <a:rPr lang="en-US" dirty="0">
                <a:latin typeface="Calibri" charset="0"/>
                <a:ea typeface="ＭＳ Ｐゴシック" charset="0"/>
              </a:rPr>
              <a:t>Each identifier can be represented by n bits.</a:t>
            </a:r>
          </a:p>
          <a:p>
            <a:r>
              <a:rPr lang="en-US" dirty="0">
                <a:latin typeface="Calibri" charset="0"/>
                <a:ea typeface="ＭＳ Ｐゴシック" charset="0"/>
                <a:cs typeface="ＭＳ Ｐゴシック" charset="0"/>
              </a:rPr>
              <a:t>Require each key to be an integer in </a:t>
            </a:r>
            <a:r>
              <a:rPr lang="en-US" dirty="0">
                <a:solidFill>
                  <a:srgbClr val="FF0000"/>
                </a:solidFill>
                <a:latin typeface="Calibri" charset="0"/>
                <a:ea typeface="ＭＳ Ｐゴシック" charset="0"/>
                <a:cs typeface="ＭＳ Ｐゴシック" charset="0"/>
              </a:rPr>
              <a:t>same range</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To get integer keys, hash original key.</a:t>
            </a:r>
          </a:p>
          <a:p>
            <a:pPr lvl="1"/>
            <a:r>
              <a:rPr lang="en-US" dirty="0" err="1">
                <a:latin typeface="Calibri" charset="0"/>
                <a:ea typeface="ＭＳ Ｐゴシック" charset="0"/>
              </a:rPr>
              <a:t>eg</a:t>
            </a:r>
            <a:r>
              <a:rPr lang="en-US" dirty="0">
                <a:latin typeface="Calibri" charset="0"/>
                <a:ea typeface="ＭＳ Ｐゴシック" charset="0"/>
              </a:rPr>
              <a:t>, key = h(</a:t>
            </a:r>
            <a:r>
              <a:rPr lang="ja-JP" altLang="en-US" dirty="0">
                <a:latin typeface="Calibri" charset="0"/>
                <a:ea typeface="ＭＳ Ｐゴシック" charset="0"/>
              </a:rPr>
              <a:t>“</a:t>
            </a:r>
            <a:r>
              <a:rPr lang="en-US" altLang="ja-JP" dirty="0">
                <a:latin typeface="Calibri" charset="0"/>
                <a:ea typeface="ＭＳ Ｐゴシック" charset="0"/>
              </a:rPr>
              <a:t>Game of Thrones season 29</a:t>
            </a:r>
            <a:r>
              <a:rPr lang="ja-JP" altLang="en-US">
                <a:latin typeface="Calibri" charset="0"/>
                <a:ea typeface="ＭＳ Ｐゴシック" charset="0"/>
              </a:rPr>
              <a:t>”</a:t>
            </a:r>
            <a:r>
              <a:rPr lang="en-US" altLang="ja-JP" dirty="0">
                <a:latin typeface="Calibri" charset="0"/>
                <a:ea typeface="ＭＳ Ｐゴシック" charset="0"/>
              </a:rPr>
              <a:t>)</a:t>
            </a:r>
          </a:p>
          <a:p>
            <a:pPr lvl="1"/>
            <a:r>
              <a:rPr lang="en-US" dirty="0">
                <a:latin typeface="Calibri" charset="0"/>
                <a:ea typeface="ＭＳ Ｐゴシック" charset="0"/>
              </a:rPr>
              <a:t>This is why they call it a distributed </a:t>
            </a:r>
            <a:r>
              <a:rPr lang="ja-JP" altLang="en-US" dirty="0">
                <a:latin typeface="Calibri" charset="0"/>
                <a:ea typeface="ＭＳ Ｐゴシック" charset="0"/>
              </a:rPr>
              <a:t>“</a:t>
            </a:r>
            <a:r>
              <a:rPr lang="en-US" altLang="ja-JP" dirty="0">
                <a:latin typeface="Calibri" charset="0"/>
                <a:ea typeface="ＭＳ Ｐゴシック" charset="0"/>
              </a:rPr>
              <a:t>hash</a:t>
            </a:r>
            <a:r>
              <a:rPr lang="ja-JP" altLang="en-US" dirty="0">
                <a:latin typeface="Calibri" charset="0"/>
                <a:ea typeface="ＭＳ Ｐゴシック" charset="0"/>
              </a:rPr>
              <a:t>”</a:t>
            </a:r>
            <a:r>
              <a:rPr lang="en-US" altLang="ja-JP" dirty="0">
                <a:latin typeface="Calibri" charset="0"/>
                <a:ea typeface="ＭＳ Ｐゴシック" charset="0"/>
              </a:rPr>
              <a:t> table</a:t>
            </a:r>
            <a:endParaRPr lang="en-US" dirty="0">
              <a:latin typeface="Calibri" charset="0"/>
              <a:ea typeface="ＭＳ Ｐゴシック" charset="0"/>
            </a:endParaRPr>
          </a:p>
        </p:txBody>
      </p:sp>
    </p:spTree>
    <p:extLst>
      <p:ext uri="{BB962C8B-B14F-4D97-AF65-F5344CB8AC3E}">
        <p14:creationId xmlns:p14="http://schemas.microsoft.com/office/powerpoint/2010/main" val="369085412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ea typeface="ＭＳ Ｐゴシック" charset="0"/>
                <a:cs typeface="ＭＳ Ｐゴシック" charset="0"/>
              </a:rPr>
              <a:t>How to assign keys to peers?</a:t>
            </a:r>
          </a:p>
        </p:txBody>
      </p:sp>
      <p:sp>
        <p:nvSpPr>
          <p:cNvPr id="112642" name="Content Placeholder 2"/>
          <p:cNvSpPr>
            <a:spLocks noGrp="1"/>
          </p:cNvSpPr>
          <p:nvPr>
            <p:ph idx="1"/>
          </p:nvPr>
        </p:nvSpPr>
        <p:spPr/>
        <p:txBody>
          <a:bodyPr>
            <a:normAutofit lnSpcReduction="10000"/>
          </a:bodyPr>
          <a:lstStyle/>
          <a:p>
            <a:r>
              <a:rPr lang="en-US">
                <a:latin typeface="Calibri" charset="0"/>
                <a:ea typeface="ＭＳ Ｐゴシック" charset="0"/>
                <a:cs typeface="ＭＳ Ｐゴシック" charset="0"/>
              </a:rPr>
              <a:t>Central issue:</a:t>
            </a:r>
          </a:p>
          <a:p>
            <a:pPr lvl="1"/>
            <a:r>
              <a:rPr lang="en-US">
                <a:latin typeface="Calibri" charset="0"/>
                <a:ea typeface="ＭＳ Ｐゴシック" charset="0"/>
              </a:rPr>
              <a:t>Assigning (key, value) pairs to peers.</a:t>
            </a:r>
          </a:p>
          <a:p>
            <a:r>
              <a:rPr lang="en-US">
                <a:latin typeface="Calibri" charset="0"/>
                <a:ea typeface="ＭＳ Ｐゴシック" charset="0"/>
                <a:cs typeface="ＭＳ Ｐゴシック" charset="0"/>
              </a:rPr>
              <a:t>Rule: assign key to the peer that has the </a:t>
            </a:r>
            <a:r>
              <a:rPr lang="en-US">
                <a:solidFill>
                  <a:srgbClr val="FF0000"/>
                </a:solidFill>
                <a:latin typeface="Calibri" charset="0"/>
                <a:ea typeface="ＭＳ Ｐゴシック" charset="0"/>
                <a:cs typeface="ＭＳ Ｐゴシック" charset="0"/>
              </a:rPr>
              <a:t>closest</a:t>
            </a:r>
            <a:r>
              <a:rPr lang="en-US">
                <a:latin typeface="Calibri" charset="0"/>
                <a:ea typeface="ＭＳ Ｐゴシック" charset="0"/>
                <a:cs typeface="ＭＳ Ｐゴシック" charset="0"/>
              </a:rPr>
              <a:t> ID.</a:t>
            </a:r>
          </a:p>
          <a:p>
            <a:r>
              <a:rPr lang="en-US">
                <a:latin typeface="Calibri" charset="0"/>
                <a:ea typeface="ＭＳ Ｐゴシック" charset="0"/>
                <a:cs typeface="ＭＳ Ｐゴシック" charset="0"/>
              </a:rPr>
              <a:t>Convention in lecture: closest is the </a:t>
            </a:r>
            <a:r>
              <a:rPr lang="en-US">
                <a:solidFill>
                  <a:srgbClr val="FF0000"/>
                </a:solidFill>
                <a:latin typeface="Calibri" charset="0"/>
                <a:ea typeface="ＭＳ Ｐゴシック" charset="0"/>
                <a:cs typeface="ＭＳ Ｐゴシック" charset="0"/>
              </a:rPr>
              <a:t>immediate successor </a:t>
            </a:r>
            <a:r>
              <a:rPr lang="en-US">
                <a:latin typeface="Calibri" charset="0"/>
                <a:ea typeface="ＭＳ Ｐゴシック" charset="0"/>
                <a:cs typeface="ＭＳ Ｐゴシック" charset="0"/>
              </a:rPr>
              <a:t>of the key.</a:t>
            </a:r>
          </a:p>
          <a:p>
            <a:r>
              <a:rPr lang="en-US">
                <a:latin typeface="Calibri" charset="0"/>
                <a:ea typeface="ＭＳ Ｐゴシック" charset="0"/>
                <a:cs typeface="ＭＳ Ｐゴシック" charset="0"/>
              </a:rPr>
              <a:t>Ex: n=4; peers: 1,3,4,5,8,10,12,14; </a:t>
            </a:r>
          </a:p>
          <a:p>
            <a:pPr lvl="1"/>
            <a:r>
              <a:rPr lang="en-US">
                <a:latin typeface="Calibri" charset="0"/>
                <a:ea typeface="ＭＳ Ｐゴシック" charset="0"/>
              </a:rPr>
              <a:t>key = 13, then successor  peer = 14</a:t>
            </a:r>
          </a:p>
          <a:p>
            <a:pPr lvl="1"/>
            <a:r>
              <a:rPr lang="en-US">
                <a:latin typeface="Calibri" charset="0"/>
                <a:ea typeface="ＭＳ Ｐゴシック" charset="0"/>
              </a:rPr>
              <a:t>key = 15, then successor peer = 1</a:t>
            </a:r>
          </a:p>
        </p:txBody>
      </p:sp>
    </p:spTree>
    <p:extLst>
      <p:ext uri="{BB962C8B-B14F-4D97-AF65-F5344CB8AC3E}">
        <p14:creationId xmlns:p14="http://schemas.microsoft.com/office/powerpoint/2010/main" val="32831159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9</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42"/>
          <p:cNvGrpSpPr>
            <a:grpSpLocks/>
          </p:cNvGrpSpPr>
          <p:nvPr/>
        </p:nvGrpSpPr>
        <p:grpSpPr bwMode="auto">
          <a:xfrm>
            <a:off x="2438400" y="1219200"/>
            <a:ext cx="3616325" cy="3662363"/>
            <a:chOff x="1066800" y="1676400"/>
            <a:chExt cx="3617286" cy="3661993"/>
          </a:xfrm>
        </p:grpSpPr>
        <p:sp>
          <p:nvSpPr>
            <p:cNvPr id="11367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367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3679"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368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368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368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368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368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368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368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668" name="Title 67"/>
          <p:cNvSpPr>
            <a:spLocks noGrp="1"/>
          </p:cNvSpPr>
          <p:nvPr>
            <p:ph type="title"/>
          </p:nvPr>
        </p:nvSpPr>
        <p:spPr/>
        <p:txBody>
          <a:bodyPr/>
          <a:lstStyle/>
          <a:p>
            <a:r>
              <a:rPr lang="en-US">
                <a:latin typeface="Calibri" charset="0"/>
                <a:ea typeface="ＭＳ Ｐゴシック" charset="0"/>
                <a:cs typeface="ＭＳ Ｐゴシック" charset="0"/>
              </a:rPr>
              <a:t>Circular DHT (1)</a:t>
            </a:r>
          </a:p>
        </p:txBody>
      </p:sp>
      <p:sp>
        <p:nvSpPr>
          <p:cNvPr id="113669" name="Content Placeholder 68"/>
          <p:cNvSpPr>
            <a:spLocks noGrp="1"/>
          </p:cNvSpPr>
          <p:nvPr>
            <p:ph idx="1"/>
          </p:nvPr>
        </p:nvSpPr>
        <p:spPr>
          <a:xfrm>
            <a:off x="457200" y="4953000"/>
            <a:ext cx="8229600" cy="1524000"/>
          </a:xfrm>
        </p:spPr>
        <p:txBody>
          <a:bodyPr>
            <a:normAutofit lnSpcReduction="10000"/>
          </a:bodyPr>
          <a:lstStyle/>
          <a:p>
            <a:r>
              <a:rPr lang="en-US" dirty="0">
                <a:latin typeface="Calibri" charset="0"/>
                <a:ea typeface="ＭＳ Ｐゴシック" charset="0"/>
                <a:cs typeface="ＭＳ Ｐゴシック" charset="0"/>
              </a:rPr>
              <a:t>Each peer </a:t>
            </a:r>
            <a:r>
              <a:rPr lang="en-US" i="1" dirty="0">
                <a:latin typeface="Calibri" charset="0"/>
                <a:ea typeface="ＭＳ Ｐゴシック" charset="0"/>
                <a:cs typeface="ＭＳ Ｐゴシック" charset="0"/>
              </a:rPr>
              <a:t>only</a:t>
            </a:r>
            <a:r>
              <a:rPr lang="en-US" dirty="0">
                <a:latin typeface="Calibri" charset="0"/>
                <a:ea typeface="ＭＳ Ｐゴシック" charset="0"/>
                <a:cs typeface="ＭＳ Ｐゴシック" charset="0"/>
              </a:rPr>
              <a:t> aware of immediate successor and predecessor.</a:t>
            </a:r>
          </a:p>
          <a:p>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Overlay network</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 logical structure</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734175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a:ea typeface="+mj-ea"/>
                <a:cs typeface="+mj-cs"/>
              </a:rPr>
              <a:t>Circle DHT  (2)</a:t>
            </a:r>
            <a:br>
              <a:rPr lang="en-US" dirty="0">
                <a:ea typeface="+mj-ea"/>
                <a:cs typeface="+mj-cs"/>
              </a:rPr>
            </a:br>
            <a:endParaRPr lang="en-US" dirty="0">
              <a:ea typeface="+mj-ea"/>
              <a:cs typeface="+mj-cs"/>
            </a:endParaRPr>
          </a:p>
        </p:txBody>
      </p:sp>
      <p:sp>
        <p:nvSpPr>
          <p:cNvPr id="114690"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1"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2"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3"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4"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5"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6"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7" name="Oval 10"/>
          <p:cNvSpPr>
            <a:spLocks noChangeArrowheads="1"/>
          </p:cNvSpPr>
          <p:nvPr/>
        </p:nvSpPr>
        <p:spPr bwMode="auto">
          <a:xfrm>
            <a:off x="2849563" y="2058988"/>
            <a:ext cx="3802062" cy="381158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4698" name="Text Box 11"/>
          <p:cNvSpPr txBox="1">
            <a:spLocks noChangeArrowheads="1"/>
          </p:cNvSpPr>
          <p:nvPr/>
        </p:nvSpPr>
        <p:spPr bwMode="auto">
          <a:xfrm>
            <a:off x="4605338" y="16525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0001</a:t>
            </a:r>
          </a:p>
        </p:txBody>
      </p:sp>
      <p:sp>
        <p:nvSpPr>
          <p:cNvPr id="114699" name="Rectangle 12"/>
          <p:cNvSpPr>
            <a:spLocks noChangeArrowheads="1"/>
          </p:cNvSpPr>
          <p:nvPr/>
        </p:nvSpPr>
        <p:spPr bwMode="auto">
          <a:xfrm>
            <a:off x="5562600" y="2514600"/>
            <a:ext cx="8080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0011</a:t>
            </a:r>
          </a:p>
        </p:txBody>
      </p:sp>
      <p:sp>
        <p:nvSpPr>
          <p:cNvPr id="114700" name="Rectangle 13"/>
          <p:cNvSpPr>
            <a:spLocks noChangeArrowheads="1"/>
          </p:cNvSpPr>
          <p:nvPr/>
        </p:nvSpPr>
        <p:spPr bwMode="auto">
          <a:xfrm>
            <a:off x="6788150" y="3890963"/>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0100</a:t>
            </a:r>
          </a:p>
        </p:txBody>
      </p:sp>
      <p:sp>
        <p:nvSpPr>
          <p:cNvPr id="114701" name="Rectangle 14"/>
          <p:cNvSpPr>
            <a:spLocks noChangeArrowheads="1"/>
          </p:cNvSpPr>
          <p:nvPr/>
        </p:nvSpPr>
        <p:spPr bwMode="auto">
          <a:xfrm>
            <a:off x="6494463" y="4895850"/>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0101</a:t>
            </a:r>
          </a:p>
        </p:txBody>
      </p:sp>
      <p:sp>
        <p:nvSpPr>
          <p:cNvPr id="114702" name="Rectangle 15"/>
          <p:cNvSpPr>
            <a:spLocks noChangeArrowheads="1"/>
          </p:cNvSpPr>
          <p:nvPr/>
        </p:nvSpPr>
        <p:spPr bwMode="auto">
          <a:xfrm>
            <a:off x="4867275" y="584993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1000</a:t>
            </a:r>
          </a:p>
        </p:txBody>
      </p:sp>
      <p:sp>
        <p:nvSpPr>
          <p:cNvPr id="114703" name="Rectangle 16"/>
          <p:cNvSpPr>
            <a:spLocks noChangeArrowheads="1"/>
          </p:cNvSpPr>
          <p:nvPr/>
        </p:nvSpPr>
        <p:spPr bwMode="auto">
          <a:xfrm>
            <a:off x="3068638" y="5610225"/>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1010</a:t>
            </a:r>
          </a:p>
        </p:txBody>
      </p:sp>
      <p:sp>
        <p:nvSpPr>
          <p:cNvPr id="114704" name="Rectangle 17"/>
          <p:cNvSpPr>
            <a:spLocks noChangeArrowheads="1"/>
          </p:cNvSpPr>
          <p:nvPr/>
        </p:nvSpPr>
        <p:spPr bwMode="auto">
          <a:xfrm>
            <a:off x="2249488" y="45100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1100</a:t>
            </a:r>
          </a:p>
        </p:txBody>
      </p:sp>
      <p:sp>
        <p:nvSpPr>
          <p:cNvPr id="114705" name="Rectangle 18"/>
          <p:cNvSpPr>
            <a:spLocks noChangeArrowheads="1"/>
          </p:cNvSpPr>
          <p:nvPr/>
        </p:nvSpPr>
        <p:spPr bwMode="auto">
          <a:xfrm>
            <a:off x="2374900" y="296068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1111</a:t>
            </a:r>
          </a:p>
        </p:txBody>
      </p:sp>
      <p:grpSp>
        <p:nvGrpSpPr>
          <p:cNvPr id="2" name="Group 19"/>
          <p:cNvGrpSpPr>
            <a:grpSpLocks/>
          </p:cNvGrpSpPr>
          <p:nvPr/>
        </p:nvGrpSpPr>
        <p:grpSpPr bwMode="auto">
          <a:xfrm>
            <a:off x="6545263" y="1676400"/>
            <a:ext cx="1885950" cy="993775"/>
            <a:chOff x="4289" y="1273"/>
            <a:chExt cx="731" cy="609"/>
          </a:xfrm>
        </p:grpSpPr>
        <p:sp>
          <p:nvSpPr>
            <p:cNvPr id="114727"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4728" name="Text Box 21"/>
            <p:cNvSpPr txBox="1">
              <a:spLocks noChangeArrowheads="1"/>
            </p:cNvSpPr>
            <p:nvPr/>
          </p:nvSpPr>
          <p:spPr bwMode="auto">
            <a:xfrm>
              <a:off x="4289" y="1315"/>
              <a:ext cx="660"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Who</a:t>
              </a:r>
              <a:r>
                <a:rPr lang="ja-JP" altLang="en-US" sz="2000">
                  <a:solidFill>
                    <a:srgbClr val="FF0000"/>
                  </a:solidFill>
                  <a:latin typeface="Calibri" charset="0"/>
                </a:rPr>
                <a:t>’</a:t>
              </a:r>
              <a:r>
                <a:rPr lang="en-US" altLang="ja-JP" sz="2000">
                  <a:solidFill>
                    <a:srgbClr val="FF0000"/>
                  </a:solidFill>
                  <a:latin typeface="Calibri" charset="0"/>
                </a:rPr>
                <a:t>s resp </a:t>
              </a:r>
            </a:p>
            <a:p>
              <a:r>
                <a:rPr lang="en-US" sz="2000">
                  <a:solidFill>
                    <a:srgbClr val="FF0000"/>
                  </a:solidFill>
                  <a:latin typeface="Calibri" charset="0"/>
                </a:rPr>
                <a:t>for key 1110 </a:t>
              </a:r>
              <a:r>
                <a:rPr lang="en-US">
                  <a:solidFill>
                    <a:srgbClr val="FF0000"/>
                  </a:solidFill>
                  <a:latin typeface="Calibri" charset="0"/>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13"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3" name="Group 29"/>
          <p:cNvGrpSpPr>
            <a:grpSpLocks/>
          </p:cNvGrpSpPr>
          <p:nvPr/>
        </p:nvGrpSpPr>
        <p:grpSpPr bwMode="auto">
          <a:xfrm>
            <a:off x="2968625" y="2252663"/>
            <a:ext cx="3049588" cy="933450"/>
            <a:chOff x="1870" y="1419"/>
            <a:chExt cx="1921" cy="588"/>
          </a:xfrm>
        </p:grpSpPr>
        <p:grpSp>
          <p:nvGrpSpPr>
            <p:cNvPr id="114723" name="Group 30"/>
            <p:cNvGrpSpPr>
              <a:grpSpLocks/>
            </p:cNvGrpSpPr>
            <p:nvPr/>
          </p:nvGrpSpPr>
          <p:grpSpPr bwMode="auto">
            <a:xfrm>
              <a:off x="1870" y="1419"/>
              <a:ext cx="1921" cy="588"/>
              <a:chOff x="1870" y="1419"/>
              <a:chExt cx="1921" cy="588"/>
            </a:xfrm>
          </p:grpSpPr>
          <p:sp>
            <p:nvSpPr>
              <p:cNvPr id="114725"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26"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charset="0"/>
                </a:endParaRPr>
              </a:p>
            </p:txBody>
          </p:sp>
        </p:grpSp>
        <p:sp>
          <p:nvSpPr>
            <p:cNvPr id="114724" name="Text Box 33"/>
            <p:cNvSpPr txBox="1">
              <a:spLocks noChangeArrowheads="1"/>
            </p:cNvSpPr>
            <p:nvPr/>
          </p:nvSpPr>
          <p:spPr bwMode="auto">
            <a:xfrm>
              <a:off x="1908" y="1511"/>
              <a:ext cx="81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solidFill>
                    <a:srgbClr val="FF0000"/>
                  </a:solidFill>
                  <a:latin typeface="Calibri" charset="0"/>
                </a:rPr>
                <a:t>I am</a:t>
              </a:r>
            </a:p>
          </p:txBody>
        </p:sp>
      </p:grpSp>
      <p:sp>
        <p:nvSpPr>
          <p:cNvPr id="226338" name="Text Box 34"/>
          <p:cNvSpPr txBox="1">
            <a:spLocks noChangeArrowheads="1"/>
          </p:cNvSpPr>
          <p:nvPr/>
        </p:nvSpPr>
        <p:spPr bwMode="auto">
          <a:xfrm>
            <a:off x="265113" y="1728788"/>
            <a:ext cx="2112962"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O(N) messages</a:t>
            </a:r>
          </a:p>
          <a:p>
            <a:r>
              <a:rPr lang="en-US" sz="2000">
                <a:solidFill>
                  <a:srgbClr val="FF0000"/>
                </a:solidFill>
                <a:latin typeface="Calibri" charset="0"/>
              </a:rPr>
              <a:t>on avg to resolve</a:t>
            </a:r>
          </a:p>
          <a:p>
            <a:r>
              <a:rPr lang="en-US" sz="2000">
                <a:solidFill>
                  <a:srgbClr val="FF0000"/>
                </a:solidFill>
                <a:latin typeface="Calibri" charset="0"/>
              </a:rPr>
              <a:t>query, when there</a:t>
            </a:r>
          </a:p>
          <a:p>
            <a:r>
              <a:rPr lang="en-US" sz="2000">
                <a:solidFill>
                  <a:srgbClr val="FF0000"/>
                </a:solidFill>
                <a:latin typeface="Calibri" charset="0"/>
              </a:rPr>
              <a:t>are N peers</a:t>
            </a:r>
          </a:p>
        </p:txBody>
      </p:sp>
      <p:sp>
        <p:nvSpPr>
          <p:cNvPr id="226340" name="Text Box 36"/>
          <p:cNvSpPr txBox="1">
            <a:spLocks noChangeArrowheads="1"/>
          </p:cNvSpPr>
          <p:nvPr/>
        </p:nvSpPr>
        <p:spPr bwMode="auto">
          <a:xfrm>
            <a:off x="5943600" y="3429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1" name="Text Box 37"/>
          <p:cNvSpPr txBox="1">
            <a:spLocks noChangeArrowheads="1"/>
          </p:cNvSpPr>
          <p:nvPr/>
        </p:nvSpPr>
        <p:spPr bwMode="auto">
          <a:xfrm>
            <a:off x="5943600" y="4343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2" name="Text Box 38"/>
          <p:cNvSpPr txBox="1">
            <a:spLocks noChangeArrowheads="1"/>
          </p:cNvSpPr>
          <p:nvPr/>
        </p:nvSpPr>
        <p:spPr bwMode="auto">
          <a:xfrm>
            <a:off x="5181600" y="5105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3" name="Text Box 39"/>
          <p:cNvSpPr txBox="1">
            <a:spLocks noChangeArrowheads="1"/>
          </p:cNvSpPr>
          <p:nvPr/>
        </p:nvSpPr>
        <p:spPr bwMode="auto">
          <a:xfrm>
            <a:off x="4114800" y="54102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4" name="Text Box 40"/>
          <p:cNvSpPr txBox="1">
            <a:spLocks noChangeArrowheads="1"/>
          </p:cNvSpPr>
          <p:nvPr/>
        </p:nvSpPr>
        <p:spPr bwMode="auto">
          <a:xfrm>
            <a:off x="3352800" y="4953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5" name="Text Box 41"/>
          <p:cNvSpPr txBox="1">
            <a:spLocks noChangeArrowheads="1"/>
          </p:cNvSpPr>
          <p:nvPr/>
        </p:nvSpPr>
        <p:spPr bwMode="auto">
          <a:xfrm>
            <a:off x="2971800" y="3962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114722" name="Text Box 42"/>
          <p:cNvSpPr txBox="1">
            <a:spLocks noChangeArrowheads="1"/>
          </p:cNvSpPr>
          <p:nvPr/>
        </p:nvSpPr>
        <p:spPr bwMode="auto">
          <a:xfrm>
            <a:off x="365125" y="5375275"/>
            <a:ext cx="1643063"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3300"/>
                </a:solidFill>
                <a:latin typeface="Calibri" charset="0"/>
              </a:rPr>
              <a:t>Define </a:t>
            </a:r>
            <a:r>
              <a:rPr lang="en-US" sz="2000" u="sng">
                <a:solidFill>
                  <a:srgbClr val="FF3300"/>
                </a:solidFill>
                <a:latin typeface="Calibri" charset="0"/>
              </a:rPr>
              <a:t>closest</a:t>
            </a:r>
            <a:br>
              <a:rPr lang="en-US" sz="2000">
                <a:solidFill>
                  <a:srgbClr val="FF3300"/>
                </a:solidFill>
                <a:latin typeface="Calibri" charset="0"/>
              </a:rPr>
            </a:br>
            <a:r>
              <a:rPr lang="en-US" sz="2000">
                <a:solidFill>
                  <a:srgbClr val="FF3300"/>
                </a:solidFill>
                <a:latin typeface="Calibri" charset="0"/>
              </a:rPr>
              <a:t>as closest</a:t>
            </a:r>
            <a:br>
              <a:rPr lang="en-US" sz="2000">
                <a:solidFill>
                  <a:srgbClr val="FF3300"/>
                </a:solidFill>
                <a:latin typeface="Calibri" charset="0"/>
              </a:rPr>
            </a:br>
            <a:r>
              <a:rPr lang="en-US" sz="2000">
                <a:solidFill>
                  <a:srgbClr val="FF3300"/>
                </a:solidFill>
                <a:latin typeface="Calibri" charset="0"/>
              </a:rPr>
              <a:t>successor</a:t>
            </a:r>
          </a:p>
        </p:txBody>
      </p:sp>
    </p:spTree>
    <p:extLst>
      <p:ext uri="{BB962C8B-B14F-4D97-AF65-F5344CB8AC3E}">
        <p14:creationId xmlns:p14="http://schemas.microsoft.com/office/powerpoint/2010/main" val="798537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67"/>
          <p:cNvSpPr>
            <a:spLocks noGrp="1"/>
          </p:cNvSpPr>
          <p:nvPr>
            <p:ph type="title"/>
          </p:nvPr>
        </p:nvSpPr>
        <p:spPr>
          <a:xfrm>
            <a:off x="254000" y="0"/>
            <a:ext cx="8229600" cy="1143000"/>
          </a:xfrm>
        </p:spPr>
        <p:txBody>
          <a:bodyPr/>
          <a:lstStyle/>
          <a:p>
            <a:r>
              <a:rPr lang="en-US">
                <a:latin typeface="Calibri" charset="0"/>
                <a:ea typeface="ＭＳ Ｐゴシック" charset="0"/>
                <a:cs typeface="ＭＳ Ｐゴシック" charset="0"/>
              </a:rPr>
              <a:t>Circular DHT with Shortcuts</a:t>
            </a:r>
          </a:p>
        </p:txBody>
      </p:sp>
      <p:sp>
        <p:nvSpPr>
          <p:cNvPr id="115714" name="Content Placeholder 37"/>
          <p:cNvSpPr>
            <a:spLocks noGrp="1"/>
          </p:cNvSpPr>
          <p:nvPr>
            <p:ph idx="1"/>
          </p:nvPr>
        </p:nvSpPr>
        <p:spPr>
          <a:xfrm>
            <a:off x="228600" y="4572000"/>
            <a:ext cx="8229600" cy="1676400"/>
          </a:xfrm>
        </p:spPr>
        <p:txBody>
          <a:bodyPr/>
          <a:lstStyle/>
          <a:p>
            <a:pPr>
              <a:lnSpc>
                <a:spcPct val="80000"/>
              </a:lnSpc>
            </a:pPr>
            <a:r>
              <a:rPr lang="en-US" sz="2200">
                <a:latin typeface="Calibri" charset="0"/>
                <a:ea typeface="ＭＳ Ｐゴシック" charset="0"/>
                <a:cs typeface="ＭＳ Ｐゴシック" charset="0"/>
              </a:rPr>
              <a:t>Each peer keeps track of IP addresses of predecessor, successor, short cuts.</a:t>
            </a:r>
          </a:p>
          <a:p>
            <a:pPr>
              <a:lnSpc>
                <a:spcPct val="80000"/>
              </a:lnSpc>
            </a:pPr>
            <a:r>
              <a:rPr lang="en-US" sz="2200">
                <a:latin typeface="Calibri" charset="0"/>
                <a:ea typeface="ＭＳ Ｐゴシック" charset="0"/>
                <a:cs typeface="ＭＳ Ｐゴシック" charset="0"/>
              </a:rPr>
              <a:t>Reduced from 6 to 2 messages.</a:t>
            </a:r>
          </a:p>
          <a:p>
            <a:pPr>
              <a:lnSpc>
                <a:spcPct val="80000"/>
              </a:lnSpc>
            </a:pPr>
            <a:r>
              <a:rPr lang="en-US" sz="2200">
                <a:latin typeface="Calibri" charset="0"/>
                <a:ea typeface="ＭＳ Ｐゴシック" charset="0"/>
                <a:cs typeface="ＭＳ Ｐゴシック" charset="0"/>
              </a:rPr>
              <a:t>Possible to design shortcuts so O(log N) neighbors, O(log N) messages in query</a:t>
            </a:r>
          </a:p>
        </p:txBody>
      </p:sp>
      <p:grpSp>
        <p:nvGrpSpPr>
          <p:cNvPr id="115715" name="Group 66"/>
          <p:cNvGrpSpPr>
            <a:grpSpLocks/>
          </p:cNvGrpSpPr>
          <p:nvPr/>
        </p:nvGrpSpPr>
        <p:grpSpPr bwMode="auto">
          <a:xfrm>
            <a:off x="2362200" y="914400"/>
            <a:ext cx="3616325" cy="3662363"/>
            <a:chOff x="4953000" y="1676400"/>
            <a:chExt cx="3617286" cy="3661993"/>
          </a:xfrm>
        </p:grpSpPr>
        <p:grpSp>
          <p:nvGrpSpPr>
            <p:cNvPr id="115721" name="Group 43"/>
            <p:cNvGrpSpPr>
              <a:grpSpLocks/>
            </p:cNvGrpSpPr>
            <p:nvPr/>
          </p:nvGrpSpPr>
          <p:grpSpPr bwMode="auto">
            <a:xfrm>
              <a:off x="4953000" y="1676400"/>
              <a:ext cx="3617286" cy="3661993"/>
              <a:chOff x="1066800" y="1676400"/>
              <a:chExt cx="3617286" cy="3661993"/>
            </a:xfrm>
          </p:grpSpPr>
          <p:sp>
            <p:nvSpPr>
              <p:cNvPr id="11573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573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5739" name="Rectangle 12"/>
              <p:cNvSpPr>
                <a:spLocks noChangeArrowheads="1"/>
              </p:cNvSpPr>
              <p:nvPr/>
            </p:nvSpPr>
            <p:spPr bwMode="auto">
              <a:xfrm>
                <a:off x="3962400" y="22860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574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574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574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574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574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574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574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0" name="Straight Arrow Connector 79"/>
            <p:cNvCxnSpPr>
              <a:endCxn id="115736" idx="7"/>
            </p:cNvCxnSpPr>
            <p:nvPr/>
          </p:nvCxnSpPr>
          <p:spPr>
            <a:xfrm rot="10800000" flipV="1">
              <a:off x="5959742" y="3505015"/>
              <a:ext cx="2254849" cy="105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5735" idx="1"/>
              <a:endCxn id="115732" idx="6"/>
            </p:cNvCxnSpPr>
            <p:nvPr/>
          </p:nvCxnSpPr>
          <p:spPr>
            <a:xfrm rot="16200000" flipV="1">
              <a:off x="6583829" y="2885501"/>
              <a:ext cx="179369" cy="246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730" idx="0"/>
            </p:cNvCxnSpPr>
            <p:nvPr/>
          </p:nvCxnSpPr>
          <p:spPr>
            <a:xfrm rot="16200000" flipV="1">
              <a:off x="5159764" y="3222227"/>
              <a:ext cx="1820679" cy="1319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468" y="2839757"/>
              <a:ext cx="2452440" cy="887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15732" idx="7"/>
            </p:cNvCxnSpPr>
            <p:nvPr/>
          </p:nvCxnSpPr>
          <p:spPr>
            <a:xfrm rot="5400000" flipH="1" flipV="1">
              <a:off x="6013975" y="2080714"/>
              <a:ext cx="1325429" cy="249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15737" idx="6"/>
            </p:cNvCxnSpPr>
            <p:nvPr/>
          </p:nvCxnSpPr>
          <p:spPr>
            <a:xfrm>
              <a:off x="5410321" y="2939922"/>
              <a:ext cx="2780452" cy="507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5746" idx="5"/>
            </p:cNvCxnSpPr>
            <p:nvPr/>
          </p:nvCxnSpPr>
          <p:spPr>
            <a:xfrm rot="16200000" flipH="1">
              <a:off x="6356314" y="2621469"/>
              <a:ext cx="2095288" cy="1043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812" y="3156374"/>
              <a:ext cx="2177830" cy="1198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15719"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5720" name="Text Box 21"/>
            <p:cNvSpPr txBox="1">
              <a:spLocks noChangeArrowheads="1"/>
            </p:cNvSpPr>
            <p:nvPr/>
          </p:nvSpPr>
          <p:spPr bwMode="auto">
            <a:xfrm>
              <a:off x="4344" y="1326"/>
              <a:ext cx="704" cy="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800">
                  <a:solidFill>
                    <a:srgbClr val="FF0000"/>
                  </a:solidFill>
                  <a:latin typeface="Calibri" charset="0"/>
                </a:rPr>
                <a:t>Who</a:t>
              </a:r>
              <a:r>
                <a:rPr lang="ja-JP" altLang="en-US" sz="1800">
                  <a:solidFill>
                    <a:srgbClr val="FF0000"/>
                  </a:solidFill>
                  <a:latin typeface="Calibri" charset="0"/>
                </a:rPr>
                <a:t>’</a:t>
              </a:r>
              <a:r>
                <a:rPr lang="en-US" altLang="ja-JP" sz="1800">
                  <a:solidFill>
                    <a:srgbClr val="FF0000"/>
                  </a:solidFill>
                  <a:latin typeface="Calibri" charset="0"/>
                </a:rPr>
                <a:t>s resp </a:t>
              </a:r>
            </a:p>
            <a:p>
              <a:r>
                <a:rPr lang="en-US" sz="1800">
                  <a:solidFill>
                    <a:srgbClr val="FF0000"/>
                  </a:solidFill>
                  <a:latin typeface="Calibri" charset="0"/>
                </a:rPr>
                <a:t>for key 1110? </a:t>
              </a:r>
            </a:p>
          </p:txBody>
        </p:sp>
      </p:grpSp>
    </p:spTree>
    <p:extLst>
      <p:ext uri="{BB962C8B-B14F-4D97-AF65-F5344CB8AC3E}">
        <p14:creationId xmlns:p14="http://schemas.microsoft.com/office/powerpoint/2010/main" val="836930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67"/>
          <p:cNvSpPr>
            <a:spLocks noGrp="1"/>
          </p:cNvSpPr>
          <p:nvPr>
            <p:ph type="title"/>
          </p:nvPr>
        </p:nvSpPr>
        <p:spPr>
          <a:xfrm>
            <a:off x="381000" y="0"/>
            <a:ext cx="8229600" cy="1143000"/>
          </a:xfrm>
        </p:spPr>
        <p:txBody>
          <a:bodyPr/>
          <a:lstStyle/>
          <a:p>
            <a:r>
              <a:rPr lang="en-US">
                <a:latin typeface="Calibri" charset="0"/>
                <a:ea typeface="ＭＳ Ｐゴシック" charset="0"/>
                <a:cs typeface="ＭＳ Ｐゴシック" charset="0"/>
              </a:rPr>
              <a:t>Peer Churn</a:t>
            </a:r>
          </a:p>
        </p:txBody>
      </p:sp>
      <p:sp>
        <p:nvSpPr>
          <p:cNvPr id="69" name="Content Placeholder 68"/>
          <p:cNvSpPr>
            <a:spLocks noGrp="1"/>
          </p:cNvSpPr>
          <p:nvPr>
            <p:ph idx="1"/>
          </p:nvPr>
        </p:nvSpPr>
        <p:spPr>
          <a:xfrm>
            <a:off x="457200" y="4370388"/>
            <a:ext cx="8229600" cy="2133600"/>
          </a:xfrm>
        </p:spPr>
        <p:txBody>
          <a:bodyPr/>
          <a:lstStyle/>
          <a:p>
            <a:pPr>
              <a:lnSpc>
                <a:spcPct val="90000"/>
              </a:lnSpc>
            </a:pPr>
            <a:r>
              <a:rPr lang="en-US" sz="2600">
                <a:latin typeface="Calibri" charset="0"/>
                <a:ea typeface="ＭＳ Ｐゴシック" charset="0"/>
                <a:cs typeface="ＭＳ Ｐゴシック" charset="0"/>
              </a:rPr>
              <a:t>Peer 5 abruptly leaves</a:t>
            </a:r>
          </a:p>
          <a:p>
            <a:pPr>
              <a:lnSpc>
                <a:spcPct val="90000"/>
              </a:lnSpc>
            </a:pPr>
            <a:r>
              <a:rPr lang="en-US" sz="2600">
                <a:latin typeface="Calibri" charset="0"/>
                <a:ea typeface="ＭＳ Ｐゴシック" charset="0"/>
                <a:cs typeface="ＭＳ Ｐゴシック" charset="0"/>
              </a:rPr>
              <a:t>Peer 4 detects; makes 8 its immediate successor; asks 8 who its immediate successor is; makes 8</a:t>
            </a:r>
            <a:r>
              <a:rPr lang="ja-JP" altLang="en-US" sz="2600">
                <a:latin typeface="Calibri" charset="0"/>
                <a:ea typeface="ＭＳ Ｐゴシック" charset="0"/>
                <a:cs typeface="ＭＳ Ｐゴシック" charset="0"/>
              </a:rPr>
              <a:t>’</a:t>
            </a:r>
            <a:r>
              <a:rPr lang="en-US" altLang="ja-JP" sz="2600">
                <a:latin typeface="Calibri" charset="0"/>
                <a:ea typeface="ＭＳ Ｐゴシック" charset="0"/>
                <a:cs typeface="ＭＳ Ｐゴシック" charset="0"/>
              </a:rPr>
              <a:t>s immediate successor its second successor.</a:t>
            </a:r>
          </a:p>
          <a:p>
            <a:pPr>
              <a:lnSpc>
                <a:spcPct val="90000"/>
              </a:lnSpc>
            </a:pPr>
            <a:r>
              <a:rPr lang="en-US" sz="2600">
                <a:latin typeface="Calibri" charset="0"/>
                <a:ea typeface="ＭＳ Ｐゴシック" charset="0"/>
                <a:cs typeface="ＭＳ Ｐゴシック" charset="0"/>
              </a:rPr>
              <a:t>What if peer 13 wants to join?</a:t>
            </a:r>
          </a:p>
        </p:txBody>
      </p:sp>
      <p:grpSp>
        <p:nvGrpSpPr>
          <p:cNvPr id="116739" name="Group 42"/>
          <p:cNvGrpSpPr>
            <a:grpSpLocks/>
          </p:cNvGrpSpPr>
          <p:nvPr/>
        </p:nvGrpSpPr>
        <p:grpSpPr bwMode="auto">
          <a:xfrm>
            <a:off x="377825" y="814388"/>
            <a:ext cx="3616325" cy="3662362"/>
            <a:chOff x="1066800" y="1676400"/>
            <a:chExt cx="3617286" cy="3661993"/>
          </a:xfrm>
        </p:grpSpPr>
        <p:sp>
          <p:nvSpPr>
            <p:cNvPr id="116746"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7"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8"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9"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0"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1"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2"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3"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6754"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6755"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6756"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6757"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6758"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6759"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6760"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6761"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6762"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6757" idx="0"/>
          </p:cNvCxnSpPr>
          <p:nvPr/>
        </p:nvCxnSpPr>
        <p:spPr>
          <a:xfrm flipH="1">
            <a:off x="3197225" y="3252788"/>
            <a:ext cx="398463"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6744" name="TextBox 28"/>
          <p:cNvSpPr txBox="1">
            <a:spLocks noChangeArrowheads="1"/>
          </p:cNvSpPr>
          <p:nvPr/>
        </p:nvSpPr>
        <p:spPr bwMode="auto">
          <a:xfrm>
            <a:off x="4454525" y="1287463"/>
            <a:ext cx="3652838" cy="26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buFont typeface="Arial" charset="0"/>
              <a:buChar char="•"/>
            </a:pPr>
            <a:r>
              <a:rPr lang="en-US" sz="2000">
                <a:latin typeface="Calibri" charset="0"/>
              </a:rPr>
              <a:t>To handle peer churn, require </a:t>
            </a:r>
          </a:p>
          <a:p>
            <a:r>
              <a:rPr lang="en-US" sz="2000">
                <a:latin typeface="Calibri" charset="0"/>
              </a:rPr>
              <a:t>each peer to know the IP address </a:t>
            </a:r>
          </a:p>
          <a:p>
            <a:r>
              <a:rPr lang="en-US" sz="2000">
                <a:latin typeface="Calibri" charset="0"/>
              </a:rPr>
              <a:t>of its two successors. </a:t>
            </a:r>
          </a:p>
          <a:p>
            <a:pPr>
              <a:buFont typeface="Arial" charset="0"/>
              <a:buChar char="•"/>
            </a:pPr>
            <a:r>
              <a:rPr lang="en-US" sz="2000">
                <a:latin typeface="Calibri" charset="0"/>
              </a:rPr>
              <a:t> Each peer periodically pings its </a:t>
            </a:r>
            <a:br>
              <a:rPr lang="en-US" sz="2000">
                <a:latin typeface="Calibri" charset="0"/>
              </a:rPr>
            </a:br>
            <a:r>
              <a:rPr lang="en-US" sz="2000">
                <a:latin typeface="Calibri" charset="0"/>
              </a:rPr>
              <a:t>two successors to see if they </a:t>
            </a:r>
            <a:br>
              <a:rPr lang="en-US" sz="2000">
                <a:latin typeface="Calibri" charset="0"/>
              </a:rPr>
            </a:br>
            <a:r>
              <a:rPr lang="en-US" sz="2000">
                <a:latin typeface="Calibri" charset="0"/>
              </a:rPr>
              <a:t>are still alive</a:t>
            </a:r>
            <a:r>
              <a:rPr lang="en-US">
                <a:latin typeface="Calibri" charset="0"/>
              </a:rPr>
              <a:t>. </a:t>
            </a:r>
          </a:p>
          <a:p>
            <a:endParaRPr lang="en-US">
              <a:latin typeface="Calibri" charset="0"/>
            </a:endParaRPr>
          </a:p>
        </p:txBody>
      </p:sp>
      <p:cxnSp>
        <p:nvCxnSpPr>
          <p:cNvPr id="116745" name="Straight Arrow Connector 30"/>
          <p:cNvCxnSpPr>
            <a:cxnSpLocks noChangeShapeType="1"/>
            <a:stCxn id="116756" idx="1"/>
          </p:cNvCxnSpPr>
          <p:nvPr/>
        </p:nvCxnSpPr>
        <p:spPr bwMode="auto">
          <a:xfrm flipH="1">
            <a:off x="3206750" y="2722563"/>
            <a:ext cx="447675" cy="265112"/>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Tree>
    <p:extLst>
      <p:ext uri="{BB962C8B-B14F-4D97-AF65-F5344CB8AC3E}">
        <p14:creationId xmlns:p14="http://schemas.microsoft.com/office/powerpoint/2010/main" val="1105305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94</a:t>
            </a:fld>
            <a:endParaRPr lang="en-US" sz="1400">
              <a:latin typeface="Times New Roman" charset="0"/>
            </a:endParaRPr>
          </a:p>
        </p:txBody>
      </p:sp>
      <p:sp>
        <p:nvSpPr>
          <p:cNvPr id="117782" name="Rectangle 2"/>
          <p:cNvSpPr>
            <a:spLocks noGrp="1" noChangeArrowheads="1"/>
          </p:cNvSpPr>
          <p:nvPr>
            <p:ph type="title"/>
          </p:nvPr>
        </p:nvSpPr>
        <p:spPr/>
        <p:txBody>
          <a:bodyPr>
            <a:normAutofit fontScale="90000"/>
          </a:bodyPr>
          <a:lstStyle/>
          <a:p>
            <a:r>
              <a:rPr lang="en-US" dirty="0">
                <a:ea typeface="ＭＳ Ｐゴシック" charset="0"/>
                <a:cs typeface="ＭＳ Ｐゴシック" charset="0"/>
              </a:rPr>
              <a:t>P2P Case study: Skype (pre-Microsoft)</a:t>
            </a: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5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5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5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5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2"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3"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4"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5"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6"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7"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8"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69"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70"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71"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72"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773"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95</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6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6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6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6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6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1"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3"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4"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5"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6"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7"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8"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79"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80"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681"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a:xfrm>
            <a:off x="457200" y="1600200"/>
            <a:ext cx="8229600" cy="4928480"/>
          </a:xfrm>
        </p:spPr>
        <p:txBody>
          <a:bodyPr>
            <a:normAutofit fontScale="77500" lnSpcReduction="20000"/>
          </a:bodyPr>
          <a:lstStyle/>
          <a:p>
            <a:r>
              <a:rPr lang="en-US" dirty="0">
                <a:latin typeface="Calibri"/>
              </a:rPr>
              <a:t>Applications have protocols too</a:t>
            </a:r>
          </a:p>
          <a:p>
            <a:endParaRPr lang="en-US" dirty="0">
              <a:latin typeface="Calibri"/>
            </a:endParaRPr>
          </a:p>
          <a:p>
            <a:r>
              <a:rPr lang="en-US" dirty="0">
                <a:latin typeface="Calibri"/>
              </a:rPr>
              <a:t>We covered examples from</a:t>
            </a:r>
          </a:p>
          <a:p>
            <a:pPr lvl="1"/>
            <a:r>
              <a:rPr lang="en-US" dirty="0">
                <a:latin typeface="Calibri"/>
              </a:rPr>
              <a:t>Traditional Applications (web)</a:t>
            </a:r>
          </a:p>
          <a:p>
            <a:pPr lvl="1"/>
            <a:r>
              <a:rPr lang="en-US" dirty="0">
                <a:latin typeface="Calibri"/>
              </a:rPr>
              <a:t>Scaling and Speeding the web (CDN/Cache tricks)</a:t>
            </a:r>
          </a:p>
          <a:p>
            <a:endParaRPr lang="en-US" dirty="0">
              <a:latin typeface="Calibri"/>
            </a:endParaRPr>
          </a:p>
          <a:p>
            <a:r>
              <a:rPr lang="en-US" dirty="0">
                <a:latin typeface="Calibri"/>
              </a:rPr>
              <a:t>Infrastructure Services (DNS)</a:t>
            </a:r>
          </a:p>
          <a:p>
            <a:pPr lvl="1"/>
            <a:r>
              <a:rPr lang="en-US" dirty="0">
                <a:latin typeface="Calibri"/>
              </a:rPr>
              <a:t>Cache and Hierarchy</a:t>
            </a:r>
          </a:p>
          <a:p>
            <a:endParaRPr lang="en-US" dirty="0"/>
          </a:p>
          <a:p>
            <a:r>
              <a:rPr lang="en-US" dirty="0"/>
              <a:t>Multimedia Applications (SIP)</a:t>
            </a:r>
          </a:p>
          <a:p>
            <a:pPr lvl="1"/>
            <a:r>
              <a:rPr lang="en-US" dirty="0">
                <a:latin typeface="Calibri"/>
              </a:rPr>
              <a:t>Extremely hard to do better than worst-effort</a:t>
            </a:r>
          </a:p>
          <a:p>
            <a:endParaRPr lang="en-US" dirty="0">
              <a:latin typeface="Calibri"/>
            </a:endParaRPr>
          </a:p>
          <a:p>
            <a:r>
              <a:rPr lang="en-US" dirty="0">
                <a:latin typeface="Calibri"/>
              </a:rPr>
              <a:t>P2P Network examples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96</a:t>
            </a:fld>
            <a:endParaRPr lang="en-US"/>
          </a:p>
        </p:txBody>
      </p:sp>
    </p:spTree>
    <p:extLst>
      <p:ext uri="{BB962C8B-B14F-4D97-AF65-F5344CB8AC3E}">
        <p14:creationId xmlns:p14="http://schemas.microsoft.com/office/powerpoint/2010/main" val="22725455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662C-C552-174F-BC4D-D9EFE70C12DE}"/>
              </a:ext>
            </a:extLst>
          </p:cNvPr>
          <p:cNvSpPr>
            <a:spLocks noGrp="1"/>
          </p:cNvSpPr>
          <p:nvPr>
            <p:ph type="title"/>
          </p:nvPr>
        </p:nvSpPr>
        <p:spPr/>
        <p:txBody>
          <a:bodyPr/>
          <a:lstStyle/>
          <a:p>
            <a:r>
              <a:rPr lang="en-US" dirty="0"/>
              <a:t>Class of 2020/2021</a:t>
            </a:r>
          </a:p>
        </p:txBody>
      </p:sp>
      <p:sp>
        <p:nvSpPr>
          <p:cNvPr id="3" name="Content Placeholder 2">
            <a:extLst>
              <a:ext uri="{FF2B5EF4-FFF2-40B4-BE49-F238E27FC236}">
                <a16:creationId xmlns:a16="http://schemas.microsoft.com/office/drawing/2014/main" id="{9804A531-8009-5146-B1E0-BF5F2E1C5F71}"/>
              </a:ext>
            </a:extLst>
          </p:cNvPr>
          <p:cNvSpPr>
            <a:spLocks noGrp="1"/>
          </p:cNvSpPr>
          <p:nvPr>
            <p:ph idx="1"/>
          </p:nvPr>
        </p:nvSpPr>
        <p:spPr>
          <a:xfrm>
            <a:off x="195072" y="1600200"/>
            <a:ext cx="8948928" cy="5121275"/>
          </a:xfrm>
        </p:spPr>
        <p:txBody>
          <a:bodyPr>
            <a:normAutofit fontScale="92500" lnSpcReduction="20000"/>
          </a:bodyPr>
          <a:lstStyle/>
          <a:p>
            <a:pPr marL="0" indent="0">
              <a:buNone/>
            </a:pPr>
            <a:endParaRPr lang="en-US" dirty="0"/>
          </a:p>
          <a:p>
            <a:pPr marL="0" indent="0">
              <a:buNone/>
            </a:pPr>
            <a:r>
              <a:rPr lang="en-US" dirty="0"/>
              <a:t>I miss lectures, the feedback and the contact</a:t>
            </a:r>
          </a:p>
          <a:p>
            <a:pPr marL="0" indent="0">
              <a:buNone/>
            </a:pPr>
            <a:endParaRPr lang="en-US" dirty="0"/>
          </a:p>
          <a:p>
            <a:pPr marL="0" indent="0">
              <a:buNone/>
            </a:pPr>
            <a:r>
              <a:rPr lang="en-US" dirty="0"/>
              <a:t>Pre-recorded videos are no substitute for live or life.</a:t>
            </a:r>
          </a:p>
          <a:p>
            <a:pPr marL="0" indent="0">
              <a:buNone/>
            </a:pPr>
            <a:endParaRPr lang="en-US" dirty="0"/>
          </a:p>
          <a:p>
            <a:pPr marL="0" indent="0">
              <a:buNone/>
            </a:pPr>
            <a:r>
              <a:rPr lang="en-US" dirty="0"/>
              <a:t>These lectures were more efficient but lacked stories, lacked interaction, lacked fun, lacked chocolate…</a:t>
            </a:r>
          </a:p>
          <a:p>
            <a:pPr marL="0" indent="0">
              <a:buNone/>
            </a:pPr>
            <a:r>
              <a:rPr lang="en-US" dirty="0"/>
              <a:t>						</a:t>
            </a:r>
          </a:p>
          <a:p>
            <a:pPr marL="0" indent="0">
              <a:buNone/>
            </a:pPr>
            <a:r>
              <a:rPr lang="en-US" dirty="0"/>
              <a:t>I am sorry for this and look forward to future normality.</a:t>
            </a:r>
          </a:p>
          <a:p>
            <a:pPr marL="0" indent="0">
              <a:buNone/>
            </a:pPr>
            <a:endParaRPr lang="en-US" dirty="0"/>
          </a:p>
          <a:p>
            <a:pPr marL="0" indent="0" algn="ctr">
              <a:buNone/>
            </a:pPr>
            <a:r>
              <a:rPr lang="en-US" dirty="0"/>
              <a:t>Thank you.</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E2F7EEF-1995-1049-8DE5-A690B3543CB3}"/>
              </a:ext>
            </a:extLst>
          </p:cNvPr>
          <p:cNvSpPr>
            <a:spLocks noGrp="1"/>
          </p:cNvSpPr>
          <p:nvPr>
            <p:ph type="sldNum" sz="quarter" idx="12"/>
          </p:nvPr>
        </p:nvSpPr>
        <p:spPr/>
        <p:txBody>
          <a:bodyPr/>
          <a:lstStyle/>
          <a:p>
            <a:fld id="{17258DB0-5299-B449-B005-2F11F39528E5}" type="slidenum">
              <a:rPr lang="en-US" smtClean="0"/>
              <a:t>97</a:t>
            </a:fld>
            <a:endParaRPr lang="en-US"/>
          </a:p>
        </p:txBody>
      </p:sp>
    </p:spTree>
    <p:extLst>
      <p:ext uri="{BB962C8B-B14F-4D97-AF65-F5344CB8AC3E}">
        <p14:creationId xmlns:p14="http://schemas.microsoft.com/office/powerpoint/2010/main" val="12262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7"/>
</p:tagLst>
</file>

<file path=ppt/tags/tag10.xml><?xml version="1.0" encoding="utf-8"?>
<p:tagLst xmlns:a="http://schemas.openxmlformats.org/drawingml/2006/main" xmlns:r="http://schemas.openxmlformats.org/officeDocument/2006/relationships" xmlns:p="http://schemas.openxmlformats.org/presentationml/2006/main">
  <p:tag name="TIMING" val="|11.9|24.8|38.8|35.2"/>
</p:tagLst>
</file>

<file path=ppt/tags/tag11.xml><?xml version="1.0" encoding="utf-8"?>
<p:tagLst xmlns:a="http://schemas.openxmlformats.org/drawingml/2006/main" xmlns:r="http://schemas.openxmlformats.org/officeDocument/2006/relationships" xmlns:p="http://schemas.openxmlformats.org/presentationml/2006/main">
  <p:tag name="TIMING" val="|55.5|51.9|1.7"/>
</p:tagLst>
</file>

<file path=ppt/tags/tag12.xml><?xml version="1.0" encoding="utf-8"?>
<p:tagLst xmlns:a="http://schemas.openxmlformats.org/drawingml/2006/main" xmlns:r="http://schemas.openxmlformats.org/officeDocument/2006/relationships" xmlns:p="http://schemas.openxmlformats.org/presentationml/2006/main">
  <p:tag name="TIMING" val="|6.9|30.1|40.3"/>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14.xml><?xml version="1.0" encoding="utf-8"?>
<p:tagLst xmlns:a="http://schemas.openxmlformats.org/drawingml/2006/main" xmlns:r="http://schemas.openxmlformats.org/officeDocument/2006/relationships" xmlns:p="http://schemas.openxmlformats.org/presentationml/2006/main">
  <p:tag name="TIMING" val="|27.7|12.7|15.2|9|54.7"/>
</p:tagLst>
</file>

<file path=ppt/tags/tag15.xml><?xml version="1.0" encoding="utf-8"?>
<p:tagLst xmlns:a="http://schemas.openxmlformats.org/drawingml/2006/main" xmlns:r="http://schemas.openxmlformats.org/officeDocument/2006/relationships" xmlns:p="http://schemas.openxmlformats.org/presentationml/2006/main">
  <p:tag name="TIMING" val="|9.2|0.6|6.5|2.4"/>
</p:tagLst>
</file>

<file path=ppt/tags/tag16.xml><?xml version="1.0" encoding="utf-8"?>
<p:tagLst xmlns:a="http://schemas.openxmlformats.org/drawingml/2006/main" xmlns:r="http://schemas.openxmlformats.org/officeDocument/2006/relationships" xmlns:p="http://schemas.openxmlformats.org/presentationml/2006/main">
  <p:tag name="TIMING" val="|7.8|3.1|14.7|6.6|94.3"/>
</p:tagLst>
</file>

<file path=ppt/tags/tag17.xml><?xml version="1.0" encoding="utf-8"?>
<p:tagLst xmlns:a="http://schemas.openxmlformats.org/drawingml/2006/main" xmlns:r="http://schemas.openxmlformats.org/officeDocument/2006/relationships" xmlns:p="http://schemas.openxmlformats.org/presentationml/2006/main">
  <p:tag name="TIMING" val="|45|7.5|12.3|7.1|8.4|13.6"/>
</p:tagLst>
</file>

<file path=ppt/tags/tag18.xml><?xml version="1.0" encoding="utf-8"?>
<p:tagLst xmlns:a="http://schemas.openxmlformats.org/drawingml/2006/main" xmlns:r="http://schemas.openxmlformats.org/officeDocument/2006/relationships" xmlns:p="http://schemas.openxmlformats.org/presentationml/2006/main">
  <p:tag name="TIMING" val="|7.6|6.2|90.7"/>
</p:tagLst>
</file>

<file path=ppt/tags/tag19.xml><?xml version="1.0" encoding="utf-8"?>
<p:tagLst xmlns:a="http://schemas.openxmlformats.org/drawingml/2006/main" xmlns:r="http://schemas.openxmlformats.org/officeDocument/2006/relationships" xmlns:p="http://schemas.openxmlformats.org/presentationml/2006/main">
  <p:tag name="TIMING" val="|17.3|3.3|10.8"/>
</p:tagLst>
</file>

<file path=ppt/tags/tag2.xml><?xml version="1.0" encoding="utf-8"?>
<p:tagLst xmlns:a="http://schemas.openxmlformats.org/drawingml/2006/main" xmlns:r="http://schemas.openxmlformats.org/officeDocument/2006/relationships" xmlns:p="http://schemas.openxmlformats.org/presentationml/2006/main">
  <p:tag name="TIMING" val="|9.9|19.5|32.1"/>
</p:tagLst>
</file>

<file path=ppt/tags/tag20.xml><?xml version="1.0" encoding="utf-8"?>
<p:tagLst xmlns:a="http://schemas.openxmlformats.org/drawingml/2006/main" xmlns:r="http://schemas.openxmlformats.org/officeDocument/2006/relationships" xmlns:p="http://schemas.openxmlformats.org/presentationml/2006/main">
  <p:tag name="TIMING" val="|9.8|22.5|65.1|3.6|12.4"/>
</p:tagLst>
</file>

<file path=ppt/tags/tag21.xml><?xml version="1.0" encoding="utf-8"?>
<p:tagLst xmlns:a="http://schemas.openxmlformats.org/drawingml/2006/main" xmlns:r="http://schemas.openxmlformats.org/officeDocument/2006/relationships" xmlns:p="http://schemas.openxmlformats.org/presentationml/2006/main">
  <p:tag name="TIMING" val="|36.8|18"/>
</p:tagLst>
</file>

<file path=ppt/tags/tag22.xml><?xml version="1.0" encoding="utf-8"?>
<p:tagLst xmlns:a="http://schemas.openxmlformats.org/drawingml/2006/main" xmlns:r="http://schemas.openxmlformats.org/officeDocument/2006/relationships" xmlns:p="http://schemas.openxmlformats.org/presentationml/2006/main">
  <p:tag name="TIMING" val="|21.8"/>
</p:tagLst>
</file>

<file path=ppt/tags/tag23.xml><?xml version="1.0" encoding="utf-8"?>
<p:tagLst xmlns:a="http://schemas.openxmlformats.org/drawingml/2006/main" xmlns:r="http://schemas.openxmlformats.org/officeDocument/2006/relationships" xmlns:p="http://schemas.openxmlformats.org/presentationml/2006/main">
  <p:tag name="TIMING" val="|7.5|7.3|37.5|9|4.1|7.4|2|2.7"/>
</p:tagLst>
</file>

<file path=ppt/tags/tag24.xml><?xml version="1.0" encoding="utf-8"?>
<p:tagLst xmlns:a="http://schemas.openxmlformats.org/drawingml/2006/main" xmlns:r="http://schemas.openxmlformats.org/officeDocument/2006/relationships" xmlns:p="http://schemas.openxmlformats.org/presentationml/2006/main">
  <p:tag name="TIMING" val="|8.6|24.1|4.5"/>
</p:tagLst>
</file>

<file path=ppt/tags/tag25.xml><?xml version="1.0" encoding="utf-8"?>
<p:tagLst xmlns:a="http://schemas.openxmlformats.org/drawingml/2006/main" xmlns:r="http://schemas.openxmlformats.org/officeDocument/2006/relationships" xmlns:p="http://schemas.openxmlformats.org/presentationml/2006/main">
  <p:tag name="TIMING" val="|4.7|82.7|17.8"/>
</p:tagLst>
</file>

<file path=ppt/tags/tag26.xml><?xml version="1.0" encoding="utf-8"?>
<p:tagLst xmlns:a="http://schemas.openxmlformats.org/drawingml/2006/main" xmlns:r="http://schemas.openxmlformats.org/officeDocument/2006/relationships" xmlns:p="http://schemas.openxmlformats.org/presentationml/2006/main">
  <p:tag name="TIMING" val="|6.6|3.9|4.8|16.9|21.6|18.2"/>
</p:tagLst>
</file>

<file path=ppt/tags/tag27.xml><?xml version="1.0" encoding="utf-8"?>
<p:tagLst xmlns:a="http://schemas.openxmlformats.org/drawingml/2006/main" xmlns:r="http://schemas.openxmlformats.org/officeDocument/2006/relationships" xmlns:p="http://schemas.openxmlformats.org/presentationml/2006/main">
  <p:tag name="TIMING" val="|2.2|7|19.1|35"/>
</p:tagLst>
</file>

<file path=ppt/tags/tag28.xml><?xml version="1.0" encoding="utf-8"?>
<p:tagLst xmlns:a="http://schemas.openxmlformats.org/drawingml/2006/main" xmlns:r="http://schemas.openxmlformats.org/officeDocument/2006/relationships" xmlns:p="http://schemas.openxmlformats.org/presentationml/2006/main">
  <p:tag name="TIMING" val="|18.6"/>
</p:tagLst>
</file>

<file path=ppt/tags/tag29.xml><?xml version="1.0" encoding="utf-8"?>
<p:tagLst xmlns:a="http://schemas.openxmlformats.org/drawingml/2006/main" xmlns:r="http://schemas.openxmlformats.org/officeDocument/2006/relationships" xmlns:p="http://schemas.openxmlformats.org/presentationml/2006/main">
  <p:tag name="TIMING" val="|16.1|1.1|29.7|28.4|3.2|35.4"/>
</p:tagLst>
</file>

<file path=ppt/tags/tag3.xml><?xml version="1.0" encoding="utf-8"?>
<p:tagLst xmlns:a="http://schemas.openxmlformats.org/drawingml/2006/main" xmlns:r="http://schemas.openxmlformats.org/officeDocument/2006/relationships" xmlns:p="http://schemas.openxmlformats.org/presentationml/2006/main">
  <p:tag name="TIMING" val="|13.2|44.3|96.4"/>
</p:tagLst>
</file>

<file path=ppt/tags/tag30.xml><?xml version="1.0" encoding="utf-8"?>
<p:tagLst xmlns:a="http://schemas.openxmlformats.org/drawingml/2006/main" xmlns:r="http://schemas.openxmlformats.org/officeDocument/2006/relationships" xmlns:p="http://schemas.openxmlformats.org/presentationml/2006/main">
  <p:tag name="TIMING" val="|38.2|8.6|2.3|2.7"/>
</p:tagLst>
</file>

<file path=ppt/tags/tag31.xml><?xml version="1.0" encoding="utf-8"?>
<p:tagLst xmlns:a="http://schemas.openxmlformats.org/drawingml/2006/main" xmlns:r="http://schemas.openxmlformats.org/officeDocument/2006/relationships" xmlns:p="http://schemas.openxmlformats.org/presentationml/2006/main">
  <p:tag name="TIMING" val="|19.9|12.2|37.1"/>
</p:tagLst>
</file>

<file path=ppt/tags/tag32.xml><?xml version="1.0" encoding="utf-8"?>
<p:tagLst xmlns:a="http://schemas.openxmlformats.org/drawingml/2006/main" xmlns:r="http://schemas.openxmlformats.org/officeDocument/2006/relationships" xmlns:p="http://schemas.openxmlformats.org/presentationml/2006/main">
  <p:tag name="TIMING" val="|10|48.7|8.8|36.1"/>
</p:tagLst>
</file>

<file path=ppt/tags/tag33.xml><?xml version="1.0" encoding="utf-8"?>
<p:tagLst xmlns:a="http://schemas.openxmlformats.org/drawingml/2006/main" xmlns:r="http://schemas.openxmlformats.org/officeDocument/2006/relationships" xmlns:p="http://schemas.openxmlformats.org/presentationml/2006/main">
  <p:tag name="TIMING" val="|25.7|1.4|14.5"/>
</p:tagLst>
</file>

<file path=ppt/tags/tag34.xml><?xml version="1.0" encoding="utf-8"?>
<p:tagLst xmlns:a="http://schemas.openxmlformats.org/drawingml/2006/main" xmlns:r="http://schemas.openxmlformats.org/officeDocument/2006/relationships" xmlns:p="http://schemas.openxmlformats.org/presentationml/2006/main">
  <p:tag name="TIMING" val="|7.5|14.3|27.9"/>
</p:tagLst>
</file>

<file path=ppt/tags/tag35.xml><?xml version="1.0" encoding="utf-8"?>
<p:tagLst xmlns:a="http://schemas.openxmlformats.org/drawingml/2006/main" xmlns:r="http://schemas.openxmlformats.org/officeDocument/2006/relationships" xmlns:p="http://schemas.openxmlformats.org/presentationml/2006/main">
  <p:tag name="TIMING" val="|58"/>
</p:tagLst>
</file>

<file path=ppt/tags/tag36.xml><?xml version="1.0" encoding="utf-8"?>
<p:tagLst xmlns:a="http://schemas.openxmlformats.org/drawingml/2006/main" xmlns:r="http://schemas.openxmlformats.org/officeDocument/2006/relationships" xmlns:p="http://schemas.openxmlformats.org/presentationml/2006/main">
  <p:tag name="TIMING" val="|37.2|4.3|0.5|1.3|3.8|11.7|54.9|18.9"/>
</p:tagLst>
</file>

<file path=ppt/tags/tag4.xml><?xml version="1.0" encoding="utf-8"?>
<p:tagLst xmlns:a="http://schemas.openxmlformats.org/drawingml/2006/main" xmlns:r="http://schemas.openxmlformats.org/officeDocument/2006/relationships" xmlns:p="http://schemas.openxmlformats.org/presentationml/2006/main">
  <p:tag name="TIMING" val="|3.2|58.1|46.3"/>
</p:tagLst>
</file>

<file path=ppt/tags/tag5.xml><?xml version="1.0" encoding="utf-8"?>
<p:tagLst xmlns:a="http://schemas.openxmlformats.org/drawingml/2006/main" xmlns:r="http://schemas.openxmlformats.org/officeDocument/2006/relationships" xmlns:p="http://schemas.openxmlformats.org/presentationml/2006/main">
  <p:tag name="TIMING" val="|106.1"/>
</p:tagLst>
</file>

<file path=ppt/tags/tag6.xml><?xml version="1.0" encoding="utf-8"?>
<p:tagLst xmlns:a="http://schemas.openxmlformats.org/drawingml/2006/main" xmlns:r="http://schemas.openxmlformats.org/officeDocument/2006/relationships" xmlns:p="http://schemas.openxmlformats.org/presentationml/2006/main">
  <p:tag name="TIMING" val="|4.4|28.1|35.6"/>
</p:tagLst>
</file>

<file path=ppt/tags/tag7.xml><?xml version="1.0" encoding="utf-8"?>
<p:tagLst xmlns:a="http://schemas.openxmlformats.org/drawingml/2006/main" xmlns:r="http://schemas.openxmlformats.org/officeDocument/2006/relationships" xmlns:p="http://schemas.openxmlformats.org/presentationml/2006/main">
  <p:tag name="TIMING" val="|109.1|18.1|8.4|5.5|5.7|1.9|10.5|32.6"/>
</p:tagLst>
</file>

<file path=ppt/tags/tag8.xml><?xml version="1.0" encoding="utf-8"?>
<p:tagLst xmlns:a="http://schemas.openxmlformats.org/drawingml/2006/main" xmlns:r="http://schemas.openxmlformats.org/officeDocument/2006/relationships" xmlns:p="http://schemas.openxmlformats.org/presentationml/2006/main">
  <p:tag name="TIMING" val="|8.8|12.3"/>
</p:tagLst>
</file>

<file path=ppt/tags/tag9.xml><?xml version="1.0" encoding="utf-8"?>
<p:tagLst xmlns:a="http://schemas.openxmlformats.org/drawingml/2006/main" xmlns:r="http://schemas.openxmlformats.org/officeDocument/2006/relationships" xmlns:p="http://schemas.openxmlformats.org/presentationml/2006/main">
  <p:tag name="TIMING" val="|5.6|29.9|2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43319</TotalTime>
  <Words>6046</Words>
  <Application>Microsoft Macintosh PowerPoint</Application>
  <PresentationFormat>On-screen Show (4:3)</PresentationFormat>
  <Paragraphs>1333</Paragraphs>
  <Slides>97</Slides>
  <Notes>59</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12" baseType="lpstr">
      <vt:lpstr>Arial</vt:lpstr>
      <vt:lpstr>Calibri</vt:lpstr>
      <vt:lpstr>Courier</vt:lpstr>
      <vt:lpstr>Courier New</vt:lpstr>
      <vt:lpstr>Gill Sans</vt:lpstr>
      <vt:lpstr>Helvetica</vt:lpstr>
      <vt:lpstr>Royal Pain</vt:lpstr>
      <vt:lpstr>Symbol</vt:lpstr>
      <vt:lpstr>Times</vt:lpstr>
      <vt:lpstr>Times New Roman</vt:lpstr>
      <vt:lpstr>Wingdings</vt:lpstr>
      <vt:lpstr>ZapfDingbats</vt:lpstr>
      <vt:lpstr>Office Theme</vt:lpstr>
      <vt:lpstr>Clip</vt:lpstr>
      <vt:lpstr>Chart</vt:lpstr>
      <vt:lpstr>Topic 6 – Applications</vt:lpstr>
      <vt:lpstr>Client-server paradigm reminder</vt:lpstr>
      <vt:lpstr>Relationship Between Names&amp;Addresses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PowerPoint Presentation</vt:lpstr>
      <vt:lpstr>PowerPoint Presentation</vt:lpstr>
      <vt:lpstr>PowerPoint Presentation</vt:lpstr>
      <vt:lpstr>DNS and Security</vt:lpstr>
      <vt:lpstr>DNSSEC protects all these end-to-end</vt:lpstr>
      <vt:lpstr>DNSSEC in practice</vt:lpstr>
      <vt:lpstr>Why is the web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HTTP evolution</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Hosting:  Multiple Sites Per Machine</vt:lpstr>
      <vt:lpstr>Hosting: Multiple Machines Per Site</vt:lpstr>
      <vt:lpstr>Multi-Hosting at Single Location</vt:lpstr>
      <vt:lpstr>Multi-Hosting at Several Locations</vt:lpstr>
      <vt:lpstr>CDN examples round-up </vt:lpstr>
      <vt:lpstr>After HTTP/1.1</vt:lpstr>
      <vt:lpstr>After HTTP/1.1</vt:lpstr>
      <vt:lpstr>After HTTP/1.1</vt:lpstr>
      <vt:lpstr>After HTTP/1.1</vt:lpstr>
      <vt:lpstr>After HTTP/1.1</vt:lpstr>
      <vt:lpstr>SPDY</vt:lpstr>
      <vt:lpstr>Add QUIC and stir… Quick UDP Internet Connections</vt:lpstr>
      <vt:lpstr>3-Way Handshake</vt:lpstr>
      <vt:lpstr>UDP</vt:lpstr>
      <vt:lpstr>QUIC</vt:lpstr>
      <vt:lpstr>QUIC – more than just UDP</vt:lpstr>
      <vt:lpstr>Why QUIC over UDP and not a new proto</vt:lpstr>
      <vt:lpstr>SIP – Session Initiation Protocol</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Every host is a server: Peer-2-Peer</vt:lpstr>
      <vt:lpstr>Pure P2P architecture</vt:lpstr>
      <vt:lpstr>File Distribution: Server-Client vs P2P</vt:lpstr>
      <vt:lpstr>File distribution time: server-client</vt:lpstr>
      <vt:lpstr>File distribution time: P2P</vt:lpstr>
      <vt:lpstr>PowerPoint Presentation</vt:lpstr>
      <vt:lpstr>File distribution: BitTorrent* *rather old BitTorrent </vt:lpstr>
      <vt:lpstr>BitTorrent (1)</vt:lpstr>
      <vt:lpstr>BitTorrent (2)</vt:lpstr>
      <vt:lpstr>BitTorrent:  Tit-for-tat</vt:lpstr>
      <vt:lpstr>Distributed Hash Table (DHT)</vt:lpstr>
      <vt:lpstr>Distributed Hash Table (DHT)</vt:lpstr>
      <vt:lpstr>DHT Identifiers</vt:lpstr>
      <vt:lpstr>How to assign keys to peers?</vt:lpstr>
      <vt:lpstr>Circular DHT (1)</vt:lpstr>
      <vt:lpstr>Circle DHT  (2) </vt:lpstr>
      <vt:lpstr>Circular DHT with Shortcuts</vt:lpstr>
      <vt:lpstr>Peer Churn</vt:lpstr>
      <vt:lpstr>P2P Case study: Skype (pre-Microsoft)</vt:lpstr>
      <vt:lpstr>Peers as relays</vt:lpstr>
      <vt:lpstr>Summary.</vt:lpstr>
      <vt:lpstr>Class of 2020/2021</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167</cp:revision>
  <cp:lastPrinted>2019-02-25T09:51:20Z</cp:lastPrinted>
  <dcterms:created xsi:type="dcterms:W3CDTF">2012-01-24T12:19:10Z</dcterms:created>
  <dcterms:modified xsi:type="dcterms:W3CDTF">2021-02-19T14:20:37Z</dcterms:modified>
</cp:coreProperties>
</file>