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5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6.xml" ContentType="application/vnd.openxmlformats-officedocument.presentationml.notesSlide+xml"/>
  <Override PartName="/ppt/tags/tag11.xml" ContentType="application/vnd.openxmlformats-officedocument.presentationml.tags+xml"/>
  <Override PartName="/ppt/notesSlides/notesSlide7.xml" ContentType="application/vnd.openxmlformats-officedocument.presentationml.notesSlide+xml"/>
  <Override PartName="/ppt/tags/tag12.xml" ContentType="application/vnd.openxmlformats-officedocument.presentationml.tags+xml"/>
  <Override PartName="/ppt/notesSlides/notesSlide8.xml" ContentType="application/vnd.openxmlformats-officedocument.presentationml.notesSlide+xml"/>
  <Override PartName="/ppt/tags/tag13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4.xml" ContentType="application/vnd.openxmlformats-officedocument.presentationml.tags+xml"/>
  <Override PartName="/ppt/notesSlides/notesSlide11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notesSlides/notesSlide12.xml" ContentType="application/vnd.openxmlformats-officedocument.presentationml.notesSlide+xml"/>
  <Override PartName="/ppt/tags/tag18.xml" ContentType="application/vnd.openxmlformats-officedocument.presentationml.tags+xml"/>
  <Override PartName="/ppt/notesSlides/notesSlide13.xml" ContentType="application/vnd.openxmlformats-officedocument.presentationml.notesSlide+xml"/>
  <Override PartName="/ppt/tags/tag19.xml" ContentType="application/vnd.openxmlformats-officedocument.presentationml.tags+xml"/>
  <Override PartName="/ppt/notesSlides/notesSlide14.xml" ContentType="application/vnd.openxmlformats-officedocument.presentationml.notesSlide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17.xml" ContentType="application/vnd.openxmlformats-officedocument.presentationml.notesSlide+xml"/>
  <Override PartName="/ppt/tags/tag26.xml" ContentType="application/vnd.openxmlformats-officedocument.presentationml.tags+xml"/>
  <Override PartName="/ppt/notesSlides/notesSlide18.xml" ContentType="application/vnd.openxmlformats-officedocument.presentationml.notesSlide+xml"/>
  <Override PartName="/ppt/tags/tag27.xml" ContentType="application/vnd.openxmlformats-officedocument.presentationml.tags+xml"/>
  <Override PartName="/ppt/notesSlides/notesSlide19.xml" ContentType="application/vnd.openxmlformats-officedocument.presentationml.notesSlide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ags/tag30.xml" ContentType="application/vnd.openxmlformats-officedocument.presentationml.tags+xml"/>
  <Override PartName="/ppt/notesSlides/notesSlide24.xml" ContentType="application/vnd.openxmlformats-officedocument.presentationml.notesSlide+xml"/>
  <Override PartName="/ppt/tags/tag31.xml" ContentType="application/vnd.openxmlformats-officedocument.presentationml.tags+xml"/>
  <Override PartName="/ppt/notesSlides/notesSlide25.xml" ContentType="application/vnd.openxmlformats-officedocument.presentationml.notesSlide+xml"/>
  <Override PartName="/ppt/tags/tag32.xml" ContentType="application/vnd.openxmlformats-officedocument.presentationml.tags+xml"/>
  <Override PartName="/ppt/notesSlides/notesSlide26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27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notesSlides/notesSlide28.xml" ContentType="application/vnd.openxmlformats-officedocument.presentationml.notesSlide+xml"/>
  <Override PartName="/ppt/tags/tag44.xml" ContentType="application/vnd.openxmlformats-officedocument.presentationml.tags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tags/tag45.xml" ContentType="application/vnd.openxmlformats-officedocument.presentationml.tags+xml"/>
  <Override PartName="/ppt/notesSlides/notesSlide32.xml" ContentType="application/vnd.openxmlformats-officedocument.presentationml.notesSlide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33.xml" ContentType="application/vnd.openxmlformats-officedocument.presentationml.notesSlid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notesSlides/notesSlide34.xml" ContentType="application/vnd.openxmlformats-officedocument.presentationml.notesSlide+xml"/>
  <Override PartName="/ppt/tags/tag52.xml" ContentType="application/vnd.openxmlformats-officedocument.presentationml.tags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notesSlides/notesSlide38.xml" ContentType="application/vnd.openxmlformats-officedocument.presentationml.notesSlide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39.xml" ContentType="application/vnd.openxmlformats-officedocument.presentationml.notesSlide+xml"/>
  <Override PartName="/ppt/tags/tag57.xml" ContentType="application/vnd.openxmlformats-officedocument.presentationml.tags+xml"/>
  <Override PartName="/ppt/notesSlides/notesSlide40.xml" ContentType="application/vnd.openxmlformats-officedocument.presentationml.notesSlid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41.xml" ContentType="application/vnd.openxmlformats-officedocument.presentationml.notesSlide+xml"/>
  <Override PartName="/ppt/tags/tag61.xml" ContentType="application/vnd.openxmlformats-officedocument.presentationml.tags+xml"/>
  <Override PartName="/ppt/notesSlides/notesSlide42.xml" ContentType="application/vnd.openxmlformats-officedocument.presentationml.notesSlide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notesSlides/notesSlide43.xml" ContentType="application/vnd.openxmlformats-officedocument.presentationml.notesSlide+xml"/>
  <Override PartName="/ppt/tags/tag65.xml" ContentType="application/vnd.openxmlformats-officedocument.presentationml.tags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tags/tag66.xml" ContentType="application/vnd.openxmlformats-officedocument.presentationml.tags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tags/tag67.xml" ContentType="application/vnd.openxmlformats-officedocument.presentationml.tags+xml"/>
  <Override PartName="/ppt/notesSlides/notesSlide50.xml" ContentType="application/vnd.openxmlformats-officedocument.presentationml.notesSlide+xml"/>
  <Override PartName="/ppt/tags/tag68.xml" ContentType="application/vnd.openxmlformats-officedocument.presentationml.tags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tags/tag69.xml" ContentType="application/vnd.openxmlformats-officedocument.presentationml.tags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tags/tag70.xml" ContentType="application/vnd.openxmlformats-officedocument.presentationml.tags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tags/tag71.xml" ContentType="application/vnd.openxmlformats-officedocument.presentationml.tags+xml"/>
  <Override PartName="/ppt/notesSlides/notesSlide60.xml" ContentType="application/vnd.openxmlformats-officedocument.presentationml.notesSlide+xml"/>
  <Override PartName="/ppt/tags/tag72.xml" ContentType="application/vnd.openxmlformats-officedocument.presentationml.tags+xml"/>
  <Override PartName="/ppt/notesSlides/notesSlide61.xml" ContentType="application/vnd.openxmlformats-officedocument.presentationml.notesSlide+xml"/>
  <Override PartName="/ppt/tags/tag73.xml" ContentType="application/vnd.openxmlformats-officedocument.presentationml.tags+xml"/>
  <Override PartName="/ppt/notesSlides/notesSlide62.xml" ContentType="application/vnd.openxmlformats-officedocument.presentationml.notesSlide+xml"/>
  <Override PartName="/ppt/tags/tag74.xml" ContentType="application/vnd.openxmlformats-officedocument.presentationml.tags+xml"/>
  <Override PartName="/ppt/notesSlides/notesSlide63.xml" ContentType="application/vnd.openxmlformats-officedocument.presentationml.notesSlide+xml"/>
  <Override PartName="/ppt/tags/tag75.xml" ContentType="application/vnd.openxmlformats-officedocument.presentationml.tags+xml"/>
  <Override PartName="/ppt/notesSlides/notesSlide64.xml" ContentType="application/vnd.openxmlformats-officedocument.presentationml.notesSlide+xml"/>
  <Override PartName="/ppt/tags/tag76.xml" ContentType="application/vnd.openxmlformats-officedocument.presentationml.tags+xml"/>
  <Override PartName="/ppt/notesSlides/notesSlide65.xml" ContentType="application/vnd.openxmlformats-officedocument.presentationml.notesSlide+xml"/>
  <Override PartName="/ppt/tags/tag77.xml" ContentType="application/vnd.openxmlformats-officedocument.presentationml.tags+xml"/>
  <Override PartName="/ppt/notesSlides/notesSlide66.xml" ContentType="application/vnd.openxmlformats-officedocument.presentationml.notesSlide+xml"/>
  <Override PartName="/ppt/tags/tag78.xml" ContentType="application/vnd.openxmlformats-officedocument.presentationml.tags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tags/tag79.xml" ContentType="application/vnd.openxmlformats-officedocument.presentationml.tags+xml"/>
  <Override PartName="/ppt/notesSlides/notesSlide7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1" r:id="rId2"/>
  </p:sldMasterIdLst>
  <p:notesMasterIdLst>
    <p:notesMasterId r:id="rId153"/>
  </p:notesMasterIdLst>
  <p:handoutMasterIdLst>
    <p:handoutMasterId r:id="rId154"/>
  </p:handoutMasterIdLst>
  <p:sldIdLst>
    <p:sldId id="260" r:id="rId3"/>
    <p:sldId id="587" r:id="rId4"/>
    <p:sldId id="588" r:id="rId5"/>
    <p:sldId id="574" r:id="rId6"/>
    <p:sldId id="575" r:id="rId7"/>
    <p:sldId id="577" r:id="rId8"/>
    <p:sldId id="1459" r:id="rId9"/>
    <p:sldId id="691" r:id="rId10"/>
    <p:sldId id="584" r:id="rId11"/>
    <p:sldId id="585" r:id="rId12"/>
    <p:sldId id="701" r:id="rId13"/>
    <p:sldId id="702" r:id="rId14"/>
    <p:sldId id="1452" r:id="rId15"/>
    <p:sldId id="1455" r:id="rId16"/>
    <p:sldId id="1456" r:id="rId17"/>
    <p:sldId id="1453" r:id="rId18"/>
    <p:sldId id="1454" r:id="rId19"/>
    <p:sldId id="706" r:id="rId20"/>
    <p:sldId id="707" r:id="rId21"/>
    <p:sldId id="708" r:id="rId22"/>
    <p:sldId id="613" r:id="rId23"/>
    <p:sldId id="615" r:id="rId24"/>
    <p:sldId id="616" r:id="rId25"/>
    <p:sldId id="617" r:id="rId26"/>
    <p:sldId id="618" r:id="rId27"/>
    <p:sldId id="619" r:id="rId28"/>
    <p:sldId id="620" r:id="rId29"/>
    <p:sldId id="621" r:id="rId30"/>
    <p:sldId id="622" r:id="rId31"/>
    <p:sldId id="623" r:id="rId32"/>
    <p:sldId id="626" r:id="rId33"/>
    <p:sldId id="640" r:id="rId34"/>
    <p:sldId id="641" r:id="rId35"/>
    <p:sldId id="647" r:id="rId36"/>
    <p:sldId id="649" r:id="rId37"/>
    <p:sldId id="650" r:id="rId38"/>
    <p:sldId id="651" r:id="rId39"/>
    <p:sldId id="652" r:id="rId40"/>
    <p:sldId id="653" r:id="rId41"/>
    <p:sldId id="654" r:id="rId42"/>
    <p:sldId id="657" r:id="rId43"/>
    <p:sldId id="677" r:id="rId44"/>
    <p:sldId id="678" r:id="rId45"/>
    <p:sldId id="679" r:id="rId46"/>
    <p:sldId id="680" r:id="rId47"/>
    <p:sldId id="681" r:id="rId48"/>
    <p:sldId id="682" r:id="rId49"/>
    <p:sldId id="683" r:id="rId50"/>
    <p:sldId id="684" r:id="rId51"/>
    <p:sldId id="685" r:id="rId52"/>
    <p:sldId id="686" r:id="rId53"/>
    <p:sldId id="687" r:id="rId54"/>
    <p:sldId id="688" r:id="rId55"/>
    <p:sldId id="689" r:id="rId56"/>
    <p:sldId id="690" r:id="rId57"/>
    <p:sldId id="693" r:id="rId58"/>
    <p:sldId id="694" r:id="rId59"/>
    <p:sldId id="805" r:id="rId60"/>
    <p:sldId id="695" r:id="rId61"/>
    <p:sldId id="696" r:id="rId62"/>
    <p:sldId id="404" r:id="rId63"/>
    <p:sldId id="697" r:id="rId64"/>
    <p:sldId id="405" r:id="rId65"/>
    <p:sldId id="406" r:id="rId66"/>
    <p:sldId id="407" r:id="rId67"/>
    <p:sldId id="408" r:id="rId68"/>
    <p:sldId id="1457" r:id="rId69"/>
    <p:sldId id="290" r:id="rId70"/>
    <p:sldId id="530" r:id="rId71"/>
    <p:sldId id="529" r:id="rId72"/>
    <p:sldId id="533" r:id="rId73"/>
    <p:sldId id="535" r:id="rId74"/>
    <p:sldId id="537" r:id="rId75"/>
    <p:sldId id="539" r:id="rId76"/>
    <p:sldId id="541" r:id="rId77"/>
    <p:sldId id="542" r:id="rId78"/>
    <p:sldId id="544" r:id="rId79"/>
    <p:sldId id="546" r:id="rId80"/>
    <p:sldId id="591" r:id="rId81"/>
    <p:sldId id="592" r:id="rId82"/>
    <p:sldId id="548" r:id="rId83"/>
    <p:sldId id="561" r:id="rId84"/>
    <p:sldId id="296" r:id="rId85"/>
    <p:sldId id="297" r:id="rId86"/>
    <p:sldId id="301" r:id="rId87"/>
    <p:sldId id="303" r:id="rId88"/>
    <p:sldId id="305" r:id="rId89"/>
    <p:sldId id="306" r:id="rId90"/>
    <p:sldId id="307" r:id="rId91"/>
    <p:sldId id="308" r:id="rId92"/>
    <p:sldId id="309" r:id="rId93"/>
    <p:sldId id="310" r:id="rId94"/>
    <p:sldId id="311" r:id="rId95"/>
    <p:sldId id="312" r:id="rId96"/>
    <p:sldId id="313" r:id="rId97"/>
    <p:sldId id="314" r:id="rId98"/>
    <p:sldId id="315" r:id="rId99"/>
    <p:sldId id="316" r:id="rId100"/>
    <p:sldId id="700" r:id="rId101"/>
    <p:sldId id="319" r:id="rId102"/>
    <p:sldId id="318" r:id="rId103"/>
    <p:sldId id="773" r:id="rId104"/>
    <p:sldId id="774" r:id="rId105"/>
    <p:sldId id="775" r:id="rId106"/>
    <p:sldId id="776" r:id="rId107"/>
    <p:sldId id="777" r:id="rId108"/>
    <p:sldId id="778" r:id="rId109"/>
    <p:sldId id="779" r:id="rId110"/>
    <p:sldId id="780" r:id="rId111"/>
    <p:sldId id="781" r:id="rId112"/>
    <p:sldId id="782" r:id="rId113"/>
    <p:sldId id="783" r:id="rId114"/>
    <p:sldId id="784" r:id="rId115"/>
    <p:sldId id="785" r:id="rId116"/>
    <p:sldId id="786" r:id="rId117"/>
    <p:sldId id="563" r:id="rId118"/>
    <p:sldId id="800" r:id="rId119"/>
    <p:sldId id="722" r:id="rId120"/>
    <p:sldId id="714" r:id="rId121"/>
    <p:sldId id="787" r:id="rId122"/>
    <p:sldId id="808" r:id="rId123"/>
    <p:sldId id="813" r:id="rId124"/>
    <p:sldId id="812" r:id="rId125"/>
    <p:sldId id="809" r:id="rId126"/>
    <p:sldId id="819" r:id="rId127"/>
    <p:sldId id="814" r:id="rId128"/>
    <p:sldId id="820" r:id="rId129"/>
    <p:sldId id="821" r:id="rId130"/>
    <p:sldId id="822" r:id="rId131"/>
    <p:sldId id="823" r:id="rId132"/>
    <p:sldId id="818" r:id="rId133"/>
    <p:sldId id="824" r:id="rId134"/>
    <p:sldId id="831" r:id="rId135"/>
    <p:sldId id="832" r:id="rId136"/>
    <p:sldId id="833" r:id="rId137"/>
    <p:sldId id="834" r:id="rId138"/>
    <p:sldId id="825" r:id="rId139"/>
    <p:sldId id="826" r:id="rId140"/>
    <p:sldId id="827" r:id="rId141"/>
    <p:sldId id="1458" r:id="rId142"/>
    <p:sldId id="828" r:id="rId143"/>
    <p:sldId id="837" r:id="rId144"/>
    <p:sldId id="838" r:id="rId145"/>
    <p:sldId id="839" r:id="rId146"/>
    <p:sldId id="829" r:id="rId147"/>
    <p:sldId id="830" r:id="rId148"/>
    <p:sldId id="816" r:id="rId149"/>
    <p:sldId id="815" r:id="rId150"/>
    <p:sldId id="569" r:id="rId151"/>
    <p:sldId id="699" r:id="rId15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12F411"/>
    <a:srgbClr val="E5EB16"/>
    <a:srgbClr val="17F5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455"/>
    <p:restoredTop sz="91479"/>
  </p:normalViewPr>
  <p:slideViewPr>
    <p:cSldViewPr snapToGrid="0" snapToObjects="1">
      <p:cViewPr varScale="1">
        <p:scale>
          <a:sx n="107" d="100"/>
          <a:sy n="107" d="100"/>
        </p:scale>
        <p:origin x="168" y="28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3" d="100"/>
        <a:sy n="93" d="100"/>
      </p:scale>
      <p:origin x="0" y="25664"/>
    </p:cViewPr>
  </p:sorterViewPr>
  <p:notesViewPr>
    <p:cSldViewPr snapToGrid="0" snapToObjects="1">
      <p:cViewPr varScale="1">
        <p:scale>
          <a:sx n="158" d="100"/>
          <a:sy n="158" d="100"/>
        </p:scale>
        <p:origin x="6392" y="20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presProps" Target="presProps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viewProps" Target="view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theme" Target="theme/theme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tableStyles" Target="tableStyle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notesMaster" Target="notesMasters/notesMaster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handoutMaster" Target="handoutMasters/handoutMaster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18.wmf"/><Relationship Id="rId1" Type="http://schemas.openxmlformats.org/officeDocument/2006/relationships/image" Target="../media/image17.wmf"/><Relationship Id="rId5" Type="http://schemas.openxmlformats.org/officeDocument/2006/relationships/image" Target="../media/image21.emf"/><Relationship Id="rId4" Type="http://schemas.openxmlformats.org/officeDocument/2006/relationships/image" Target="../media/image20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EC99E2-50AA-FE46-ACBD-B3F2245B30C4}" type="datetime1">
              <a:rPr lang="en-GB" smtClean="0"/>
              <a:t>03/02/2022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40F80C-57C8-4C4D-B348-EB60234326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61883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109AA06-B9ED-4549-A095-2B9A65AB7C63}" type="datetime1">
              <a:rPr lang="en-GB" smtClean="0"/>
              <a:t>03/02/2022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7CD534-B2FD-6445-9DE9-9C2A53925A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545205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1193786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>
            <a:extLst>
              <a:ext uri="{FF2B5EF4-FFF2-40B4-BE49-F238E27FC236}">
                <a16:creationId xmlns:a16="http://schemas.microsoft.com/office/drawing/2014/main" id="{1EE91FE9-EED5-534B-84FE-C825DB0BD7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3843" name="Rectangle 3">
            <a:extLst>
              <a:ext uri="{FF2B5EF4-FFF2-40B4-BE49-F238E27FC236}">
                <a16:creationId xmlns:a16="http://schemas.microsoft.com/office/drawing/2014/main" id="{62B61CC5-04DF-DB4C-B84F-CD359B438E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1800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>
            <a:extLst>
              <a:ext uri="{FF2B5EF4-FFF2-40B4-BE49-F238E27FC236}">
                <a16:creationId xmlns:a16="http://schemas.microsoft.com/office/drawing/2014/main" id="{D7B1FB36-AC60-E743-A982-3F76B716ED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4867" name="Rectangle 3">
            <a:extLst>
              <a:ext uri="{FF2B5EF4-FFF2-40B4-BE49-F238E27FC236}">
                <a16:creationId xmlns:a16="http://schemas.microsoft.com/office/drawing/2014/main" id="{38EE9002-5E68-E042-A2FE-989AE7793E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828709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2019-2-4</a:t>
            </a:r>
          </a:p>
          <a:p>
            <a:endParaRPr lang="en-US" dirty="0"/>
          </a:p>
          <a:p>
            <a:r>
              <a:rPr lang="en-US" dirty="0"/>
              <a:t>Control plane: software</a:t>
            </a:r>
            <a:r>
              <a:rPr lang="en-US" baseline="0" dirty="0"/>
              <a:t>. Makes decisions over long time horizons.</a:t>
            </a:r>
          </a:p>
          <a:p>
            <a:endParaRPr lang="en-US" baseline="0" dirty="0"/>
          </a:p>
          <a:p>
            <a:r>
              <a:rPr lang="en-US" baseline="0" dirty="0"/>
              <a:t>Data plane: mostly hardware. A decision for each packet.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935617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2015-12-2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2049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Go through</a:t>
            </a:r>
            <a:r>
              <a:rPr lang="en-US" baseline="0" dirty="0"/>
              <a:t> this one fast or remove all together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9350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26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4272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27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98282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21.8</a:t>
            </a:r>
            <a:r>
              <a:rPr lang="en-US" baseline="0" dirty="0"/>
              <a:t> in </a:t>
            </a:r>
            <a:r>
              <a:rPr lang="en-US" baseline="0" dirty="0" err="1"/>
              <a:t>Forouzan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179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How many people know this algorithm?</a:t>
            </a:r>
          </a:p>
          <a:p>
            <a:r>
              <a:rPr lang="en-US" dirty="0"/>
              <a:t>Well,</a:t>
            </a:r>
            <a:r>
              <a:rPr lang="en-US" baseline="0" dirty="0"/>
              <a:t> last year….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965271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9F385EB7-51AB-434E-8A99-D98E388F23DA}" type="slidenum">
              <a:rPr lang="en-US" sz="1300" b="0">
                <a:latin typeface="Times New Roman" charset="0"/>
              </a:rPr>
              <a:pPr eaLnBrk="1" hangingPunct="1"/>
              <a:t>32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Separate routing and forwarding tables - not always the case.  For efficiency, hardware implementation</a:t>
            </a:r>
          </a:p>
        </p:txBody>
      </p:sp>
    </p:spTree>
    <p:extLst>
      <p:ext uri="{BB962C8B-B14F-4D97-AF65-F5344CB8AC3E}">
        <p14:creationId xmlns:p14="http://schemas.microsoft.com/office/powerpoint/2010/main" val="1898935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/>
              <a:t>20-jan-17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3026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64FCDF84-12AA-904D-BF86-2556360CA587}" type="slidenum">
              <a:rPr lang="en-US" sz="1300" b="0">
                <a:latin typeface="Times New Roman" charset="0"/>
              </a:rPr>
              <a:pPr eaLnBrk="1" hangingPunct="1"/>
              <a:t>34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here. 12/</a:t>
            </a:r>
            <a:r>
              <a:rPr lang="en-US" dirty="0" err="1">
                <a:ea typeface="ＭＳ Ｐゴシック" charset="0"/>
                <a:cs typeface="ＭＳ Ｐゴシック" charset="0"/>
              </a:rPr>
              <a:t>jan</a:t>
            </a:r>
            <a:r>
              <a:rPr lang="en-US" dirty="0">
                <a:ea typeface="ＭＳ Ｐゴシック" charset="0"/>
                <a:cs typeface="ＭＳ Ｐゴシック" charset="0"/>
              </a:rPr>
              <a:t>/2014</a:t>
            </a:r>
          </a:p>
        </p:txBody>
      </p:sp>
    </p:spTree>
    <p:extLst>
      <p:ext uri="{BB962C8B-B14F-4D97-AF65-F5344CB8AC3E}">
        <p14:creationId xmlns:p14="http://schemas.microsoft.com/office/powerpoint/2010/main" val="60230553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35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intra-routing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is for LSR and inter is for Distance Vector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61439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36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507473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39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8588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2020-02-12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32130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FDE3EEC-A7D5-3546-AE13-CE4258A270DF}" type="slidenum">
              <a:rPr lang="en-US" sz="1300" b="0">
                <a:latin typeface="Times New Roman" charset="0"/>
              </a:rPr>
              <a:pPr eaLnBrk="1" hangingPunct="1"/>
              <a:t>41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Whole means as much as they know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 21.7 in </a:t>
            </a:r>
            <a:r>
              <a:rPr lang="en-US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baseline="0" dirty="0">
              <a:ea typeface="ＭＳ Ｐゴシック" charset="0"/>
              <a:cs typeface="ＭＳ Ｐゴシック" charset="0"/>
            </a:endParaRPr>
          </a:p>
          <a:p>
            <a:r>
              <a:rPr lang="en-US" baseline="0" dirty="0">
                <a:ea typeface="ＭＳ Ｐゴシック" charset="0"/>
                <a:cs typeface="ＭＳ Ｐゴシック" charset="0"/>
              </a:rPr>
              <a:t>A link has a single cost, the cost is based on hop count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235977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23-Jan-17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79793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Figure this out.  Break into groups….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32415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57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956721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19-jan-2015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12430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58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11161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E84D941-95A8-3947-B617-FD0A0574D12A}" type="slidenum">
              <a:rPr lang="en-US">
                <a:solidFill>
                  <a:prstClr val="black"/>
                </a:solidFill>
              </a:rPr>
              <a:pPr/>
              <a:t>59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4213"/>
            <a:ext cx="4573588" cy="3430587"/>
          </a:xfrm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6580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EB6F274-1E60-D84E-A51C-6E7F63A29BD8}" type="slidenum">
              <a:rPr lang="en-US">
                <a:solidFill>
                  <a:prstClr val="black"/>
                </a:solidFill>
              </a:rPr>
              <a:pPr/>
              <a:t>60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883548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BDD931-B9B8-BC40-AE63-EF20C4B9E608}" type="slidenum">
              <a:rPr lang="en-US">
                <a:solidFill>
                  <a:prstClr val="black"/>
                </a:solidFill>
              </a:rPr>
              <a:pPr/>
              <a:t>62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08787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2014-1-23</a:t>
            </a:r>
          </a:p>
          <a:p>
            <a:r>
              <a:rPr lang="en-US" dirty="0"/>
              <a:t>2019-2-6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673340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975764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2018-2-8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2500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F9E32AA-7538-D44B-BB17-65E8A8E1DE8A}" type="slidenum">
              <a:rPr lang="en-US" sz="1300" b="0">
                <a:latin typeface="Times New Roman" charset="0"/>
              </a:rPr>
              <a:pPr eaLnBrk="1" hangingPunct="1"/>
              <a:t>69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9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3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24.2</a:t>
            </a:r>
            <a:r>
              <a:rPr lang="en-US" sz="2400" baseline="0" dirty="0">
                <a:ea typeface="ＭＳ Ｐゴシック" charset="0"/>
                <a:cs typeface="ＭＳ Ｐゴシック" charset="0"/>
              </a:rPr>
              <a:t> in </a:t>
            </a:r>
            <a:r>
              <a:rPr lang="en-US" sz="2400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7046235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71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58531939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CFB8DC4-C973-3B4E-8B9B-213E31135BEF}" type="slidenum">
              <a:rPr lang="en-US" sz="1300" b="0">
                <a:latin typeface="Times New Roman" charset="0"/>
              </a:rPr>
              <a:pPr eaLnBrk="1" hangingPunct="1"/>
              <a:t>73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6335138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19-jan-2015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24088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74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26-jan-2015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4347277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1BB7AE1D-933C-6F4B-A519-23E62013EB2E}" type="slidenum">
              <a:rPr lang="en-US" sz="1300" b="0">
                <a:latin typeface="Times New Roman" charset="0"/>
              </a:rPr>
              <a:pPr eaLnBrk="1" hangingPunct="1"/>
              <a:t>77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35317881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2F151C3C-F8E8-0C49-AD22-28CFC2BDC263}" type="slidenum">
              <a:rPr lang="en-US" sz="1300" b="0">
                <a:latin typeface="Times New Roman" charset="0"/>
              </a:rPr>
              <a:pPr eaLnBrk="1" hangingPunct="1"/>
              <a:t>78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734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Is not frequently used, send big packets,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subdivides, never repacks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3147616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5C712B4-5F53-514A-866E-4225DEFD290D}" type="slidenum">
              <a:rPr lang="en-US" sz="1300" b="0">
                <a:latin typeface="Times New Roman" charset="0"/>
              </a:rPr>
              <a:pPr eaLnBrk="1" hangingPunct="1"/>
              <a:t>81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marL="228600" indent="-228600">
              <a:buAutoNum type="alphaLcParenR"/>
            </a:pPr>
            <a:r>
              <a:rPr lang="en-US" dirty="0"/>
              <a:t>map into memory</a:t>
            </a:r>
          </a:p>
          <a:p>
            <a:pPr marL="228600" indent="-228600">
              <a:buAutoNum type="alphaLcParenR"/>
            </a:pPr>
            <a:r>
              <a:rPr lang="en-US" dirty="0"/>
              <a:t>further downstream </a:t>
            </a:r>
            <a:r>
              <a:rPr lang="en-US" baseline="0" dirty="0"/>
              <a:t>locations doing fragmentation would be v. hard with frag number (you would need reissue or reassemble or some craziness</a:t>
            </a:r>
            <a:endParaRPr lang="en-US" dirty="0"/>
          </a:p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32708766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Very briefly</a:t>
            </a:r>
          </a:p>
          <a:p>
            <a:r>
              <a:rPr lang="en-GB" dirty="0"/>
              <a:t>2020-2-14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488342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59651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further divide</a:t>
            </a:r>
            <a:r>
              <a:rPr lang="en-US" baseline="0" dirty="0"/>
              <a:t> a network into smaller networks </a:t>
            </a:r>
            <a:r>
              <a:rPr lang="en-US" baseline="0"/>
              <a:t>called subnet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3025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108604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92940D5-66FA-9B4E-B65F-4CC294E7AC2B}" type="slidenum">
              <a:rPr lang="en-US"/>
              <a:pPr/>
              <a:t>86</a:t>
            </a:fld>
            <a:endParaRPr lang="en-US"/>
          </a:p>
        </p:txBody>
      </p:sp>
      <p:sp>
        <p:nvSpPr>
          <p:cNvPr id="636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36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2019—2-11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59724472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18 </a:t>
            </a:r>
            <a:r>
              <a:rPr lang="en-US" dirty="0" err="1"/>
              <a:t>feb</a:t>
            </a:r>
            <a:r>
              <a:rPr lang="en-US" dirty="0"/>
              <a:t> 2013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44831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8/Feb/2012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28 Jan 2015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34212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2016-1-20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91523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2017-2-1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078090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AB404082-2098-D947-A2A4-BE424626DB3D}" type="slidenum">
              <a:rPr lang="en-US" sz="1200"/>
              <a:pPr/>
              <a:t>99</a:t>
            </a:fld>
            <a:endParaRPr lang="en-US" sz="1200"/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latin typeface="Times New Roman" charset="0"/>
                <a:ea typeface="ＭＳ Ｐゴシック" charset="0"/>
                <a:cs typeface="ＭＳ Ｐゴシック" charset="0"/>
              </a:rPr>
              <a:t>Where</a:t>
            </a:r>
            <a:r>
              <a:rPr lang="en-US" baseline="0" dirty="0">
                <a:latin typeface="Times New Roman" charset="0"/>
                <a:ea typeface="ＭＳ Ｐゴシック" charset="0"/>
                <a:cs typeface="ＭＳ Ｐゴシック" charset="0"/>
              </a:rPr>
              <a:t> did the delay come from??</a:t>
            </a:r>
          </a:p>
          <a:p>
            <a:endParaRPr lang="en-US" baseline="0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314577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34C3649-7B3A-F040-B159-EF9673C6A3A1}" type="slidenum">
              <a:rPr lang="en-US" sz="1100" i="0">
                <a:latin typeface="Times New Roman" charset="0"/>
              </a:rPr>
              <a:pPr/>
              <a:t>103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714851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7F5835FB-E78B-7F48-B8FC-E0C7D57AFE34}" type="slidenum">
              <a:rPr lang="en-US" sz="1100" i="0">
                <a:latin typeface="Times New Roman" charset="0"/>
              </a:rPr>
              <a:pPr/>
              <a:t>104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702391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5B978EB8-C674-0845-AFCC-D22A50F82F14}" type="slidenum">
              <a:rPr lang="en-US" sz="1100" i="0">
                <a:latin typeface="Times New Roman" charset="0"/>
              </a:rPr>
              <a:pPr/>
              <a:t>105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134841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24AA143-4958-F344-9D47-C49E6475F95B}" type="slidenum">
              <a:rPr lang="en-US" sz="1200" b="0">
                <a:latin typeface="Times New Roman" charset="0"/>
                <a:cs typeface="Calibri"/>
              </a:rPr>
              <a:pPr eaLnBrk="1" hangingPunct="1"/>
              <a:t>106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45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Wed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7</a:t>
            </a:r>
            <a:r>
              <a:rPr lang="en-US" baseline="30000" dirty="0">
                <a:ea typeface="ＭＳ Ｐゴシック" charset="0"/>
                <a:cs typeface="ＭＳ Ｐゴシック" charset="0"/>
              </a:rPr>
              <a:t>th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start here.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841193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107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491680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108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75621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Bunch</a:t>
            </a:r>
            <a:r>
              <a:rPr lang="en-US" baseline="0" dirty="0"/>
              <a:t> of different kinds of routers: small for homes, routers that connect different ISPs or ISPs to enterprises (edge)</a:t>
            </a:r>
          </a:p>
          <a:p>
            <a:r>
              <a:rPr lang="en-US" baseline="0" dirty="0"/>
              <a:t>2020-02-10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79065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9BE79A2-F0BC-5840-90FB-5D6C1DFE4744}" type="slidenum">
              <a:rPr lang="en-US" sz="1200" b="0">
                <a:latin typeface="Times New Roman" charset="0"/>
                <a:cs typeface="Calibri"/>
              </a:rPr>
              <a:pPr eaLnBrk="1" hangingPunct="1"/>
              <a:t>109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86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38834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30B98F08-71B2-1C49-9757-9352A519D699}" type="slidenum">
              <a:rPr lang="en-US" sz="1200" b="0">
                <a:latin typeface="Times New Roman" charset="0"/>
                <a:cs typeface="Calibri"/>
              </a:rPr>
              <a:pPr eaLnBrk="1" hangingPunct="1"/>
              <a:t>110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06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40943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62A3E35-0851-BD40-9477-0D2B5F6DAA9B}" type="slidenum">
              <a:rPr lang="en-US" sz="1200" b="0">
                <a:latin typeface="Times New Roman" charset="0"/>
                <a:cs typeface="Calibri"/>
              </a:rPr>
              <a:pPr eaLnBrk="1" hangingPunct="1"/>
              <a:t>111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27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09686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156447C0-A186-DD40-BC05-9D09DDC0A078}" type="slidenum">
              <a:rPr lang="en-US" sz="1200" b="0">
                <a:latin typeface="Times New Roman" charset="0"/>
                <a:cs typeface="Calibri"/>
              </a:rPr>
              <a:pPr eaLnBrk="1" hangingPunct="1"/>
              <a:t>112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131430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0CEDFBA-E20A-C34D-827B-2EAA4AC0DDA3}" type="slidenum">
              <a:rPr lang="en-US" sz="1200" b="0">
                <a:latin typeface="Times New Roman" charset="0"/>
                <a:cs typeface="Calibri"/>
              </a:rPr>
              <a:pPr eaLnBrk="1" hangingPunct="1"/>
              <a:t>113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1/Fab/2013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46162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A3C8062-490D-8343-A3E5-312490AFF82B}" type="slidenum">
              <a:rPr lang="en-US" sz="1200" b="0">
                <a:latin typeface="Times New Roman" charset="0"/>
                <a:cs typeface="Calibri"/>
              </a:rPr>
              <a:pPr eaLnBrk="1" hangingPunct="1"/>
              <a:t>114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348224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Two key points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50E609E-E8D3-7341-9173-2B1EA0EA0FF7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891363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06405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Here 2019-02-15</a:t>
            </a:r>
          </a:p>
          <a:p>
            <a:r>
              <a:rPr lang="en-GB" dirty="0"/>
              <a:t>2020-2-17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80347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77827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873558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30-jan-2015 / 25-jan-2016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615763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54754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7408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39F181-706B-E545-AC5D-5E2704FF2891}" type="datetime1">
              <a:rPr lang="en-GB" smtClean="0"/>
              <a:t>03/02/2022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14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F3BC5-89BD-EE47-846F-A6F23D19F7F7}" type="datetime1">
              <a:rPr lang="en-GB" smtClean="0"/>
              <a:t>03/02/2022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3519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80734C-8DE2-6A46-A471-CA6C3C28DF7F}" type="datetime1">
              <a:rPr lang="en-GB" smtClean="0"/>
              <a:t>03/02/2022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2828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CC836F-533A-5041-B7FF-4A285E338178}" type="datetime1">
              <a:rPr lang="en-GB" smtClean="0"/>
              <a:t>03/02/2022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10200" y="64008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latin typeface="Times New Roman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162925" y="6400800"/>
            <a:ext cx="676275" cy="457200"/>
          </a:xfrm>
        </p:spPr>
        <p:txBody>
          <a:bodyPr/>
          <a:lstStyle>
            <a:lvl1pPr>
              <a:defRPr/>
            </a:lvl1pPr>
          </a:lstStyle>
          <a:p>
            <a:fld id="{5EC6FEDE-AE8A-1B4E-91A2-133D70BCBEB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13359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E974A1-97B2-F346-AA2B-204EC2F9753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52760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44405D-1220-D645-9E90-01DE1C7E4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8456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5570E3-CCF8-784A-BFDB-F5C9D59951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6846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5C08DB-C24D-1449-B224-5F839EF47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7841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E9FAF7-3D54-B641-A10F-95D22CD91354}" type="datetime1">
              <a:rPr lang="en-GB" smtClean="0"/>
              <a:t>03/02/2022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7508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1064AD-4024-3745-8886-52A3280EBC24}" type="datetime1">
              <a:rPr lang="en-GB" smtClean="0"/>
              <a:t>03/02/2022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8235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DE25F1-58E1-ED45-95AD-6A4D219FD578}" type="datetime1">
              <a:rPr lang="en-GB" smtClean="0"/>
              <a:t>03/02/2022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998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1828B-21EE-DA49-83AF-FF88A5DACFAB}" type="datetime1">
              <a:rPr lang="en-GB" smtClean="0"/>
              <a:t>03/02/2022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4543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CD8C1F-ED26-3B4F-B581-C0E30AA8BD98}" type="datetime1">
              <a:rPr lang="en-GB" smtClean="0"/>
              <a:t>03/02/2022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0091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09DD23-E5AD-D544-B873-E74864253450}" type="datetime1">
              <a:rPr lang="en-GB" smtClean="0"/>
              <a:t>03/02/2022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325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83CD71-F27A-CB4E-A12B-A68776BF1631}" type="datetime1">
              <a:rPr lang="en-GB" smtClean="0"/>
              <a:t>03/02/2022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413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29118D-4F09-1040-B97A-55D96D630A47}" type="datetime1">
              <a:rPr lang="en-GB" smtClean="0"/>
              <a:t>03/02/2022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48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BF4800-4235-EC40-AE2B-A6A4C7BE7C9D}" type="datetime1">
              <a:rPr lang="en-GB" smtClean="0"/>
              <a:t>03/02/2022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10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82B1BE14-B330-764E-8689-58363A72AD24}" type="slidenum">
              <a:rPr lang="en-US" smtClean="0">
                <a:solidFill>
                  <a:srgbClr val="000000"/>
                </a:solidFill>
              </a:rPr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Line 7"/>
          <p:cNvSpPr>
            <a:spLocks noChangeShapeType="1"/>
          </p:cNvSpPr>
          <p:nvPr/>
        </p:nvSpPr>
        <p:spPr bwMode="auto">
          <a:xfrm>
            <a:off x="533400" y="6096000"/>
            <a:ext cx="807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3328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Arial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000099"/>
        </a:buClr>
        <a:buSzPct val="75000"/>
        <a:buFont typeface="Wingdings" charset="2"/>
        <a:buChar char="v"/>
        <a:defRPr sz="2800">
          <a:solidFill>
            <a:schemeClr val="tx1"/>
          </a:solidFill>
          <a:latin typeface="Arial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Ø"/>
        <a:defRPr sz="2000">
          <a:solidFill>
            <a:srgbClr val="000099"/>
          </a:solidFill>
          <a:latin typeface="Arial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>
          <a:solidFill>
            <a:schemeClr val="tx1"/>
          </a:solidFill>
          <a:latin typeface="Arial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1600">
          <a:solidFill>
            <a:schemeClr val="tx1"/>
          </a:solidFill>
          <a:latin typeface="Arial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Arial"/>
          <a:ea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3" Type="http://schemas.openxmlformats.org/officeDocument/2006/relationships/notesSlide" Target="../notesSlides/notesSlide56.xml"/><Relationship Id="rId7" Type="http://schemas.openxmlformats.org/officeDocument/2006/relationships/oleObject" Target="../embeddings/oleObject4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42.bin"/><Relationship Id="rId5" Type="http://schemas.openxmlformats.org/officeDocument/2006/relationships/image" Target="../media/image17.wmf"/><Relationship Id="rId4" Type="http://schemas.openxmlformats.org/officeDocument/2006/relationships/oleObject" Target="../embeddings/oleObject41.bin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0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1.xml"/><Relationship Id="rId4" Type="http://schemas.openxmlformats.org/officeDocument/2006/relationships/image" Target="../media/image2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.xml"/><Relationship Id="rId4" Type="http://schemas.openxmlformats.org/officeDocument/2006/relationships/image" Target="../media/image25.jpe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Relationship Id="rId4" Type="http://schemas.openxmlformats.org/officeDocument/2006/relationships/image" Target="../media/image25.jpe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Relationship Id="rId4" Type="http://schemas.openxmlformats.org/officeDocument/2006/relationships/image" Target="../media/image25.jpe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Relationship Id="rId4" Type="http://schemas.openxmlformats.org/officeDocument/2006/relationships/image" Target="../media/image26.jpe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6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.xml"/><Relationship Id="rId4" Type="http://schemas.openxmlformats.org/officeDocument/2006/relationships/image" Target="../media/image28.tiff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5" Type="http://schemas.openxmlformats.org/officeDocument/2006/relationships/image" Target="../media/image7.wmf"/><Relationship Id="rId4" Type="http://schemas.openxmlformats.org/officeDocument/2006/relationships/image" Target="../media/image8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ipe.net/lir-services/new-lir/ipv6_reference_card.pdf" TargetMode="Externa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hyperlink" Target="http://tools.ietf.org/html/rfc4861" TargetMode="Externa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2373" TargetMode="Externa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hyperlink" Target="http://tools.ietf.org/html/rfc2373" TargetMode="Externa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4941" TargetMode="Externa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6146" TargetMode="Externa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hyperlink" Target="https://tools.ietf.org/html/rfc6146" TargetMode="Externa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tiff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tiff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3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4" Type="http://schemas.openxmlformats.org/officeDocument/2006/relationships/image" Target="../media/image1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Relationship Id="rId5" Type="http://schemas.openxmlformats.org/officeDocument/2006/relationships/image" Target="../media/image8.png"/><Relationship Id="rId4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9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8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9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50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4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Relationship Id="rId6" Type="http://schemas.openxmlformats.org/officeDocument/2006/relationships/image" Target="../media/image3.jpeg"/><Relationship Id="rId5" Type="http://schemas.openxmlformats.org/officeDocument/2006/relationships/image" Target="../media/image2.jpeg"/><Relationship Id="rId4" Type="http://schemas.openxmlformats.org/officeDocument/2006/relationships/image" Target="../media/image1.jpeg"/><Relationship Id="rId9" Type="http://schemas.openxmlformats.org/officeDocument/2006/relationships/image" Target="../media/image6.jpe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5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8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Relationship Id="rId4" Type="http://schemas.openxmlformats.org/officeDocument/2006/relationships/image" Target="../media/image16.e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4" Type="http://schemas.openxmlformats.org/officeDocument/2006/relationships/image" Target="../media/image8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63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4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5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.bin"/><Relationship Id="rId3" Type="http://schemas.openxmlformats.org/officeDocument/2006/relationships/notesSlide" Target="../notesSlides/notesSlide45.xml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oleObject" Target="../embeddings/oleObject7.bin"/><Relationship Id="rId5" Type="http://schemas.openxmlformats.org/officeDocument/2006/relationships/image" Target="../media/image17.wmf"/><Relationship Id="rId10" Type="http://schemas.openxmlformats.org/officeDocument/2006/relationships/oleObject" Target="../embeddings/oleObject6.bin"/><Relationship Id="rId4" Type="http://schemas.openxmlformats.org/officeDocument/2006/relationships/oleObject" Target="../embeddings/oleObject1.bin"/><Relationship Id="rId9" Type="http://schemas.openxmlformats.org/officeDocument/2006/relationships/oleObject" Target="../embeddings/oleObject5.bin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.bin"/><Relationship Id="rId3" Type="http://schemas.openxmlformats.org/officeDocument/2006/relationships/slideLayout" Target="../slideLayouts/slideLayout4.xml"/><Relationship Id="rId7" Type="http://schemas.openxmlformats.org/officeDocument/2006/relationships/oleObject" Target="../embeddings/oleObject9.bin"/><Relationship Id="rId12" Type="http://schemas.openxmlformats.org/officeDocument/2006/relationships/oleObject" Target="../embeddings/oleObject14.bin"/><Relationship Id="rId2" Type="http://schemas.openxmlformats.org/officeDocument/2006/relationships/tags" Target="../tags/tag66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7.wmf"/><Relationship Id="rId11" Type="http://schemas.openxmlformats.org/officeDocument/2006/relationships/oleObject" Target="../embeddings/oleObject13.bin"/><Relationship Id="rId5" Type="http://schemas.openxmlformats.org/officeDocument/2006/relationships/oleObject" Target="../embeddings/oleObject8.bin"/><Relationship Id="rId10" Type="http://schemas.openxmlformats.org/officeDocument/2006/relationships/oleObject" Target="../embeddings/oleObject12.bin"/><Relationship Id="rId4" Type="http://schemas.openxmlformats.org/officeDocument/2006/relationships/notesSlide" Target="../notesSlides/notesSlide46.xml"/><Relationship Id="rId9" Type="http://schemas.openxmlformats.org/officeDocument/2006/relationships/oleObject" Target="../embeddings/oleObject11.bin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8.bin"/><Relationship Id="rId13" Type="http://schemas.openxmlformats.org/officeDocument/2006/relationships/image" Target="../media/image18.wmf"/><Relationship Id="rId18" Type="http://schemas.openxmlformats.org/officeDocument/2006/relationships/oleObject" Target="../embeddings/oleObject25.bin"/><Relationship Id="rId3" Type="http://schemas.openxmlformats.org/officeDocument/2006/relationships/notesSlide" Target="../notesSlides/notesSlide48.xml"/><Relationship Id="rId7" Type="http://schemas.openxmlformats.org/officeDocument/2006/relationships/oleObject" Target="../embeddings/oleObject17.bin"/><Relationship Id="rId12" Type="http://schemas.openxmlformats.org/officeDocument/2006/relationships/oleObject" Target="../embeddings/oleObject22.bin"/><Relationship Id="rId17" Type="http://schemas.openxmlformats.org/officeDocument/2006/relationships/image" Target="../media/image20.e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24.bin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16.bin"/><Relationship Id="rId11" Type="http://schemas.openxmlformats.org/officeDocument/2006/relationships/oleObject" Target="../embeddings/oleObject21.bin"/><Relationship Id="rId5" Type="http://schemas.openxmlformats.org/officeDocument/2006/relationships/image" Target="../media/image17.wmf"/><Relationship Id="rId15" Type="http://schemas.openxmlformats.org/officeDocument/2006/relationships/image" Target="../media/image19.wmf"/><Relationship Id="rId10" Type="http://schemas.openxmlformats.org/officeDocument/2006/relationships/oleObject" Target="../embeddings/oleObject20.bin"/><Relationship Id="rId19" Type="http://schemas.openxmlformats.org/officeDocument/2006/relationships/image" Target="../media/image21.emf"/><Relationship Id="rId4" Type="http://schemas.openxmlformats.org/officeDocument/2006/relationships/oleObject" Target="../embeddings/oleObject15.bin"/><Relationship Id="rId9" Type="http://schemas.openxmlformats.org/officeDocument/2006/relationships/oleObject" Target="../embeddings/oleObject19.bin"/><Relationship Id="rId14" Type="http://schemas.openxmlformats.org/officeDocument/2006/relationships/oleObject" Target="../embeddings/oleObject23.bin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8.bin"/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27.bin"/><Relationship Id="rId2" Type="http://schemas.openxmlformats.org/officeDocument/2006/relationships/tags" Target="../tags/tag67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7.wmf"/><Relationship Id="rId5" Type="http://schemas.openxmlformats.org/officeDocument/2006/relationships/oleObject" Target="../embeddings/oleObject26.bin"/><Relationship Id="rId4" Type="http://schemas.openxmlformats.org/officeDocument/2006/relationships/notesSlide" Target="../notesSlides/notesSlide50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1.bin"/><Relationship Id="rId3" Type="http://schemas.openxmlformats.org/officeDocument/2006/relationships/slideLayout" Target="../slideLayouts/slideLayout4.xml"/><Relationship Id="rId7" Type="http://schemas.openxmlformats.org/officeDocument/2006/relationships/oleObject" Target="../embeddings/oleObject30.bin"/><Relationship Id="rId2" Type="http://schemas.openxmlformats.org/officeDocument/2006/relationships/tags" Target="../tags/tag68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7.wmf"/><Relationship Id="rId5" Type="http://schemas.openxmlformats.org/officeDocument/2006/relationships/oleObject" Target="../embeddings/oleObject29.bin"/><Relationship Id="rId4" Type="http://schemas.openxmlformats.org/officeDocument/2006/relationships/notesSlide" Target="../notesSlides/notesSlide5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34.bin"/><Relationship Id="rId5" Type="http://schemas.openxmlformats.org/officeDocument/2006/relationships/oleObject" Target="../embeddings/oleObject33.bin"/><Relationship Id="rId4" Type="http://schemas.openxmlformats.org/officeDocument/2006/relationships/image" Target="../media/image17.w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36.bin"/><Relationship Id="rId5" Type="http://schemas.openxmlformats.org/officeDocument/2006/relationships/image" Target="../media/image17.wmf"/><Relationship Id="rId4" Type="http://schemas.openxmlformats.org/officeDocument/2006/relationships/oleObject" Target="../embeddings/oleObject35.bin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0.bin"/><Relationship Id="rId3" Type="http://schemas.openxmlformats.org/officeDocument/2006/relationships/slideLayout" Target="../slideLayouts/slideLayout12.xml"/><Relationship Id="rId7" Type="http://schemas.openxmlformats.org/officeDocument/2006/relationships/oleObject" Target="../embeddings/oleObject39.bin"/><Relationship Id="rId2" Type="http://schemas.openxmlformats.org/officeDocument/2006/relationships/tags" Target="../tags/tag69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38.bin"/><Relationship Id="rId5" Type="http://schemas.openxmlformats.org/officeDocument/2006/relationships/image" Target="../media/image17.wmf"/><Relationship Id="rId10" Type="http://schemas.openxmlformats.org/officeDocument/2006/relationships/image" Target="../media/image23.jpeg"/><Relationship Id="rId4" Type="http://schemas.openxmlformats.org/officeDocument/2006/relationships/oleObject" Target="../embeddings/oleObject37.bin"/><Relationship Id="rId9" Type="http://schemas.openxmlformats.org/officeDocument/2006/relationships/image" Target="../media/image22.png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Topic 4: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  <a:buFont typeface="ZapfDingbats" charset="0"/>
              <a:buNone/>
            </a:pPr>
            <a:r>
              <a:rPr lang="en-US" sz="3200" u="sng" dirty="0">
                <a:solidFill>
                  <a:srgbClr val="FF0000"/>
                </a:solidFill>
              </a:rPr>
              <a:t>Our goals:</a:t>
            </a:r>
            <a:r>
              <a:rPr lang="en-US" sz="3200" dirty="0"/>
              <a:t> </a:t>
            </a:r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</a:t>
            </a:r>
          </a:p>
          <a:p>
            <a:pPr marL="457200" lvl="1" indent="0">
              <a:lnSpc>
                <a:spcPct val="90000"/>
              </a:lnSpc>
              <a:buNone/>
            </a:pPr>
            <a:endParaRPr lang="en-US" dirty="0"/>
          </a:p>
          <a:p>
            <a:pPr marL="457200" lvl="1" indent="0">
              <a:lnSpc>
                <a:spcPct val="90000"/>
              </a:lnSpc>
              <a:buNone/>
            </a:pPr>
            <a:r>
              <a:rPr lang="en-US" dirty="0"/>
              <a:t>For the most part, the Internet is our example – again.</a:t>
            </a:r>
          </a:p>
        </p:txBody>
      </p:sp>
    </p:spTree>
    <p:extLst>
      <p:ext uri="{BB962C8B-B14F-4D97-AF65-F5344CB8AC3E}">
        <p14:creationId xmlns:p14="http://schemas.microsoft.com/office/powerpoint/2010/main" val="28365941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</a:t>
            </a:r>
            <a:r>
              <a:rPr lang="en-US" dirty="0" err="1"/>
              <a:t>vs</a:t>
            </a:r>
            <a:r>
              <a:rPr lang="en-US" dirty="0"/>
              <a:t>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019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A608E-B6B5-1541-936D-825029CBD2E1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451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Traceroute and ICMP</a:t>
            </a:r>
          </a:p>
        </p:txBody>
      </p:sp>
      <p:sp>
        <p:nvSpPr>
          <p:cNvPr id="451588" name="Rectangle 4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2000"/>
              <a:t>Source sends series of UDP segments to dest</a:t>
            </a:r>
          </a:p>
          <a:p>
            <a:pPr lvl="1"/>
            <a:r>
              <a:rPr lang="en-US" sz="1800"/>
              <a:t>First has TTL =1</a:t>
            </a:r>
          </a:p>
          <a:p>
            <a:pPr lvl="1"/>
            <a:r>
              <a:rPr lang="en-US" sz="1800"/>
              <a:t>Second has TTL=2, etc.</a:t>
            </a:r>
          </a:p>
          <a:p>
            <a:pPr lvl="1"/>
            <a:r>
              <a:rPr lang="en-US" sz="1800"/>
              <a:t>Unlikely port number</a:t>
            </a:r>
          </a:p>
          <a:p>
            <a:r>
              <a:rPr lang="en-US" sz="2000"/>
              <a:t>When nth datagram arrives to nth router:</a:t>
            </a:r>
          </a:p>
          <a:p>
            <a:pPr lvl="1"/>
            <a:r>
              <a:rPr lang="en-US" sz="1800"/>
              <a:t>Router discards datagram</a:t>
            </a:r>
          </a:p>
          <a:p>
            <a:pPr lvl="1"/>
            <a:r>
              <a:rPr lang="en-US" sz="1800"/>
              <a:t>And sends to source an ICMP message (type 11, code 0)</a:t>
            </a:r>
          </a:p>
          <a:p>
            <a:pPr lvl="1"/>
            <a:r>
              <a:rPr lang="en-US" sz="1800"/>
              <a:t>Message includes name of router&amp; IP address</a:t>
            </a:r>
          </a:p>
        </p:txBody>
      </p:sp>
      <p:sp>
        <p:nvSpPr>
          <p:cNvPr id="451589" name="Rectangle 5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sz="2000" dirty="0"/>
              <a:t>When ICMP message arrives, source calculates RTT</a:t>
            </a:r>
          </a:p>
          <a:p>
            <a:r>
              <a:rPr lang="en-US" sz="2000" dirty="0" err="1"/>
              <a:t>Traceroute</a:t>
            </a:r>
            <a:r>
              <a:rPr lang="en-US" sz="2000" dirty="0"/>
              <a:t> does this 3 times</a:t>
            </a:r>
          </a:p>
          <a:p>
            <a:pPr>
              <a:buFont typeface="ZapfDingbats" charset="0"/>
              <a:buNone/>
            </a:pPr>
            <a:r>
              <a:rPr lang="en-US" sz="2000" u="sng" dirty="0">
                <a:solidFill>
                  <a:srgbClr val="FF0000"/>
                </a:solidFill>
              </a:rPr>
              <a:t>Stopping criterion</a:t>
            </a:r>
          </a:p>
          <a:p>
            <a:r>
              <a:rPr lang="en-US" sz="2000" dirty="0"/>
              <a:t>UDP segment eventually arrives at destination host</a:t>
            </a:r>
          </a:p>
          <a:p>
            <a:r>
              <a:rPr lang="en-US" sz="2000" dirty="0"/>
              <a:t>Destination returns ICMP </a:t>
            </a:r>
            <a:r>
              <a:rPr lang="ja-JP" altLang="en-US" sz="2000" dirty="0">
                <a:latin typeface="Calibri"/>
              </a:rPr>
              <a:t>“</a:t>
            </a:r>
            <a:r>
              <a:rPr lang="en-US" sz="2000" dirty="0"/>
              <a:t>host unreachable</a:t>
            </a:r>
            <a:r>
              <a:rPr lang="ja-JP" altLang="en-US" sz="2000" dirty="0">
                <a:latin typeface="Calibri"/>
              </a:rPr>
              <a:t>”</a:t>
            </a:r>
            <a:r>
              <a:rPr lang="en-US" sz="2000" dirty="0"/>
              <a:t> packet (type 3, code 3)</a:t>
            </a:r>
          </a:p>
          <a:p>
            <a:r>
              <a:rPr lang="en-US" sz="2000" dirty="0"/>
              <a:t>When source gets this ICMP, stops.</a:t>
            </a:r>
          </a:p>
        </p:txBody>
      </p:sp>
    </p:spTree>
    <p:extLst>
      <p:ext uri="{BB962C8B-B14F-4D97-AF65-F5344CB8AC3E}">
        <p14:creationId xmlns:p14="http://schemas.microsoft.com/office/powerpoint/2010/main" val="277768301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6ED1A2-157E-CA4E-BF6A-BC68585CC5E5}" type="slidenum">
              <a:rPr lang="en-US" smtClean="0"/>
              <a:pPr/>
              <a:t>101</a:t>
            </a:fld>
            <a:endParaRPr lang="en-US" dirty="0"/>
          </a:p>
        </p:txBody>
      </p:sp>
      <p:sp>
        <p:nvSpPr>
          <p:cNvPr id="18329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124825" cy="1143000"/>
          </a:xfrm>
        </p:spPr>
        <p:txBody>
          <a:bodyPr/>
          <a:lstStyle/>
          <a:p>
            <a:r>
              <a:rPr lang="en-US" sz="3200"/>
              <a:t>ICMP: Internet Control Message Protocol</a:t>
            </a:r>
            <a:endParaRPr lang="en-US"/>
          </a:p>
        </p:txBody>
      </p:sp>
      <p:sp>
        <p:nvSpPr>
          <p:cNvPr id="183299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1800" dirty="0"/>
              <a:t>used by hosts &amp; routers to communicate network-level information</a:t>
            </a:r>
          </a:p>
          <a:p>
            <a:pPr lvl="1"/>
            <a:r>
              <a:rPr lang="en-US" sz="1800" dirty="0"/>
              <a:t>error reporting: unreachable host, network, port, protocol</a:t>
            </a:r>
          </a:p>
          <a:p>
            <a:pPr lvl="1"/>
            <a:r>
              <a:rPr lang="en-US" sz="1800" dirty="0"/>
              <a:t>echo request/reply (used by ping)</a:t>
            </a:r>
          </a:p>
          <a:p>
            <a:r>
              <a:rPr lang="en-US" sz="1800" dirty="0"/>
              <a:t>network-layer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/>
              <a:t>above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/>
              <a:t> IP:</a:t>
            </a:r>
          </a:p>
          <a:p>
            <a:pPr lvl="1"/>
            <a:r>
              <a:rPr lang="en-US" sz="1800" dirty="0"/>
              <a:t>ICMP </a:t>
            </a:r>
            <a:r>
              <a:rPr lang="en-US" sz="1800" dirty="0" err="1"/>
              <a:t>msgs</a:t>
            </a:r>
            <a:r>
              <a:rPr lang="en-US" sz="1800" dirty="0"/>
              <a:t> carried in IP datagrams</a:t>
            </a:r>
          </a:p>
          <a:p>
            <a:r>
              <a:rPr lang="en-US" sz="1800" dirty="0">
                <a:solidFill>
                  <a:schemeClr val="accent2"/>
                </a:solidFill>
              </a:rPr>
              <a:t>ICMP message:</a:t>
            </a:r>
            <a:r>
              <a:rPr lang="en-US" sz="1800" dirty="0"/>
              <a:t> type, code plus first 8 bytes of IP datagram causing error</a:t>
            </a:r>
          </a:p>
        </p:txBody>
      </p:sp>
      <p:sp>
        <p:nvSpPr>
          <p:cNvPr id="183300" name="Text Box 4"/>
          <p:cNvSpPr txBox="1">
            <a:spLocks noChangeArrowheads="1"/>
          </p:cNvSpPr>
          <p:nvPr/>
        </p:nvSpPr>
        <p:spPr bwMode="auto">
          <a:xfrm>
            <a:off x="4584700" y="1760538"/>
            <a:ext cx="3829970" cy="4524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 dirty="0">
                <a:latin typeface="Calibri"/>
              </a:rPr>
              <a:t>Type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Code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description</a:t>
            </a:r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0        0         echo reply (ping)</a:t>
            </a:r>
          </a:p>
          <a:p>
            <a:r>
              <a:rPr lang="en-US" dirty="0">
                <a:latin typeface="Calibri"/>
              </a:rPr>
              <a:t>3        0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. network unreachable</a:t>
            </a:r>
          </a:p>
          <a:p>
            <a:r>
              <a:rPr lang="en-US" dirty="0">
                <a:latin typeface="Calibri"/>
              </a:rPr>
              <a:t>3        1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unreachable</a:t>
            </a:r>
          </a:p>
          <a:p>
            <a:r>
              <a:rPr lang="en-US" dirty="0">
                <a:latin typeface="Calibri"/>
              </a:rPr>
              <a:t>3        2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protocol unreachable</a:t>
            </a:r>
          </a:p>
          <a:p>
            <a:r>
              <a:rPr lang="en-US" dirty="0">
                <a:latin typeface="Calibri"/>
              </a:rPr>
              <a:t>3        3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port unreachable</a:t>
            </a:r>
          </a:p>
          <a:p>
            <a:r>
              <a:rPr lang="en-US" dirty="0">
                <a:latin typeface="Calibri"/>
              </a:rPr>
              <a:t>3        6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network unknown</a:t>
            </a:r>
          </a:p>
          <a:p>
            <a:r>
              <a:rPr lang="en-US" dirty="0">
                <a:latin typeface="Calibri"/>
              </a:rPr>
              <a:t>3        7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unknown</a:t>
            </a:r>
          </a:p>
          <a:p>
            <a:r>
              <a:rPr lang="en-US" dirty="0">
                <a:latin typeface="Calibri"/>
              </a:rPr>
              <a:t>4        0         source quench (congestion</a:t>
            </a:r>
          </a:p>
          <a:p>
            <a:r>
              <a:rPr lang="en-US" dirty="0">
                <a:latin typeface="Calibri"/>
              </a:rPr>
              <a:t>                     control - not used)</a:t>
            </a:r>
          </a:p>
          <a:p>
            <a:r>
              <a:rPr lang="en-US" dirty="0">
                <a:latin typeface="Calibri"/>
              </a:rPr>
              <a:t>8        0         echo request (ping)</a:t>
            </a:r>
          </a:p>
          <a:p>
            <a:r>
              <a:rPr lang="en-US" dirty="0">
                <a:latin typeface="Calibri"/>
              </a:rPr>
              <a:t>9        0         route advertisement</a:t>
            </a:r>
          </a:p>
          <a:p>
            <a:r>
              <a:rPr lang="en-US" dirty="0">
                <a:latin typeface="Calibri"/>
              </a:rPr>
              <a:t>10      0         router discovery</a:t>
            </a:r>
          </a:p>
          <a:p>
            <a:r>
              <a:rPr lang="en-US" dirty="0">
                <a:latin typeface="Calibri"/>
              </a:rPr>
              <a:t>11      0         TTL expired</a:t>
            </a:r>
          </a:p>
          <a:p>
            <a:r>
              <a:rPr lang="en-US" dirty="0">
                <a:latin typeface="Calibri"/>
              </a:rPr>
              <a:t>12      0         bad IP header</a:t>
            </a:r>
          </a:p>
          <a:p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929875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102</a:t>
            </a:fld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42172" y="2530435"/>
            <a:ext cx="8388121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Gluing it together:</a:t>
            </a:r>
          </a:p>
          <a:p>
            <a:r>
              <a:rPr lang="en-US" sz="2400" b="1" dirty="0"/>
              <a:t>		How does my Network (address) interact</a:t>
            </a:r>
          </a:p>
          <a:p>
            <a:r>
              <a:rPr lang="en-US" sz="2400" b="1" dirty="0"/>
              <a:t>			with my Data-Link (address) ?</a:t>
            </a:r>
          </a:p>
        </p:txBody>
      </p:sp>
    </p:spTree>
    <p:extLst>
      <p:ext uri="{BB962C8B-B14F-4D97-AF65-F5344CB8AC3E}">
        <p14:creationId xmlns:p14="http://schemas.microsoft.com/office/powerpoint/2010/main" val="66906827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42F3B61-5B23-3C41-B29B-02C15FD63E85}" type="slidenum">
              <a:rPr lang="en-US" sz="1200" i="0" smtClean="0">
                <a:latin typeface="Calibri"/>
                <a:cs typeface="Calibri"/>
              </a:rPr>
              <a:pPr/>
              <a:t>103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148484" name="Rectangle 2"/>
          <p:cNvSpPr>
            <a:spLocks noGrp="1" noChangeArrowheads="1"/>
          </p:cNvSpPr>
          <p:nvPr>
            <p:ph type="title"/>
          </p:nvPr>
        </p:nvSpPr>
        <p:spPr>
          <a:xfrm>
            <a:off x="542925" y="155575"/>
            <a:ext cx="7772400" cy="1143000"/>
          </a:xfrm>
        </p:spPr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Switches vs. Routers Summary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484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02771" y="1233488"/>
            <a:ext cx="8567058" cy="2794226"/>
          </a:xfrm>
        </p:spPr>
        <p:txBody>
          <a:bodyPr>
            <a:normAutofit fontScale="92500"/>
          </a:bodyPr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both store-and-forward devices</a:t>
            </a:r>
          </a:p>
          <a:p>
            <a:pPr lvl="1"/>
            <a:r>
              <a:rPr lang="en-US" sz="2000" dirty="0">
                <a:ea typeface="ＭＳ Ｐゴシック" charset="0"/>
              </a:rPr>
              <a:t>routers: network layer devices (examine network 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IP)</a:t>
            </a:r>
          </a:p>
          <a:p>
            <a:pPr lvl="1"/>
            <a:r>
              <a:rPr lang="en-US" sz="2000" dirty="0">
                <a:ea typeface="ＭＳ Ｐゴシック" charset="0"/>
              </a:rPr>
              <a:t>switches are link layer devices (examine Data-Link-Layer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Ethernet)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Routers: implement routing algorithms, maintain routing tables of the network – create network forwarding tables from routing tables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Switches: implement learning algorithms, learn switch/DLL forwarding tables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148486" name="Picture 4" descr="566 Bridge and router stack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188" y="4418013"/>
            <a:ext cx="5456237" cy="215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A941A97-39AF-5449-912C-650DA3F53DA2}"/>
              </a:ext>
            </a:extLst>
          </p:cNvPr>
          <p:cNvSpPr txBox="1"/>
          <p:nvPr/>
        </p:nvSpPr>
        <p:spPr>
          <a:xfrm>
            <a:off x="2362201" y="6193970"/>
            <a:ext cx="85997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Switch</a:t>
            </a:r>
          </a:p>
        </p:txBody>
      </p:sp>
    </p:spTree>
    <p:extLst>
      <p:ext uri="{BB962C8B-B14F-4D97-AF65-F5344CB8AC3E}">
        <p14:creationId xmlns:p14="http://schemas.microsoft.com/office/powerpoint/2010/main" val="80603819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91B8484A-DE33-CD47-AC95-83C074BA5D20}" type="slidenum">
              <a:rPr lang="en-US" sz="1200" i="0" smtClean="0">
                <a:latin typeface="Calibri"/>
                <a:cs typeface="Calibri"/>
              </a:rPr>
              <a:pPr/>
              <a:t>104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8909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MAC Addresses (and IPv4 ARP)</a:t>
            </a:r>
            <a:br>
              <a:rPr lang="en-US" dirty="0">
                <a:ea typeface="ＭＳ Ｐゴシック" charset="0"/>
                <a:cs typeface="ＭＳ Ｐゴシック" charset="0"/>
              </a:rPr>
            </a:br>
            <a:r>
              <a:rPr lang="en-US" sz="3600" dirty="0">
                <a:ea typeface="ＭＳ Ｐゴシック" charset="0"/>
                <a:cs typeface="ＭＳ Ｐゴシック" charset="0"/>
              </a:rPr>
              <a:t>or How do I glue my network to my data-link?</a:t>
            </a:r>
          </a:p>
        </p:txBody>
      </p:sp>
      <p:sp>
        <p:nvSpPr>
          <p:cNvPr id="890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247063" cy="4648200"/>
          </a:xfrm>
        </p:spPr>
        <p:txBody>
          <a:bodyPr>
            <a:normAutofit/>
          </a:bodyPr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32-bit IP address: </a:t>
            </a:r>
          </a:p>
          <a:p>
            <a:pPr lvl="1"/>
            <a:r>
              <a:rPr lang="en-US" i="1" dirty="0">
                <a:ea typeface="ＭＳ Ｐゴシック" charset="0"/>
              </a:rPr>
              <a:t>network-layer</a:t>
            </a:r>
            <a:r>
              <a:rPr lang="en-US" dirty="0">
                <a:ea typeface="ＭＳ Ｐゴシック" charset="0"/>
              </a:rPr>
              <a:t> address</a:t>
            </a:r>
          </a:p>
          <a:p>
            <a:pPr lvl="1"/>
            <a:r>
              <a:rPr lang="en-US" dirty="0">
                <a:ea typeface="ＭＳ Ｐゴシック" charset="0"/>
              </a:rPr>
              <a:t>used to get datagram to destination IP subnet </a:t>
            </a:r>
          </a:p>
          <a:p>
            <a:r>
              <a:rPr lang="en-US" sz="3200" dirty="0">
                <a:ea typeface="ＭＳ Ｐゴシック" charset="0"/>
                <a:cs typeface="ＭＳ Ｐゴシック" charset="0"/>
              </a:rPr>
              <a:t>MAC (or LAN or physical or Ethernet) address:</a:t>
            </a:r>
            <a:r>
              <a:rPr lang="en-US" sz="32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 </a:t>
            </a:r>
          </a:p>
          <a:p>
            <a:pPr lvl="1"/>
            <a:r>
              <a:rPr lang="en-US" dirty="0">
                <a:ea typeface="ＭＳ Ｐゴシック" charset="0"/>
              </a:rPr>
              <a:t>function:</a:t>
            </a:r>
            <a:r>
              <a:rPr lang="en-US" dirty="0">
                <a:solidFill>
                  <a:schemeClr val="accent2"/>
                </a:solidFill>
                <a:ea typeface="ＭＳ Ｐゴシック" charset="0"/>
              </a:rPr>
              <a:t> </a:t>
            </a:r>
            <a:r>
              <a:rPr lang="en-US" i="1" dirty="0">
                <a:solidFill>
                  <a:srgbClr val="FF0000"/>
                </a:solidFill>
                <a:ea typeface="ＭＳ Ｐゴシック" charset="0"/>
              </a:rPr>
              <a:t>get frame from one interface to another physically-connected interface (same network)</a:t>
            </a:r>
          </a:p>
          <a:p>
            <a:pPr lvl="1"/>
            <a:r>
              <a:rPr lang="en-US" dirty="0">
                <a:ea typeface="ＭＳ Ｐゴシック" charset="0"/>
              </a:rPr>
              <a:t>48 bit MAC address (for most LANs)</a:t>
            </a:r>
          </a:p>
          <a:p>
            <a:pPr lvl="2"/>
            <a:r>
              <a:rPr lang="en-US" dirty="0">
                <a:ea typeface="ＭＳ Ｐゴシック" charset="0"/>
              </a:rPr>
              <a:t> burned in NIC ROM, firmware, etc.</a:t>
            </a:r>
          </a:p>
        </p:txBody>
      </p:sp>
    </p:spTree>
    <p:extLst>
      <p:ext uri="{BB962C8B-B14F-4D97-AF65-F5344CB8AC3E}">
        <p14:creationId xmlns:p14="http://schemas.microsoft.com/office/powerpoint/2010/main" val="1554399095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CAD155F3-DEBC-0546-A795-93DB337E7C59}" type="slidenum">
              <a:rPr lang="en-US" sz="1200" i="0" smtClean="0">
                <a:latin typeface="Calibri"/>
                <a:cs typeface="Calibri"/>
              </a:rPr>
              <a:pPr/>
              <a:t>105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911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LAN Addresses and ARP</a:t>
            </a:r>
          </a:p>
        </p:txBody>
      </p:sp>
      <p:sp>
        <p:nvSpPr>
          <p:cNvPr id="91145" name="Text Box 4"/>
          <p:cNvSpPr txBox="1">
            <a:spLocks noChangeArrowheads="1"/>
          </p:cNvSpPr>
          <p:nvPr/>
        </p:nvSpPr>
        <p:spPr bwMode="auto">
          <a:xfrm>
            <a:off x="766763" y="1314450"/>
            <a:ext cx="49070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i="0" dirty="0">
                <a:solidFill>
                  <a:srgbClr val="FF0000"/>
                </a:solidFill>
                <a:latin typeface="Calibri"/>
              </a:rPr>
              <a:t>Each adapter on LAN has unique LAN address</a:t>
            </a:r>
          </a:p>
        </p:txBody>
      </p:sp>
      <p:sp>
        <p:nvSpPr>
          <p:cNvPr id="91146" name="Text Box 5"/>
          <p:cNvSpPr txBox="1">
            <a:spLocks noChangeArrowheads="1"/>
          </p:cNvSpPr>
          <p:nvPr/>
        </p:nvSpPr>
        <p:spPr bwMode="auto">
          <a:xfrm>
            <a:off x="6230938" y="2490788"/>
            <a:ext cx="206840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Ethernet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Broadcast address =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FF-FF-FF-FF-FF-FF</a:t>
            </a:r>
          </a:p>
        </p:txBody>
      </p:sp>
      <p:sp>
        <p:nvSpPr>
          <p:cNvPr id="91147" name="Rectangle 17"/>
          <p:cNvSpPr>
            <a:spLocks noChangeArrowheads="1"/>
          </p:cNvSpPr>
          <p:nvPr/>
        </p:nvSpPr>
        <p:spPr bwMode="auto">
          <a:xfrm>
            <a:off x="6642100" y="3989388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48" name="Text Box 18"/>
          <p:cNvSpPr txBox="1">
            <a:spLocks noChangeArrowheads="1"/>
          </p:cNvSpPr>
          <p:nvPr/>
        </p:nvSpPr>
        <p:spPr bwMode="auto">
          <a:xfrm>
            <a:off x="6862763" y="3895725"/>
            <a:ext cx="10881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= adapter</a:t>
            </a:r>
          </a:p>
        </p:txBody>
      </p:sp>
      <p:graphicFrame>
        <p:nvGraphicFramePr>
          <p:cNvPr id="91138" name="Object 2"/>
          <p:cNvGraphicFramePr>
            <a:graphicFrameLocks noChangeAspect="1"/>
          </p:cNvGraphicFramePr>
          <p:nvPr/>
        </p:nvGraphicFramePr>
        <p:xfrm>
          <a:off x="2967038" y="20526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804"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67038" y="20526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49" name="Freeform 8"/>
          <p:cNvSpPr>
            <a:spLocks/>
          </p:cNvSpPr>
          <p:nvPr/>
        </p:nvSpPr>
        <p:spPr bwMode="auto">
          <a:xfrm>
            <a:off x="2152650" y="3262313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aphicFrame>
        <p:nvGraphicFramePr>
          <p:cNvPr id="91139" name="Object 3"/>
          <p:cNvGraphicFramePr>
            <a:graphicFrameLocks noChangeAspect="1"/>
          </p:cNvGraphicFramePr>
          <p:nvPr/>
        </p:nvGraphicFramePr>
        <p:xfrm>
          <a:off x="5167313" y="38687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805"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67313" y="38687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0" name="Object 4"/>
          <p:cNvGraphicFramePr>
            <a:graphicFrameLocks noChangeAspect="1"/>
          </p:cNvGraphicFramePr>
          <p:nvPr/>
        </p:nvGraphicFramePr>
        <p:xfrm>
          <a:off x="2952750" y="5811838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806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2750" y="5811838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1" name="Object 5"/>
          <p:cNvGraphicFramePr>
            <a:graphicFrameLocks noChangeAspect="1"/>
          </p:cNvGraphicFramePr>
          <p:nvPr/>
        </p:nvGraphicFramePr>
        <p:xfrm>
          <a:off x="492125" y="3711575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807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" y="3711575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50" name="Rectangle 12"/>
          <p:cNvSpPr>
            <a:spLocks noChangeArrowheads="1"/>
          </p:cNvSpPr>
          <p:nvPr/>
        </p:nvSpPr>
        <p:spPr bwMode="auto">
          <a:xfrm>
            <a:off x="4968875" y="4017963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1" name="Rectangle 13"/>
          <p:cNvSpPr>
            <a:spLocks noChangeArrowheads="1"/>
          </p:cNvSpPr>
          <p:nvPr/>
        </p:nvSpPr>
        <p:spPr bwMode="auto">
          <a:xfrm>
            <a:off x="1038225" y="3835400"/>
            <a:ext cx="269875" cy="2047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2" name="Rectangle 14"/>
          <p:cNvSpPr>
            <a:spLocks noChangeArrowheads="1"/>
          </p:cNvSpPr>
          <p:nvPr/>
        </p:nvSpPr>
        <p:spPr bwMode="auto">
          <a:xfrm>
            <a:off x="3238500" y="2546350"/>
            <a:ext cx="192088" cy="2555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3" name="Rectangle 16"/>
          <p:cNvSpPr>
            <a:spLocks noChangeArrowheads="1"/>
          </p:cNvSpPr>
          <p:nvPr/>
        </p:nvSpPr>
        <p:spPr bwMode="auto">
          <a:xfrm>
            <a:off x="3171825" y="5557838"/>
            <a:ext cx="192088" cy="2555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4" name="Line 19"/>
          <p:cNvSpPr>
            <a:spLocks noChangeShapeType="1"/>
          </p:cNvSpPr>
          <p:nvPr/>
        </p:nvSpPr>
        <p:spPr bwMode="auto">
          <a:xfrm>
            <a:off x="1300163" y="3940175"/>
            <a:ext cx="901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5" name="Line 20"/>
          <p:cNvSpPr>
            <a:spLocks noChangeShapeType="1"/>
          </p:cNvSpPr>
          <p:nvPr/>
        </p:nvSpPr>
        <p:spPr bwMode="auto">
          <a:xfrm>
            <a:off x="3309938" y="2808288"/>
            <a:ext cx="0" cy="6556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6" name="Line 21"/>
          <p:cNvSpPr>
            <a:spLocks noChangeShapeType="1"/>
          </p:cNvSpPr>
          <p:nvPr/>
        </p:nvSpPr>
        <p:spPr bwMode="auto">
          <a:xfrm flipH="1">
            <a:off x="4173538" y="4108450"/>
            <a:ext cx="796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7" name="Line 22"/>
          <p:cNvSpPr>
            <a:spLocks noChangeShapeType="1"/>
          </p:cNvSpPr>
          <p:nvPr/>
        </p:nvSpPr>
        <p:spPr bwMode="auto">
          <a:xfrm flipV="1">
            <a:off x="3271838" y="5113338"/>
            <a:ext cx="0" cy="438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8" name="Text Box 24"/>
          <p:cNvSpPr txBox="1">
            <a:spLocks noChangeArrowheads="1"/>
          </p:cNvSpPr>
          <p:nvPr/>
        </p:nvSpPr>
        <p:spPr bwMode="auto">
          <a:xfrm>
            <a:off x="3630613" y="2516188"/>
            <a:ext cx="1455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1A-2F-BB-709-AD</a:t>
            </a:r>
          </a:p>
        </p:txBody>
      </p:sp>
      <p:sp>
        <p:nvSpPr>
          <p:cNvPr id="91159" name="Line 25"/>
          <p:cNvSpPr>
            <a:spLocks noChangeShapeType="1"/>
          </p:cNvSpPr>
          <p:nvPr/>
        </p:nvSpPr>
        <p:spPr bwMode="auto">
          <a:xfrm flipH="1" flipV="1">
            <a:off x="3438525" y="2652713"/>
            <a:ext cx="257175" cy="12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0" name="Line 26"/>
          <p:cNvSpPr>
            <a:spLocks noChangeShapeType="1"/>
          </p:cNvSpPr>
          <p:nvPr/>
        </p:nvSpPr>
        <p:spPr bwMode="auto">
          <a:xfrm flipV="1">
            <a:off x="5087938" y="421163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1" name="Text Box 27"/>
          <p:cNvSpPr txBox="1">
            <a:spLocks noChangeArrowheads="1"/>
          </p:cNvSpPr>
          <p:nvPr/>
        </p:nvSpPr>
        <p:spPr bwMode="auto">
          <a:xfrm>
            <a:off x="4479925" y="4602163"/>
            <a:ext cx="15824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58-23-D7-FA-20-B0</a:t>
            </a:r>
          </a:p>
        </p:txBody>
      </p:sp>
      <p:sp>
        <p:nvSpPr>
          <p:cNvPr id="91162" name="Line 28"/>
          <p:cNvSpPr>
            <a:spLocks noChangeShapeType="1"/>
          </p:cNvSpPr>
          <p:nvPr/>
        </p:nvSpPr>
        <p:spPr bwMode="auto">
          <a:xfrm flipH="1">
            <a:off x="3375025" y="5667375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3" name="Text Box 29"/>
          <p:cNvSpPr txBox="1">
            <a:spLocks noChangeArrowheads="1"/>
          </p:cNvSpPr>
          <p:nvPr/>
        </p:nvSpPr>
        <p:spPr bwMode="auto">
          <a:xfrm>
            <a:off x="3797300" y="5554663"/>
            <a:ext cx="15490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0C-C4-11-6F-E3-98</a:t>
            </a:r>
          </a:p>
        </p:txBody>
      </p:sp>
      <p:sp>
        <p:nvSpPr>
          <p:cNvPr id="91164" name="Line 30"/>
          <p:cNvSpPr>
            <a:spLocks noChangeShapeType="1"/>
          </p:cNvSpPr>
          <p:nvPr/>
        </p:nvSpPr>
        <p:spPr bwMode="auto">
          <a:xfrm flipV="1">
            <a:off x="1169988" y="404018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5" name="Text Box 31"/>
          <p:cNvSpPr txBox="1">
            <a:spLocks noChangeArrowheads="1"/>
          </p:cNvSpPr>
          <p:nvPr/>
        </p:nvSpPr>
        <p:spPr bwMode="auto">
          <a:xfrm>
            <a:off x="319088" y="4473575"/>
            <a:ext cx="14036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71-6F7-2B-08-53</a:t>
            </a:r>
          </a:p>
        </p:txBody>
      </p:sp>
      <p:sp>
        <p:nvSpPr>
          <p:cNvPr id="91166" name="Text Box 32"/>
          <p:cNvSpPr txBox="1">
            <a:spLocks noChangeArrowheads="1"/>
          </p:cNvSpPr>
          <p:nvPr/>
        </p:nvSpPr>
        <p:spPr bwMode="auto">
          <a:xfrm>
            <a:off x="2636838" y="3625850"/>
            <a:ext cx="104387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latin typeface="Calibri"/>
              </a:rPr>
              <a:t>   LAN</a:t>
            </a:r>
          </a:p>
          <a:p>
            <a:r>
              <a:rPr lang="en-US" sz="1800" i="0" dirty="0">
                <a:latin typeface="Calibri"/>
              </a:rPr>
              <a:t>(wired or</a:t>
            </a:r>
          </a:p>
          <a:p>
            <a:r>
              <a:rPr lang="en-US" sz="1800" i="0" dirty="0">
                <a:latin typeface="Calibri"/>
              </a:rPr>
              <a:t>wireless)</a:t>
            </a:r>
          </a:p>
        </p:txBody>
      </p:sp>
    </p:spTree>
    <p:extLst>
      <p:ext uri="{BB962C8B-B14F-4D97-AF65-F5344CB8AC3E}">
        <p14:creationId xmlns:p14="http://schemas.microsoft.com/office/powerpoint/2010/main" val="182115060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2AF2BDD-3690-9340-9AFB-DEC04E0CDDAF}" type="slidenum">
              <a:rPr lang="en-US" sz="1400" b="0">
                <a:latin typeface="Times New Roman" charset="0"/>
                <a:cs typeface="Calibri"/>
              </a:rPr>
              <a:pPr eaLnBrk="1" hangingPunct="1"/>
              <a:t>106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Address Resolution Protocol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686800" cy="54864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Every node maintains an </a:t>
            </a:r>
            <a:r>
              <a:rPr lang="en-US" dirty="0">
                <a:solidFill>
                  <a:srgbClr val="0000FF"/>
                </a:solidFill>
                <a:cs typeface="Calibri"/>
              </a:rPr>
              <a:t>ARP</a:t>
            </a:r>
            <a:r>
              <a:rPr lang="en-US" dirty="0">
                <a:cs typeface="Calibri"/>
              </a:rPr>
              <a:t> table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&lt;IP address, MAC address&gt; pair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Consult the table when sending a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Map destination IP address to destination MAC address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Encapsulate and transmit the data packet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But: what if IP address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not</a:t>
            </a:r>
            <a:r>
              <a:rPr lang="en-US" dirty="0">
                <a:cs typeface="Calibri"/>
              </a:rPr>
              <a:t> in the table?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broadcasts</a:t>
            </a:r>
            <a:r>
              <a:rPr lang="en-US" dirty="0">
                <a:ea typeface="Calibri"/>
                <a:cs typeface="Calibri"/>
              </a:rPr>
              <a:t>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Who has IP address 1.2.3.156</a:t>
            </a:r>
            <a:r>
              <a:rPr lang="en-US" dirty="0">
                <a:ea typeface="Calibri"/>
                <a:cs typeface="Calibri"/>
              </a:rPr>
              <a:t>?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Receiver responds: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MAC address 58-23-D7-FA-20-B0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caches</a:t>
            </a:r>
            <a:r>
              <a:rPr lang="en-US" dirty="0">
                <a:ea typeface="Calibri"/>
                <a:cs typeface="Calibri"/>
              </a:rPr>
              <a:t> result in its ARP table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1921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299" grpId="0" build="p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107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01107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108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5" name="Text Box 8"/>
          <p:cNvSpPr txBox="1">
            <a:spLocks noChangeArrowheads="1"/>
          </p:cNvSpPr>
          <p:nvPr/>
        </p:nvSpPr>
        <p:spPr bwMode="auto">
          <a:xfrm>
            <a:off x="2825750" y="5940426"/>
            <a:ext cx="34925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 eaLnBrk="1" hangingPunct="1"/>
            <a:r>
              <a:rPr lang="en-US" dirty="0">
                <a:latin typeface="Helvetica" charset="0"/>
                <a:cs typeface="Calibri"/>
              </a:rPr>
              <a:t>1.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A</a:t>
            </a:r>
            <a:r>
              <a:rPr lang="en-US" dirty="0">
                <a:latin typeface="Helvetica" charset="0"/>
                <a:cs typeface="Calibri"/>
              </a:rPr>
              <a:t> 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</a:t>
            </a:r>
            <a:r>
              <a:rPr lang="en-US" dirty="0">
                <a:latin typeface="Helvetica" charset="0"/>
                <a:cs typeface="Calibri"/>
              </a:rPr>
              <a:t>.</a:t>
            </a:r>
            <a:br>
              <a:rPr lang="en-US" dirty="0">
                <a:latin typeface="Helvetica" charset="0"/>
                <a:cs typeface="Calibri"/>
              </a:rPr>
            </a:br>
            <a:r>
              <a:rPr lang="en-US" dirty="0">
                <a:latin typeface="Helvetica" charset="0"/>
                <a:cs typeface="Calibri"/>
              </a:rPr>
              <a:t>2.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 </a:t>
            </a:r>
            <a:r>
              <a:rPr lang="en-US" dirty="0">
                <a:latin typeface="Helvetica" charset="0"/>
                <a:cs typeface="Calibri"/>
              </a:rPr>
              <a:t>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B</a:t>
            </a:r>
            <a:r>
              <a:rPr lang="en-US" dirty="0">
                <a:latin typeface="Helvetica" charset="0"/>
                <a:cs typeface="Calibri"/>
              </a:rPr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A978307-1CA2-8C45-BC32-232C3649B34B}"/>
              </a:ext>
            </a:extLst>
          </p:cNvPr>
          <p:cNvSpPr/>
          <p:nvPr/>
        </p:nvSpPr>
        <p:spPr>
          <a:xfrm>
            <a:off x="669073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6E51C55-3F6F-1346-B0F4-5F53E2EA5E02}"/>
              </a:ext>
            </a:extLst>
          </p:cNvPr>
          <p:cNvSpPr/>
          <p:nvPr/>
        </p:nvSpPr>
        <p:spPr>
          <a:xfrm>
            <a:off x="2575613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C5BF0C5-D898-404C-A757-918314A596D0}"/>
              </a:ext>
            </a:extLst>
          </p:cNvPr>
          <p:cNvSpPr/>
          <p:nvPr/>
        </p:nvSpPr>
        <p:spPr>
          <a:xfrm>
            <a:off x="3068132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091F173-D863-0F47-8AF2-DE35A077EF22}"/>
              </a:ext>
            </a:extLst>
          </p:cNvPr>
          <p:cNvSpPr/>
          <p:nvPr/>
        </p:nvSpPr>
        <p:spPr>
          <a:xfrm>
            <a:off x="3576161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133AB3-C527-3E46-AEAA-CA634F8726FA}"/>
              </a:ext>
            </a:extLst>
          </p:cNvPr>
          <p:cNvSpPr/>
          <p:nvPr/>
        </p:nvSpPr>
        <p:spPr>
          <a:xfrm>
            <a:off x="4071726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2B1FB65-9408-F34B-B95F-BAF369A73304}"/>
              </a:ext>
            </a:extLst>
          </p:cNvPr>
          <p:cNvSpPr/>
          <p:nvPr/>
        </p:nvSpPr>
        <p:spPr>
          <a:xfrm>
            <a:off x="4687035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66197D5-8AE2-FC4C-830C-1CB58F6BF0A3}"/>
              </a:ext>
            </a:extLst>
          </p:cNvPr>
          <p:cNvSpPr/>
          <p:nvPr/>
        </p:nvSpPr>
        <p:spPr>
          <a:xfrm>
            <a:off x="6593575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8D303A9-404A-2042-8B87-C764DFA2AE76}"/>
              </a:ext>
            </a:extLst>
          </p:cNvPr>
          <p:cNvSpPr/>
          <p:nvPr/>
        </p:nvSpPr>
        <p:spPr>
          <a:xfrm>
            <a:off x="7086094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60ADC8F-FB79-7441-BAA9-5052A6AE5D7A}"/>
              </a:ext>
            </a:extLst>
          </p:cNvPr>
          <p:cNvSpPr/>
          <p:nvPr/>
        </p:nvSpPr>
        <p:spPr>
          <a:xfrm>
            <a:off x="7594123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A9035E1-6C39-624A-866F-8DCE9C58CE20}"/>
              </a:ext>
            </a:extLst>
          </p:cNvPr>
          <p:cNvSpPr/>
          <p:nvPr/>
        </p:nvSpPr>
        <p:spPr>
          <a:xfrm>
            <a:off x="8089688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3289686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C1F24E69-05F6-E849-B9AE-BD0123211803}" type="slidenum">
              <a:rPr lang="en-US" sz="1400" b="0">
                <a:latin typeface="Times New Roman" charset="0"/>
                <a:cs typeface="Calibri"/>
              </a:rPr>
              <a:pPr eaLnBrk="1" hangingPunct="1"/>
              <a:t>109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Decides to Send Through R</a:t>
            </a:r>
          </a:p>
        </p:txBody>
      </p:sp>
      <p:pic>
        <p:nvPicPr>
          <p:cNvPr id="67588" name="Picture 3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9" name="Text Box 4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0" name="Text Box 5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1" name="Text Box 6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955399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593975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constructs an IP packet to send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/>
            <a:r>
              <a:rPr lang="en-US" dirty="0">
                <a:ea typeface="Calibri"/>
                <a:cs typeface="Calibri"/>
              </a:rPr>
              <a:t>Source 111.111.111.111, destination 222.222.222.222</a:t>
            </a:r>
          </a:p>
          <a:p>
            <a:pPr>
              <a:lnSpc>
                <a:spcPct val="70000"/>
              </a:lnSpc>
            </a:pPr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has a gateway 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</a:p>
          <a:p>
            <a:pPr lvl="1"/>
            <a:r>
              <a:rPr lang="en-US" dirty="0">
                <a:ea typeface="Calibri"/>
                <a:cs typeface="Calibri"/>
              </a:rPr>
              <a:t>Used to reach destinations outside of 111.111.111.0/24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Address 111.111.111.110 for R learned via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DHCP/</a:t>
            </a:r>
            <a:r>
              <a:rPr lang="en-US" dirty="0" err="1">
                <a:solidFill>
                  <a:srgbClr val="0000FF"/>
                </a:solidFill>
                <a:ea typeface="Calibri"/>
                <a:cs typeface="Calibri"/>
              </a:rPr>
              <a:t>config</a:t>
            </a:r>
            <a:endParaRPr lang="en-US" dirty="0">
              <a:ea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004606D-EFC2-8545-ACC2-E176FC6BC0BE}"/>
              </a:ext>
            </a:extLst>
          </p:cNvPr>
          <p:cNvGrpSpPr/>
          <p:nvPr/>
        </p:nvGrpSpPr>
        <p:grpSpPr>
          <a:xfrm>
            <a:off x="-547385" y="4027487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6257648-9660-3B42-87CC-D26EF305C17F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B336BF-A8E2-8A4C-A085-FB82B3421EB9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002668B-4894-DD40-BDA4-B03D4C03FBCF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88313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Router definitions</a:t>
            </a:r>
          </a:p>
        </p:txBody>
      </p:sp>
      <p:grpSp>
        <p:nvGrpSpPr>
          <p:cNvPr id="3" name="Group 39"/>
          <p:cNvGrpSpPr/>
          <p:nvPr/>
        </p:nvGrpSpPr>
        <p:grpSpPr>
          <a:xfrm>
            <a:off x="3276600" y="2362200"/>
            <a:ext cx="2590800" cy="1956370"/>
            <a:chOff x="3276600" y="2461331"/>
            <a:chExt cx="2590800" cy="1806660"/>
          </a:xfrm>
        </p:grpSpPr>
        <p:grpSp>
          <p:nvGrpSpPr>
            <p:cNvPr id="5" name="Group 13"/>
            <p:cNvGrpSpPr/>
            <p:nvPr/>
          </p:nvGrpSpPr>
          <p:grpSpPr>
            <a:xfrm>
              <a:off x="3276600" y="2743179"/>
              <a:ext cx="2590800" cy="1447784"/>
              <a:chOff x="3276600" y="2593432"/>
              <a:chExt cx="2590800" cy="1697417"/>
            </a:xfrm>
          </p:grpSpPr>
          <p:cxnSp>
            <p:nvCxnSpPr>
              <p:cNvPr id="44" name="Straight Connector 43"/>
              <p:cNvCxnSpPr/>
              <p:nvPr/>
            </p:nvCxnSpPr>
            <p:spPr>
              <a:xfrm flipV="1">
                <a:off x="3276600" y="3352803"/>
                <a:ext cx="838199" cy="44667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 flipV="1">
                <a:off x="3505200" y="3543300"/>
                <a:ext cx="761999" cy="658211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rot="10800000">
                <a:off x="4800602" y="3581404"/>
                <a:ext cx="761998" cy="709445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 rot="10800000" flipV="1">
                <a:off x="4953000" y="2682768"/>
                <a:ext cx="762000" cy="44143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 rot="10800000">
                <a:off x="3352800" y="2593432"/>
                <a:ext cx="838200" cy="536026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5029200" y="3390900"/>
                <a:ext cx="838200" cy="657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2" name="Straight Connector 41"/>
            <p:cNvCxnSpPr/>
            <p:nvPr/>
          </p:nvCxnSpPr>
          <p:spPr>
            <a:xfrm rot="5400000">
              <a:off x="4267202" y="276612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rot="5400000">
              <a:off x="4267202" y="396239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7"/>
          <p:cNvGrpSpPr/>
          <p:nvPr/>
        </p:nvGrpSpPr>
        <p:grpSpPr>
          <a:xfrm>
            <a:off x="2743200" y="2057400"/>
            <a:ext cx="3441824" cy="2697778"/>
            <a:chOff x="2743200" y="2057400"/>
            <a:chExt cx="3441824" cy="2697778"/>
          </a:xfrm>
        </p:grpSpPr>
        <p:sp>
          <p:nvSpPr>
            <p:cNvPr id="50" name="TextBox 49"/>
            <p:cNvSpPr txBox="1"/>
            <p:nvPr/>
          </p:nvSpPr>
          <p:spPr>
            <a:xfrm>
              <a:off x="4419600" y="2057400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715000" y="26024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2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70514" y="3212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3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486400" y="42026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4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419600" y="4355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5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276600" y="4202668"/>
              <a:ext cx="3433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…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743200" y="3212068"/>
              <a:ext cx="5581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N-1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2450068"/>
              <a:ext cx="3497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</a:t>
              </a: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1219200" y="5181600"/>
            <a:ext cx="7772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rPr>
              <a:t> </a:t>
            </a: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 = number of external router “ports</a:t>
            </a:r>
            <a:r>
              <a:rPr 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”</a:t>
            </a:r>
            <a:endParaRPr 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 = speed (“line rate”) of a port</a:t>
            </a: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Router capacity = N x R</a:t>
            </a:r>
          </a:p>
        </p:txBody>
      </p:sp>
      <p:pic>
        <p:nvPicPr>
          <p:cNvPr id="4" name="Picture 55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14800" y="3048000"/>
            <a:ext cx="9906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5" name="TextBox 74"/>
          <p:cNvSpPr txBox="1"/>
          <p:nvPr/>
        </p:nvSpPr>
        <p:spPr>
          <a:xfrm>
            <a:off x="6477000" y="3134380"/>
            <a:ext cx="15298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  <a:latin typeface="+mn-lt"/>
              </a:rPr>
              <a:t>R</a:t>
            </a:r>
            <a:r>
              <a:rPr lang="en-US" sz="2800" b="1" dirty="0">
                <a:solidFill>
                  <a:srgbClr val="8F3D8B"/>
                </a:solidFill>
                <a:latin typeface="+mn-lt"/>
              </a:rPr>
              <a:t> </a:t>
            </a:r>
            <a:r>
              <a:rPr lang="en-US" sz="2000" b="1" i="1" dirty="0">
                <a:solidFill>
                  <a:srgbClr val="8F3D8B"/>
                </a:solidFill>
                <a:latin typeface="+mn-lt"/>
              </a:rPr>
              <a:t>bits/sec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9784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7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363C52E5-AAFD-7A4E-A2DF-C81B71CAD45D}"/>
              </a:ext>
            </a:extLst>
          </p:cNvPr>
          <p:cNvGrpSpPr/>
          <p:nvPr/>
        </p:nvGrpSpPr>
        <p:grpSpPr>
          <a:xfrm>
            <a:off x="-541018" y="4027219"/>
            <a:ext cx="2899333" cy="415925"/>
            <a:chOff x="669073" y="5348288"/>
            <a:chExt cx="2899333" cy="41592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789B0DF-3477-7445-BDF2-84B8FA70FA75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3DB44A4-A6FC-4B45-95B6-35A2B0B4A14C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26D64B9-0304-674E-B517-D64C83BB4283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696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5032EBA-5993-3645-9EFD-2CD3082C8AA4}" type="slidenum">
              <a:rPr lang="en-US" sz="1400" b="0">
                <a:latin typeface="Times New Roman" charset="0"/>
                <a:cs typeface="Calibri"/>
              </a:rPr>
              <a:pPr eaLnBrk="1" hangingPunct="1"/>
              <a:t>110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Sends Packet Through R</a:t>
            </a:r>
          </a:p>
        </p:txBody>
      </p:sp>
      <p:sp>
        <p:nvSpPr>
          <p:cNvPr id="95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093913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learns the MAC address of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’s interface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111.111.111.110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dirty="0">
                <a:ea typeface="Calibri"/>
                <a:cs typeface="Calibri"/>
              </a:rPr>
              <a:t> responds with E6-E9-00-17-BB-4B</a:t>
            </a:r>
          </a:p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endParaRPr lang="en-US" dirty="0">
              <a:cs typeface="Calibri"/>
            </a:endParaRPr>
          </a:p>
        </p:txBody>
      </p:sp>
      <p:sp>
        <p:nvSpPr>
          <p:cNvPr id="69638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39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40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5427E94-4A22-3C44-8998-599D454FAB6F}"/>
              </a:ext>
            </a:extLst>
          </p:cNvPr>
          <p:cNvGrpSpPr/>
          <p:nvPr/>
        </p:nvGrpSpPr>
        <p:grpSpPr>
          <a:xfrm>
            <a:off x="-541018" y="4036198"/>
            <a:ext cx="3902927" cy="415925"/>
            <a:chOff x="669073" y="5348288"/>
            <a:chExt cx="3902927" cy="415925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8645A1D-AAD0-754D-8153-911E3688F1DA}"/>
                </a:ext>
              </a:extLst>
            </p:cNvPr>
            <p:cNvSpPr/>
            <p:nvPr/>
          </p:nvSpPr>
          <p:spPr>
            <a:xfrm>
              <a:off x="669073" y="5348288"/>
              <a:ext cx="3902927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FE10388-122E-8A42-946A-F2169611F14D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D76A6FB-0B10-5841-AD6A-42D91286D41D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32E1CEF-7C33-3B4D-9E4A-7E17C4A135E6}"/>
                </a:ext>
              </a:extLst>
            </p:cNvPr>
            <p:cNvSpPr/>
            <p:nvPr/>
          </p:nvSpPr>
          <p:spPr>
            <a:xfrm>
              <a:off x="3576161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DD8827F-669E-8942-A3EC-D8EED72B7348}"/>
                </a:ext>
              </a:extLst>
            </p:cNvPr>
            <p:cNvSpPr/>
            <p:nvPr/>
          </p:nvSpPr>
          <p:spPr>
            <a:xfrm>
              <a:off x="4071726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R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84EB1E7-0733-8E47-9A03-B3AEE16EE24D}"/>
              </a:ext>
            </a:extLst>
          </p:cNvPr>
          <p:cNvGrpSpPr/>
          <p:nvPr/>
        </p:nvGrpSpPr>
        <p:grpSpPr>
          <a:xfrm>
            <a:off x="1524000" y="5067688"/>
            <a:ext cx="3987383" cy="415925"/>
            <a:chOff x="669073" y="-720724"/>
            <a:chExt cx="3987383" cy="415925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49082E58-B157-B44D-9BBE-4C3969AEB919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4425CFC-CE09-2A45-8AF7-B74137BEAB0F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I’m 111.111.111.110 </a:t>
              </a:r>
              <a:r>
                <a:rPr lang="en-GB" sz="1400" i="1" dirty="0"/>
                <a:t>on </a:t>
              </a:r>
              <a:r>
                <a:rPr lang="en-GB" sz="1100" i="1" dirty="0">
                  <a:latin typeface="Courier New" panose="02070309020205020404" pitchFamily="49" charset="0"/>
                  <a:cs typeface="Courier New" panose="02070309020205020404" pitchFamily="49" charset="0"/>
                </a:rPr>
                <a:t>e</a:t>
              </a:r>
              <a:r>
                <a:rPr lang="en-GB" sz="11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6-e9-00-17-bb-4b</a:t>
              </a:r>
              <a:r>
                <a:rPr lang="en-GB" sz="1400" i="1" dirty="0"/>
                <a:t> </a:t>
              </a:r>
              <a:endParaRPr lang="en-GB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E400243-0B26-2B49-95C8-917FA7E6957D}"/>
              </a:ext>
            </a:extLst>
          </p:cNvPr>
          <p:cNvGrpSpPr/>
          <p:nvPr/>
        </p:nvGrpSpPr>
        <p:grpSpPr>
          <a:xfrm>
            <a:off x="81380" y="4264604"/>
            <a:ext cx="3987383" cy="415925"/>
            <a:chOff x="669073" y="-720724"/>
            <a:chExt cx="3987383" cy="41592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8425C6BF-C7C8-9041-BB7E-A6218073F8FA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DA88A4-E553-3647-8D4B-B7D09BC956F6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F4C3A53-0D51-6046-BDCF-ECF667DC5C8B}"/>
              </a:ext>
            </a:extLst>
          </p:cNvPr>
          <p:cNvGrpSpPr/>
          <p:nvPr/>
        </p:nvGrpSpPr>
        <p:grpSpPr>
          <a:xfrm>
            <a:off x="79139" y="4267430"/>
            <a:ext cx="3957403" cy="415925"/>
            <a:chOff x="669073" y="-720724"/>
            <a:chExt cx="3957403" cy="415925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02B4CB2-1175-9E4F-A999-A64C7ABF8EDC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B7376E7-9E78-4642-8756-6A6343145D4D}"/>
                </a:ext>
              </a:extLst>
            </p:cNvPr>
            <p:cNvSpPr txBox="1"/>
            <p:nvPr/>
          </p:nvSpPr>
          <p:spPr>
            <a:xfrm flipH="1">
              <a:off x="72354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40127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3.7037E-6 L 0.16128 0.1363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17" y="6806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0.00209 L -0.00382 0.20741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0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0.00209 L -0.16597 -0.13634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85" y="-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052 -0.0338 L 0.33142 0.13171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45" y="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7443" grpId="0" uiExpand="1" build="p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D1AB618-2739-4445-A705-B4EE727C7ED1}" type="slidenum">
              <a:rPr lang="en-US" sz="1400" b="0">
                <a:latin typeface="Times New Roman" charset="0"/>
                <a:cs typeface="Calibri"/>
              </a:rPr>
              <a:pPr eaLnBrk="1" hangingPunct="1"/>
              <a:t>111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Decides how to Forward Packet</a:t>
            </a:r>
          </a:p>
        </p:txBody>
      </p:sp>
      <p:sp>
        <p:nvSpPr>
          <p:cNvPr id="95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143000"/>
            <a:ext cx="8458200" cy="2743200"/>
          </a:xfrm>
        </p:spPr>
        <p:txBody>
          <a:bodyPr>
            <a:normAutofit/>
          </a:bodyPr>
          <a:lstStyle/>
          <a:p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’s adaptor receives the packet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extracts the IP packet from the Ethernet frame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sees the IP packet is destined to 222.222.222.222</a:t>
            </a:r>
          </a:p>
          <a:p>
            <a:pPr>
              <a:lnSpc>
                <a:spcPct val="80000"/>
              </a:lnSpc>
            </a:pPr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 consults its forwarding table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Packet matches 222.222.222.0/24 via other adaptor</a:t>
            </a:r>
          </a:p>
        </p:txBody>
      </p:sp>
      <p:pic>
        <p:nvPicPr>
          <p:cNvPr id="71685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7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8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407C4D8-60F0-8344-BE7E-9D7C354BFB16}"/>
              </a:ext>
            </a:extLst>
          </p:cNvPr>
          <p:cNvGrpSpPr/>
          <p:nvPr/>
        </p:nvGrpSpPr>
        <p:grpSpPr>
          <a:xfrm>
            <a:off x="2311135" y="5083969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7C566-619F-2A4D-B016-4BE45FF582BA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F052E4D-C90E-134C-926D-7E256AAA545B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0B05E16-3822-0742-9ED3-A8443D432B4E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84D8D6-F830-0C40-A5E5-24A13C52A372}"/>
              </a:ext>
            </a:extLst>
          </p:cNvPr>
          <p:cNvSpPr/>
          <p:nvPr/>
        </p:nvSpPr>
        <p:spPr>
          <a:xfrm>
            <a:off x="5218223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089177D-DCA2-6848-A346-DB4D40E6CD2C}"/>
              </a:ext>
            </a:extLst>
          </p:cNvPr>
          <p:cNvSpPr/>
          <p:nvPr/>
        </p:nvSpPr>
        <p:spPr>
          <a:xfrm>
            <a:off x="5713788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78875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9491" grpId="0" uiExpand="1" build="p"/>
      <p:bldP spid="15" grpId="0" animBg="1"/>
      <p:bldP spid="16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22DECC4-F05B-ED43-AAF9-C700E61BD399}" type="slidenum">
              <a:rPr lang="en-US" sz="1400" b="0">
                <a:latin typeface="Times New Roman" charset="0"/>
                <a:cs typeface="Calibri"/>
              </a:rPr>
              <a:pPr eaLnBrk="1" hangingPunct="1"/>
              <a:t>112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Sends Packet to B</a:t>
            </a:r>
          </a:p>
        </p:txBody>
      </p:sp>
      <p:sp>
        <p:nvSpPr>
          <p:cNvPr id="961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286000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ja-JP" altLang="en-US" dirty="0">
                <a:cs typeface="Calibri"/>
              </a:rPr>
              <a:t>’</a:t>
            </a:r>
            <a:r>
              <a:rPr lang="en-US" dirty="0">
                <a:cs typeface="Calibri"/>
              </a:rPr>
              <a:t>s learns the MAC address of 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222.222.222.222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B</a:t>
            </a:r>
            <a:r>
              <a:rPr lang="en-US" dirty="0">
                <a:ea typeface="Calibri"/>
                <a:cs typeface="Calibri"/>
              </a:rPr>
              <a:t> responds with 49-BD-D2-C7-52A</a:t>
            </a:r>
          </a:p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</p:txBody>
      </p:sp>
      <p:pic>
        <p:nvPicPr>
          <p:cNvPr id="73733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5"/>
          <p:cNvSpPr txBox="1">
            <a:spLocks noChangeArrowheads="1"/>
          </p:cNvSpPr>
          <p:nvPr/>
        </p:nvSpPr>
        <p:spPr bwMode="auto">
          <a:xfrm>
            <a:off x="2850998" y="4671616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5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6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83EE568-5079-5B44-9E02-DA7D3FA0A980}"/>
              </a:ext>
            </a:extLst>
          </p:cNvPr>
          <p:cNvGrpSpPr/>
          <p:nvPr/>
        </p:nvGrpSpPr>
        <p:grpSpPr>
          <a:xfrm>
            <a:off x="2135771" y="5115322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8DAB771-4F00-364B-AE0D-C967936AF442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19AAB46-A701-ED42-85CE-A8C3F62B4C11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9AC2611-00AE-3F49-BD73-B6A683056CF7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7AB07C0B-39BA-234B-8F85-F8297FFF46EC}"/>
              </a:ext>
            </a:extLst>
          </p:cNvPr>
          <p:cNvSpPr/>
          <p:nvPr/>
        </p:nvSpPr>
        <p:spPr>
          <a:xfrm>
            <a:off x="5042859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83014DF-5D99-B245-941C-6A5F5402785F}"/>
              </a:ext>
            </a:extLst>
          </p:cNvPr>
          <p:cNvSpPr/>
          <p:nvPr/>
        </p:nvSpPr>
        <p:spPr>
          <a:xfrm>
            <a:off x="5538424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3D63D43-FF17-0348-A32B-0945183892EB}"/>
              </a:ext>
            </a:extLst>
          </p:cNvPr>
          <p:cNvSpPr txBox="1"/>
          <p:nvPr/>
        </p:nvSpPr>
        <p:spPr>
          <a:xfrm>
            <a:off x="5636712" y="4238159"/>
            <a:ext cx="2928992" cy="175432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dirty="0"/>
              <a:t>R broadcasts: Who is 222.222.22.222.222?</a:t>
            </a:r>
          </a:p>
          <a:p>
            <a:endParaRPr lang="en-GB" dirty="0"/>
          </a:p>
          <a:p>
            <a:pPr algn="r"/>
            <a:r>
              <a:rPr lang="en-GB" dirty="0"/>
              <a:t>B replies to R </a:t>
            </a:r>
          </a:p>
          <a:p>
            <a:pPr algn="r"/>
            <a:r>
              <a:rPr lang="en-GB" dirty="0"/>
              <a:t>Me! I’m 222.22.222.222 on </a:t>
            </a:r>
            <a:r>
              <a:rPr lang="en-GB" dirty="0">
                <a:latin typeface="Courier New" panose="02070309020205020404" pitchFamily="49" charset="0"/>
                <a:cs typeface="Courier New" panose="02070309020205020404" pitchFamily="49" charset="0"/>
              </a:rPr>
              <a:t>49-BD-D2-C7-56-2A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2.59259E-6 L 0.38855 2.59259E-6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2.59259E-6 L 0.38854 2.59259E-6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0.38854 2.59259E-6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1539" grpId="0" uiExpand="1" build="p"/>
      <p:bldP spid="13" grpId="0" animBg="1"/>
      <p:bldP spid="13" grpId="1" animBg="1"/>
      <p:bldP spid="14" grpId="0" animBg="1"/>
      <p:bldP spid="14" grpId="1" animBg="1"/>
      <p:bldP spid="2" grpId="0" animBg="1"/>
      <p:bldP spid="2" grpId="1" build="allAtOnce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D458E67-F584-3F43-A21D-3C00464A7DE3}" type="slidenum">
              <a:rPr lang="en-US" sz="1400" b="0">
                <a:latin typeface="Times New Roman" charset="0"/>
                <a:cs typeface="Calibri"/>
              </a:rPr>
              <a:pPr eaLnBrk="1" hangingPunct="1"/>
              <a:t>113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Security Analysis of ARP</a:t>
            </a:r>
          </a:p>
        </p:txBody>
      </p:sp>
      <p:sp>
        <p:nvSpPr>
          <p:cNvPr id="963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Impersonation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Any</a:t>
            </a:r>
            <a:r>
              <a:rPr lang="en-US" dirty="0">
                <a:ea typeface="Calibri"/>
                <a:cs typeface="Calibri"/>
              </a:rPr>
              <a:t> node that hears request can answer …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… and can say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whatever</a:t>
            </a:r>
            <a:r>
              <a:rPr lang="en-US" dirty="0">
                <a:ea typeface="Calibri"/>
                <a:cs typeface="Calibri"/>
              </a:rPr>
              <a:t> they want</a:t>
            </a:r>
          </a:p>
          <a:p>
            <a:pPr>
              <a:lnSpc>
                <a:spcPct val="90000"/>
              </a:lnSpc>
            </a:pPr>
            <a:endParaRPr lang="en-US" dirty="0"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Actual legit receiver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never sees a problem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Because even though later packets carry its IP address, its NIC doesn't capture them since the (naughty) packets are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not its MAC address</a:t>
            </a:r>
            <a:endParaRPr lang="en-US" dirty="0">
              <a:ea typeface="Calibri"/>
              <a:cs typeface="Calibri"/>
            </a:endParaRPr>
          </a:p>
        </p:txBody>
      </p:sp>
      <p:pic>
        <p:nvPicPr>
          <p:cNvPr id="75781" name="Picture 4" descr="arppoisonbottl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5642" y="228600"/>
            <a:ext cx="902607" cy="1203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5974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83415D7-6CE7-704F-919D-9007E1D143FB}" type="slidenum">
              <a:rPr lang="en-US" sz="1400" b="0">
                <a:latin typeface="Times New Roman" charset="0"/>
                <a:cs typeface="Calibri"/>
              </a:rPr>
              <a:pPr eaLnBrk="1" hangingPunct="1"/>
              <a:t>114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Key Ideas in Both ARP and DHCP</a:t>
            </a:r>
          </a:p>
        </p:txBody>
      </p:sp>
      <p:sp>
        <p:nvSpPr>
          <p:cNvPr id="92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85000" lnSpcReduction="20000"/>
          </a:bodyPr>
          <a:lstStyle/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Broadcasting</a:t>
            </a:r>
            <a:r>
              <a:rPr lang="en-US" dirty="0">
                <a:cs typeface="Calibri"/>
              </a:rPr>
              <a:t>: Can use broadcast to make contact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Scalable because of limited size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Caching</a:t>
            </a:r>
            <a:r>
              <a:rPr lang="en-US" dirty="0">
                <a:cs typeface="Calibri"/>
              </a:rPr>
              <a:t>: remember the past for a while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Store the information you learn to reduce overhead</a:t>
            </a:r>
          </a:p>
          <a:p>
            <a:pPr lvl="1"/>
            <a:r>
              <a:rPr lang="en-US" dirty="0">
                <a:ea typeface="Calibri"/>
                <a:cs typeface="Calibri"/>
              </a:rPr>
              <a:t>Remember your own address &amp; other host</a:t>
            </a:r>
            <a:r>
              <a:rPr lang="ja-JP" altLang="en-US" dirty="0">
                <a:ea typeface="Calibri"/>
                <a:cs typeface="Calibri"/>
              </a:rPr>
              <a:t>’</a:t>
            </a:r>
            <a:r>
              <a:rPr lang="en-US" dirty="0">
                <a:ea typeface="Calibri"/>
                <a:cs typeface="Calibri"/>
              </a:rPr>
              <a:t>s addresses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Soft state</a:t>
            </a:r>
            <a:r>
              <a:rPr lang="en-US" dirty="0">
                <a:cs typeface="Calibri"/>
              </a:rPr>
              <a:t>: eventually forget the past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Associate a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time-to-live</a:t>
            </a:r>
            <a:r>
              <a:rPr lang="en-US" dirty="0">
                <a:ea typeface="Calibri"/>
                <a:cs typeface="Calibri"/>
              </a:rPr>
              <a:t> field with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… and either refresh or discard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Key for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robustness</a:t>
            </a:r>
            <a:r>
              <a:rPr lang="en-US" dirty="0">
                <a:ea typeface="Calibri"/>
                <a:cs typeface="Calibri"/>
              </a:rPr>
              <a:t> in the face of unpredictable change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87972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6723" grpId="0" build="p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Not Use DNS-Like Tables?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When host arrives:</a:t>
            </a:r>
          </a:p>
          <a:p>
            <a:pPr lvl="1"/>
            <a:r>
              <a:rPr lang="en-US" dirty="0"/>
              <a:t>Assign it an IP address that will last as long it is present</a:t>
            </a:r>
          </a:p>
          <a:p>
            <a:pPr lvl="1"/>
            <a:r>
              <a:rPr lang="en-US" dirty="0"/>
              <a:t>Add an entry into a table in DNS-server that maps MAC to IP addresses</a:t>
            </a:r>
          </a:p>
          <a:p>
            <a:pPr marL="1828800" lvl="4" indent="0">
              <a:buNone/>
            </a:pPr>
            <a:endParaRPr lang="en-US" dirty="0"/>
          </a:p>
          <a:p>
            <a:r>
              <a:rPr lang="en-US" dirty="0"/>
              <a:t>Answer: </a:t>
            </a:r>
          </a:p>
          <a:p>
            <a:pPr lvl="1"/>
            <a:r>
              <a:rPr lang="en-US" dirty="0"/>
              <a:t>Names: explicit creation, and are plentiful</a:t>
            </a:r>
          </a:p>
          <a:p>
            <a:pPr lvl="1"/>
            <a:r>
              <a:rPr lang="en-US" dirty="0"/>
              <a:t>Hosts: come and go without informing network</a:t>
            </a:r>
          </a:p>
          <a:p>
            <a:pPr lvl="2"/>
            <a:r>
              <a:rPr lang="en-US" dirty="0"/>
              <a:t>Must do mapping on demand</a:t>
            </a:r>
          </a:p>
          <a:p>
            <a:pPr lvl="1"/>
            <a:r>
              <a:rPr lang="en-US" dirty="0"/>
              <a:t>Addresses: not plentiful, need to reuse and remap</a:t>
            </a:r>
          </a:p>
          <a:p>
            <a:pPr lvl="2"/>
            <a:r>
              <a:rPr lang="en-US" dirty="0"/>
              <a:t>Soft-state enables dynamic reuse</a:t>
            </a:r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4A0A2D-594B-8E49-B425-D639F4F9ACCA}" type="slidenum">
              <a:rPr lang="en-US" smtClean="0">
                <a:solidFill>
                  <a:srgbClr val="000000"/>
                </a:solidFill>
              </a:rPr>
              <a:pPr/>
              <a:t>115</a:t>
            </a:fld>
            <a:endParaRPr lang="en-US">
              <a:solidFill>
                <a:srgbClr val="00000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10859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24960" cy="1143000"/>
          </a:xfrm>
        </p:spPr>
        <p:txBody>
          <a:bodyPr/>
          <a:lstStyle/>
          <a:p>
            <a:r>
              <a:rPr lang="en-US" dirty="0"/>
              <a:t>IPv6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928616"/>
          </a:xfrm>
        </p:spPr>
        <p:txBody>
          <a:bodyPr>
            <a:normAutofit fontScale="77500" lnSpcReduction="20000"/>
          </a:bodyPr>
          <a:lstStyle/>
          <a:p>
            <a:r>
              <a:rPr lang="en-US" dirty="0"/>
              <a:t>Motivated by address exhaustion</a:t>
            </a:r>
          </a:p>
          <a:p>
            <a:pPr lvl="1"/>
            <a:r>
              <a:rPr lang="en-US" dirty="0"/>
              <a:t>addresses are larger</a:t>
            </a:r>
          </a:p>
          <a:p>
            <a:pPr lvl="1"/>
            <a:r>
              <a:rPr lang="en-US" dirty="0"/>
              <a:t>packet headers are laid out differently</a:t>
            </a:r>
          </a:p>
          <a:p>
            <a:pPr lvl="1"/>
            <a:r>
              <a:rPr lang="en-US" dirty="0"/>
              <a:t>address management and configuration are completely different</a:t>
            </a:r>
          </a:p>
          <a:p>
            <a:pPr lvl="1"/>
            <a:r>
              <a:rPr lang="en-US" dirty="0"/>
              <a:t>some DNS behavior changes</a:t>
            </a:r>
          </a:p>
          <a:p>
            <a:pPr lvl="1"/>
            <a:r>
              <a:rPr lang="en-US" dirty="0"/>
              <a:t>some sockets code changes</a:t>
            </a:r>
          </a:p>
          <a:p>
            <a:pPr lvl="1"/>
            <a:r>
              <a:rPr lang="en-US" i="1" dirty="0"/>
              <a:t>everybody now has a hard time parsing IP addresses</a:t>
            </a:r>
          </a:p>
          <a:p>
            <a:pPr lvl="1"/>
            <a:endParaRPr lang="en-US" dirty="0"/>
          </a:p>
          <a:p>
            <a:r>
              <a:rPr lang="en-US" dirty="0"/>
              <a:t>Steve </a:t>
            </a:r>
            <a:r>
              <a:rPr lang="en-US" dirty="0" err="1"/>
              <a:t>Deering</a:t>
            </a:r>
            <a:r>
              <a:rPr lang="en-US" dirty="0"/>
              <a:t> focused on simplifying IP</a:t>
            </a:r>
          </a:p>
          <a:p>
            <a:pPr lvl="1"/>
            <a:r>
              <a:rPr lang="en-US" dirty="0"/>
              <a:t>Got rid of all fields that were not absolutely necessary</a:t>
            </a:r>
          </a:p>
          <a:p>
            <a:pPr lvl="1"/>
            <a:r>
              <a:rPr lang="en-US" dirty="0"/>
              <a:t>“Spring Cleaning” for IP</a:t>
            </a:r>
          </a:p>
          <a:p>
            <a:pPr lvl="1"/>
            <a:endParaRPr lang="en-US" dirty="0"/>
          </a:p>
          <a:p>
            <a:r>
              <a:rPr lang="en-US" dirty="0"/>
              <a:t>Result is an elegant, if unambitious, protocol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p:pic>
        <p:nvPicPr>
          <p:cNvPr id="5" name="Picture 4" descr="IPv4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467" y="26670"/>
            <a:ext cx="4369533" cy="13909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04BDC6D-FC97-2A41-99EA-E04A1D6CB8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4513" y="5074920"/>
            <a:ext cx="2469487" cy="178308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32CA816-0C6C-7744-A347-19713AFB45FB}"/>
              </a:ext>
            </a:extLst>
          </p:cNvPr>
          <p:cNvSpPr txBox="1"/>
          <p:nvPr/>
        </p:nvSpPr>
        <p:spPr>
          <a:xfrm rot="21245497">
            <a:off x="1540204" y="1286078"/>
            <a:ext cx="1652452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2000" dirty="0"/>
              <a:t>prematurely</a:t>
            </a:r>
          </a:p>
        </p:txBody>
      </p:sp>
      <p:sp>
        <p:nvSpPr>
          <p:cNvPr id="8" name="Up Arrow 7">
            <a:extLst>
              <a:ext uri="{FF2B5EF4-FFF2-40B4-BE49-F238E27FC236}">
                <a16:creationId xmlns:a16="http://schemas.microsoft.com/office/drawing/2014/main" id="{0AFCB4A7-76E5-D14F-A1FD-C1601C02B781}"/>
              </a:ext>
            </a:extLst>
          </p:cNvPr>
          <p:cNvSpPr/>
          <p:nvPr/>
        </p:nvSpPr>
        <p:spPr>
          <a:xfrm>
            <a:off x="2148840" y="1861457"/>
            <a:ext cx="241663" cy="169818"/>
          </a:xfrm>
          <a:prstGeom prst="up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67872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IPv6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Larger address space</a:t>
            </a:r>
          </a:p>
          <a:p>
            <a:endParaRPr lang="en-US" sz="2000" dirty="0"/>
          </a:p>
          <a:p>
            <a:r>
              <a:rPr lang="en-US" sz="2000" dirty="0"/>
              <a:t>Auto-configuration (not new but better than IPv4)</a:t>
            </a:r>
          </a:p>
          <a:p>
            <a:endParaRPr lang="en-US" sz="2000" dirty="0"/>
          </a:p>
          <a:p>
            <a:r>
              <a:rPr lang="en-US" sz="2000" dirty="0"/>
              <a:t>Cleanup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Eliminate fragmentation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Eliminate checksum</a:t>
            </a:r>
          </a:p>
          <a:p>
            <a:pPr marL="342900" lvl="2" indent="-342900"/>
            <a:r>
              <a:rPr lang="en-US" sz="2000" dirty="0"/>
              <a:t>Pseudo-header (w/o Hop Limit) covered by transport layer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Flow label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Increase minimum MTU from 576 to 1280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Replace broadcasts with multicast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117</a:t>
            </a:fld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AB84CC-85F4-E34D-B38B-3C71CD6449B3}"/>
              </a:ext>
            </a:extLst>
          </p:cNvPr>
          <p:cNvSpPr txBox="1"/>
          <p:nvPr/>
        </p:nvSpPr>
        <p:spPr>
          <a:xfrm>
            <a:off x="637563" y="6056851"/>
            <a:ext cx="73068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IPv6 slides are hugely improved thanks to Stephen </a:t>
            </a:r>
            <a:r>
              <a:rPr lang="en-GB" dirty="0" err="1"/>
              <a:t>Strowes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8346952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118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440528"/>
              </p:ext>
            </p:extLst>
          </p:nvPr>
        </p:nvGraphicFramePr>
        <p:xfrm>
          <a:off x="0" y="100620"/>
          <a:ext cx="9144000" cy="66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9675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latin typeface="verdana"/>
                        </a:rPr>
                        <a:t>IPv4 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>
                          <a:latin typeface="verdana"/>
                        </a:rPr>
                        <a:t>IPv6 </a:t>
                      </a: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Addresses are 32 bits (4 bytes) in length.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Addresses are 128 bits (16 bytes) in length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(A) resource records in DNS to map host names to IPv4 addresses.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(AAAA) resource records in DNS to map host names to IPv6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IN-ADDR.ARPA DNS domain to map IPv4 addresses to host names.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IP6.ARPA DNS domain to map IPv6 addresses to host names.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is optional and should be supported externally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support is not optional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identify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routers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contains Flow Label field, which Identifies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Both routers and the sending host fragment packets.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Routers do not support packet fragmentation. Sending host fragments packets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a checksum.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include a checksum.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options.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Optional data is supported as extension headers.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ARP uses broadcast ARP request to resolve IP to MAC/Hardware address.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Multicast Neighbor Solicitation messages resolve IP addresses to MAC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Internet Group Management Protocol (IGMP) manages membership in local subnet groups.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Multicast Listener Discovery (MLD) messages manage membership in local subnet groups.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Broadcast addresses are used to send traffic to all nodes on a subnet.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IPv6 uses a link-local scope all-nodes multicast address.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Configured either manually or through DHCP.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Does not require manual configuration or DHCP.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Must support a 576-byte packet size (possibly fragmented).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Must support a 1280-byte packet size (without fragmentation).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242996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Larger Address Space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IPv4 = 4,294,967,295 addresses</a:t>
            </a:r>
          </a:p>
          <a:p>
            <a:r>
              <a:rPr lang="en-US" sz="2000" dirty="0"/>
              <a:t>IPv6 = 340,282,366,920,938,463,374,607,432,768,211,456 addresses</a:t>
            </a:r>
          </a:p>
          <a:p>
            <a:r>
              <a:rPr lang="en-US" sz="2000" dirty="0"/>
              <a:t>4x in number of bits translates to </a:t>
            </a:r>
            <a:r>
              <a:rPr lang="en-US" sz="2000" b="1" u="sng" dirty="0"/>
              <a:t>huge</a:t>
            </a:r>
            <a:r>
              <a:rPr lang="en-US" sz="2000" dirty="0"/>
              <a:t> increase in address space!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119</a:t>
            </a:fld>
            <a:endParaRPr lang="en-US"/>
          </a:p>
        </p:txBody>
      </p:sp>
      <p:pic>
        <p:nvPicPr>
          <p:cNvPr id="7" name="Picture 6" descr="014G_53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43000" y="3468293"/>
            <a:ext cx="6700838" cy="1938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2184148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Cloud 57"/>
          <p:cNvSpPr>
            <a:spLocks noChangeArrowheads="1"/>
          </p:cNvSpPr>
          <p:nvPr/>
        </p:nvSpPr>
        <p:spPr bwMode="auto">
          <a:xfrm>
            <a:off x="7467600" y="5029200"/>
            <a:ext cx="1447800" cy="914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4" name="Cloud 57"/>
          <p:cNvSpPr>
            <a:spLocks noChangeArrowheads="1"/>
          </p:cNvSpPr>
          <p:nvPr/>
        </p:nvSpPr>
        <p:spPr bwMode="auto">
          <a:xfrm>
            <a:off x="7239000" y="2286000"/>
            <a:ext cx="1447800" cy="1143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3" name="Cloud 57"/>
          <p:cNvSpPr>
            <a:spLocks noChangeArrowheads="1"/>
          </p:cNvSpPr>
          <p:nvPr/>
        </p:nvSpPr>
        <p:spPr bwMode="auto">
          <a:xfrm>
            <a:off x="685800" y="1828800"/>
            <a:ext cx="1676400" cy="1295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1" name="Cloud 57"/>
          <p:cNvSpPr>
            <a:spLocks noChangeArrowheads="1"/>
          </p:cNvSpPr>
          <p:nvPr/>
        </p:nvSpPr>
        <p:spPr bwMode="auto">
          <a:xfrm>
            <a:off x="457200" y="4800600"/>
            <a:ext cx="2667000" cy="16002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5" name="Cloud 57"/>
          <p:cNvSpPr>
            <a:spLocks noChangeArrowheads="1"/>
          </p:cNvSpPr>
          <p:nvPr/>
        </p:nvSpPr>
        <p:spPr bwMode="auto">
          <a:xfrm>
            <a:off x="4038600" y="5029200"/>
            <a:ext cx="2895600" cy="134874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0" name="Cloud 57"/>
          <p:cNvSpPr>
            <a:spLocks noChangeArrowheads="1"/>
          </p:cNvSpPr>
          <p:nvPr/>
        </p:nvSpPr>
        <p:spPr bwMode="auto">
          <a:xfrm>
            <a:off x="2743200" y="1905000"/>
            <a:ext cx="3886200" cy="2667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grpSp>
        <p:nvGrpSpPr>
          <p:cNvPr id="3" name="Group 124"/>
          <p:cNvGrpSpPr/>
          <p:nvPr/>
        </p:nvGrpSpPr>
        <p:grpSpPr>
          <a:xfrm>
            <a:off x="1295400" y="2819400"/>
            <a:ext cx="6172200" cy="2781300"/>
            <a:chOff x="1447800" y="2247900"/>
            <a:chExt cx="6172200" cy="2781300"/>
          </a:xfrm>
        </p:grpSpPr>
        <p:cxnSp>
          <p:nvCxnSpPr>
            <p:cNvPr id="95" name="Straight Connector 94"/>
            <p:cNvCxnSpPr>
              <a:cxnSpLocks/>
            </p:cNvCxnSpPr>
            <p:nvPr/>
          </p:nvCxnSpPr>
          <p:spPr>
            <a:xfrm>
              <a:off x="1447800" y="3276600"/>
              <a:ext cx="457200" cy="1309846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rot="10800000">
              <a:off x="2209801" y="2286001"/>
              <a:ext cx="685801" cy="533401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 flipV="1">
              <a:off x="2895600" y="3733800"/>
              <a:ext cx="838200" cy="5334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3200400" y="4800600"/>
              <a:ext cx="1066800" cy="2286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 rot="5400000">
              <a:off x="4927124" y="4178776"/>
              <a:ext cx="776446" cy="38894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 flipV="1">
              <a:off x="7010400" y="4800600"/>
              <a:ext cx="609600" cy="762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>
            <a:xfrm flipV="1">
              <a:off x="6629400" y="2247900"/>
              <a:ext cx="762000" cy="381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152400"/>
            <a:ext cx="8229600" cy="1143000"/>
          </a:xfrm>
        </p:spPr>
        <p:txBody>
          <a:bodyPr/>
          <a:lstStyle/>
          <a:p>
            <a:r>
              <a:rPr lang="en-US" b="1" dirty="0"/>
              <a:t>Networks and routers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4648200" y="27432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8F3D8B"/>
                </a:solidFill>
              </a:rPr>
              <a:t>AT&amp;T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543800" y="25908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INTEL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7696200" y="5253335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MIT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066800" y="21336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JANET</a:t>
            </a:r>
          </a:p>
        </p:txBody>
      </p:sp>
      <p:pic>
        <p:nvPicPr>
          <p:cNvPr id="93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3400" y="3581400"/>
            <a:ext cx="762000" cy="762000"/>
          </a:xfrm>
          <a:prstGeom prst="rect">
            <a:avLst/>
          </a:prstGeom>
          <a:noFill/>
        </p:spPr>
      </p:pic>
      <p:pic>
        <p:nvPicPr>
          <p:cNvPr id="33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219200" y="3703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5" name="Straight Connector 334"/>
          <p:cNvCxnSpPr/>
          <p:nvPr/>
        </p:nvCxnSpPr>
        <p:spPr>
          <a:xfrm flipV="1">
            <a:off x="2057400" y="4876800"/>
            <a:ext cx="609600" cy="381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>
            <a:endCxn id="325" idx="0"/>
          </p:cNvCxnSpPr>
          <p:nvPr/>
        </p:nvCxnSpPr>
        <p:spPr>
          <a:xfrm rot="16200000" flipH="1">
            <a:off x="4168593" y="2918011"/>
            <a:ext cx="768717" cy="1142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V="1">
            <a:off x="3581402" y="3581401"/>
            <a:ext cx="990599" cy="83819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Straight Connector 333"/>
          <p:cNvCxnSpPr/>
          <p:nvPr/>
        </p:nvCxnSpPr>
        <p:spPr>
          <a:xfrm rot="16200000" flipH="1">
            <a:off x="4572000" y="3581400"/>
            <a:ext cx="685801" cy="5334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Connector 299"/>
          <p:cNvCxnSpPr/>
          <p:nvPr/>
        </p:nvCxnSpPr>
        <p:spPr>
          <a:xfrm flipV="1">
            <a:off x="2362200" y="5486400"/>
            <a:ext cx="609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Connector 300"/>
          <p:cNvCxnSpPr/>
          <p:nvPr/>
        </p:nvCxnSpPr>
        <p:spPr>
          <a:xfrm rot="16200000" flipH="1">
            <a:off x="2667000" y="49530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Connector 301"/>
          <p:cNvCxnSpPr/>
          <p:nvPr/>
        </p:nvCxnSpPr>
        <p:spPr>
          <a:xfrm rot="16200000" flipV="1">
            <a:off x="1828800" y="52578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Connector 302"/>
          <p:cNvCxnSpPr>
            <a:endCxn id="330" idx="1"/>
          </p:cNvCxnSpPr>
          <p:nvPr/>
        </p:nvCxnSpPr>
        <p:spPr>
          <a:xfrm>
            <a:off x="4191000" y="5562600"/>
            <a:ext cx="838200" cy="1524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Connector 303"/>
          <p:cNvCxnSpPr/>
          <p:nvPr/>
        </p:nvCxnSpPr>
        <p:spPr>
          <a:xfrm rot="16200000" flipH="1">
            <a:off x="5143501" y="5829300"/>
            <a:ext cx="457199" cy="76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 rot="16200000" flipH="1">
            <a:off x="5124450" y="5276850"/>
            <a:ext cx="304800" cy="1143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/>
          <p:cNvCxnSpPr>
            <a:endCxn id="326" idx="1"/>
          </p:cNvCxnSpPr>
          <p:nvPr/>
        </p:nvCxnSpPr>
        <p:spPr>
          <a:xfrm flipV="1">
            <a:off x="5486400" y="5471160"/>
            <a:ext cx="914400" cy="9144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/>
          <p:cNvCxnSpPr>
            <a:stCxn id="325" idx="1"/>
          </p:cNvCxnSpPr>
          <p:nvPr/>
        </p:nvCxnSpPr>
        <p:spPr>
          <a:xfrm rot="10800000" flipV="1">
            <a:off x="3200404" y="3546661"/>
            <a:ext cx="1142997" cy="3473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Connector 307"/>
          <p:cNvCxnSpPr/>
          <p:nvPr/>
        </p:nvCxnSpPr>
        <p:spPr>
          <a:xfrm flipV="1">
            <a:off x="4800600" y="2971800"/>
            <a:ext cx="1676400" cy="5334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>
            <a:endCxn id="324" idx="1"/>
          </p:cNvCxnSpPr>
          <p:nvPr/>
        </p:nvCxnSpPr>
        <p:spPr>
          <a:xfrm flipV="1">
            <a:off x="3733800" y="4263019"/>
            <a:ext cx="1219200" cy="8038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Connector 309"/>
          <p:cNvCxnSpPr>
            <a:stCxn id="323" idx="1"/>
          </p:cNvCxnSpPr>
          <p:nvPr/>
        </p:nvCxnSpPr>
        <p:spPr>
          <a:xfrm rot="10800000">
            <a:off x="4495800" y="2590803"/>
            <a:ext cx="1676400" cy="300613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Connector 310"/>
          <p:cNvCxnSpPr/>
          <p:nvPr/>
        </p:nvCxnSpPr>
        <p:spPr>
          <a:xfrm rot="10800000" flipV="1">
            <a:off x="2971800" y="2590800"/>
            <a:ext cx="1371600" cy="838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Connector 311"/>
          <p:cNvCxnSpPr/>
          <p:nvPr/>
        </p:nvCxnSpPr>
        <p:spPr>
          <a:xfrm rot="5400000" flipH="1" flipV="1">
            <a:off x="5295903" y="3086101"/>
            <a:ext cx="1066797" cy="9906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38400" y="471678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8194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15200" y="52197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27127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600200" y="50520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057400" y="56388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162800" y="2590800"/>
            <a:ext cx="533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276600" y="4233041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1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191000" y="2362200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2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667000" y="3352800"/>
            <a:ext cx="533400" cy="4019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172200" y="2667000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038604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43400" y="3359519"/>
            <a:ext cx="533400" cy="374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008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96824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886200" y="54711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181600" y="5989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29200" y="54102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1" name="Straight Connector 330"/>
          <p:cNvCxnSpPr/>
          <p:nvPr/>
        </p:nvCxnSpPr>
        <p:spPr>
          <a:xfrm rot="16200000" flipV="1">
            <a:off x="2933702" y="3771902"/>
            <a:ext cx="609599" cy="3809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ounded Rectangle 63"/>
          <p:cNvSpPr/>
          <p:nvPr/>
        </p:nvSpPr>
        <p:spPr>
          <a:xfrm>
            <a:off x="4876800" y="34290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5486400" y="54864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71" name="Rounded Rectangle 70"/>
          <p:cNvSpPr/>
          <p:nvPr/>
        </p:nvSpPr>
        <p:spPr>
          <a:xfrm>
            <a:off x="5410200" y="4191000"/>
            <a:ext cx="1295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(ISP)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6858000" y="2133600"/>
            <a:ext cx="2057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(enterprise)</a:t>
            </a:r>
          </a:p>
        </p:txBody>
      </p:sp>
      <p:sp>
        <p:nvSpPr>
          <p:cNvPr id="73" name="Rounded Rectangle 72"/>
          <p:cNvSpPr/>
          <p:nvPr/>
        </p:nvSpPr>
        <p:spPr>
          <a:xfrm>
            <a:off x="76200" y="3048000"/>
            <a:ext cx="1828800" cy="609600"/>
          </a:xfrm>
          <a:prstGeom prst="roundRect">
            <a:avLst/>
          </a:prstGeom>
          <a:solidFill>
            <a:schemeClr val="accent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home,</a:t>
            </a:r>
            <a:br>
              <a:rPr lang="en-US" sz="1600" b="1" dirty="0">
                <a:solidFill>
                  <a:schemeClr val="bg1"/>
                </a:solidFill>
              </a:rPr>
            </a:br>
            <a:r>
              <a:rPr lang="en-US" sz="1600" b="1" dirty="0">
                <a:solidFill>
                  <a:schemeClr val="bg1"/>
                </a:solidFill>
              </a:rPr>
              <a:t> small business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68BD7E8-6646-214D-AFEF-70FF109DC0FB}"/>
              </a:ext>
            </a:extLst>
          </p:cNvPr>
          <p:cNvSpPr txBox="1"/>
          <p:nvPr/>
        </p:nvSpPr>
        <p:spPr>
          <a:xfrm>
            <a:off x="781050" y="5484167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BT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86342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9" grpId="0" animBg="1"/>
      <p:bldP spid="71" grpId="0" animBg="1"/>
      <p:bldP spid="72" grpId="0" animBg="1"/>
      <p:bldP spid="73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- 1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r>
              <a:rPr lang="en-US" sz="2000" dirty="0"/>
              <a:t>Increased minimum MTU from 576 to 1280</a:t>
            </a:r>
          </a:p>
          <a:p>
            <a:r>
              <a:rPr lang="en-US" sz="2000" dirty="0"/>
              <a:t>No </a:t>
            </a:r>
            <a:r>
              <a:rPr lang="en-US" sz="2000" dirty="0" err="1"/>
              <a:t>enroute</a:t>
            </a:r>
            <a:r>
              <a:rPr lang="en-US" sz="2000" dirty="0"/>
              <a:t> fragmentation… fragmentation only at source</a:t>
            </a:r>
          </a:p>
          <a:p>
            <a:r>
              <a:rPr lang="en-US" sz="2000" dirty="0"/>
              <a:t>Header changes (20bytes to 40bytes)</a:t>
            </a:r>
          </a:p>
          <a:p>
            <a:r>
              <a:rPr lang="en-US" sz="2000" dirty="0"/>
              <a:t>Replace broadcast with multicast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120</a:t>
            </a:fld>
            <a:endParaRPr lang="en-US"/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663514" y="2881675"/>
            <a:ext cx="3581400" cy="2020887"/>
            <a:chOff x="192" y="1127"/>
            <a:chExt cx="2632" cy="1560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34" y="1444"/>
              <a:ext cx="790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Fragment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Offset</a:t>
              </a: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1619" y="1444"/>
              <a:ext cx="415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Flags</a:t>
              </a: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1619" y="1127"/>
              <a:ext cx="1205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Total Length</a:t>
              </a:r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918" y="1127"/>
              <a:ext cx="701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Type of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Service</a:t>
              </a:r>
            </a:p>
          </p:txBody>
        </p:sp>
        <p:sp>
          <p:nvSpPr>
            <p:cNvPr id="12" name="Rectangle 11"/>
            <p:cNvSpPr>
              <a:spLocks noChangeArrowheads="1"/>
            </p:cNvSpPr>
            <p:nvPr/>
          </p:nvSpPr>
          <p:spPr bwMode="auto">
            <a:xfrm>
              <a:off x="642" y="1127"/>
              <a:ext cx="276" cy="31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IHL</a:t>
              </a:r>
            </a:p>
          </p:txBody>
        </p: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2156" y="2502"/>
              <a:ext cx="668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Padding</a:t>
              </a:r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192" y="2502"/>
              <a:ext cx="1964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Options</a:t>
              </a:r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92" y="2299"/>
              <a:ext cx="2632" cy="203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192" y="2097"/>
              <a:ext cx="2632" cy="202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1619" y="1771"/>
              <a:ext cx="1205" cy="326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Header Checksum</a:t>
              </a: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918" y="1771"/>
              <a:ext cx="701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Protocol</a:t>
              </a: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192" y="1771"/>
              <a:ext cx="726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Time to Live</a:t>
              </a:r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192" y="1444"/>
              <a:ext cx="1427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Identification</a:t>
              </a:r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2" y="1127"/>
              <a:ext cx="450" cy="31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gray">
            <a:xfrm>
              <a:off x="192" y="1444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gray">
            <a:xfrm>
              <a:off x="192" y="1771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0"/>
            <p:cNvSpPr>
              <a:spLocks noChangeShapeType="1"/>
            </p:cNvSpPr>
            <p:nvPr/>
          </p:nvSpPr>
          <p:spPr bwMode="gray">
            <a:xfrm>
              <a:off x="192" y="2097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gray">
            <a:xfrm>
              <a:off x="192" y="2299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gray">
            <a:xfrm>
              <a:off x="192" y="2502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gray">
            <a:xfrm>
              <a:off x="918" y="1771"/>
              <a:ext cx="0" cy="326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gray">
            <a:xfrm>
              <a:off x="642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gray">
            <a:xfrm>
              <a:off x="918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26"/>
            <p:cNvSpPr>
              <a:spLocks noChangeShapeType="1"/>
            </p:cNvSpPr>
            <p:nvPr/>
          </p:nvSpPr>
          <p:spPr bwMode="gray">
            <a:xfrm>
              <a:off x="1619" y="1127"/>
              <a:ext cx="0" cy="97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gray">
            <a:xfrm>
              <a:off x="2034" y="1444"/>
              <a:ext cx="0" cy="32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28"/>
            <p:cNvSpPr>
              <a:spLocks noChangeShapeType="1"/>
            </p:cNvSpPr>
            <p:nvPr/>
          </p:nvSpPr>
          <p:spPr bwMode="gray">
            <a:xfrm>
              <a:off x="2156" y="2502"/>
              <a:ext cx="0" cy="185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/>
          <p:cNvGrpSpPr>
            <a:grpSpLocks/>
          </p:cNvGrpSpPr>
          <p:nvPr/>
        </p:nvGrpSpPr>
        <p:grpSpPr bwMode="auto">
          <a:xfrm>
            <a:off x="5332970" y="2881675"/>
            <a:ext cx="3581401" cy="2173286"/>
            <a:chOff x="2928" y="1150"/>
            <a:chExt cx="2640" cy="2778"/>
          </a:xfrm>
        </p:grpSpPr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4229" y="1688"/>
              <a:ext cx="669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Next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Header</a:t>
              </a: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4898" y="1688"/>
              <a:ext cx="670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Hop Limit</a:t>
              </a: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4127" y="1150"/>
              <a:ext cx="1441" cy="538"/>
            </a:xfrm>
            <a:prstGeom prst="rect">
              <a:avLst/>
            </a:prstGeom>
            <a:solidFill>
              <a:srgbClr val="4798AB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Flow Label</a:t>
              </a: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3379" y="1150"/>
              <a:ext cx="748" cy="538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Traffic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Class</a:t>
              </a: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928" y="3042"/>
              <a:ext cx="2640" cy="886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928" y="2175"/>
              <a:ext cx="2640" cy="86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928" y="1688"/>
              <a:ext cx="1301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Payload Length</a:t>
              </a: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928" y="1150"/>
              <a:ext cx="451" cy="538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42" name="Line 39"/>
            <p:cNvSpPr>
              <a:spLocks noChangeShapeType="1"/>
            </p:cNvSpPr>
            <p:nvPr/>
          </p:nvSpPr>
          <p:spPr bwMode="gray">
            <a:xfrm>
              <a:off x="2928" y="1688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40"/>
            <p:cNvSpPr>
              <a:spLocks noChangeShapeType="1"/>
            </p:cNvSpPr>
            <p:nvPr/>
          </p:nvSpPr>
          <p:spPr bwMode="gray">
            <a:xfrm>
              <a:off x="2928" y="2175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41"/>
            <p:cNvSpPr>
              <a:spLocks noChangeShapeType="1"/>
            </p:cNvSpPr>
            <p:nvPr/>
          </p:nvSpPr>
          <p:spPr bwMode="gray">
            <a:xfrm>
              <a:off x="2928" y="3042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2"/>
            <p:cNvSpPr>
              <a:spLocks noChangeShapeType="1"/>
            </p:cNvSpPr>
            <p:nvPr/>
          </p:nvSpPr>
          <p:spPr bwMode="gray">
            <a:xfrm>
              <a:off x="3379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3"/>
            <p:cNvSpPr>
              <a:spLocks noChangeShapeType="1"/>
            </p:cNvSpPr>
            <p:nvPr/>
          </p:nvSpPr>
          <p:spPr bwMode="gray">
            <a:xfrm>
              <a:off x="4127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4"/>
            <p:cNvSpPr>
              <a:spLocks noChangeShapeType="1"/>
            </p:cNvSpPr>
            <p:nvPr/>
          </p:nvSpPr>
          <p:spPr bwMode="gray">
            <a:xfrm>
              <a:off x="4898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45"/>
            <p:cNvSpPr>
              <a:spLocks noChangeShapeType="1"/>
            </p:cNvSpPr>
            <p:nvPr/>
          </p:nvSpPr>
          <p:spPr bwMode="gray">
            <a:xfrm>
              <a:off x="4229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Text Box 47"/>
          <p:cNvSpPr txBox="1">
            <a:spLocks noChangeArrowheads="1"/>
          </p:cNvSpPr>
          <p:nvPr/>
        </p:nvSpPr>
        <p:spPr bwMode="auto">
          <a:xfrm>
            <a:off x="1492189" y="5101284"/>
            <a:ext cx="3429000" cy="122657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="ctr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</a:t>
            </a:r>
            <a:r>
              <a:rPr lang="en-GB" sz="1400" dirty="0">
                <a:solidFill>
                  <a:srgbClr val="000000"/>
                </a:solidFill>
              </a:rPr>
              <a:t>’</a:t>
            </a:r>
            <a:r>
              <a:rPr lang="en-US" sz="1400" dirty="0" err="1">
                <a:solidFill>
                  <a:srgbClr val="000000"/>
                </a:solidFill>
              </a:rPr>
              <a:t>s</a:t>
            </a:r>
            <a:r>
              <a:rPr lang="en-US" sz="1400" dirty="0">
                <a:solidFill>
                  <a:srgbClr val="000000"/>
                </a:solidFill>
              </a:rPr>
              <a:t> </a:t>
            </a:r>
            <a:r>
              <a:rPr lang="en-GB" sz="1400" dirty="0">
                <a:solidFill>
                  <a:srgbClr val="000000"/>
                </a:solidFill>
              </a:rPr>
              <a:t>Name </a:t>
            </a:r>
            <a:r>
              <a:rPr lang="en-US" sz="1400" dirty="0">
                <a:solidFill>
                  <a:srgbClr val="000000"/>
                </a:solidFill>
              </a:rPr>
              <a:t>Kept from IPv4 to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Fields Not Kept in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Name and Position Changed in IPv6</a:t>
            </a:r>
            <a:endParaRPr lang="en-US" sz="1400" dirty="0">
              <a:solidFill>
                <a:srgbClr val="000000"/>
              </a:solidFill>
            </a:endParaRP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New Field in IPv6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0" name="Text Box 48"/>
          <p:cNvSpPr txBox="1">
            <a:spLocks noChangeArrowheads="1"/>
          </p:cNvSpPr>
          <p:nvPr/>
        </p:nvSpPr>
        <p:spPr bwMode="auto">
          <a:xfrm rot="16200000">
            <a:off x="243621" y="5462003"/>
            <a:ext cx="1250950" cy="436867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Ctr="1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2400" dirty="0">
                <a:solidFill>
                  <a:srgbClr val="000000"/>
                </a:solidFill>
              </a:rPr>
              <a:t>Legend</a:t>
            </a:r>
          </a:p>
        </p:txBody>
      </p:sp>
      <p:sp>
        <p:nvSpPr>
          <p:cNvPr id="51" name="Rectangle 49"/>
          <p:cNvSpPr>
            <a:spLocks noChangeArrowheads="1"/>
          </p:cNvSpPr>
          <p:nvPr/>
        </p:nvSpPr>
        <p:spPr bwMode="auto">
          <a:xfrm>
            <a:off x="1171514" y="5127987"/>
            <a:ext cx="328613" cy="228600"/>
          </a:xfrm>
          <a:prstGeom prst="rect">
            <a:avLst/>
          </a:prstGeom>
          <a:solidFill>
            <a:srgbClr val="F3BF2D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Rectangle 50"/>
          <p:cNvSpPr>
            <a:spLocks noChangeArrowheads="1"/>
          </p:cNvSpPr>
          <p:nvPr/>
        </p:nvSpPr>
        <p:spPr bwMode="auto">
          <a:xfrm>
            <a:off x="1171514" y="5437550"/>
            <a:ext cx="328613" cy="22860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51"/>
          <p:cNvSpPr>
            <a:spLocks noChangeArrowheads="1"/>
          </p:cNvSpPr>
          <p:nvPr/>
        </p:nvSpPr>
        <p:spPr bwMode="auto">
          <a:xfrm>
            <a:off x="1171514" y="5747112"/>
            <a:ext cx="328613" cy="228600"/>
          </a:xfrm>
          <a:prstGeom prst="rect">
            <a:avLst/>
          </a:prstGeom>
          <a:solidFill>
            <a:srgbClr val="4B87C3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Text Box 8"/>
          <p:cNvSpPr txBox="1">
            <a:spLocks noChangeArrowheads="1"/>
          </p:cNvSpPr>
          <p:nvPr/>
        </p:nvSpPr>
        <p:spPr bwMode="auto">
          <a:xfrm>
            <a:off x="-26411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IPv4</a:t>
            </a:r>
          </a:p>
        </p:txBody>
      </p:sp>
      <p:sp>
        <p:nvSpPr>
          <p:cNvPr id="56" name="Text Box 8"/>
          <p:cNvSpPr txBox="1">
            <a:spLocks noChangeArrowheads="1"/>
          </p:cNvSpPr>
          <p:nvPr/>
        </p:nvSpPr>
        <p:spPr bwMode="auto">
          <a:xfrm>
            <a:off x="4774188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IPv6</a:t>
            </a:r>
          </a:p>
        </p:txBody>
      </p:sp>
      <p:sp>
        <p:nvSpPr>
          <p:cNvPr id="54" name="Rectangle 51">
            <a:extLst>
              <a:ext uri="{FF2B5EF4-FFF2-40B4-BE49-F238E27FC236}">
                <a16:creationId xmlns:a16="http://schemas.microsoft.com/office/drawing/2014/main" id="{E54C6430-53E1-0A4B-B179-C0DF412D4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7265" y="6068454"/>
            <a:ext cx="328613" cy="228600"/>
          </a:xfrm>
          <a:prstGeom prst="rect">
            <a:avLst/>
          </a:prstGeom>
          <a:solidFill>
            <a:schemeClr val="accent5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430333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- 2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operation is </a:t>
            </a:r>
            <a:r>
              <a:rPr lang="en-GB" sz="2400" spc="10" dirty="0">
                <a:latin typeface="Arial"/>
                <a:cs typeface="Arial"/>
              </a:rPr>
              <a:t>intended </a:t>
            </a:r>
            <a:r>
              <a:rPr lang="en-GB" sz="2400" spc="5" dirty="0">
                <a:latin typeface="Arial"/>
                <a:cs typeface="Arial"/>
              </a:rPr>
              <a:t>to </a:t>
            </a:r>
            <a:r>
              <a:rPr lang="en-GB" sz="2400" spc="10" dirty="0">
                <a:latin typeface="Arial"/>
                <a:cs typeface="Arial"/>
              </a:rPr>
              <a:t>be </a:t>
            </a:r>
            <a:r>
              <a:rPr lang="en-GB" sz="2400" spc="5" dirty="0">
                <a:latin typeface="Arial"/>
                <a:cs typeface="Arial"/>
              </a:rPr>
              <a:t>simpler within the</a:t>
            </a:r>
            <a:r>
              <a:rPr lang="en-GB" sz="2400" spc="-10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network:</a:t>
            </a:r>
            <a:endParaRPr lang="en-GB" sz="24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 </a:t>
            </a:r>
            <a:r>
              <a:rPr lang="en-GB" sz="2000" i="1" spc="-5" dirty="0">
                <a:latin typeface="Arial"/>
                <a:cs typeface="Arial"/>
              </a:rPr>
              <a:t>in-network</a:t>
            </a:r>
            <a:r>
              <a:rPr lang="en-GB" sz="2000" i="1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fragmentation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</a:t>
            </a:r>
            <a:r>
              <a:rPr lang="en-GB" sz="2000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checksums in IPv6 header</a:t>
            </a: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US" sz="2000" dirty="0"/>
              <a:t>UDP checksum required (wasn’t in IPv4) rfc6936: </a:t>
            </a:r>
            <a:r>
              <a:rPr lang="en-US" sz="2000" b="1" dirty="0"/>
              <a:t>No more zero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optional state carried in </a:t>
            </a:r>
            <a:r>
              <a:rPr lang="en-GB" sz="2000" i="1" spc="-10" dirty="0">
                <a:latin typeface="Arial"/>
                <a:cs typeface="Arial"/>
              </a:rPr>
              <a:t>extension</a:t>
            </a:r>
            <a:r>
              <a:rPr lang="en-GB" sz="2000" i="1" spc="-45" dirty="0">
                <a:latin typeface="Arial"/>
                <a:cs typeface="Arial"/>
              </a:rPr>
              <a:t> </a:t>
            </a:r>
            <a:r>
              <a:rPr lang="en-GB" sz="2000" i="1" spc="-5" dirty="0">
                <a:latin typeface="Arial"/>
                <a:cs typeface="Arial"/>
              </a:rPr>
              <a:t>headers</a:t>
            </a:r>
          </a:p>
          <a:p>
            <a:pPr lvl="1">
              <a:lnSpc>
                <a:spcPct val="150000"/>
              </a:lnSpc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Extension headers </a:t>
            </a:r>
            <a:r>
              <a:rPr lang="en-GB" sz="2000" spc="5" dirty="0">
                <a:latin typeface="Arial"/>
                <a:cs typeface="Arial"/>
              </a:rPr>
              <a:t>notionally replace </a:t>
            </a:r>
            <a:r>
              <a:rPr lang="en-GB" sz="2000" spc="10" dirty="0">
                <a:latin typeface="Arial"/>
                <a:cs typeface="Arial"/>
              </a:rPr>
              <a:t>IP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options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Each </a:t>
            </a:r>
            <a:r>
              <a:rPr lang="en-GB" sz="2000" spc="5" dirty="0">
                <a:latin typeface="Arial"/>
                <a:cs typeface="Arial"/>
              </a:rPr>
              <a:t>extension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spc="5" dirty="0">
                <a:latin typeface="Arial"/>
                <a:cs typeface="Arial"/>
              </a:rPr>
              <a:t>indicates the </a:t>
            </a:r>
            <a:r>
              <a:rPr lang="en-GB" sz="2000" spc="10" dirty="0">
                <a:latin typeface="Arial"/>
                <a:cs typeface="Arial"/>
              </a:rPr>
              <a:t>type </a:t>
            </a:r>
            <a:r>
              <a:rPr lang="en-GB" sz="2000" spc="5" dirty="0">
                <a:latin typeface="Arial"/>
                <a:cs typeface="Arial"/>
              </a:rPr>
              <a:t>of the </a:t>
            </a:r>
            <a:r>
              <a:rPr lang="en-GB" sz="2000" i="1" dirty="0">
                <a:latin typeface="Arial"/>
                <a:cs typeface="Arial"/>
              </a:rPr>
              <a:t>following </a:t>
            </a:r>
            <a:r>
              <a:rPr lang="en-GB" sz="2000" dirty="0">
                <a:latin typeface="Arial"/>
                <a:cs typeface="Arial"/>
              </a:rPr>
              <a:t>header,  </a:t>
            </a:r>
            <a:r>
              <a:rPr lang="en-GB" sz="2000" spc="10" dirty="0">
                <a:latin typeface="Arial"/>
                <a:cs typeface="Arial"/>
              </a:rPr>
              <a:t>so </a:t>
            </a:r>
            <a:r>
              <a:rPr lang="en-GB" sz="2000" spc="5" dirty="0">
                <a:latin typeface="Arial"/>
                <a:cs typeface="Arial"/>
              </a:rPr>
              <a:t>they </a:t>
            </a:r>
            <a:r>
              <a:rPr lang="en-GB" sz="2000" spc="10" dirty="0">
                <a:latin typeface="Arial"/>
                <a:cs typeface="Arial"/>
              </a:rPr>
              <a:t>can be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chained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The </a:t>
            </a:r>
            <a:r>
              <a:rPr lang="en-GB" sz="2000" spc="5" dirty="0">
                <a:latin typeface="Arial"/>
                <a:cs typeface="Arial"/>
              </a:rPr>
              <a:t>final </a:t>
            </a:r>
            <a:r>
              <a:rPr lang="en-GB" sz="2000" dirty="0">
                <a:latin typeface="Arial"/>
                <a:cs typeface="Arial"/>
              </a:rPr>
              <a:t>‘next </a:t>
            </a:r>
            <a:r>
              <a:rPr lang="en-GB" sz="2000" spc="5" dirty="0">
                <a:latin typeface="Arial"/>
                <a:cs typeface="Arial"/>
              </a:rPr>
              <a:t>header’ either indicates there is </a:t>
            </a:r>
            <a:r>
              <a:rPr lang="en-GB" sz="2000" spc="10" dirty="0">
                <a:latin typeface="Arial"/>
                <a:cs typeface="Arial"/>
              </a:rPr>
              <a:t>no </a:t>
            </a:r>
            <a:r>
              <a:rPr lang="en-GB" sz="2000" dirty="0">
                <a:latin typeface="Arial"/>
                <a:cs typeface="Arial"/>
              </a:rPr>
              <a:t>‘next’, </a:t>
            </a:r>
            <a:r>
              <a:rPr lang="en-GB" sz="2000" spc="5" dirty="0">
                <a:latin typeface="Arial"/>
                <a:cs typeface="Arial"/>
              </a:rPr>
              <a:t>or  </a:t>
            </a:r>
            <a:r>
              <a:rPr lang="en-GB" sz="2000" spc="10" dirty="0">
                <a:latin typeface="Arial"/>
                <a:cs typeface="Arial"/>
              </a:rPr>
              <a:t>escapes </a:t>
            </a:r>
            <a:r>
              <a:rPr lang="en-GB" sz="2000" spc="5" dirty="0">
                <a:latin typeface="Arial"/>
                <a:cs typeface="Arial"/>
              </a:rPr>
              <a:t>into </a:t>
            </a:r>
            <a:r>
              <a:rPr lang="en-GB" sz="2000" spc="10" dirty="0">
                <a:latin typeface="Arial"/>
                <a:cs typeface="Arial"/>
              </a:rPr>
              <a:t>an transport</a:t>
            </a:r>
            <a:r>
              <a:rPr lang="en-GB" sz="2000" dirty="0">
                <a:latin typeface="Arial"/>
                <a:cs typeface="Arial"/>
              </a:rPr>
              <a:t>-layer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dirty="0">
                <a:latin typeface="Arial"/>
                <a:cs typeface="Arial"/>
              </a:rPr>
              <a:t>(e.g.,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TCP)</a:t>
            </a:r>
            <a:endParaRPr lang="en-GB" sz="2000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b="1" i="1" spc="-5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i="1" spc="-5" dirty="0">
              <a:latin typeface="Arial"/>
              <a:cs typeface="Arial"/>
            </a:endParaRPr>
          </a:p>
          <a:p>
            <a:pPr marL="0" indent="0">
              <a:spcBef>
                <a:spcPts val="305"/>
              </a:spcBef>
              <a:buNone/>
            </a:pPr>
            <a:endParaRPr lang="en-GB" sz="2000" dirty="0">
              <a:latin typeface="Arial"/>
              <a:cs typeface="Arial"/>
            </a:endParaRPr>
          </a:p>
          <a:p>
            <a:endParaRPr lang="en-US" sz="20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56822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Basic Address Structure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122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352042"/>
            <a:ext cx="8229600" cy="38600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spcBef>
                <a:spcPts val="130"/>
              </a:spcBef>
            </a:pPr>
            <a:r>
              <a:rPr lang="en-GB" sz="2400" spc="10" dirty="0">
                <a:latin typeface="Arial"/>
                <a:cs typeface="Arial"/>
              </a:rPr>
              <a:t>IPv6 addresses are </a:t>
            </a:r>
            <a:r>
              <a:rPr lang="en-GB" sz="2400" spc="5" dirty="0">
                <a:latin typeface="Arial"/>
                <a:cs typeface="Arial"/>
              </a:rPr>
              <a:t>split into two </a:t>
            </a:r>
            <a:r>
              <a:rPr lang="en-GB" sz="2400" spc="10" dirty="0">
                <a:latin typeface="Arial"/>
                <a:cs typeface="Arial"/>
              </a:rPr>
              <a:t>primary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parts:</a:t>
            </a:r>
            <a:endParaRPr lang="en-GB" sz="2400" dirty="0">
              <a:latin typeface="Arial"/>
              <a:cs typeface="Arial"/>
            </a:endParaRPr>
          </a:p>
        </p:txBody>
      </p:sp>
      <p:sp>
        <p:nvSpPr>
          <p:cNvPr id="9" name="object 4">
            <a:extLst>
              <a:ext uri="{FF2B5EF4-FFF2-40B4-BE49-F238E27FC236}">
                <a16:creationId xmlns:a16="http://schemas.microsoft.com/office/drawing/2014/main" id="{2DBDB08C-8CEC-7B4B-82AB-C8E47C1F8ED8}"/>
              </a:ext>
            </a:extLst>
          </p:cNvPr>
          <p:cNvSpPr txBox="1"/>
          <p:nvPr/>
        </p:nvSpPr>
        <p:spPr>
          <a:xfrm>
            <a:off x="457200" y="2951914"/>
            <a:ext cx="8229600" cy="34826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60655" marR="5080" indent="-148590">
              <a:lnSpc>
                <a:spcPct val="118900"/>
              </a:lnSpc>
              <a:spcBef>
                <a:spcPts val="9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64 </a:t>
            </a:r>
            <a:r>
              <a:rPr lang="en-GB" sz="2000" spc="5" dirty="0">
                <a:latin typeface="Arial"/>
                <a:cs typeface="Arial"/>
              </a:rPr>
              <a:t>bits is </a:t>
            </a:r>
            <a:r>
              <a:rPr lang="en-GB" sz="2000" spc="10" dirty="0">
                <a:latin typeface="Arial"/>
                <a:cs typeface="Arial"/>
              </a:rPr>
              <a:t>dedicated </a:t>
            </a:r>
            <a:r>
              <a:rPr lang="en-GB" sz="2000" spc="5" dirty="0">
                <a:latin typeface="Arial"/>
                <a:cs typeface="Arial"/>
              </a:rPr>
              <a:t>to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addressable interface (equivalent to the  	host, </a:t>
            </a:r>
            <a:r>
              <a:rPr lang="en-GB" sz="2000" dirty="0">
                <a:latin typeface="Arial"/>
                <a:cs typeface="Arial"/>
              </a:rPr>
              <a:t>if it </a:t>
            </a:r>
            <a:r>
              <a:rPr lang="en-GB" sz="2000" spc="5" dirty="0">
                <a:latin typeface="Arial"/>
                <a:cs typeface="Arial"/>
              </a:rPr>
              <a:t>only </a:t>
            </a:r>
            <a:r>
              <a:rPr lang="en-GB" sz="2000" spc="10" dirty="0">
                <a:latin typeface="Arial"/>
                <a:cs typeface="Arial"/>
              </a:rPr>
              <a:t>has one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interface)</a:t>
            </a:r>
            <a:endParaRPr lang="en-GB" sz="2000" dirty="0">
              <a:latin typeface="Arial"/>
              <a:cs typeface="Arial"/>
            </a:endParaRPr>
          </a:p>
          <a:p>
            <a:pPr marL="160655" marR="20955" indent="-148590">
              <a:lnSpc>
                <a:spcPct val="118900"/>
              </a:lnSpc>
              <a:spcBef>
                <a:spcPts val="30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The network </a:t>
            </a:r>
            <a:r>
              <a:rPr lang="en-GB" sz="2000" spc="5" dirty="0">
                <a:latin typeface="Arial"/>
                <a:cs typeface="Arial"/>
              </a:rPr>
              <a:t>prefix allocated to </a:t>
            </a:r>
            <a:r>
              <a:rPr lang="en-GB" sz="2000" spc="10" dirty="0">
                <a:latin typeface="Arial"/>
                <a:cs typeface="Arial"/>
              </a:rPr>
              <a:t>a network </a:t>
            </a:r>
            <a:r>
              <a:rPr lang="en-GB" sz="2000" dirty="0">
                <a:latin typeface="Arial"/>
                <a:cs typeface="Arial"/>
              </a:rPr>
              <a:t>by </a:t>
            </a:r>
            <a:r>
              <a:rPr lang="en-GB" sz="2000" spc="10" dirty="0">
                <a:latin typeface="Arial"/>
                <a:cs typeface="Arial"/>
              </a:rPr>
              <a:t>a registry can be up </a:t>
            </a:r>
            <a:r>
              <a:rPr lang="en-GB" sz="2000" spc="5" dirty="0">
                <a:latin typeface="Arial"/>
                <a:cs typeface="Arial"/>
              </a:rPr>
              <a:t>to 	64-bits</a:t>
            </a:r>
            <a:r>
              <a:rPr lang="en-GB" sz="2000" spc="-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long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allocation of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/64 </a:t>
            </a:r>
            <a:r>
              <a:rPr lang="en-GB" sz="2000" dirty="0">
                <a:latin typeface="Arial"/>
                <a:cs typeface="Arial"/>
              </a:rPr>
              <a:t>(i.e.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64-bit </a:t>
            </a:r>
            <a:r>
              <a:rPr lang="en-GB" sz="2000" spc="10" dirty="0">
                <a:latin typeface="Arial"/>
                <a:cs typeface="Arial"/>
              </a:rPr>
              <a:t>network </a:t>
            </a:r>
            <a:r>
              <a:rPr lang="en-GB" sz="2000" spc="5" dirty="0">
                <a:latin typeface="Arial"/>
                <a:cs typeface="Arial"/>
              </a:rPr>
              <a:t>prefix) allows</a:t>
            </a:r>
            <a:r>
              <a:rPr lang="en-GB" sz="2000" spc="-80" dirty="0">
                <a:latin typeface="Arial"/>
                <a:cs typeface="Arial"/>
              </a:rPr>
              <a:t> </a:t>
            </a:r>
            <a:r>
              <a:rPr lang="en-GB" sz="2000" i="1" spc="10" dirty="0">
                <a:latin typeface="Arial"/>
                <a:cs typeface="Arial"/>
              </a:rPr>
              <a:t>one</a:t>
            </a:r>
            <a:endParaRPr lang="en-GB" sz="2000" dirty="0">
              <a:latin typeface="Arial"/>
              <a:cs typeface="Arial"/>
            </a:endParaRPr>
          </a:p>
          <a:p>
            <a:pPr marL="160655">
              <a:lnSpc>
                <a:spcPct val="100000"/>
              </a:lnSpc>
              <a:spcBef>
                <a:spcPts val="215"/>
              </a:spcBef>
            </a:pPr>
            <a:r>
              <a:rPr lang="en-GB" sz="2000" spc="10" dirty="0">
                <a:latin typeface="Arial"/>
                <a:cs typeface="Arial"/>
              </a:rPr>
              <a:t>	subnet </a:t>
            </a:r>
            <a:r>
              <a:rPr lang="en-GB" sz="2000" dirty="0">
                <a:latin typeface="Arial"/>
                <a:cs typeface="Arial"/>
              </a:rPr>
              <a:t>(it </a:t>
            </a:r>
            <a:r>
              <a:rPr lang="en-GB" sz="2000" spc="10" dirty="0">
                <a:latin typeface="Arial"/>
                <a:cs typeface="Arial"/>
              </a:rPr>
              <a:t>cannot be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subdivided)</a:t>
            </a:r>
            <a:endParaRPr lang="en-GB" sz="2000" dirty="0">
              <a:latin typeface="Arial"/>
              <a:cs typeface="Arial"/>
            </a:endParaRPr>
          </a:p>
          <a:p>
            <a:pPr marL="160655" marR="18415" indent="-148590">
              <a:lnSpc>
                <a:spcPct val="118900"/>
              </a:lnSpc>
              <a:spcBef>
                <a:spcPts val="29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5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/63 allows two </a:t>
            </a:r>
            <a:r>
              <a:rPr lang="en-GB" sz="2000" spc="10" dirty="0">
                <a:latin typeface="Arial"/>
                <a:cs typeface="Arial"/>
              </a:rPr>
              <a:t>subnets; a </a:t>
            </a:r>
            <a:r>
              <a:rPr lang="en-GB" sz="2000" spc="5" dirty="0">
                <a:latin typeface="Arial"/>
                <a:cs typeface="Arial"/>
              </a:rPr>
              <a:t>/62 </a:t>
            </a:r>
            <a:r>
              <a:rPr lang="en-GB" sz="2000" dirty="0">
                <a:latin typeface="Arial"/>
                <a:cs typeface="Arial"/>
              </a:rPr>
              <a:t>offers </a:t>
            </a:r>
            <a:r>
              <a:rPr lang="en-GB" sz="2000" spc="-5" dirty="0">
                <a:latin typeface="Arial"/>
                <a:cs typeface="Arial"/>
              </a:rPr>
              <a:t>four, </a:t>
            </a:r>
            <a:r>
              <a:rPr lang="en-GB" sz="2000" spc="5" dirty="0">
                <a:latin typeface="Arial"/>
                <a:cs typeface="Arial"/>
              </a:rPr>
              <a:t>etc. </a:t>
            </a:r>
            <a:r>
              <a:rPr lang="en-GB" sz="2000" spc="10" dirty="0">
                <a:latin typeface="Arial"/>
                <a:cs typeface="Arial"/>
              </a:rPr>
              <a:t>/48s are </a:t>
            </a:r>
            <a:r>
              <a:rPr lang="en-GB" sz="2000" spc="15" dirty="0">
                <a:latin typeface="Arial"/>
                <a:cs typeface="Arial"/>
              </a:rPr>
              <a:t>common </a:t>
            </a:r>
            <a:r>
              <a:rPr lang="en-GB" sz="2000" dirty="0">
                <a:latin typeface="Arial"/>
                <a:cs typeface="Arial"/>
              </a:rPr>
              <a:t>for 	</a:t>
            </a:r>
            <a:r>
              <a:rPr lang="en-GB" sz="2000" spc="5" dirty="0">
                <a:latin typeface="Arial"/>
                <a:cs typeface="Arial"/>
              </a:rPr>
              <a:t>older allocations </a:t>
            </a:r>
            <a:r>
              <a:rPr lang="en-GB" sz="2000" spc="10" dirty="0">
                <a:latin typeface="Arial"/>
                <a:cs typeface="Arial"/>
              </a:rPr>
              <a:t>(RFC 3177,</a:t>
            </a:r>
            <a:r>
              <a:rPr lang="en-GB" sz="2000" spc="-1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obsoleted by RFC 6177).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5" dirty="0">
                <a:latin typeface="Arial"/>
                <a:cs typeface="Arial"/>
              </a:rPr>
              <a:t>Longest-prefix </a:t>
            </a:r>
            <a:r>
              <a:rPr lang="en-GB" sz="2000" spc="10" dirty="0">
                <a:latin typeface="Arial"/>
                <a:cs typeface="Arial"/>
              </a:rPr>
              <a:t>matching </a:t>
            </a:r>
            <a:r>
              <a:rPr lang="en-GB" sz="2000" spc="5" dirty="0">
                <a:latin typeface="Arial"/>
                <a:cs typeface="Arial"/>
              </a:rPr>
              <a:t>operates </a:t>
            </a:r>
            <a:r>
              <a:rPr lang="en-GB" sz="2000" spc="10" dirty="0">
                <a:latin typeface="Arial"/>
                <a:cs typeface="Arial"/>
              </a:rPr>
              <a:t>as </a:t>
            </a:r>
            <a:r>
              <a:rPr lang="en-GB" sz="2000" spc="5" dirty="0">
                <a:latin typeface="Arial"/>
                <a:cs typeface="Arial"/>
              </a:rPr>
              <a:t>in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IPv4.</a:t>
            </a:r>
            <a:endParaRPr lang="en-GB" sz="2000" dirty="0">
              <a:latin typeface="Arial"/>
              <a:cs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2645F4B0-11C2-A245-BB20-69040B4F4C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38045"/>
            <a:ext cx="9144000" cy="949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95988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IPv6 Address Representation (quick)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123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199" y="1672450"/>
            <a:ext cx="8467859" cy="43855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marR="332105">
              <a:lnSpc>
                <a:spcPct val="118900"/>
              </a:lnSpc>
              <a:spcBef>
                <a:spcPts val="90"/>
              </a:spcBef>
            </a:pPr>
            <a:r>
              <a:rPr lang="en-GB" sz="2400" spc="10" dirty="0">
                <a:latin typeface="Arial"/>
                <a:cs typeface="Arial"/>
              </a:rPr>
              <a:t>IPv6 addresses represented as </a:t>
            </a:r>
            <a:r>
              <a:rPr lang="en-GB" sz="2400" spc="5" dirty="0">
                <a:latin typeface="Arial"/>
                <a:cs typeface="Arial"/>
              </a:rPr>
              <a:t>eight 16-bit </a:t>
            </a:r>
            <a:r>
              <a:rPr lang="en-GB" sz="2400" dirty="0">
                <a:latin typeface="Arial"/>
                <a:cs typeface="Arial"/>
              </a:rPr>
              <a:t>blocks </a:t>
            </a:r>
            <a:r>
              <a:rPr lang="en-GB" sz="2400" spc="5" dirty="0">
                <a:latin typeface="Arial"/>
                <a:cs typeface="Arial"/>
              </a:rPr>
              <a:t>(4 </a:t>
            </a:r>
            <a:r>
              <a:rPr lang="en-GB" sz="2400" dirty="0">
                <a:latin typeface="Arial"/>
                <a:cs typeface="Arial"/>
              </a:rPr>
              <a:t>hex </a:t>
            </a:r>
            <a:r>
              <a:rPr lang="en-GB" sz="2400" spc="5" dirty="0">
                <a:latin typeface="Arial"/>
                <a:cs typeface="Arial"/>
              </a:rPr>
              <a:t>chars)  separated </a:t>
            </a:r>
            <a:r>
              <a:rPr lang="en-GB" sz="2400" dirty="0">
                <a:latin typeface="Arial"/>
                <a:cs typeface="Arial"/>
              </a:rPr>
              <a:t>by</a:t>
            </a:r>
            <a:r>
              <a:rPr lang="en-GB" sz="2400" spc="-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colons: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2001:4998:000c:0a06:0000:0000:0002:4011</a:t>
            </a:r>
            <a:endParaRPr lang="en-GB" sz="2000" dirty="0">
              <a:latin typeface="Courier New"/>
              <a:cs typeface="Courier New"/>
            </a:endParaRPr>
          </a:p>
          <a:p>
            <a:pPr marL="12700" marR="5080">
              <a:lnSpc>
                <a:spcPct val="118900"/>
              </a:lnSpc>
              <a:spcBef>
                <a:spcPts val="320"/>
              </a:spcBef>
            </a:pPr>
            <a:r>
              <a:rPr lang="en-GB" sz="2400" spc="10" dirty="0">
                <a:latin typeface="Arial"/>
                <a:cs typeface="Arial"/>
              </a:rPr>
              <a:t>But we can condense </a:t>
            </a:r>
            <a:r>
              <a:rPr lang="en-GB" sz="2400" spc="5" dirty="0">
                <a:latin typeface="Arial"/>
                <a:cs typeface="Arial"/>
              </a:rPr>
              <a:t>the representation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5" dirty="0">
                <a:latin typeface="Arial"/>
                <a:cs typeface="Arial"/>
              </a:rPr>
              <a:t>removing leading zeros in  </a:t>
            </a:r>
            <a:r>
              <a:rPr lang="en-GB" sz="2400" spc="10" dirty="0">
                <a:latin typeface="Arial"/>
                <a:cs typeface="Arial"/>
              </a:rPr>
              <a:t>each</a:t>
            </a:r>
            <a:r>
              <a:rPr lang="en-GB" sz="2400" dirty="0">
                <a:latin typeface="Arial"/>
                <a:cs typeface="Arial"/>
              </a:rPr>
              <a:t> block:</a:t>
            </a: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2001:4998:c:a06:0:0:2:4011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10" dirty="0">
                <a:latin typeface="Arial"/>
                <a:cs typeface="Arial"/>
              </a:rPr>
              <a:t>And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10" dirty="0">
                <a:latin typeface="Arial"/>
                <a:cs typeface="Arial"/>
              </a:rPr>
              <a:t>reducing the </a:t>
            </a:r>
            <a:r>
              <a:rPr lang="en-GB" sz="2400" spc="5" dirty="0">
                <a:latin typeface="Arial"/>
                <a:cs typeface="Arial"/>
              </a:rPr>
              <a:t>consecutive </a:t>
            </a:r>
            <a:r>
              <a:rPr lang="en-GB" sz="2400" dirty="0">
                <a:latin typeface="Arial"/>
                <a:cs typeface="Arial"/>
              </a:rPr>
              <a:t>block </a:t>
            </a:r>
            <a:r>
              <a:rPr lang="en-GB" sz="2400" spc="5" dirty="0">
                <a:latin typeface="Arial"/>
                <a:cs typeface="Arial"/>
              </a:rPr>
              <a:t>of zeros to </a:t>
            </a:r>
            <a:r>
              <a:rPr lang="en-GB" sz="2400" spc="10" dirty="0">
                <a:latin typeface="Arial"/>
                <a:cs typeface="Arial"/>
              </a:rPr>
              <a:t>a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“</a:t>
            </a:r>
            <a:r>
              <a:rPr lang="en-GB" sz="2000" b="1" spc="5" dirty="0">
                <a:latin typeface="Courier New"/>
                <a:cs typeface="Courier New"/>
              </a:rPr>
              <a:t>::</a:t>
            </a:r>
            <a:r>
              <a:rPr lang="en-GB" sz="2400" spc="5" dirty="0">
                <a:latin typeface="Arial"/>
                <a:cs typeface="Arial"/>
              </a:rPr>
              <a:t>”</a:t>
            </a: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5" dirty="0">
                <a:latin typeface="Arial"/>
                <a:cs typeface="Arial"/>
              </a:rPr>
              <a:t>	(this double colon rule can only be applied once)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endParaRPr sz="23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248467553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Address Families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124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672450"/>
            <a:ext cx="8229600" cy="373422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300" spc="10" dirty="0">
                <a:latin typeface="Arial"/>
                <a:cs typeface="Arial"/>
              </a:rPr>
              <a:t>The address space </a:t>
            </a:r>
            <a:r>
              <a:rPr sz="2300" spc="5" dirty="0">
                <a:latin typeface="Arial"/>
                <a:cs typeface="Arial"/>
              </a:rPr>
              <a:t>is carved, </a:t>
            </a:r>
            <a:r>
              <a:rPr sz="2300" spc="0" dirty="0">
                <a:latin typeface="Arial"/>
                <a:cs typeface="Arial"/>
              </a:rPr>
              <a:t>like </a:t>
            </a:r>
            <a:r>
              <a:rPr sz="2300" spc="5" dirty="0">
                <a:latin typeface="Arial"/>
                <a:cs typeface="Arial"/>
              </a:rPr>
              <a:t>v4, into </a:t>
            </a:r>
            <a:r>
              <a:rPr sz="2300" spc="10" dirty="0">
                <a:latin typeface="Arial"/>
                <a:cs typeface="Arial"/>
              </a:rPr>
              <a:t>certain categories</a:t>
            </a:r>
            <a:r>
              <a:rPr sz="2300" spc="-40" dirty="0">
                <a:latin typeface="Arial"/>
                <a:cs typeface="Arial"/>
              </a:rPr>
              <a:t> </a:t>
            </a:r>
            <a:r>
              <a:rPr sz="2300" spc="37" baseline="31746" dirty="0">
                <a:latin typeface="Arial"/>
                <a:cs typeface="Arial"/>
              </a:rPr>
              <a:t>1</a:t>
            </a:r>
            <a:r>
              <a:rPr sz="2300" spc="25" dirty="0">
                <a:latin typeface="Arial"/>
                <a:cs typeface="Arial"/>
              </a:rPr>
              <a:t>:</a:t>
            </a:r>
            <a:endParaRPr sz="2300" dirty="0">
              <a:latin typeface="Arial"/>
              <a:cs typeface="Arial"/>
            </a:endParaRPr>
          </a:p>
          <a:p>
            <a:pPr marR="498475" algn="ctr">
              <a:lnSpc>
                <a:spcPct val="100000"/>
              </a:lnSpc>
              <a:spcBef>
                <a:spcPts val="8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host-local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localhost; </a:t>
            </a:r>
            <a:r>
              <a:rPr sz="2300" b="1" spc="5" dirty="0">
                <a:latin typeface="Courier New"/>
                <a:cs typeface="Courier New"/>
              </a:rPr>
              <a:t>::1 </a:t>
            </a:r>
            <a:r>
              <a:rPr sz="2300" spc="5" dirty="0">
                <a:latin typeface="Arial"/>
                <a:cs typeface="Arial"/>
              </a:rPr>
              <a:t>is equivalent to</a:t>
            </a:r>
            <a:r>
              <a:rPr sz="2300" spc="-180" dirty="0">
                <a:latin typeface="Arial"/>
                <a:cs typeface="Arial"/>
              </a:rPr>
              <a:t> </a:t>
            </a:r>
            <a:r>
              <a:rPr sz="2300" b="1" spc="5" dirty="0">
                <a:latin typeface="Courier New"/>
                <a:cs typeface="Courier New"/>
              </a:rPr>
              <a:t>127.0.0.1</a:t>
            </a:r>
            <a:endParaRPr sz="2300" dirty="0">
              <a:latin typeface="Courier New"/>
              <a:cs typeface="Courier New"/>
            </a:endParaRPr>
          </a:p>
          <a:p>
            <a:pPr marL="247650">
              <a:lnSpc>
                <a:spcPct val="100000"/>
              </a:lnSpc>
              <a:spcBef>
                <a:spcPts val="509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link-local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routed: </a:t>
            </a:r>
            <a:r>
              <a:rPr sz="2300" b="1" spc="5" dirty="0">
                <a:latin typeface="Courier New"/>
                <a:cs typeface="Courier New"/>
              </a:rPr>
              <a:t>fe80::/10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30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L="801370">
              <a:lnSpc>
                <a:spcPct val="100000"/>
              </a:lnSpc>
              <a:spcBef>
                <a:spcPts val="315"/>
              </a:spcBef>
            </a:pPr>
            <a:r>
              <a:rPr sz="2300" b="1" spc="5" dirty="0">
                <a:latin typeface="Courier New"/>
                <a:cs typeface="Courier New"/>
              </a:rPr>
              <a:t>169.254.0.0/16</a:t>
            </a:r>
            <a:endParaRPr sz="2300" dirty="0">
              <a:latin typeface="Courier New"/>
              <a:cs typeface="Courier New"/>
            </a:endParaRPr>
          </a:p>
          <a:p>
            <a:pPr marL="240665">
              <a:lnSpc>
                <a:spcPct val="100000"/>
              </a:lnSpc>
              <a:spcBef>
                <a:spcPts val="53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site-local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 </a:t>
            </a:r>
            <a:r>
              <a:rPr sz="2300" i="1" spc="5" dirty="0">
                <a:latin typeface="Arial"/>
                <a:cs typeface="Arial"/>
              </a:rPr>
              <a:t>globally</a:t>
            </a:r>
            <a:r>
              <a:rPr sz="2300" spc="5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fc00::/7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2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R="454025" algn="ctr">
              <a:lnSpc>
                <a:spcPct val="100000"/>
              </a:lnSpc>
              <a:spcBef>
                <a:spcPts val="215"/>
              </a:spcBef>
            </a:pPr>
            <a:r>
              <a:rPr sz="2300" b="1" spc="5" dirty="0">
                <a:latin typeface="Courier New"/>
                <a:cs typeface="Courier New"/>
              </a:rPr>
              <a:t>192.168.0.0/16</a:t>
            </a:r>
            <a:r>
              <a:rPr sz="2300" b="1" spc="-25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or </a:t>
            </a:r>
            <a:r>
              <a:rPr sz="2300" b="1" spc="5" dirty="0">
                <a:latin typeface="Courier New"/>
                <a:cs typeface="Courier New"/>
              </a:rPr>
              <a:t>10.0.0.0/8</a:t>
            </a:r>
            <a:endParaRPr sz="2300" dirty="0">
              <a:latin typeface="Courier New"/>
              <a:cs typeface="Courier New"/>
            </a:endParaRPr>
          </a:p>
          <a:p>
            <a:pPr marL="801370" marR="5080" indent="-789305">
              <a:lnSpc>
                <a:spcPct val="118900"/>
              </a:lnSpc>
              <a:spcBef>
                <a:spcPts val="300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global unicast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2000::/3 </a:t>
            </a:r>
            <a:r>
              <a:rPr sz="2300" spc="5" dirty="0">
                <a:latin typeface="Arial"/>
                <a:cs typeface="Arial"/>
              </a:rPr>
              <a:t>is basically any </a:t>
            </a:r>
            <a:r>
              <a:rPr sz="2300" spc="10" dirty="0">
                <a:latin typeface="Arial"/>
                <a:cs typeface="Arial"/>
              </a:rPr>
              <a:t>v4 address </a:t>
            </a:r>
            <a:r>
              <a:rPr sz="2300" spc="5" dirty="0">
                <a:latin typeface="Arial"/>
                <a:cs typeface="Arial"/>
              </a:rPr>
              <a:t>not </a:t>
            </a:r>
            <a:r>
              <a:rPr sz="2300" spc="10" dirty="0">
                <a:latin typeface="Arial"/>
                <a:cs typeface="Arial"/>
              </a:rPr>
              <a:t>reserved</a:t>
            </a:r>
            <a:r>
              <a:rPr sz="2300" spc="-17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in  </a:t>
            </a:r>
            <a:r>
              <a:rPr sz="2300" spc="10" dirty="0">
                <a:latin typeface="Arial"/>
                <a:cs typeface="Arial"/>
              </a:rPr>
              <a:t>some </a:t>
            </a:r>
            <a:r>
              <a:rPr sz="2300" spc="5" dirty="0">
                <a:latin typeface="Arial"/>
                <a:cs typeface="Arial"/>
              </a:rPr>
              <a:t>other</a:t>
            </a:r>
            <a:r>
              <a:rPr sz="2300" spc="-10" dirty="0">
                <a:latin typeface="Arial"/>
                <a:cs typeface="Arial"/>
              </a:rPr>
              <a:t> </a:t>
            </a:r>
            <a:r>
              <a:rPr sz="2300" dirty="0">
                <a:latin typeface="Arial"/>
                <a:cs typeface="Arial"/>
              </a:rPr>
              <a:t>way</a:t>
            </a:r>
          </a:p>
          <a:p>
            <a:pPr marL="241935">
              <a:lnSpc>
                <a:spcPct val="100000"/>
              </a:lnSpc>
              <a:spcBef>
                <a:spcPts val="5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multicast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ff00::/8</a:t>
            </a:r>
            <a:r>
              <a:rPr sz="2300" b="1" spc="-19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is equivalent to </a:t>
            </a:r>
            <a:r>
              <a:rPr sz="2300" b="1" spc="5" dirty="0">
                <a:latin typeface="Courier New"/>
                <a:cs typeface="Courier New"/>
              </a:rPr>
              <a:t>224.0.0.0/4</a:t>
            </a:r>
            <a:endParaRPr sz="2300" dirty="0">
              <a:latin typeface="Courier New"/>
              <a:cs typeface="Courier New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7B20BE7F-0E75-C343-9C00-98C37D79F66B}"/>
              </a:ext>
            </a:extLst>
          </p:cNvPr>
          <p:cNvSpPr txBox="1"/>
          <p:nvPr/>
        </p:nvSpPr>
        <p:spPr>
          <a:xfrm>
            <a:off x="457199" y="6356350"/>
            <a:ext cx="7695127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1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http://www.ripe.net/lir-services/new-lir/ipv6_reference_card.pdf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96037127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Problem with</a:t>
            </a:r>
            <a:r>
              <a:rPr lang="en-US" dirty="0">
                <a:latin typeface="+mn-lt"/>
              </a:rPr>
              <a:t> </a:t>
            </a:r>
            <a:r>
              <a:rPr lang="en-US" dirty="0">
                <a:latin typeface="+mn-lt"/>
                <a:cs typeface="Courier"/>
              </a:rPr>
              <a:t>/64 </a:t>
            </a:r>
            <a:r>
              <a:rPr lang="en-US" dirty="0"/>
              <a:t>Subnets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Scanning a subnet becomes a </a:t>
            </a:r>
            <a:r>
              <a:rPr lang="en-US" sz="2000" dirty="0" err="1"/>
              <a:t>DoS</a:t>
            </a:r>
            <a:r>
              <a:rPr lang="en-US" sz="2000" dirty="0"/>
              <a:t> attack!</a:t>
            </a:r>
          </a:p>
          <a:p>
            <a:pPr lvl="1"/>
            <a:r>
              <a:rPr lang="en-US" sz="1800" dirty="0"/>
              <a:t>Creates IPv6 version of 2</a:t>
            </a:r>
            <a:r>
              <a:rPr lang="en-US" sz="1800" baseline="30000" dirty="0"/>
              <a:t>64</a:t>
            </a:r>
            <a:r>
              <a:rPr lang="en-US" sz="1800" dirty="0"/>
              <a:t> ARP entries in routers</a:t>
            </a:r>
          </a:p>
          <a:p>
            <a:pPr lvl="1"/>
            <a:r>
              <a:rPr lang="en-US" sz="1800" dirty="0"/>
              <a:t>Exhaust address-translation table space</a:t>
            </a:r>
          </a:p>
          <a:p>
            <a:pPr marL="457200" lvl="1" indent="0">
              <a:buNone/>
            </a:pPr>
            <a:endParaRPr lang="en-US" sz="1600" dirty="0">
              <a:latin typeface="Courier"/>
              <a:cs typeface="Courier"/>
            </a:endParaRPr>
          </a:p>
          <a:p>
            <a:r>
              <a:rPr lang="en-US" sz="2100" dirty="0"/>
              <a:t>So now we have:</a:t>
            </a:r>
            <a:endParaRPr lang="en-US" sz="2400" b="1" dirty="0">
              <a:solidFill>
                <a:srgbClr val="0000FF"/>
              </a:solidFill>
              <a:latin typeface="Courier"/>
              <a:cs typeface="Courier"/>
            </a:endParaRPr>
          </a:p>
          <a:p>
            <a:pPr marL="0" indent="0">
              <a:buNone/>
            </a:pPr>
            <a:r>
              <a:rPr lang="en-US" sz="2100" dirty="0">
                <a:latin typeface="Courier" pitchFamily="2" charset="0"/>
                <a:cs typeface="Courier"/>
              </a:rPr>
              <a:t>ping6 ff02::1 </a:t>
            </a:r>
            <a:r>
              <a:rPr lang="en-US" sz="2000" dirty="0">
                <a:cs typeface="Courier"/>
              </a:rPr>
              <a:t>All nodes in broadcast domain</a:t>
            </a:r>
          </a:p>
          <a:p>
            <a:pPr marL="0" indent="0">
              <a:buNone/>
            </a:pPr>
            <a:r>
              <a:rPr lang="en-US" sz="2100" dirty="0">
                <a:latin typeface="Courier"/>
                <a:cs typeface="Courier"/>
              </a:rPr>
              <a:t>ping6 ff02::2 </a:t>
            </a:r>
            <a:r>
              <a:rPr lang="en-US" sz="2000" dirty="0">
                <a:cs typeface="Courier"/>
              </a:rPr>
              <a:t>All routers in broadcast domain</a:t>
            </a:r>
            <a:endParaRPr lang="en-US" sz="1600" dirty="0"/>
          </a:p>
          <a:p>
            <a:endParaRPr lang="en-US" sz="2200" dirty="0"/>
          </a:p>
          <a:p>
            <a:r>
              <a:rPr lang="en-US" sz="2000" dirty="0"/>
              <a:t>Solutions</a:t>
            </a:r>
          </a:p>
          <a:p>
            <a:pPr lvl="1"/>
            <a:r>
              <a:rPr lang="en-US" sz="1800" dirty="0"/>
              <a:t>RFC 6164 recommends use of </a:t>
            </a:r>
            <a:r>
              <a:rPr lang="en-US" sz="1800" dirty="0">
                <a:cs typeface="Courier"/>
              </a:rPr>
              <a:t>/127 </a:t>
            </a:r>
            <a:r>
              <a:rPr lang="en-US" sz="1800" dirty="0"/>
              <a:t>to protect router-router links</a:t>
            </a:r>
          </a:p>
          <a:p>
            <a:pPr lvl="1"/>
            <a:r>
              <a:rPr lang="en-US" sz="1800" dirty="0"/>
              <a:t>RFC 3756 suggest “clever cache management” to address more generally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85804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Neighbour</a:t>
            </a:r>
            <a:r>
              <a:rPr lang="en-GB" spc="-6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Discovery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417638"/>
            <a:ext cx="8229600" cy="4525963"/>
          </a:xfrm>
        </p:spPr>
        <p:txBody>
          <a:bodyPr>
            <a:normAutofit fontScale="62500" lnSpcReduction="20000"/>
          </a:bodyPr>
          <a:lstStyle/>
          <a:p>
            <a:pPr marL="469265" marR="39370" indent="-457200">
              <a:lnSpc>
                <a:spcPct val="104900"/>
              </a:lnSpc>
              <a:spcBef>
                <a:spcPts val="75"/>
              </a:spcBef>
            </a:pPr>
            <a:r>
              <a:rPr lang="en-GB" spc="10" dirty="0">
                <a:latin typeface="Arial"/>
                <a:cs typeface="Arial"/>
              </a:rPr>
              <a:t>The Neighbour </a:t>
            </a:r>
            <a:r>
              <a:rPr lang="en-GB" spc="5" dirty="0">
                <a:latin typeface="Arial"/>
                <a:cs typeface="Arial"/>
              </a:rPr>
              <a:t>Discovery Protocol</a:t>
            </a:r>
            <a:r>
              <a:rPr lang="en-GB" sz="3600" spc="7" baseline="31746" dirty="0">
                <a:latin typeface="Arial"/>
                <a:cs typeface="Arial"/>
              </a:rPr>
              <a:t>2 </a:t>
            </a:r>
            <a:r>
              <a:rPr lang="en-GB" spc="5" dirty="0">
                <a:latin typeface="Arial"/>
                <a:cs typeface="Arial"/>
              </a:rPr>
              <a:t>specifies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set of </a:t>
            </a:r>
            <a:r>
              <a:rPr lang="en-GB" spc="10" dirty="0">
                <a:latin typeface="Arial"/>
                <a:cs typeface="Arial"/>
              </a:rPr>
              <a:t>ICMPv6  message types </a:t>
            </a:r>
            <a:r>
              <a:rPr lang="en-GB" spc="5" dirty="0">
                <a:latin typeface="Arial"/>
                <a:cs typeface="Arial"/>
              </a:rPr>
              <a:t>that allow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dirty="0">
                <a:latin typeface="Arial"/>
                <a:cs typeface="Arial"/>
              </a:rPr>
              <a:t>discover </a:t>
            </a:r>
            <a:r>
              <a:rPr lang="en-GB" spc="5" dirty="0">
                <a:latin typeface="Arial"/>
                <a:cs typeface="Arial"/>
              </a:rPr>
              <a:t>other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or routing  hardware </a:t>
            </a:r>
            <a:r>
              <a:rPr lang="en-GB" spc="10" dirty="0">
                <a:latin typeface="Arial"/>
                <a:cs typeface="Arial"/>
              </a:rPr>
              <a:t>on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neighbour</a:t>
            </a:r>
            <a:r>
              <a:rPr lang="en-GB" sz="2400" spc="-8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neighbour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redirect</a:t>
            </a:r>
            <a:endParaRPr lang="en-GB" sz="2800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31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short, a host can </a:t>
            </a:r>
            <a:r>
              <a:rPr lang="en-GB" i="1" spc="5" dirty="0">
                <a:latin typeface="Arial"/>
                <a:cs typeface="Arial"/>
              </a:rPr>
              <a:t>solicit </a:t>
            </a:r>
            <a:r>
              <a:rPr lang="en-GB" spc="10" dirty="0">
                <a:latin typeface="Arial"/>
                <a:cs typeface="Arial"/>
              </a:rPr>
              <a:t>neighbour </a:t>
            </a:r>
            <a:r>
              <a:rPr lang="en-GB" spc="5" dirty="0">
                <a:latin typeface="Arial"/>
                <a:cs typeface="Arial"/>
              </a:rPr>
              <a:t>(host) state to </a:t>
            </a:r>
            <a:r>
              <a:rPr lang="en-GB" spc="10" dirty="0">
                <a:latin typeface="Arial"/>
                <a:cs typeface="Arial"/>
              </a:rPr>
              <a:t>determine </a:t>
            </a:r>
            <a:r>
              <a:rPr lang="en-GB" spc="5" dirty="0">
                <a:latin typeface="Arial"/>
                <a:cs typeface="Arial"/>
              </a:rPr>
              <a:t>the  </a:t>
            </a:r>
            <a:r>
              <a:rPr lang="en-GB" dirty="0">
                <a:latin typeface="Arial"/>
                <a:cs typeface="Arial"/>
              </a:rPr>
              <a:t>layer-2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host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or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check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whether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use</a:t>
            </a:r>
            <a:endParaRPr lang="en-GB" dirty="0">
              <a:latin typeface="Arial"/>
              <a:cs typeface="Arial"/>
            </a:endParaRP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or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solicit router state to </a:t>
            </a:r>
            <a:r>
              <a:rPr lang="en-GB" spc="10" dirty="0">
                <a:latin typeface="Arial"/>
                <a:cs typeface="Arial"/>
              </a:rPr>
              <a:t>learn more about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configuration</a:t>
            </a: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both </a:t>
            </a:r>
            <a:r>
              <a:rPr lang="en-GB" spc="5" dirty="0">
                <a:latin typeface="Arial"/>
                <a:cs typeface="Arial"/>
              </a:rPr>
              <a:t>cases, the solicit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is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 multicast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sz="60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endParaRPr lang="en-GB" sz="2800" spc="7" baseline="32407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r>
              <a:rPr lang="en-GB" sz="2900" spc="7" baseline="32407" dirty="0">
                <a:latin typeface="Arial"/>
                <a:cs typeface="Arial"/>
              </a:rPr>
              <a:t>2</a:t>
            </a:r>
            <a:r>
              <a:rPr lang="en-GB" sz="1600" spc="5" dirty="0">
                <a:latin typeface="Courier New"/>
                <a:cs typeface="Courier New"/>
                <a:hlinkClick r:id="rId2"/>
              </a:rPr>
              <a:t>http://tools.ietf.org/html/rfc4861</a:t>
            </a:r>
            <a:endParaRPr lang="en-GB" sz="1600" dirty="0">
              <a:latin typeface="Courier New"/>
              <a:cs typeface="Courier New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72445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IPv6 Dynamic Address Assignment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dirty="0">
                <a:latin typeface="Arial"/>
                <a:cs typeface="Arial"/>
              </a:rPr>
              <a:t>We have </a:t>
            </a:r>
            <a:r>
              <a:rPr lang="en-GB" spc="5" dirty="0">
                <a:latin typeface="Arial"/>
                <a:cs typeface="Arial"/>
              </a:rPr>
              <a:t>the two halves of the </a:t>
            </a:r>
            <a:r>
              <a:rPr lang="en-GB" spc="10" dirty="0">
                <a:latin typeface="Arial"/>
                <a:cs typeface="Arial"/>
              </a:rPr>
              <a:t>IPv6 address: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component  and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component. Those are </a:t>
            </a:r>
            <a:r>
              <a:rPr lang="en-GB" spc="5" dirty="0">
                <a:latin typeface="Arial"/>
                <a:cs typeface="Arial"/>
              </a:rPr>
              <a:t>derived in </a:t>
            </a:r>
            <a:r>
              <a:rPr lang="en-GB" dirty="0">
                <a:latin typeface="Arial"/>
                <a:cs typeface="Arial"/>
              </a:rPr>
              <a:t>different</a:t>
            </a:r>
            <a:r>
              <a:rPr lang="en-GB" spc="1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ways.</a:t>
            </a: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lang="en-GB" sz="48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buNone/>
            </a:pP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(top </a:t>
            </a:r>
            <a:r>
              <a:rPr lang="en-GB" spc="10" dirty="0">
                <a:latin typeface="Arial"/>
                <a:cs typeface="Arial"/>
              </a:rPr>
              <a:t>64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marL="869950" marR="1868170" lvl="1" indent="-457200">
              <a:lnSpc>
                <a:spcPct val="145100"/>
              </a:lnSpc>
            </a:pPr>
            <a:r>
              <a:rPr lang="en-GB" spc="10" dirty="0">
                <a:latin typeface="Arial"/>
                <a:cs typeface="Arial"/>
              </a:rPr>
              <a:t>Router Advertisements (RAs)  </a:t>
            </a:r>
            <a:r>
              <a:rPr lang="en-GB" spc="5" dirty="0">
                <a:latin typeface="Arial"/>
                <a:cs typeface="Arial"/>
              </a:rPr>
              <a:t>Interface</a:t>
            </a:r>
          </a:p>
          <a:p>
            <a:pPr marL="12700" marR="1868170" indent="0">
              <a:lnSpc>
                <a:spcPct val="145100"/>
              </a:lnSpc>
              <a:buNone/>
            </a:pPr>
            <a:r>
              <a:rPr lang="en-GB" spc="5" dirty="0">
                <a:latin typeface="Arial"/>
                <a:cs typeface="Arial"/>
              </a:rPr>
              <a:t>Identifier </a:t>
            </a:r>
            <a:r>
              <a:rPr lang="en-GB" spc="10" dirty="0">
                <a:latin typeface="Arial"/>
                <a:cs typeface="Arial"/>
              </a:rPr>
              <a:t>(bottom 64</a:t>
            </a:r>
            <a:r>
              <a:rPr lang="en-GB" spc="-7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Stateless, automatic: </a:t>
            </a:r>
            <a:r>
              <a:rPr lang="en-GB" spc="10" dirty="0">
                <a:latin typeface="Arial"/>
                <a:cs typeface="Arial"/>
              </a:rPr>
              <a:t>SLAAC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Stateful, automatic: </a:t>
            </a:r>
            <a:r>
              <a:rPr lang="en-GB" spc="15" dirty="0">
                <a:latin typeface="Arial"/>
                <a:cs typeface="Arial"/>
              </a:rPr>
              <a:t>DHCPv6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19787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is: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intended </a:t>
            </a:r>
            <a:r>
              <a:rPr lang="en-GB" spc="5" dirty="0">
                <a:latin typeface="Arial"/>
                <a:cs typeface="Arial"/>
              </a:rPr>
              <a:t>to make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spc="10" dirty="0">
                <a:latin typeface="Arial"/>
                <a:cs typeface="Arial"/>
              </a:rPr>
              <a:t>easy </a:t>
            </a:r>
            <a:r>
              <a:rPr lang="en-GB" spc="5" dirty="0">
                <a:latin typeface="Arial"/>
                <a:cs typeface="Arial"/>
              </a:rPr>
              <a:t>without </a:t>
            </a:r>
            <a:r>
              <a:rPr lang="en-GB" spc="10" dirty="0">
                <a:latin typeface="Arial"/>
                <a:cs typeface="Arial"/>
              </a:rPr>
              <a:t>manual 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i="1" spc="5" dirty="0">
                <a:latin typeface="Arial"/>
                <a:cs typeface="Arial"/>
              </a:rPr>
              <a:t>or </a:t>
            </a:r>
            <a:r>
              <a:rPr lang="en-GB" i="1" dirty="0">
                <a:latin typeface="Arial"/>
                <a:cs typeface="Arial"/>
              </a:rPr>
              <a:t>even </a:t>
            </a:r>
            <a:r>
              <a:rPr lang="en-GB" i="1" spc="10" dirty="0">
                <a:latin typeface="Arial"/>
                <a:cs typeface="Arial"/>
              </a:rPr>
              <a:t>a </a:t>
            </a:r>
            <a:r>
              <a:rPr lang="en-GB" i="1" spc="15" dirty="0">
                <a:latin typeface="Arial"/>
                <a:cs typeface="Arial"/>
              </a:rPr>
              <a:t>DHCP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server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an algorithm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automatically configure their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interfaces (set </a:t>
            </a:r>
            <a:r>
              <a:rPr lang="en-GB" spc="10" dirty="0">
                <a:latin typeface="Arial"/>
                <a:cs typeface="Arial"/>
              </a:rPr>
              <a:t>up </a:t>
            </a:r>
            <a:r>
              <a:rPr lang="en-GB" spc="5" dirty="0">
                <a:latin typeface="Arial"/>
                <a:cs typeface="Arial"/>
              </a:rPr>
              <a:t>addresses, </a:t>
            </a:r>
            <a:r>
              <a:rPr lang="en-GB" spc="10" dirty="0">
                <a:latin typeface="Arial"/>
                <a:cs typeface="Arial"/>
              </a:rPr>
              <a:t>learn </a:t>
            </a:r>
            <a:r>
              <a:rPr lang="en-GB" spc="5" dirty="0">
                <a:latin typeface="Arial"/>
                <a:cs typeface="Arial"/>
              </a:rPr>
              <a:t>routes) without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intervention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527102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825767"/>
          </a:xfrm>
        </p:spPr>
        <p:txBody>
          <a:bodyPr>
            <a:normAutofit fontScale="85000" lnSpcReduction="10000"/>
          </a:bodyPr>
          <a:lstStyle/>
          <a:p>
            <a:pPr marL="596265" marR="246379" indent="-457200">
              <a:lnSpc>
                <a:spcPct val="118900"/>
              </a:lnSpc>
              <a:spcBef>
                <a:spcPts val="90"/>
              </a:spcBef>
            </a:pPr>
            <a:r>
              <a:rPr lang="en-GB" spc="15" dirty="0"/>
              <a:t>When </a:t>
            </a:r>
            <a:r>
              <a:rPr lang="en-GB" spc="10" dirty="0"/>
              <a:t>a host goes </a:t>
            </a:r>
            <a:r>
              <a:rPr lang="en-GB" dirty="0"/>
              <a:t>live </a:t>
            </a:r>
            <a:r>
              <a:rPr lang="en-GB" spc="5" dirty="0"/>
              <a:t>or </a:t>
            </a:r>
            <a:r>
              <a:rPr lang="en-GB" spc="10" dirty="0"/>
              <a:t>an </a:t>
            </a:r>
            <a:r>
              <a:rPr lang="en-GB" spc="5" dirty="0"/>
              <a:t>interface </a:t>
            </a:r>
            <a:r>
              <a:rPr lang="en-GB" spc="10" dirty="0"/>
              <a:t>comes </a:t>
            </a:r>
            <a:r>
              <a:rPr lang="en-GB" dirty="0"/>
              <a:t>up, </a:t>
            </a:r>
            <a:r>
              <a:rPr lang="en-GB" spc="5" dirty="0"/>
              <a:t>the </a:t>
            </a:r>
            <a:r>
              <a:rPr lang="en-GB" spc="10" dirty="0"/>
              <a:t>system  </a:t>
            </a:r>
            <a:r>
              <a:rPr lang="en-GB" spc="5" dirty="0"/>
              <a:t>wants to know </a:t>
            </a:r>
            <a:r>
              <a:rPr lang="en-GB" spc="10" dirty="0"/>
              <a:t>more about </a:t>
            </a:r>
            <a:r>
              <a:rPr lang="en-GB" spc="5" dirty="0"/>
              <a:t>its</a:t>
            </a:r>
            <a:r>
              <a:rPr lang="en-GB" spc="-30" dirty="0"/>
              <a:t> </a:t>
            </a:r>
            <a:r>
              <a:rPr lang="en-GB" spc="5" dirty="0"/>
              <a:t>environment</a:t>
            </a:r>
            <a:endParaRPr lang="en-GB" dirty="0">
              <a:latin typeface="Lucida Sans Unicode"/>
              <a:cs typeface="Lucida Sans Unicode"/>
            </a:endParaRP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/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i="1" spc="10" dirty="0">
                <a:latin typeface="Arial"/>
                <a:cs typeface="Arial"/>
              </a:rPr>
              <a:t>can </a:t>
            </a:r>
            <a:r>
              <a:rPr lang="en-GB" spc="5" dirty="0"/>
              <a:t>configure link-local </a:t>
            </a:r>
            <a:r>
              <a:rPr lang="en-GB" spc="10" dirty="0"/>
              <a:t>addresses </a:t>
            </a:r>
            <a:r>
              <a:rPr lang="en-GB" dirty="0"/>
              <a:t>for </a:t>
            </a:r>
            <a:r>
              <a:rPr lang="en-GB" spc="5" dirty="0"/>
              <a:t>its interfaces: </a:t>
            </a: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the  interface </a:t>
            </a:r>
            <a:r>
              <a:rPr lang="en-GB" dirty="0"/>
              <a:t>identifier, </a:t>
            </a:r>
            <a:r>
              <a:rPr lang="en-GB" spc="5" dirty="0"/>
              <a:t>the</a:t>
            </a:r>
            <a:r>
              <a:rPr lang="en-GB" spc="-5" dirty="0"/>
              <a:t> </a:t>
            </a:r>
            <a:r>
              <a:rPr lang="en-GB" spc="10" dirty="0"/>
              <a:t>EUI-64</a:t>
            </a: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>
              <a:latin typeface="Arial"/>
              <a:cs typeface="Arial"/>
            </a:endParaRPr>
          </a:p>
          <a:p>
            <a:pPr marL="596265" marR="5080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this to </a:t>
            </a:r>
            <a:r>
              <a:rPr lang="en-GB" spc="10" dirty="0"/>
              <a:t>ask </a:t>
            </a:r>
            <a:r>
              <a:rPr lang="en-GB" spc="5" dirty="0"/>
              <a:t>(solicit) router </a:t>
            </a:r>
            <a:r>
              <a:rPr lang="en-GB" spc="10" dirty="0"/>
              <a:t>advertisements sooner than </a:t>
            </a:r>
            <a:r>
              <a:rPr lang="en-GB" spc="5" dirty="0"/>
              <a:t>the  </a:t>
            </a:r>
            <a:r>
              <a:rPr lang="en-GB" dirty="0"/>
              <a:t>next </a:t>
            </a:r>
            <a:r>
              <a:rPr lang="en-GB" spc="5" dirty="0"/>
              <a:t>periodic </a:t>
            </a:r>
            <a:r>
              <a:rPr lang="en-GB" spc="10" dirty="0"/>
              <a:t>announcements; ask </a:t>
            </a:r>
            <a:r>
              <a:rPr lang="en-GB" spc="5" dirty="0"/>
              <a:t>the </a:t>
            </a:r>
            <a:r>
              <a:rPr lang="en-GB" spc="10" dirty="0"/>
              <a:t>network </a:t>
            </a:r>
            <a:r>
              <a:rPr lang="en-GB" dirty="0"/>
              <a:t>for</a:t>
            </a:r>
            <a:r>
              <a:rPr lang="en-GB" spc="-10" dirty="0"/>
              <a:t> </a:t>
            </a:r>
            <a:r>
              <a:rPr lang="en-GB" spc="5" dirty="0"/>
              <a:t>information</a:t>
            </a:r>
            <a:endParaRPr lang="en-GB" dirty="0">
              <a:latin typeface="Lucida Sans Unicode"/>
              <a:cs typeface="Lucida Sans Unicode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656507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2592388" y="3581400"/>
            <a:ext cx="261937" cy="1295400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6" name="Group 272">
            <a:extLst>
              <a:ext uri="{FF2B5EF4-FFF2-40B4-BE49-F238E27FC236}">
                <a16:creationId xmlns:a16="http://schemas.microsoft.com/office/drawing/2014/main" id="{8FBC8681-03BA-6E4F-914C-5F5123512168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733800"/>
            <a:ext cx="2971800" cy="2114550"/>
            <a:chOff x="1776" y="2784"/>
            <a:chExt cx="1872" cy="1332"/>
          </a:xfrm>
        </p:grpSpPr>
        <p:sp>
          <p:nvSpPr>
            <p:cNvPr id="14347" name="Rectangle 273">
              <a:extLst>
                <a:ext uri="{FF2B5EF4-FFF2-40B4-BE49-F238E27FC236}">
                  <a16:creationId xmlns:a16="http://schemas.microsoft.com/office/drawing/2014/main" id="{851A5272-E41C-9141-B499-3A159348B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R5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8" name="Rectangle 274">
              <a:extLst>
                <a:ext uri="{FF2B5EF4-FFF2-40B4-BE49-F238E27FC236}">
                  <a16:creationId xmlns:a16="http://schemas.microsoft.com/office/drawing/2014/main" id="{1384325D-75AF-0549-8A70-0B2FCEFB7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F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9" name="Rectangle 275">
              <a:extLst>
                <a:ext uri="{FF2B5EF4-FFF2-40B4-BE49-F238E27FC236}">
                  <a16:creationId xmlns:a16="http://schemas.microsoft.com/office/drawing/2014/main" id="{FAAC1255-B6C8-EB4B-8387-AE5EB98BE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0" name="Rectangle 276">
              <a:extLst>
                <a:ext uri="{FF2B5EF4-FFF2-40B4-BE49-F238E27FC236}">
                  <a16:creationId xmlns:a16="http://schemas.microsoft.com/office/drawing/2014/main" id="{7B7DF595-CEA4-134C-82FE-B42D63CD2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E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1" name="Rectangle 277">
              <a:extLst>
                <a:ext uri="{FF2B5EF4-FFF2-40B4-BE49-F238E27FC236}">
                  <a16:creationId xmlns:a16="http://schemas.microsoft.com/office/drawing/2014/main" id="{B7A3D79E-0727-3946-A377-5EB17C5C2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2" name="Rectangle 278">
              <a:extLst>
                <a:ext uri="{FF2B5EF4-FFF2-40B4-BE49-F238E27FC236}">
                  <a16:creationId xmlns:a16="http://schemas.microsoft.com/office/drawing/2014/main" id="{731DCEAC-EB1D-1C43-9C05-FF6A385AF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3" name="Rectangle 279">
              <a:extLst>
                <a:ext uri="{FF2B5EF4-FFF2-40B4-BE49-F238E27FC236}">
                  <a16:creationId xmlns:a16="http://schemas.microsoft.com/office/drawing/2014/main" id="{5C0175E8-5653-4944-97FA-A10EB5B3A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Next Hop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4" name="Rectangle 280">
              <a:extLst>
                <a:ext uri="{FF2B5EF4-FFF2-40B4-BE49-F238E27FC236}">
                  <a16:creationId xmlns:a16="http://schemas.microsoft.com/office/drawing/2014/main" id="{4DE617EA-05BF-4F4E-9064-5F4E65FA5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Destination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5" name="Line 281">
              <a:extLst>
                <a:ext uri="{FF2B5EF4-FFF2-40B4-BE49-F238E27FC236}">
                  <a16:creationId xmlns:a16="http://schemas.microsoft.com/office/drawing/2014/main" id="{8DAD5DFA-D962-AE4E-8021-64AFD7FE0F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Line 282">
              <a:extLst>
                <a:ext uri="{FF2B5EF4-FFF2-40B4-BE49-F238E27FC236}">
                  <a16:creationId xmlns:a16="http://schemas.microsoft.com/office/drawing/2014/main" id="{C30A3618-5250-D646-AB4B-DBAAE107D7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Line 283">
              <a:extLst>
                <a:ext uri="{FF2B5EF4-FFF2-40B4-BE49-F238E27FC236}">
                  <a16:creationId xmlns:a16="http://schemas.microsoft.com/office/drawing/2014/main" id="{8E3DE378-DA43-B34B-A1EA-AF97946349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Line 284">
              <a:extLst>
                <a:ext uri="{FF2B5EF4-FFF2-40B4-BE49-F238E27FC236}">
                  <a16:creationId xmlns:a16="http://schemas.microsoft.com/office/drawing/2014/main" id="{227AC802-A70D-2745-A65A-D4B7C31466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Line 285">
              <a:extLst>
                <a:ext uri="{FF2B5EF4-FFF2-40B4-BE49-F238E27FC236}">
                  <a16:creationId xmlns:a16="http://schemas.microsoft.com/office/drawing/2014/main" id="{836BA2E6-A4F4-D845-80FA-97192B98B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Line 286">
              <a:extLst>
                <a:ext uri="{FF2B5EF4-FFF2-40B4-BE49-F238E27FC236}">
                  <a16:creationId xmlns:a16="http://schemas.microsoft.com/office/drawing/2014/main" id="{C71012A0-418E-C14B-BACA-7A8FEBFDC3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Line 287">
              <a:extLst>
                <a:ext uri="{FF2B5EF4-FFF2-40B4-BE49-F238E27FC236}">
                  <a16:creationId xmlns:a16="http://schemas.microsoft.com/office/drawing/2014/main" id="{435352F8-34A9-9D46-8064-41E33ABC59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Line 288">
              <a:extLst>
                <a:ext uri="{FF2B5EF4-FFF2-40B4-BE49-F238E27FC236}">
                  <a16:creationId xmlns:a16="http://schemas.microsoft.com/office/drawing/2014/main" id="{A748440B-49B1-4747-B08A-AE369E66E8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Line 289">
              <a:extLst>
                <a:ext uri="{FF2B5EF4-FFF2-40B4-BE49-F238E27FC236}">
                  <a16:creationId xmlns:a16="http://schemas.microsoft.com/office/drawing/2014/main" id="{929A9F26-E103-4942-B5DE-8B249333AE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90">
              <a:extLst>
                <a:ext uri="{FF2B5EF4-FFF2-40B4-BE49-F238E27FC236}">
                  <a16:creationId xmlns:a16="http://schemas.microsoft.com/office/drawing/2014/main" id="{72E7A33A-BDAB-EB4D-8F48-CC3931B83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3581400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83786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7.22222E-6 -6.2963E-6 L 0.13541 -0.04723 " pathEditMode="relative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 algorithm (assuming one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interface):</a:t>
            </a: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Generate </a:t>
            </a:r>
            <a:r>
              <a:rPr lang="en-GB" spc="5" dirty="0">
                <a:latin typeface="Arial"/>
                <a:cs typeface="Arial"/>
              </a:rPr>
              <a:t>potential link-local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Ask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(multicast</a:t>
            </a:r>
            <a:r>
              <a:rPr lang="en-GB" sz="3600" spc="15" baseline="31746" dirty="0">
                <a:latin typeface="Arial"/>
                <a:cs typeface="Arial"/>
              </a:rPr>
              <a:t>4</a:t>
            </a:r>
            <a:r>
              <a:rPr lang="en-GB" spc="10" dirty="0">
                <a:latin typeface="Arial"/>
                <a:cs typeface="Arial"/>
              </a:rPr>
              <a:t>)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address </a:t>
            </a:r>
            <a:r>
              <a:rPr lang="en-GB" spc="5" dirty="0">
                <a:latin typeface="Arial"/>
                <a:cs typeface="Arial"/>
              </a:rPr>
              <a:t>is in </a:t>
            </a:r>
            <a:r>
              <a:rPr lang="en-GB" spc="10" dirty="0">
                <a:latin typeface="Arial"/>
                <a:cs typeface="Arial"/>
              </a:rPr>
              <a:t>use: </a:t>
            </a:r>
            <a:r>
              <a:rPr lang="en-GB" i="1" spc="10" dirty="0">
                <a:latin typeface="Arial"/>
                <a:cs typeface="Arial"/>
              </a:rPr>
              <a:t>neighbour  </a:t>
            </a:r>
            <a:r>
              <a:rPr lang="en-GB" i="1" spc="5" dirty="0">
                <a:latin typeface="Arial"/>
                <a:cs typeface="Arial"/>
              </a:rPr>
              <a:t>solicitation</a:t>
            </a:r>
            <a:endParaRPr lang="en-GB" i="1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Assuming no </a:t>
            </a:r>
            <a:r>
              <a:rPr lang="en-GB" spc="5" dirty="0">
                <a:latin typeface="Arial"/>
                <a:cs typeface="Arial"/>
              </a:rPr>
              <a:t>responses, </a:t>
            </a:r>
            <a:r>
              <a:rPr lang="en-GB" spc="10" dirty="0">
                <a:latin typeface="Arial"/>
                <a:cs typeface="Arial"/>
              </a:rPr>
              <a:t>assign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130</a:t>
            </a:fld>
            <a:endParaRPr lang="en-US"/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A778C7B1-9FC6-B743-A277-CC0AB86502E5}"/>
              </a:ext>
            </a:extLst>
          </p:cNvPr>
          <p:cNvSpPr txBox="1"/>
          <p:nvPr/>
        </p:nvSpPr>
        <p:spPr>
          <a:xfrm>
            <a:off x="457200" y="6356350"/>
            <a:ext cx="3965039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4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https://tools.ietf.org/html/rfc2373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883341658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The EUI-64 </a:t>
            </a:r>
            <a:r>
              <a:rPr lang="en-GB" dirty="0">
                <a:latin typeface="Arial"/>
                <a:cs typeface="Arial"/>
              </a:rPr>
              <a:t>Interface</a:t>
            </a:r>
            <a:r>
              <a:rPr lang="en-GB" spc="-8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250576"/>
            <a:ext cx="8229600" cy="4525963"/>
          </a:xfrm>
        </p:spPr>
        <p:txBody>
          <a:bodyPr>
            <a:normAutofit/>
          </a:bodyPr>
          <a:lstStyle/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IEEE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spc="10" dirty="0">
                <a:latin typeface="Arial"/>
                <a:cs typeface="Arial"/>
              </a:rPr>
              <a:t>Extended Unique </a:t>
            </a:r>
            <a:r>
              <a:rPr lang="en-GB" sz="2400" spc="5" dirty="0">
                <a:latin typeface="Arial"/>
                <a:cs typeface="Arial"/>
              </a:rPr>
              <a:t>Identifier</a:t>
            </a:r>
            <a:r>
              <a:rPr lang="en-GB" sz="2400" spc="-1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(EUI-64)</a:t>
            </a:r>
            <a:r>
              <a:rPr lang="en-GB" sz="2800" spc="7" baseline="31746" dirty="0">
                <a:latin typeface="Arial"/>
                <a:cs typeface="Arial"/>
              </a:rPr>
              <a:t>3</a:t>
            </a:r>
            <a:endParaRPr lang="en-GB" sz="2800" baseline="31746" dirty="0">
              <a:latin typeface="Arial"/>
              <a:cs typeface="Arial"/>
            </a:endParaRPr>
          </a:p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There are </a:t>
            </a:r>
            <a:r>
              <a:rPr lang="en-GB" sz="2400" spc="5" dirty="0">
                <a:latin typeface="Arial"/>
                <a:cs typeface="Arial"/>
              </a:rPr>
              <a:t>various </a:t>
            </a:r>
            <a:r>
              <a:rPr lang="en-GB" sz="2400" spc="10" dirty="0">
                <a:latin typeface="Arial"/>
                <a:cs typeface="Arial"/>
              </a:rPr>
              <a:t>techniques </a:t>
            </a:r>
            <a:r>
              <a:rPr lang="en-GB" sz="2400" spc="5" dirty="0">
                <a:latin typeface="Arial"/>
                <a:cs typeface="Arial"/>
              </a:rPr>
              <a:t>to derive </a:t>
            </a:r>
            <a:r>
              <a:rPr lang="en-GB" sz="2400" spc="10" dirty="0">
                <a:latin typeface="Arial"/>
                <a:cs typeface="Arial"/>
              </a:rPr>
              <a:t>a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dirty="0">
                <a:latin typeface="Arial"/>
                <a:cs typeface="Arial"/>
              </a:rPr>
              <a:t>value, but  </a:t>
            </a:r>
            <a:r>
              <a:rPr lang="en-GB" sz="2400" spc="5" dirty="0">
                <a:latin typeface="Arial"/>
                <a:cs typeface="Arial"/>
              </a:rPr>
              <a:t>often times </a:t>
            </a:r>
            <a:r>
              <a:rPr lang="en-GB" sz="2400" spc="10" dirty="0">
                <a:latin typeface="Arial"/>
                <a:cs typeface="Arial"/>
              </a:rPr>
              <a:t>we </a:t>
            </a:r>
            <a:r>
              <a:rPr lang="en-GB" sz="2400" spc="5" dirty="0">
                <a:latin typeface="Arial"/>
                <a:cs typeface="Arial"/>
              </a:rPr>
              <a:t>derive </a:t>
            </a:r>
            <a:r>
              <a:rPr lang="en-GB" sz="2400" spc="10" dirty="0">
                <a:latin typeface="Arial"/>
                <a:cs typeface="Arial"/>
              </a:rPr>
              <a:t>from the </a:t>
            </a:r>
            <a:r>
              <a:rPr lang="en-GB" sz="2400" spc="5" dirty="0">
                <a:latin typeface="Arial"/>
                <a:cs typeface="Arial"/>
              </a:rPr>
              <a:t>48-bit MAC address</a:t>
            </a:r>
            <a:endParaRPr lang="en-GB" sz="2400" dirty="0">
              <a:latin typeface="Arial"/>
              <a:cs typeface="Arial"/>
            </a:endParaRPr>
          </a:p>
          <a:p>
            <a:endParaRPr lang="en-GB" sz="2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131</a:t>
            </a:fld>
            <a:endParaRPr lang="en-US"/>
          </a:p>
        </p:txBody>
      </p:sp>
      <p:sp>
        <p:nvSpPr>
          <p:cNvPr id="5" name="object 41">
            <a:extLst>
              <a:ext uri="{FF2B5EF4-FFF2-40B4-BE49-F238E27FC236}">
                <a16:creationId xmlns:a16="http://schemas.microsoft.com/office/drawing/2014/main" id="{4979CFD7-B2C6-8948-8418-4E968F8565E8}"/>
              </a:ext>
            </a:extLst>
          </p:cNvPr>
          <p:cNvSpPr txBox="1"/>
          <p:nvPr/>
        </p:nvSpPr>
        <p:spPr>
          <a:xfrm>
            <a:off x="457200" y="6429729"/>
            <a:ext cx="6233439" cy="2917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2400" spc="7" baseline="32407" dirty="0">
                <a:latin typeface="Arial"/>
                <a:cs typeface="Arial"/>
              </a:rPr>
              <a:t>3</a:t>
            </a:r>
            <a:r>
              <a:rPr spc="5" dirty="0">
                <a:latin typeface="Courier New"/>
                <a:cs typeface="Courier New"/>
                <a:hlinkClick r:id="rId3"/>
              </a:rPr>
              <a:t>http://tools.ietf.org/html/rfc2373</a:t>
            </a:r>
            <a:endParaRPr dirty="0">
              <a:latin typeface="Courier New"/>
              <a:cs typeface="Courier New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6086D51-840E-4D44-A84C-14C681889FB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585"/>
          <a:stretch/>
        </p:blipFill>
        <p:spPr>
          <a:xfrm>
            <a:off x="0" y="2540347"/>
            <a:ext cx="4846418" cy="3752419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1AB66DC-35D5-C341-8164-D9280B32BA49}"/>
              </a:ext>
            </a:extLst>
          </p:cNvPr>
          <p:cNvGrpSpPr/>
          <p:nvPr/>
        </p:nvGrpSpPr>
        <p:grpSpPr>
          <a:xfrm>
            <a:off x="4457148" y="2630628"/>
            <a:ext cx="3905234" cy="3762412"/>
            <a:chOff x="884859" y="161082"/>
            <a:chExt cx="6507646" cy="6308739"/>
          </a:xfrm>
        </p:grpSpPr>
        <p:pic>
          <p:nvPicPr>
            <p:cNvPr id="9" name="Content Placeholder 4">
              <a:extLst>
                <a:ext uri="{FF2B5EF4-FFF2-40B4-BE49-F238E27FC236}">
                  <a16:creationId xmlns:a16="http://schemas.microsoft.com/office/drawing/2014/main" id="{55CCC675-973E-7C48-AEE8-5823E5B122C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4859" y="161082"/>
              <a:ext cx="6261100" cy="1270000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D5A87ECA-0FC0-904C-B044-99D1DA76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1601" y="1816470"/>
              <a:ext cx="6020904" cy="4653351"/>
            </a:xfrm>
            <a:prstGeom prst="rect">
              <a:avLst/>
            </a:prstGeom>
          </p:spPr>
        </p:pic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CBF472D-4C95-2C42-B84F-B50262DBE83C}"/>
                </a:ext>
              </a:extLst>
            </p:cNvPr>
            <p:cNvSpPr/>
            <p:nvPr/>
          </p:nvSpPr>
          <p:spPr>
            <a:xfrm>
              <a:off x="1722783" y="311425"/>
              <a:ext cx="1769165" cy="36443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F5B7D46-19BF-AD43-BDDB-442EA00D91DE}"/>
                </a:ext>
              </a:extLst>
            </p:cNvPr>
            <p:cNvSpPr/>
            <p:nvPr/>
          </p:nvSpPr>
          <p:spPr>
            <a:xfrm>
              <a:off x="3313043" y="4426226"/>
              <a:ext cx="1245705" cy="344557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FD5A99C7-8795-A24B-BC86-DDE8BF0FEA45}"/>
                </a:ext>
              </a:extLst>
            </p:cNvPr>
            <p:cNvCxnSpPr>
              <a:stCxn id="11" idx="5"/>
            </p:cNvCxnSpPr>
            <p:nvPr/>
          </p:nvCxnSpPr>
          <p:spPr>
            <a:xfrm>
              <a:off x="3232860" y="622490"/>
              <a:ext cx="378357" cy="3803736"/>
            </a:xfrm>
            <a:prstGeom prst="straightConnector1">
              <a:avLst/>
            </a:prstGeom>
            <a:ln>
              <a:solidFill>
                <a:srgbClr val="FF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E0318A67-8FA2-5248-ADDC-FEC08D7A04AE}"/>
              </a:ext>
            </a:extLst>
          </p:cNvPr>
          <p:cNvSpPr txBox="1"/>
          <p:nvPr/>
        </p:nvSpPr>
        <p:spPr>
          <a:xfrm>
            <a:off x="587829" y="4926657"/>
            <a:ext cx="3625936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400" dirty="0"/>
              <a:t>the seventh bit from the left, or the universal/local (U/L) bit, needs to be inverted, 0 = local admin 1 = universal admin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9749714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SLAAC: overview; Router Solicitation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Then,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Once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has a unique </a:t>
            </a:r>
            <a:r>
              <a:rPr lang="en-GB" i="1" spc="5" dirty="0">
                <a:latin typeface="Arial"/>
                <a:cs typeface="Arial"/>
              </a:rPr>
              <a:t>link-local </a:t>
            </a:r>
            <a:r>
              <a:rPr lang="en-GB" spc="5" dirty="0">
                <a:latin typeface="Arial"/>
                <a:cs typeface="Arial"/>
              </a:rPr>
              <a:t>address,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send  </a:t>
            </a:r>
            <a:r>
              <a:rPr lang="en-GB" dirty="0">
                <a:latin typeface="Arial"/>
                <a:cs typeface="Arial"/>
              </a:rPr>
              <a:t>packets </a:t>
            </a:r>
            <a:r>
              <a:rPr lang="en-GB" spc="5" dirty="0">
                <a:latin typeface="Arial"/>
                <a:cs typeface="Arial"/>
              </a:rPr>
              <a:t>to anything else </a:t>
            </a:r>
            <a:r>
              <a:rPr lang="en-GB" spc="10" dirty="0">
                <a:latin typeface="Arial"/>
                <a:cs typeface="Arial"/>
              </a:rPr>
              <a:t>sharing </a:t>
            </a:r>
            <a:r>
              <a:rPr lang="en-GB" spc="5" dirty="0">
                <a:latin typeface="Arial"/>
                <a:cs typeface="Arial"/>
              </a:rPr>
              <a:t>that link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substrate</a:t>
            </a:r>
          </a:p>
          <a:p>
            <a:pPr marL="0" indent="0"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	</a:t>
            </a:r>
            <a:r>
              <a:rPr lang="en-GB" dirty="0">
                <a:latin typeface="Arial"/>
                <a:cs typeface="Arial"/>
              </a:rPr>
              <a:t>... 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</a:t>
            </a:r>
            <a:r>
              <a:rPr lang="en-GB" spc="5" dirty="0">
                <a:latin typeface="Arial"/>
                <a:cs typeface="Arial"/>
              </a:rPr>
              <a:t>doesn’t </a:t>
            </a:r>
            <a:r>
              <a:rPr lang="en-GB" dirty="0">
                <a:latin typeface="Arial"/>
                <a:cs typeface="Arial"/>
              </a:rPr>
              <a:t>yet </a:t>
            </a:r>
            <a:r>
              <a:rPr lang="en-GB" spc="5" dirty="0">
                <a:latin typeface="Arial"/>
                <a:cs typeface="Arial"/>
              </a:rPr>
              <a:t>know any routers, or public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routes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</a:t>
            </a: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5" dirty="0">
                <a:latin typeface="Arial"/>
                <a:cs typeface="Arial"/>
              </a:rPr>
              <a:t>bootstrap: routers listen 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multicast</a:t>
            </a:r>
            <a:r>
              <a:rPr lang="en-GB" spc="4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lang="en-GB" dirty="0">
              <a:latin typeface="Times New Roman"/>
              <a:cs typeface="Times New Roman"/>
            </a:endParaRP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host asks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(multicast)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router information: </a:t>
            </a:r>
            <a:r>
              <a:rPr lang="en-GB" i="1" spc="5" dirty="0">
                <a:latin typeface="Arial"/>
                <a:cs typeface="Arial"/>
              </a:rPr>
              <a:t>router  solicitation</a:t>
            </a: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spc="5" dirty="0">
                <a:latin typeface="Arial"/>
                <a:cs typeface="Arial"/>
              </a:rPr>
              <a:t>from the routers </a:t>
            </a:r>
            <a:r>
              <a:rPr lang="en-GB" spc="10" dirty="0">
                <a:latin typeface="Arial"/>
                <a:cs typeface="Arial"/>
              </a:rPr>
              <a:t>are sent </a:t>
            </a:r>
            <a:r>
              <a:rPr lang="en-GB" spc="5" dirty="0">
                <a:latin typeface="Arial"/>
                <a:cs typeface="Arial"/>
              </a:rPr>
              <a:t>directly (unicast) to the </a:t>
            </a:r>
            <a:r>
              <a:rPr lang="en-GB" spc="10" dirty="0">
                <a:latin typeface="Arial"/>
                <a:cs typeface="Arial"/>
              </a:rPr>
              <a:t>host 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the router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solicitation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9334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i="1" dirty="0">
                <a:latin typeface="Arial"/>
                <a:cs typeface="Arial"/>
              </a:rPr>
              <a:t>may </a:t>
            </a:r>
            <a:r>
              <a:rPr lang="en-GB" spc="5" dirty="0">
                <a:latin typeface="Arial"/>
                <a:cs typeface="Arial"/>
              </a:rPr>
              <a:t>indicate that the </a:t>
            </a:r>
            <a:r>
              <a:rPr lang="en-GB" spc="10" dirty="0">
                <a:latin typeface="Arial"/>
                <a:cs typeface="Arial"/>
              </a:rPr>
              <a:t>host should do more </a:t>
            </a:r>
            <a:r>
              <a:rPr lang="en-GB" dirty="0">
                <a:latin typeface="Arial"/>
                <a:cs typeface="Arial"/>
              </a:rPr>
              <a:t>(e.g., 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DHCP </a:t>
            </a:r>
            <a:r>
              <a:rPr lang="en-GB" spc="5" dirty="0">
                <a:latin typeface="Arial"/>
                <a:cs typeface="Arial"/>
              </a:rPr>
              <a:t>to get </a:t>
            </a: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information)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52147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Router Advertisement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spc="10" dirty="0">
                <a:latin typeface="Arial"/>
                <a:cs typeface="Arial"/>
              </a:rPr>
              <a:t>Without </a:t>
            </a:r>
            <a:r>
              <a:rPr lang="en-GB" spc="5" dirty="0">
                <a:latin typeface="Arial"/>
                <a:cs typeface="Arial"/>
              </a:rPr>
              <a:t>solicitation, router </a:t>
            </a:r>
            <a:r>
              <a:rPr lang="en-GB" spc="10" dirty="0">
                <a:latin typeface="Arial"/>
                <a:cs typeface="Arial"/>
              </a:rPr>
              <a:t>advertisements are </a:t>
            </a:r>
            <a:r>
              <a:rPr lang="en-GB" spc="5" dirty="0">
                <a:latin typeface="Arial"/>
                <a:cs typeface="Arial"/>
              </a:rPr>
              <a:t>generated intermittently  </a:t>
            </a:r>
            <a:r>
              <a:rPr lang="en-GB" dirty="0">
                <a:latin typeface="Arial"/>
                <a:cs typeface="Arial"/>
              </a:rPr>
              <a:t>by </a:t>
            </a:r>
            <a:r>
              <a:rPr lang="en-GB" spc="5" dirty="0">
                <a:latin typeface="Arial"/>
                <a:cs typeface="Arial"/>
              </a:rPr>
              <a:t>routing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hardware.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Advertisements: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10" dirty="0">
                <a:latin typeface="Arial"/>
                <a:cs typeface="Arial"/>
              </a:rPr>
              <a:t>nodes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dirty="0">
                <a:latin typeface="Arial"/>
                <a:cs typeface="Arial"/>
              </a:rPr>
              <a:t>forward traffic </a:t>
            </a:r>
            <a:r>
              <a:rPr lang="en-GB" spc="5" dirty="0">
                <a:latin typeface="Arial"/>
                <a:cs typeface="Arial"/>
              </a:rPr>
              <a:t>periodically advertise themselves to the 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5" dirty="0">
                <a:latin typeface="Arial"/>
                <a:cs typeface="Arial"/>
              </a:rPr>
              <a:t>periodicity </a:t>
            </a:r>
            <a:r>
              <a:rPr lang="en-GB" spc="10" dirty="0">
                <a:latin typeface="Arial"/>
                <a:cs typeface="Arial"/>
              </a:rPr>
              <a:t>and </a:t>
            </a:r>
            <a:r>
              <a:rPr lang="en-GB" spc="5" dirty="0">
                <a:latin typeface="Arial"/>
                <a:cs typeface="Arial"/>
              </a:rPr>
              <a:t>expiry of the </a:t>
            </a:r>
            <a:r>
              <a:rPr lang="en-GB" spc="10" dirty="0">
                <a:latin typeface="Arial"/>
                <a:cs typeface="Arial"/>
              </a:rPr>
              <a:t>advertisement are</a:t>
            </a:r>
            <a:r>
              <a:rPr lang="en-GB" spc="-1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configurable</a:t>
            </a:r>
            <a:endParaRPr lang="en-GB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 Advertisement </a:t>
            </a:r>
            <a:r>
              <a:rPr lang="en-GB" spc="5" dirty="0">
                <a:latin typeface="Arial"/>
                <a:cs typeface="Arial"/>
              </a:rPr>
              <a:t>(RA), </a:t>
            </a:r>
            <a:r>
              <a:rPr lang="en-GB" spc="10" dirty="0">
                <a:latin typeface="Arial"/>
                <a:cs typeface="Arial"/>
              </a:rPr>
              <a:t>among </a:t>
            </a:r>
            <a:r>
              <a:rPr lang="en-GB" spc="5" dirty="0">
                <a:latin typeface="Arial"/>
                <a:cs typeface="Arial"/>
              </a:rPr>
              <a:t>other things, tells </a:t>
            </a:r>
            <a:r>
              <a:rPr lang="en-GB" spc="10" dirty="0">
                <a:latin typeface="Arial"/>
                <a:cs typeface="Arial"/>
              </a:rPr>
              <a:t>a host where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  derive its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state with two flags: </a:t>
            </a:r>
            <a:r>
              <a:rPr lang="en-GB" spc="10" dirty="0">
                <a:latin typeface="Arial"/>
                <a:cs typeface="Arial"/>
              </a:rPr>
              <a:t>M(</a:t>
            </a:r>
            <a:r>
              <a:rPr lang="en-GB" spc="10" dirty="0" err="1">
                <a:latin typeface="Arial"/>
                <a:cs typeface="Arial"/>
              </a:rPr>
              <a:t>anaged</a:t>
            </a:r>
            <a:r>
              <a:rPr lang="en-GB" spc="10" dirty="0">
                <a:latin typeface="Arial"/>
                <a:cs typeface="Arial"/>
              </a:rPr>
              <a:t>) and O(</a:t>
            </a:r>
            <a:r>
              <a:rPr lang="en-GB" spc="10" dirty="0" err="1">
                <a:latin typeface="Arial"/>
                <a:cs typeface="Arial"/>
              </a:rPr>
              <a:t>ther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info):</a:t>
            </a: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M: “Managed Address </a:t>
            </a:r>
            <a:r>
              <a:rPr lang="en-GB" spc="5" dirty="0">
                <a:latin typeface="Arial"/>
                <a:cs typeface="Arial"/>
              </a:rPr>
              <a:t>Configuration”, </a:t>
            </a:r>
            <a:r>
              <a:rPr lang="en-GB" spc="10" dirty="0">
                <a:latin typeface="Arial"/>
                <a:cs typeface="Arial"/>
              </a:rPr>
              <a:t>which means: use  </a:t>
            </a:r>
            <a:r>
              <a:rPr lang="en-GB" spc="15" dirty="0">
                <a:latin typeface="Arial"/>
                <a:cs typeface="Arial"/>
              </a:rPr>
              <a:t>DHCPv6 </a:t>
            </a:r>
            <a:r>
              <a:rPr lang="en-GB" spc="5" dirty="0">
                <a:latin typeface="Arial"/>
                <a:cs typeface="Arial"/>
              </a:rPr>
              <a:t>to find your </a:t>
            </a:r>
            <a:r>
              <a:rPr lang="en-GB" spc="10" dirty="0">
                <a:latin typeface="Arial"/>
                <a:cs typeface="Arial"/>
              </a:rPr>
              <a:t>host address (and </a:t>
            </a:r>
            <a:r>
              <a:rPr lang="en-GB" spc="5" dirty="0">
                <a:latin typeface="Arial"/>
                <a:cs typeface="Arial"/>
              </a:rPr>
              <a:t>ignore option</a:t>
            </a:r>
            <a:r>
              <a:rPr lang="en-GB" spc="-7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O)</a:t>
            </a:r>
            <a:endParaRPr lang="en-GB" dirty="0">
              <a:latin typeface="Arial"/>
              <a:cs typeface="Arial"/>
            </a:endParaRP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O: Other </a:t>
            </a:r>
            <a:r>
              <a:rPr lang="en-GB" spc="5" dirty="0">
                <a:latin typeface="Arial"/>
                <a:cs typeface="Arial"/>
              </a:rPr>
              <a:t>information is </a:t>
            </a:r>
            <a:r>
              <a:rPr lang="en-GB" dirty="0">
                <a:latin typeface="Arial"/>
                <a:cs typeface="Arial"/>
              </a:rPr>
              <a:t>available </a:t>
            </a:r>
            <a:r>
              <a:rPr lang="en-GB" spc="5" dirty="0">
                <a:latin typeface="Arial"/>
                <a:cs typeface="Arial"/>
              </a:rPr>
              <a:t>via </a:t>
            </a:r>
            <a:r>
              <a:rPr lang="en-GB" spc="10" dirty="0">
                <a:latin typeface="Arial"/>
                <a:cs typeface="Arial"/>
              </a:rPr>
              <a:t>DHCPv6, such as </a:t>
            </a:r>
            <a:r>
              <a:rPr lang="en-GB" spc="15" dirty="0">
                <a:latin typeface="Arial"/>
                <a:cs typeface="Arial"/>
              </a:rPr>
              <a:t>DNS  </a:t>
            </a:r>
            <a:r>
              <a:rPr lang="en-GB" spc="5" dirty="0">
                <a:latin typeface="Arial"/>
                <a:cs typeface="Arial"/>
              </a:rPr>
              <a:t>configuration</a:t>
            </a:r>
            <a:endParaRPr lang="en-GB" dirty="0"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446935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Uh-oh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What </a:t>
            </a:r>
            <a:r>
              <a:rPr lang="en-GB" sz="2200" dirty="0">
                <a:solidFill>
                  <a:prstClr val="black"/>
                </a:solidFill>
                <a:latin typeface="Arial"/>
                <a:cs typeface="Arial"/>
              </a:rPr>
              <a:t>problem(s)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arises from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totally decentralised</a:t>
            </a:r>
            <a:r>
              <a:rPr lang="en-GB" sz="2200" spc="-6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address 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configuration?</a:t>
            </a: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spc="5" dirty="0">
              <a:solidFill>
                <a:prstClr val="black"/>
              </a:solidFill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Concerns that arise </a:t>
            </a:r>
            <a:r>
              <a:rPr lang="en-GB" sz="2400" spc="10" dirty="0">
                <a:latin typeface="Arial"/>
                <a:cs typeface="Arial"/>
              </a:rPr>
              <a:t>from using an</a:t>
            </a:r>
            <a:r>
              <a:rPr lang="en-GB" sz="2400" spc="-45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EUI-64:</a:t>
            </a: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Privacy: SLAAC interface identifiers don’t </a:t>
            </a:r>
            <a:r>
              <a:rPr lang="en-GB" sz="2400" spc="10" dirty="0">
                <a:latin typeface="Arial"/>
                <a:cs typeface="Arial"/>
              </a:rPr>
              <a:t>change </a:t>
            </a:r>
            <a:r>
              <a:rPr lang="en-GB" sz="2400" dirty="0">
                <a:latin typeface="Arial"/>
                <a:cs typeface="Arial"/>
              </a:rPr>
              <a:t>over </a:t>
            </a:r>
            <a:r>
              <a:rPr lang="en-GB" sz="2400" spc="5" dirty="0">
                <a:latin typeface="Arial"/>
                <a:cs typeface="Arial"/>
              </a:rPr>
              <a:t>time, </a:t>
            </a:r>
            <a:r>
              <a:rPr lang="en-GB" sz="2400" spc="10" dirty="0">
                <a:latin typeface="Arial"/>
                <a:cs typeface="Arial"/>
              </a:rPr>
              <a:t>so a host can be </a:t>
            </a:r>
            <a:r>
              <a:rPr lang="en-GB" sz="2400" spc="5" dirty="0">
                <a:latin typeface="Arial"/>
                <a:cs typeface="Arial"/>
              </a:rPr>
              <a:t>identified </a:t>
            </a:r>
            <a:r>
              <a:rPr lang="en-GB" sz="2400" spc="10" dirty="0">
                <a:latin typeface="Arial"/>
                <a:cs typeface="Arial"/>
              </a:rPr>
              <a:t>across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networks</a:t>
            </a:r>
          </a:p>
          <a:p>
            <a:pPr>
              <a:spcBef>
                <a:spcPts val="130"/>
              </a:spcBef>
            </a:pP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Security: </a:t>
            </a:r>
            <a:r>
              <a:rPr lang="en-GB" sz="2400" spc="10" dirty="0">
                <a:latin typeface="Arial"/>
                <a:cs typeface="Arial"/>
              </a:rPr>
              <a:t>embedding a </a:t>
            </a:r>
            <a:r>
              <a:rPr lang="en-GB" sz="2400" spc="5" dirty="0">
                <a:latin typeface="Arial"/>
                <a:cs typeface="Arial"/>
              </a:rPr>
              <a:t>MAC </a:t>
            </a:r>
            <a:r>
              <a:rPr lang="en-GB" sz="2400" spc="10" dirty="0">
                <a:latin typeface="Arial"/>
                <a:cs typeface="Arial"/>
              </a:rPr>
              <a:t>address </a:t>
            </a:r>
            <a:r>
              <a:rPr lang="en-GB" sz="2400" spc="5" dirty="0">
                <a:latin typeface="Arial"/>
                <a:cs typeface="Arial"/>
              </a:rPr>
              <a:t>into </a:t>
            </a:r>
            <a:r>
              <a:rPr lang="en-GB" sz="2400" spc="10" dirty="0">
                <a:latin typeface="Arial"/>
                <a:cs typeface="Arial"/>
              </a:rPr>
              <a:t>an IPv6 address </a:t>
            </a:r>
            <a:r>
              <a:rPr lang="en-GB" sz="2400" spc="5" dirty="0">
                <a:latin typeface="Arial"/>
                <a:cs typeface="Arial"/>
              </a:rPr>
              <a:t>will </a:t>
            </a:r>
            <a:r>
              <a:rPr lang="en-GB" sz="2400" spc="10" dirty="0">
                <a:latin typeface="Arial"/>
                <a:cs typeface="Arial"/>
              </a:rPr>
              <a:t>carry </a:t>
            </a:r>
            <a:r>
              <a:rPr lang="en-GB" sz="2400" spc="5" dirty="0">
                <a:latin typeface="Arial"/>
                <a:cs typeface="Arial"/>
              </a:rPr>
              <a:t>that </a:t>
            </a:r>
            <a:r>
              <a:rPr lang="en-GB" sz="2400" dirty="0">
                <a:latin typeface="Arial"/>
                <a:cs typeface="Arial"/>
              </a:rPr>
              <a:t>vendor’s </a:t>
            </a:r>
            <a:r>
              <a:rPr lang="en-GB" sz="2400" spc="10" dirty="0">
                <a:latin typeface="Arial"/>
                <a:cs typeface="Arial"/>
              </a:rPr>
              <a:t>ID(s)</a:t>
            </a:r>
            <a:r>
              <a:rPr lang="en-GB" sz="2800" spc="15" baseline="31746" dirty="0">
                <a:latin typeface="Arial"/>
                <a:cs typeface="Arial"/>
              </a:rPr>
              <a:t>5</a:t>
            </a:r>
            <a:r>
              <a:rPr lang="en-GB" sz="2400" spc="10" dirty="0">
                <a:latin typeface="Arial"/>
                <a:cs typeface="Arial"/>
              </a:rPr>
              <a:t>, a </a:t>
            </a:r>
            <a:r>
              <a:rPr lang="en-GB" sz="2400" spc="5" dirty="0">
                <a:latin typeface="Arial"/>
                <a:cs typeface="Arial"/>
              </a:rPr>
              <a:t>possible threat</a:t>
            </a:r>
            <a:r>
              <a:rPr lang="en-GB" sz="2400" spc="-3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vector</a:t>
            </a:r>
            <a:endParaRPr lang="en-GB" sz="2400" dirty="0">
              <a:latin typeface="Arial"/>
              <a:cs typeface="Arial"/>
            </a:endParaRP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134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A229AD-054E-FA42-BDE6-F1FA4BC7EB92}"/>
              </a:ext>
            </a:extLst>
          </p:cNvPr>
          <p:cNvSpPr txBox="1"/>
          <p:nvPr/>
        </p:nvSpPr>
        <p:spPr>
          <a:xfrm>
            <a:off x="457200" y="6518246"/>
            <a:ext cx="77556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aseline="30000" dirty="0"/>
              <a:t>5</a:t>
            </a:r>
            <a:r>
              <a:rPr lang="en-GB" dirty="0"/>
              <a:t>http://</a:t>
            </a:r>
            <a:r>
              <a:rPr lang="en-GB" dirty="0" err="1"/>
              <a:t>standards.ieee.org</a:t>
            </a:r>
            <a:r>
              <a:rPr lang="en-GB" dirty="0"/>
              <a:t>/develop/</a:t>
            </a:r>
            <a:r>
              <a:rPr lang="en-GB" dirty="0" err="1"/>
              <a:t>regauth</a:t>
            </a:r>
            <a:r>
              <a:rPr lang="en-GB" dirty="0"/>
              <a:t>/</a:t>
            </a:r>
            <a:r>
              <a:rPr lang="en-GB" dirty="0" err="1"/>
              <a:t>oui</a:t>
            </a:r>
            <a:r>
              <a:rPr lang="en-GB" dirty="0"/>
              <a:t>/</a:t>
            </a:r>
            <a:r>
              <a:rPr lang="en-GB" dirty="0" err="1"/>
              <a:t>public.html</a:t>
            </a:r>
            <a:endParaRPr lang="en-GB" dirty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76554780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Privacy extensions </a:t>
            </a:r>
            <a:r>
              <a:rPr lang="en-GB" dirty="0">
                <a:latin typeface="Arial"/>
                <a:cs typeface="Arial"/>
              </a:rPr>
              <a:t>for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sz="3600" spc="7" baseline="31746" dirty="0">
                <a:latin typeface="Arial"/>
                <a:cs typeface="Arial"/>
              </a:rPr>
              <a:t>6</a:t>
            </a:r>
            <a:endParaRPr lang="en-GB" sz="3600" baseline="31746" dirty="0">
              <a:latin typeface="Arial"/>
              <a:cs typeface="Arial"/>
            </a:endParaRP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temporary addresses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initiating </a:t>
            </a:r>
            <a:r>
              <a:rPr lang="en-GB" spc="10" dirty="0">
                <a:latin typeface="Arial"/>
                <a:cs typeface="Arial"/>
              </a:rPr>
              <a:t>outgoing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generate </a:t>
            </a:r>
            <a:r>
              <a:rPr lang="en-GB" spc="10" dirty="0">
                <a:latin typeface="Arial"/>
                <a:cs typeface="Arial"/>
              </a:rPr>
              <a:t>one temporary address per</a:t>
            </a:r>
            <a:r>
              <a:rPr lang="en-GB" spc="-1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prefix</a:t>
            </a: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when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dirty="0">
                <a:latin typeface="Arial"/>
                <a:cs typeface="Arial"/>
              </a:rPr>
              <a:t>expire,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spc="10" dirty="0">
                <a:latin typeface="Arial"/>
                <a:cs typeface="Arial"/>
              </a:rPr>
              <a:t>are </a:t>
            </a:r>
            <a:r>
              <a:rPr lang="en-GB" spc="5" dirty="0">
                <a:latin typeface="Arial"/>
                <a:cs typeface="Arial"/>
              </a:rPr>
              <a:t>not </a:t>
            </a:r>
            <a:r>
              <a:rPr lang="en-GB" spc="10" dirty="0">
                <a:latin typeface="Arial"/>
                <a:cs typeface="Arial"/>
              </a:rPr>
              <a:t>used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new sessions, </a:t>
            </a:r>
            <a:r>
              <a:rPr lang="en-GB" dirty="0">
                <a:latin typeface="Arial"/>
                <a:cs typeface="Arial"/>
              </a:rPr>
              <a:t>but </a:t>
            </a:r>
            <a:r>
              <a:rPr lang="en-GB" spc="10" dirty="0">
                <a:latin typeface="Arial"/>
                <a:cs typeface="Arial"/>
              </a:rPr>
              <a:t>can  </a:t>
            </a:r>
            <a:r>
              <a:rPr lang="en-GB" spc="5" dirty="0">
                <a:latin typeface="Arial"/>
                <a:cs typeface="Arial"/>
              </a:rPr>
              <a:t>continue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dirty="0">
                <a:latin typeface="Arial"/>
                <a:cs typeface="Arial"/>
              </a:rPr>
              <a:t>for existing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addresses should appear random, such </a:t>
            </a:r>
            <a:r>
              <a:rPr lang="en-GB" spc="5" dirty="0">
                <a:latin typeface="Arial"/>
                <a:cs typeface="Arial"/>
              </a:rPr>
              <a:t>that they </a:t>
            </a:r>
            <a:r>
              <a:rPr lang="en-GB" spc="10" dirty="0">
                <a:latin typeface="Arial"/>
                <a:cs typeface="Arial"/>
              </a:rPr>
              <a:t>are</a:t>
            </a:r>
            <a:r>
              <a:rPr lang="en-GB" spc="-4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difficult 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predict</a:t>
            </a:r>
          </a:p>
          <a:p>
            <a:pPr lvl="1">
              <a:spcBef>
                <a:spcPts val="815"/>
              </a:spcBef>
            </a:pPr>
            <a:r>
              <a:rPr lang="en-GB" dirty="0">
                <a:latin typeface="Arial"/>
                <a:cs typeface="Arial"/>
              </a:rPr>
              <a:t>lifetime </a:t>
            </a:r>
            <a:r>
              <a:rPr lang="en-GB" spc="5" dirty="0">
                <a:latin typeface="Arial"/>
                <a:cs typeface="Arial"/>
              </a:rPr>
              <a:t>is configurable; this </a:t>
            </a:r>
            <a:r>
              <a:rPr lang="en-GB" spc="15" dirty="0">
                <a:latin typeface="Arial"/>
                <a:cs typeface="Arial"/>
              </a:rPr>
              <a:t>OSX </a:t>
            </a:r>
            <a:r>
              <a:rPr lang="en-GB" spc="10" dirty="0">
                <a:latin typeface="Arial"/>
                <a:cs typeface="Arial"/>
              </a:rPr>
              <a:t>machine </a:t>
            </a:r>
            <a:r>
              <a:rPr lang="en-GB" spc="5" dirty="0">
                <a:latin typeface="Arial"/>
                <a:cs typeface="Arial"/>
              </a:rPr>
              <a:t>sets </a:t>
            </a:r>
            <a:r>
              <a:rPr lang="en-GB" spc="10" dirty="0">
                <a:latin typeface="Arial"/>
                <a:cs typeface="Arial"/>
              </a:rPr>
              <a:t>an 86,400s </a:t>
            </a:r>
            <a:r>
              <a:rPr lang="en-GB" spc="5" dirty="0">
                <a:latin typeface="Arial"/>
                <a:cs typeface="Arial"/>
              </a:rPr>
              <a:t>timer  (1</a:t>
            </a:r>
            <a:r>
              <a:rPr lang="en-GB" dirty="0">
                <a:latin typeface="Arial"/>
                <a:cs typeface="Arial"/>
              </a:rPr>
              <a:t> day)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135</a:t>
            </a:fld>
            <a:endParaRPr lang="en-US"/>
          </a:p>
        </p:txBody>
      </p:sp>
      <p:sp>
        <p:nvSpPr>
          <p:cNvPr id="7" name="object 6">
            <a:extLst>
              <a:ext uri="{FF2B5EF4-FFF2-40B4-BE49-F238E27FC236}">
                <a16:creationId xmlns:a16="http://schemas.microsoft.com/office/drawing/2014/main" id="{41F004BA-7C56-8A49-8BB3-226BE87A0FF8}"/>
              </a:ext>
            </a:extLst>
          </p:cNvPr>
          <p:cNvSpPr txBox="1"/>
          <p:nvPr/>
        </p:nvSpPr>
        <p:spPr>
          <a:xfrm>
            <a:off x="457200" y="6522062"/>
            <a:ext cx="5181443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defTabSz="914400">
              <a:spcBef>
                <a:spcPts val="114"/>
              </a:spcBef>
            </a:pPr>
            <a:r>
              <a:rPr sz="1400" spc="7" baseline="32407" dirty="0">
                <a:solidFill>
                  <a:prstClr val="black"/>
                </a:solidFill>
                <a:latin typeface="Arial"/>
                <a:cs typeface="Arial"/>
              </a:rPr>
              <a:t>6</a:t>
            </a:r>
            <a:r>
              <a:rPr sz="1200" spc="5" dirty="0">
                <a:solidFill>
                  <a:prstClr val="black"/>
                </a:solidFill>
                <a:latin typeface="Courier New"/>
                <a:cs typeface="Courier New"/>
                <a:hlinkClick r:id="rId2"/>
              </a:rPr>
              <a:t>https://tools.ietf.org/html/rfc4941</a:t>
            </a:r>
            <a:endParaRPr sz="1200" dirty="0">
              <a:solidFill>
                <a:prstClr val="black"/>
              </a:solidFill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63314225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550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algorithm: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Assume: a </a:t>
            </a:r>
            <a:r>
              <a:rPr lang="en-GB" spc="5" dirty="0">
                <a:latin typeface="Arial"/>
                <a:cs typeface="Arial"/>
              </a:rPr>
              <a:t>stored 64-bit input value </a:t>
            </a:r>
            <a:r>
              <a:rPr lang="en-GB" spc="10" dirty="0">
                <a:latin typeface="Arial"/>
                <a:cs typeface="Arial"/>
              </a:rPr>
              <a:t>from </a:t>
            </a:r>
            <a:r>
              <a:rPr lang="en-GB" spc="5" dirty="0">
                <a:latin typeface="Arial"/>
                <a:cs typeface="Arial"/>
              </a:rPr>
              <a:t>previous iterations, or </a:t>
            </a:r>
            <a:r>
              <a:rPr lang="en-GB" spc="10" dirty="0">
                <a:latin typeface="Arial"/>
                <a:cs typeface="Arial"/>
              </a:rPr>
              <a:t>a  pseudo-randomly </a:t>
            </a:r>
            <a:r>
              <a:rPr lang="en-GB" spc="5" dirty="0">
                <a:latin typeface="Arial"/>
                <a:cs typeface="Arial"/>
              </a:rPr>
              <a:t>generated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lang="en-GB" sz="4400" dirty="0">
              <a:latin typeface="Times New Roman"/>
              <a:cs typeface="Times New Roman"/>
            </a:endParaRPr>
          </a:p>
          <a:p>
            <a:pPr marL="289560" indent="-173355">
              <a:lnSpc>
                <a:spcPct val="100000"/>
              </a:lnSpc>
              <a:spcBef>
                <a:spcPts val="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take that input value </a:t>
            </a:r>
            <a:r>
              <a:rPr lang="en-GB" spc="10" dirty="0">
                <a:latin typeface="Arial"/>
                <a:cs typeface="Arial"/>
              </a:rPr>
              <a:t>and append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5" dirty="0">
                <a:latin typeface="Arial"/>
                <a:cs typeface="Arial"/>
              </a:rPr>
              <a:t>to the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EUI-64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09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compute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5" dirty="0">
                <a:latin typeface="Arial"/>
                <a:cs typeface="Arial"/>
              </a:rPr>
              <a:t>MD5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digest of that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set bit </a:t>
            </a:r>
            <a:r>
              <a:rPr lang="en-GB" spc="10" dirty="0">
                <a:latin typeface="Arial"/>
                <a:cs typeface="Arial"/>
              </a:rPr>
              <a:t>6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zero</a:t>
            </a: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compare </a:t>
            </a:r>
            <a:r>
              <a:rPr lang="en-GB" spc="5" dirty="0">
                <a:latin typeface="Arial"/>
                <a:cs typeface="Arial"/>
              </a:rPr>
              <a:t>the leftmost 64-bits against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dirty="0">
                <a:latin typeface="Arial"/>
                <a:cs typeface="Arial"/>
              </a:rPr>
              <a:t>list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reserved </a:t>
            </a:r>
            <a:r>
              <a:rPr lang="en-GB" spc="5" dirty="0">
                <a:latin typeface="Arial"/>
                <a:cs typeface="Arial"/>
              </a:rPr>
              <a:t>interface  identifiers </a:t>
            </a:r>
            <a:r>
              <a:rPr lang="en-GB" spc="10" dirty="0">
                <a:latin typeface="Arial"/>
                <a:cs typeface="Arial"/>
              </a:rPr>
              <a:t>and those </a:t>
            </a:r>
            <a:r>
              <a:rPr lang="en-GB" spc="5" dirty="0">
                <a:latin typeface="Arial"/>
                <a:cs typeface="Arial"/>
              </a:rPr>
              <a:t>already </a:t>
            </a:r>
            <a:r>
              <a:rPr lang="en-GB" spc="10" dirty="0">
                <a:latin typeface="Arial"/>
                <a:cs typeface="Arial"/>
              </a:rPr>
              <a:t>assigned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an address on </a:t>
            </a:r>
            <a:r>
              <a:rPr lang="en-GB" spc="5" dirty="0">
                <a:latin typeface="Arial"/>
                <a:cs typeface="Arial"/>
              </a:rPr>
              <a:t>the local  </a:t>
            </a:r>
            <a:r>
              <a:rPr lang="en-GB" dirty="0">
                <a:latin typeface="Arial"/>
                <a:cs typeface="Arial"/>
              </a:rPr>
              <a:t>device. If </a:t>
            </a:r>
            <a:r>
              <a:rPr lang="en-GB" spc="5" dirty="0">
                <a:latin typeface="Arial"/>
                <a:cs typeface="Arial"/>
              </a:rPr>
              <a:t>the value is unacceptable, re-run </a:t>
            </a:r>
            <a:r>
              <a:rPr lang="en-GB" spc="10" dirty="0">
                <a:latin typeface="Arial"/>
                <a:cs typeface="Arial"/>
              </a:rPr>
              <a:t>using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rightmost 64  </a:t>
            </a:r>
            <a:r>
              <a:rPr lang="en-GB" spc="5" dirty="0">
                <a:latin typeface="Arial"/>
                <a:cs typeface="Arial"/>
              </a:rPr>
              <a:t>bits of the result instead of the historic input value in </a:t>
            </a:r>
            <a:r>
              <a:rPr lang="en-GB" spc="10" dirty="0">
                <a:latin typeface="Arial"/>
                <a:cs typeface="Arial"/>
              </a:rPr>
              <a:t>step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1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5" dirty="0">
                <a:latin typeface="Arial"/>
                <a:cs typeface="Arial"/>
              </a:rPr>
              <a:t>the leftmost 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randomised </a:t>
            </a:r>
            <a:r>
              <a:rPr lang="en-GB" spc="5" dirty="0">
                <a:latin typeface="Arial"/>
                <a:cs typeface="Arial"/>
              </a:rPr>
              <a:t>interface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>
              <a:latin typeface="Arial"/>
              <a:cs typeface="Arial"/>
            </a:endParaRPr>
          </a:p>
          <a:p>
            <a:pPr marL="289560" marR="9842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store the </a:t>
            </a:r>
            <a:r>
              <a:rPr lang="en-GB" spc="10" dirty="0">
                <a:latin typeface="Arial"/>
                <a:cs typeface="Arial"/>
              </a:rPr>
              <a:t>rightmost </a:t>
            </a:r>
            <a:r>
              <a:rPr lang="en-GB" spc="5" dirty="0">
                <a:latin typeface="Arial"/>
                <a:cs typeface="Arial"/>
              </a:rPr>
              <a:t>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history </a:t>
            </a:r>
            <a:r>
              <a:rPr lang="en-GB" spc="5" dirty="0">
                <a:latin typeface="Arial"/>
                <a:cs typeface="Arial"/>
              </a:rPr>
              <a:t>value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spc="5" dirty="0">
                <a:latin typeface="Arial"/>
                <a:cs typeface="Arial"/>
              </a:rPr>
              <a:t>in the  </a:t>
            </a:r>
            <a:r>
              <a:rPr lang="en-GB" dirty="0">
                <a:latin typeface="Arial"/>
                <a:cs typeface="Arial"/>
              </a:rPr>
              <a:t>next </a:t>
            </a:r>
            <a:r>
              <a:rPr lang="en-GB" spc="5" dirty="0">
                <a:latin typeface="Arial"/>
                <a:cs typeface="Arial"/>
              </a:rPr>
              <a:t>iteration of the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algorithm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1832857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pc="10" dirty="0">
                <a:latin typeface="Arial"/>
                <a:cs typeface="Arial"/>
              </a:rPr>
              <a:t>IPv4 and IPv6 are </a:t>
            </a:r>
            <a:r>
              <a:rPr lang="en-GB" spc="5" dirty="0">
                <a:latin typeface="Arial"/>
                <a:cs typeface="Arial"/>
              </a:rPr>
              <a:t>not</a:t>
            </a:r>
            <a:r>
              <a:rPr lang="en-GB" spc="-15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compatible: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</a:t>
            </a:r>
            <a:r>
              <a:rPr lang="en-GB" sz="2400" spc="-10" dirty="0">
                <a:latin typeface="Arial"/>
                <a:cs typeface="Arial"/>
              </a:rPr>
              <a:t>packet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formats</a:t>
            </a:r>
            <a:endParaRPr lang="en-GB" sz="24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addressing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schemes</a:t>
            </a:r>
            <a:endParaRPr lang="en-GB" sz="2400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Internet has </a:t>
            </a:r>
            <a:r>
              <a:rPr lang="en-GB" spc="5" dirty="0">
                <a:latin typeface="Arial"/>
                <a:cs typeface="Arial"/>
              </a:rPr>
              <a:t>grown bigger </a:t>
            </a:r>
            <a:r>
              <a:rPr lang="en-GB" spc="10" dirty="0">
                <a:latin typeface="Arial"/>
                <a:cs typeface="Arial"/>
              </a:rPr>
              <a:t>and accumulated many  </a:t>
            </a:r>
            <a:r>
              <a:rPr lang="en-GB" spc="5" dirty="0">
                <a:latin typeface="Arial"/>
                <a:cs typeface="Arial"/>
              </a:rPr>
              <a:t>IPv4-only </a:t>
            </a:r>
            <a:r>
              <a:rPr lang="en-GB" spc="10" dirty="0">
                <a:latin typeface="Arial"/>
                <a:cs typeface="Arial"/>
              </a:rPr>
              <a:t>services, </a:t>
            </a:r>
            <a:r>
              <a:rPr lang="en-GB" spc="5" dirty="0">
                <a:latin typeface="Arial"/>
                <a:cs typeface="Arial"/>
              </a:rPr>
              <a:t>transition </a:t>
            </a:r>
            <a:r>
              <a:rPr lang="en-GB" spc="10" dirty="0">
                <a:latin typeface="Arial"/>
                <a:cs typeface="Arial"/>
              </a:rPr>
              <a:t>has </a:t>
            </a:r>
            <a:r>
              <a:rPr lang="en-GB" dirty="0">
                <a:latin typeface="Arial"/>
                <a:cs typeface="Arial"/>
              </a:rPr>
              <a:t>proven ...</a:t>
            </a:r>
            <a:r>
              <a:rPr lang="en-GB" spc="5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Tricky</a:t>
            </a: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dirty="0">
                <a:latin typeface="Arial"/>
                <a:cs typeface="Arial"/>
              </a:rPr>
              <a:t>Incentive issues </a:t>
            </a: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137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7678156-9CD6-C448-9F5B-D33CF389B9F8}"/>
              </a:ext>
            </a:extLst>
          </p:cNvPr>
          <p:cNvSpPr txBox="1"/>
          <p:nvPr/>
        </p:nvSpPr>
        <p:spPr>
          <a:xfrm>
            <a:off x="3352800" y="5156021"/>
            <a:ext cx="601065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Virgin Media policy in 2010</a:t>
            </a:r>
          </a:p>
          <a:p>
            <a:endParaRPr lang="en-GB" dirty="0"/>
          </a:p>
          <a:p>
            <a:r>
              <a:rPr lang="en-GB" dirty="0"/>
              <a:t>….When IPV6 is rolled out across the whole of the Internet then a lot of the ISP's will roll out IPV6, ….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001712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756150"/>
          </a:xfrm>
        </p:spPr>
        <p:txBody>
          <a:bodyPr>
            <a:normAutofit/>
          </a:bodyPr>
          <a:lstStyle/>
          <a:p>
            <a:pPr>
              <a:spcBef>
                <a:spcPts val="605"/>
              </a:spcBef>
            </a:pPr>
            <a:r>
              <a:rPr lang="en-GB" spc="10" dirty="0"/>
              <a:t>IPv4 has/had </a:t>
            </a:r>
            <a:r>
              <a:rPr lang="en-GB" spc="5" dirty="0"/>
              <a:t>the</a:t>
            </a:r>
            <a:r>
              <a:rPr lang="en-GB" spc="-130" dirty="0"/>
              <a:t> </a:t>
            </a:r>
            <a:r>
              <a:rPr lang="en-GB" spc="10" dirty="0"/>
              <a:t>momentum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which </a:t>
            </a:r>
            <a:r>
              <a:rPr lang="en-GB" spc="5" dirty="0"/>
              <a:t>led to</a:t>
            </a:r>
            <a:r>
              <a:rPr lang="en-GB" spc="-60" dirty="0"/>
              <a:t> </a:t>
            </a:r>
            <a:r>
              <a:rPr lang="en-GB" spc="10" dirty="0"/>
              <a:t>CIDR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and encouraged RFC1918 space and</a:t>
            </a:r>
            <a:r>
              <a:rPr lang="en-GB" spc="-90" dirty="0"/>
              <a:t> </a:t>
            </a:r>
            <a:r>
              <a:rPr lang="en-GB" spc="-20" dirty="0"/>
              <a:t>NAT</a:t>
            </a: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endParaRPr lang="en-GB" spc="-20" dirty="0"/>
          </a:p>
          <a:p>
            <a:pPr>
              <a:spcBef>
                <a:spcPts val="355"/>
              </a:spcBef>
            </a:pPr>
            <a:r>
              <a:rPr lang="en-GB" sz="2800" spc="-5" dirty="0"/>
              <a:t>IPv4 </a:t>
            </a:r>
            <a:r>
              <a:rPr lang="en-GB" sz="2800" spc="-40" dirty="0"/>
              <a:t>NAT </a:t>
            </a:r>
            <a:r>
              <a:rPr lang="en-GB" sz="2800" spc="-5" dirty="0"/>
              <a:t>was covered earlier in this topic (reminder)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your </a:t>
            </a:r>
            <a:r>
              <a:rPr lang="en-GB" sz="2400" spc="-5" dirty="0"/>
              <a:t>ISP hands </a:t>
            </a:r>
            <a:r>
              <a:rPr lang="en-GB" sz="2400" spc="-10" dirty="0"/>
              <a:t>you </a:t>
            </a:r>
            <a:r>
              <a:rPr lang="en-GB" sz="2400" spc="-5" dirty="0"/>
              <a:t>only one IPv4 address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  </a:t>
            </a:r>
            <a:r>
              <a:rPr lang="en-GB" sz="2400" spc="-5" dirty="0"/>
              <a:t>share that across multiple </a:t>
            </a:r>
            <a:r>
              <a:rPr lang="en-GB" sz="2400" spc="-10" dirty="0"/>
              <a:t>devices </a:t>
            </a:r>
            <a:r>
              <a:rPr lang="en-GB" sz="2400" spc="-5" dirty="0"/>
              <a:t>in </a:t>
            </a:r>
            <a:r>
              <a:rPr lang="en-GB" sz="2400" spc="-10" dirty="0"/>
              <a:t>your </a:t>
            </a:r>
            <a:r>
              <a:rPr lang="en-GB" sz="2400" spc="-5" dirty="0"/>
              <a:t>household</a:t>
            </a:r>
          </a:p>
          <a:p>
            <a:pPr lvl="1">
              <a:spcBef>
                <a:spcPts val="355"/>
              </a:spcBef>
            </a:pPr>
            <a:r>
              <a:rPr lang="en-GB" sz="2400" spc="-5" dirty="0"/>
              <a:t>The </a:t>
            </a:r>
            <a:r>
              <a:rPr lang="en-GB" sz="2400" spc="-40" dirty="0"/>
              <a:t>NAT  </a:t>
            </a:r>
            <a:r>
              <a:rPr lang="en-GB" sz="2400" spc="-5" dirty="0"/>
              <a:t>handles all the translation between </a:t>
            </a:r>
            <a:r>
              <a:rPr lang="en-GB" sz="2400" dirty="0"/>
              <a:t>internal </a:t>
            </a:r>
            <a:r>
              <a:rPr lang="en-GB" sz="2400" spc="-5" dirty="0"/>
              <a:t>(“private”) and external  (“public”)</a:t>
            </a:r>
            <a:r>
              <a:rPr lang="en-GB" sz="2400" spc="-10" dirty="0"/>
              <a:t> </a:t>
            </a:r>
            <a:r>
              <a:rPr lang="en-GB" sz="2400" spc="-5" dirty="0"/>
              <a:t>space</a:t>
            </a:r>
            <a:endParaRPr lang="en-GB" sz="2400" dirty="0">
              <a:latin typeface="Lucida Sans Unicode"/>
              <a:cs typeface="Lucida Sans Unicode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097865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and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NAT64</a:t>
            </a:r>
            <a:r>
              <a:rPr lang="en-GB" sz="3600" spc="-7" baseline="31746" dirty="0">
                <a:latin typeface="Arial"/>
                <a:cs typeface="Arial"/>
              </a:rPr>
              <a:t>8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139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7" baseline="32407" dirty="0">
                <a:latin typeface="Arial"/>
                <a:cs typeface="Arial"/>
              </a:rPr>
              <a:t>8</a:t>
            </a:r>
            <a:r>
              <a:rPr sz="1400" spc="5" dirty="0">
                <a:latin typeface="Courier New"/>
                <a:cs typeface="Courier New"/>
                <a:hlinkClick r:id="rId2"/>
              </a:rPr>
              <a:t>https://tools.ietf.org/html/rfc6146</a:t>
            </a: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132638414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3631384" y="175457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885056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885056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49154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49154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09804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09804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470453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470453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09804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49154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885056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6278563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9159" y="4704535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4704535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5098042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3854671" y="1885952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2145044" y="3295652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59126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44444E-6 L 0.12656 -0.24606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19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59" grpId="1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and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NAT64</a:t>
            </a:r>
            <a:r>
              <a:rPr lang="en-GB" sz="3600" spc="-7" baseline="31746" dirty="0">
                <a:latin typeface="Arial"/>
                <a:cs typeface="Arial"/>
              </a:rPr>
              <a:t>8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140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7" baseline="32407" dirty="0">
                <a:latin typeface="Arial"/>
                <a:cs typeface="Arial"/>
              </a:rPr>
              <a:t>8</a:t>
            </a:r>
            <a:r>
              <a:rPr sz="1400" spc="5" dirty="0">
                <a:latin typeface="Courier New"/>
                <a:cs typeface="Courier New"/>
                <a:hlinkClick r:id="rId2"/>
              </a:rPr>
              <a:t>https://tools.ietf.org/html/rfc6146</a:t>
            </a:r>
            <a:endParaRPr sz="1400" dirty="0">
              <a:latin typeface="Courier New"/>
              <a:cs typeface="Courier New"/>
            </a:endParaRPr>
          </a:p>
        </p:txBody>
      </p:sp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5F3188B8-F532-9547-9178-FB7DBF3E7D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237740"/>
            <a:ext cx="8204200" cy="28702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274A8C4-B19D-254F-B2D8-62E78FCBDF46}"/>
              </a:ext>
            </a:extLst>
          </p:cNvPr>
          <p:cNvSpPr txBox="1"/>
          <p:nvPr/>
        </p:nvSpPr>
        <p:spPr>
          <a:xfrm>
            <a:off x="731520" y="5107940"/>
            <a:ext cx="72176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Think of it as an IPv6 VPN service; which is essentially what it is</a:t>
            </a:r>
          </a:p>
        </p:txBody>
      </p:sp>
    </p:spTree>
    <p:extLst>
      <p:ext uri="{BB962C8B-B14F-4D97-AF65-F5344CB8AC3E}">
        <p14:creationId xmlns:p14="http://schemas.microsoft.com/office/powerpoint/2010/main" val="2383524399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Dual-Stack Services: Common Deployment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6F6EA6FD-CDA5-FB4D-8E0E-A2218FA08D1F}" type="slidenum">
              <a:rPr lang="en-US" smtClean="0"/>
              <a:t>141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7744392-612D-1140-B19E-E9B11D3DA8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591" y="2893636"/>
            <a:ext cx="7910818" cy="353437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13F72B2-2FBF-5A4E-A0F1-DF5F670364C5}"/>
              </a:ext>
            </a:extLst>
          </p:cNvPr>
          <p:cNvSpPr txBox="1"/>
          <p:nvPr/>
        </p:nvSpPr>
        <p:spPr>
          <a:xfrm>
            <a:off x="209725" y="1585736"/>
            <a:ext cx="86993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It’s common for web services to play conservatively: dual-stack your edge services (e.g., load balancers), leaving some legacy infrastructure for later: 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0053026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Dual-Stack Services: Common Deployment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10" dirty="0">
                <a:latin typeface="Arial"/>
                <a:cs typeface="Arial"/>
              </a:rPr>
              <a:t>Aim </a:t>
            </a:r>
            <a:r>
              <a:rPr lang="en-GB" spc="5" dirty="0">
                <a:latin typeface="Arial"/>
                <a:cs typeface="Arial"/>
              </a:rPr>
              <a:t>is to </a:t>
            </a:r>
            <a:r>
              <a:rPr lang="en-GB" spc="10" dirty="0">
                <a:latin typeface="Arial"/>
                <a:cs typeface="Arial"/>
              </a:rPr>
              <a:t>reduce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3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pain: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</a:t>
            </a:r>
            <a:r>
              <a:rPr lang="en-GB" spc="10" dirty="0">
                <a:latin typeface="Arial"/>
                <a:cs typeface="Arial"/>
              </a:rPr>
              <a:t>edge </a:t>
            </a:r>
            <a:r>
              <a:rPr lang="en-GB" spc="5" dirty="0">
                <a:latin typeface="Arial"/>
                <a:cs typeface="Arial"/>
              </a:rPr>
              <a:t>hosts, </a:t>
            </a:r>
            <a:r>
              <a:rPr lang="en-GB" spc="10" dirty="0">
                <a:latin typeface="Arial"/>
                <a:cs typeface="Arial"/>
              </a:rPr>
              <a:t>and carry </a:t>
            </a:r>
            <a:r>
              <a:rPr lang="en-GB" spc="5" dirty="0">
                <a:latin typeface="Arial"/>
                <a:cs typeface="Arial"/>
              </a:rPr>
              <a:t>state in, </a:t>
            </a:r>
            <a:r>
              <a:rPr lang="en-GB" spc="-20" dirty="0">
                <a:latin typeface="Arial"/>
                <a:cs typeface="Arial"/>
              </a:rPr>
              <a:t>say, </a:t>
            </a:r>
            <a:r>
              <a:rPr lang="en-GB" spc="15" dirty="0">
                <a:latin typeface="Arial"/>
                <a:cs typeface="Arial"/>
              </a:rPr>
              <a:t>HTTP  </a:t>
            </a:r>
            <a:r>
              <a:rPr lang="en-GB" spc="10" dirty="0">
                <a:latin typeface="Arial"/>
                <a:cs typeface="Arial"/>
              </a:rPr>
              <a:t>headers </a:t>
            </a:r>
            <a:r>
              <a:rPr lang="en-GB" spc="5" dirty="0">
                <a:latin typeface="Arial"/>
                <a:cs typeface="Arial"/>
              </a:rPr>
              <a:t>indicating the </a:t>
            </a:r>
            <a:r>
              <a:rPr lang="en-GB" dirty="0">
                <a:latin typeface="Arial"/>
                <a:cs typeface="Arial"/>
              </a:rPr>
              <a:t>user’s </a:t>
            </a:r>
            <a:r>
              <a:rPr lang="en-GB" spc="10" dirty="0">
                <a:latin typeface="Arial"/>
                <a:cs typeface="Arial"/>
              </a:rPr>
              <a:t>IP address (common </a:t>
            </a:r>
            <a:r>
              <a:rPr lang="en-GB" dirty="0">
                <a:latin typeface="Arial"/>
                <a:cs typeface="Arial"/>
              </a:rPr>
              <a:t>over </a:t>
            </a:r>
            <a:r>
              <a:rPr lang="en-GB" spc="10" dirty="0">
                <a:latin typeface="Arial"/>
                <a:cs typeface="Arial"/>
              </a:rPr>
              <a:t>v4 </a:t>
            </a:r>
            <a:r>
              <a:rPr lang="en-GB" dirty="0">
                <a:latin typeface="Arial"/>
                <a:cs typeface="Arial"/>
              </a:rPr>
              <a:t>anyway)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backend </a:t>
            </a:r>
            <a:r>
              <a:rPr lang="en-GB" dirty="0">
                <a:latin typeface="Arial"/>
                <a:cs typeface="Arial"/>
              </a:rPr>
              <a:t>opportunistically, over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longer  </a:t>
            </a:r>
            <a:r>
              <a:rPr lang="en-GB" spc="10" dirty="0">
                <a:latin typeface="Arial"/>
                <a:cs typeface="Arial"/>
              </a:rPr>
              <a:t>period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time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5" dirty="0">
                <a:latin typeface="Arial"/>
                <a:cs typeface="Arial"/>
              </a:rPr>
              <a:t>to enable/disable the </a:t>
            </a:r>
            <a:r>
              <a:rPr lang="en-GB" spc="10" dirty="0">
                <a:latin typeface="Arial"/>
                <a:cs typeface="Arial"/>
              </a:rPr>
              <a:t>v6 </a:t>
            </a:r>
            <a:r>
              <a:rPr lang="en-GB" spc="5" dirty="0">
                <a:latin typeface="Arial"/>
                <a:cs typeface="Arial"/>
              </a:rPr>
              <a:t>side last </a:t>
            </a:r>
            <a:r>
              <a:rPr lang="en-GB" dirty="0">
                <a:latin typeface="Arial"/>
                <a:cs typeface="Arial"/>
              </a:rPr>
              <a:t>(if </a:t>
            </a:r>
            <a:r>
              <a:rPr lang="en-GB" spc="5" dirty="0">
                <a:latin typeface="Arial"/>
                <a:cs typeface="Arial"/>
              </a:rPr>
              <a:t>there is </a:t>
            </a:r>
            <a:r>
              <a:rPr lang="en-GB" spc="10" dirty="0">
                <a:latin typeface="Arial"/>
                <a:cs typeface="Arial"/>
              </a:rPr>
              <a:t>no  </a:t>
            </a:r>
            <a:r>
              <a:rPr lang="en-GB" spc="15" dirty="0">
                <a:latin typeface="Arial"/>
                <a:cs typeface="Arial"/>
              </a:rPr>
              <a:t>AAAA </a:t>
            </a:r>
            <a:r>
              <a:rPr lang="en-GB" spc="5" dirty="0">
                <a:latin typeface="Arial"/>
                <a:cs typeface="Arial"/>
              </a:rPr>
              <a:t>record in DNS, </a:t>
            </a:r>
            <a:r>
              <a:rPr lang="en-GB" spc="10" dirty="0">
                <a:latin typeface="Arial"/>
                <a:cs typeface="Arial"/>
              </a:rPr>
              <a:t>no </a:t>
            </a:r>
            <a:r>
              <a:rPr lang="en-GB" spc="5" dirty="0">
                <a:latin typeface="Arial"/>
                <a:cs typeface="Arial"/>
              </a:rPr>
              <a:t>real </a:t>
            </a:r>
            <a:r>
              <a:rPr lang="en-GB" spc="10" dirty="0">
                <a:latin typeface="Arial"/>
                <a:cs typeface="Arial"/>
              </a:rPr>
              <a:t>users </a:t>
            </a:r>
            <a:r>
              <a:rPr lang="en-GB" spc="5" dirty="0">
                <a:latin typeface="Arial"/>
                <a:cs typeface="Arial"/>
              </a:rPr>
              <a:t>will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the </a:t>
            </a:r>
            <a:r>
              <a:rPr lang="en-GB" spc="10" dirty="0">
                <a:latin typeface="Arial"/>
                <a:cs typeface="Arial"/>
              </a:rPr>
              <a:t>IPv6  </a:t>
            </a:r>
            <a:r>
              <a:rPr lang="en-GB" spc="5" dirty="0">
                <a:latin typeface="Arial"/>
                <a:cs typeface="Arial"/>
              </a:rPr>
              <a:t>infrastructure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24377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Happy Eyeballs and DNS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The </a:t>
            </a:r>
            <a:r>
              <a:rPr lang="en-GB" spc="5" dirty="0">
                <a:latin typeface="Arial"/>
                <a:cs typeface="Arial"/>
              </a:rPr>
              <a:t>introduction 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carried with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an </a:t>
            </a:r>
            <a:r>
              <a:rPr lang="en-GB" spc="5" dirty="0">
                <a:latin typeface="Arial"/>
                <a:cs typeface="Arial"/>
              </a:rPr>
              <a:t>obligation that applications </a:t>
            </a:r>
            <a:r>
              <a:rPr lang="en-GB" spc="10" dirty="0">
                <a:latin typeface="Arial"/>
                <a:cs typeface="Arial"/>
              </a:rPr>
              <a:t>attempt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use IPv6 </a:t>
            </a:r>
            <a:r>
              <a:rPr lang="en-GB" dirty="0">
                <a:latin typeface="Arial"/>
                <a:cs typeface="Arial"/>
              </a:rPr>
              <a:t>before falling </a:t>
            </a:r>
            <a:r>
              <a:rPr lang="en-GB" spc="5" dirty="0">
                <a:latin typeface="Arial"/>
                <a:cs typeface="Arial"/>
              </a:rPr>
              <a:t>back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IPv4.</a:t>
            </a:r>
            <a:endParaRPr lang="en-GB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What happens though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you </a:t>
            </a:r>
            <a:r>
              <a:rPr lang="en-GB" spc="15" dirty="0">
                <a:latin typeface="Arial"/>
                <a:cs typeface="Arial"/>
              </a:rPr>
              <a:t>try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host</a:t>
            </a:r>
            <a:r>
              <a:rPr lang="en-GB" spc="-5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which </a:t>
            </a:r>
            <a:r>
              <a:rPr lang="en-GB" spc="5" dirty="0">
                <a:latin typeface="Arial"/>
                <a:cs typeface="Arial"/>
              </a:rPr>
              <a:t>doesn’t</a:t>
            </a:r>
            <a:r>
              <a:rPr lang="en-GB" dirty="0">
                <a:latin typeface="Arial"/>
                <a:cs typeface="Arial"/>
              </a:rPr>
              <a:t> exist?</a:t>
            </a:r>
            <a:r>
              <a:rPr lang="en-GB" sz="3600" baseline="31746" dirty="0">
                <a:latin typeface="Arial"/>
                <a:cs typeface="Arial"/>
              </a:rPr>
              <a:t>9</a:t>
            </a: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presence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modifies the behaviour of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10" dirty="0">
                <a:latin typeface="Arial"/>
                <a:cs typeface="Arial"/>
              </a:rPr>
              <a:t>responses and response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preference</a:t>
            </a:r>
            <a:r>
              <a:rPr lang="en-GB" sz="3600" spc="7" baseline="31746" dirty="0">
                <a:latin typeface="Arial"/>
                <a:cs typeface="Arial"/>
              </a:rPr>
              <a:t>10</a:t>
            </a:r>
            <a:endParaRPr lang="en-GB" sz="3600" baseline="31746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143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308725"/>
            <a:ext cx="4837494" cy="6867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9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5461</a:t>
            </a:r>
          </a:p>
          <a:p>
            <a:pPr marL="12700"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10</a:t>
            </a:r>
            <a:r>
              <a:rPr lang="en-GB" sz="1400" spc="5" dirty="0">
                <a:latin typeface="Courier New"/>
                <a:cs typeface="Courier New"/>
              </a:rPr>
              <a:t>https://tools.ietf.org/html/rfc3484</a:t>
            </a:r>
            <a:endParaRPr lang="en-GB" sz="14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14"/>
              </a:spcBef>
            </a:pP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1654566463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Happy Eyeballs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lang="en-GB" sz="3600" spc="5" dirty="0">
                <a:latin typeface="Arial"/>
                <a:cs typeface="Arial"/>
              </a:rPr>
              <a:t>Happy Eyeballs</a:t>
            </a:r>
            <a:r>
              <a:rPr lang="en-GB" sz="4000" spc="7" baseline="31746" dirty="0">
                <a:latin typeface="Arial"/>
                <a:cs typeface="Arial"/>
              </a:rPr>
              <a:t>11 </a:t>
            </a:r>
            <a:r>
              <a:rPr lang="en-GB" sz="3600" spc="5" dirty="0">
                <a:latin typeface="Arial"/>
                <a:cs typeface="Arial"/>
              </a:rPr>
              <a:t>was the </a:t>
            </a:r>
            <a:r>
              <a:rPr lang="en-GB" sz="3600" spc="10" dirty="0">
                <a:latin typeface="Arial"/>
                <a:cs typeface="Arial"/>
              </a:rPr>
              <a:t>proposed</a:t>
            </a:r>
            <a:r>
              <a:rPr lang="en-GB" sz="3600" spc="-50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solution</a:t>
            </a:r>
            <a:endParaRPr lang="en-GB" sz="3600" dirty="0">
              <a:latin typeface="Arial"/>
              <a:cs typeface="Arial"/>
            </a:endParaRPr>
          </a:p>
          <a:p>
            <a:pPr marL="412750" lvl="1">
              <a:spcBef>
                <a:spcPts val="459"/>
              </a:spcBef>
            </a:pPr>
            <a:r>
              <a:rPr lang="en-GB" spc="-5" dirty="0">
                <a:latin typeface="Arial"/>
                <a:cs typeface="Arial"/>
              </a:rPr>
              <a:t>the </a:t>
            </a:r>
            <a:r>
              <a:rPr lang="en-GB" spc="-10" dirty="0">
                <a:latin typeface="Arial"/>
                <a:cs typeface="Arial"/>
              </a:rPr>
              <a:t>eyeballs </a:t>
            </a:r>
            <a:r>
              <a:rPr lang="en-GB" spc="-5" dirty="0">
                <a:latin typeface="Arial"/>
                <a:cs typeface="Arial"/>
              </a:rPr>
              <a:t>in question are </a:t>
            </a:r>
            <a:r>
              <a:rPr lang="en-GB" spc="-10" dirty="0">
                <a:latin typeface="Arial"/>
                <a:cs typeface="Arial"/>
              </a:rPr>
              <a:t>yours, </a:t>
            </a:r>
            <a:r>
              <a:rPr lang="en-GB" spc="-5" dirty="0">
                <a:latin typeface="Arial"/>
                <a:cs typeface="Arial"/>
              </a:rPr>
              <a:t>or mine, or </a:t>
            </a:r>
            <a:r>
              <a:rPr lang="en-GB" spc="-10" dirty="0">
                <a:latin typeface="Arial"/>
                <a:cs typeface="Arial"/>
              </a:rPr>
              <a:t>whoever </a:t>
            </a:r>
            <a:r>
              <a:rPr lang="en-GB" spc="-5" dirty="0">
                <a:latin typeface="Arial"/>
                <a:cs typeface="Arial"/>
              </a:rPr>
              <a:t>is sitting in  front of their browser getting mad that things are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unresponsive</a:t>
            </a:r>
          </a:p>
          <a:p>
            <a:pPr marL="412750" lvl="1">
              <a:spcBef>
                <a:spcPts val="459"/>
              </a:spcBef>
            </a:pPr>
            <a:endParaRPr lang="en-GB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lang="en-GB" sz="3600" spc="5" dirty="0">
                <a:latin typeface="Arial"/>
                <a:cs typeface="Arial"/>
              </a:rPr>
              <a:t>Modifies application</a:t>
            </a:r>
            <a:r>
              <a:rPr lang="en-GB" sz="3600" spc="-114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behaviour</a:t>
            </a:r>
            <a:endParaRPr lang="en-GB" sz="3600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144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11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8305</a:t>
            </a: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48950570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DNS64 &amp; NAT64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145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38CBDF3-5D11-E745-A6D2-6CD75465DD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388243"/>
            <a:ext cx="9144000" cy="49975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9679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464XLAT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12700" marR="5080">
              <a:lnSpc>
                <a:spcPct val="118900"/>
              </a:lnSpc>
              <a:spcBef>
                <a:spcPts val="90"/>
              </a:spcBef>
            </a:pPr>
            <a:r>
              <a:rPr lang="en-GB" spc="5" dirty="0">
                <a:latin typeface="Arial"/>
                <a:cs typeface="Arial"/>
              </a:rPr>
              <a:t>Problem: IPv6-only to the host, </a:t>
            </a:r>
            <a:r>
              <a:rPr lang="en-GB" dirty="0">
                <a:latin typeface="Arial"/>
                <a:cs typeface="Arial"/>
              </a:rPr>
              <a:t>but </a:t>
            </a:r>
            <a:r>
              <a:rPr lang="en-GB" spc="10" dirty="0">
                <a:latin typeface="Arial"/>
                <a:cs typeface="Arial"/>
              </a:rPr>
              <a:t>an </a:t>
            </a:r>
            <a:r>
              <a:rPr lang="en-GB" spc="5" dirty="0">
                <a:latin typeface="Arial"/>
                <a:cs typeface="Arial"/>
              </a:rPr>
              <a:t>IPv4-only </a:t>
            </a:r>
            <a:r>
              <a:rPr lang="en-GB" spc="10" dirty="0">
                <a:latin typeface="Arial"/>
                <a:cs typeface="Arial"/>
              </a:rPr>
              <a:t>app trying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access an </a:t>
            </a:r>
            <a:r>
              <a:rPr lang="en-GB" spc="5" dirty="0">
                <a:latin typeface="Arial"/>
                <a:cs typeface="Arial"/>
              </a:rPr>
              <a:t>IPv4-only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service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spc="15" dirty="0">
                <a:latin typeface="Arial"/>
                <a:cs typeface="Arial"/>
              </a:rPr>
              <a:t>Some </a:t>
            </a:r>
            <a:r>
              <a:rPr lang="en-GB" i="1" spc="5" dirty="0">
                <a:latin typeface="Arial"/>
                <a:cs typeface="Arial"/>
              </a:rPr>
              <a:t>applications </a:t>
            </a:r>
            <a:r>
              <a:rPr lang="en-GB" spc="10" dirty="0">
                <a:latin typeface="Arial"/>
                <a:cs typeface="Arial"/>
              </a:rPr>
              <a:t>do </a:t>
            </a:r>
            <a:r>
              <a:rPr lang="en-GB" spc="5" dirty="0">
                <a:latin typeface="Arial"/>
                <a:cs typeface="Arial"/>
              </a:rPr>
              <a:t>not </a:t>
            </a:r>
            <a:r>
              <a:rPr lang="en-GB" spc="10" dirty="0">
                <a:latin typeface="Arial"/>
                <a:cs typeface="Arial"/>
              </a:rPr>
              <a:t>understand </a:t>
            </a:r>
            <a:r>
              <a:rPr lang="en-GB" spc="5" dirty="0">
                <a:latin typeface="Arial"/>
                <a:cs typeface="Arial"/>
              </a:rPr>
              <a:t>IPv6, </a:t>
            </a:r>
            <a:r>
              <a:rPr lang="en-GB" spc="10" dirty="0">
                <a:latin typeface="Arial"/>
                <a:cs typeface="Arial"/>
              </a:rPr>
              <a:t>so </a:t>
            </a:r>
            <a:r>
              <a:rPr lang="en-GB" spc="5" dirty="0">
                <a:latin typeface="Arial"/>
                <a:cs typeface="Arial"/>
              </a:rPr>
              <a:t>having </a:t>
            </a:r>
            <a:r>
              <a:rPr lang="en-GB" spc="10" dirty="0">
                <a:latin typeface="Arial"/>
                <a:cs typeface="Arial"/>
              </a:rPr>
              <a:t>an IPv6  address </a:t>
            </a:r>
            <a:r>
              <a:rPr lang="en-GB" spc="5" dirty="0">
                <a:latin typeface="Arial"/>
                <a:cs typeface="Arial"/>
              </a:rPr>
              <a:t>doesn’t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help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  <a:r>
              <a:rPr lang="en-GB" sz="3600" baseline="31746" dirty="0">
                <a:latin typeface="Arial"/>
                <a:cs typeface="Arial"/>
              </a:rPr>
              <a:t>12 </a:t>
            </a:r>
            <a:r>
              <a:rPr lang="en-GB" spc="5" dirty="0">
                <a:latin typeface="Arial"/>
                <a:cs typeface="Arial"/>
              </a:rPr>
              <a:t>solves this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problem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spc="5" dirty="0">
                <a:latin typeface="Arial"/>
                <a:cs typeface="Arial"/>
              </a:rPr>
              <a:t>In essence, </a:t>
            </a: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+ </a:t>
            </a:r>
            <a:r>
              <a:rPr lang="en-GB" spc="-5" dirty="0">
                <a:latin typeface="Arial"/>
                <a:cs typeface="Arial"/>
              </a:rPr>
              <a:t>NAT64 </a:t>
            </a:r>
            <a:r>
              <a:rPr lang="en-GB" spc="10" dirty="0">
                <a:latin typeface="Arial"/>
                <a:cs typeface="Arial"/>
              </a:rPr>
              <a:t>+ a shim </a:t>
            </a:r>
            <a:r>
              <a:rPr lang="en-GB" dirty="0">
                <a:latin typeface="Arial"/>
                <a:cs typeface="Arial"/>
              </a:rPr>
              <a:t>layer </a:t>
            </a:r>
            <a:r>
              <a:rPr lang="en-GB" spc="10" dirty="0">
                <a:latin typeface="Arial"/>
                <a:cs typeface="Arial"/>
              </a:rPr>
              <a:t>on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</a:t>
            </a:r>
            <a:r>
              <a:rPr lang="en-GB" spc="5" dirty="0">
                <a:latin typeface="Arial"/>
                <a:cs typeface="Arial"/>
              </a:rPr>
              <a:t>itself to </a:t>
            </a:r>
            <a:r>
              <a:rPr lang="en-GB" dirty="0">
                <a:latin typeface="Arial"/>
                <a:cs typeface="Arial"/>
              </a:rPr>
              <a:t>offer </a:t>
            </a:r>
            <a:r>
              <a:rPr lang="en-GB" spc="10" dirty="0">
                <a:latin typeface="Arial"/>
                <a:cs typeface="Arial"/>
              </a:rPr>
              <a:t>IPv4 addresses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apps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146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89DBAC-C895-0E4C-9C2E-80DF29673819}"/>
              </a:ext>
            </a:extLst>
          </p:cNvPr>
          <p:cNvSpPr txBox="1"/>
          <p:nvPr/>
        </p:nvSpPr>
        <p:spPr>
          <a:xfrm>
            <a:off x="528506" y="6283354"/>
            <a:ext cx="59058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aseline="30000" dirty="0"/>
              <a:t>12</a:t>
            </a:r>
            <a:r>
              <a:rPr lang="en-GB" dirty="0"/>
              <a:t>https://</a:t>
            </a:r>
            <a:r>
              <a:rPr lang="en-GB" dirty="0" err="1"/>
              <a:t>tools.ietf.org</a:t>
            </a:r>
            <a:r>
              <a:rPr lang="en-GB" dirty="0"/>
              <a:t>/html/rfc6877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60512481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56C25D-70F6-6849-8BE9-8DEF272F8D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dirty="0"/>
              <a:t>Where are we now? BGP Connectivity 2005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1ACB6D8-8EF6-BD4B-92A5-8C5841E1257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57200" y="1610328"/>
            <a:ext cx="8229600" cy="4505706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20D5CA-3399-4745-9D88-E060685360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583215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479EDB-BA24-1B40-B619-C24C4639FA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200" dirty="0"/>
              <a:t>Where are we now? BGP Connectivity 2015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E2AB1C1A-41BB-8048-B277-9745E9E8A8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747243" y="1600200"/>
            <a:ext cx="7649514" cy="4525963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C96335-34AD-7E4A-A894-55ACCCF8FE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896910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Improving on IPv4 and IPv6?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Why include unverifiable source address? </a:t>
            </a:r>
          </a:p>
          <a:p>
            <a:pPr lvl="1"/>
            <a:r>
              <a:rPr lang="en-US" dirty="0"/>
              <a:t>Would like accountability </a:t>
            </a:r>
            <a:r>
              <a:rPr lang="en-US" b="1" i="1" dirty="0"/>
              <a:t>and</a:t>
            </a:r>
            <a:r>
              <a:rPr lang="en-US" dirty="0"/>
              <a:t> anonymity (now neither)</a:t>
            </a:r>
          </a:p>
          <a:p>
            <a:pPr lvl="1"/>
            <a:r>
              <a:rPr lang="en-US" dirty="0"/>
              <a:t>Return address can be communicated at higher layer</a:t>
            </a:r>
          </a:p>
          <a:p>
            <a:r>
              <a:rPr lang="en-US" dirty="0"/>
              <a:t>Why packet header used at edge same as core?</a:t>
            </a:r>
          </a:p>
          <a:p>
            <a:pPr lvl="1"/>
            <a:r>
              <a:rPr lang="en-US" dirty="0"/>
              <a:t>Edge: host tells network what service it wants</a:t>
            </a:r>
          </a:p>
          <a:p>
            <a:pPr lvl="1"/>
            <a:r>
              <a:rPr lang="en-US" dirty="0"/>
              <a:t>Core: packet tells switch how to handle it</a:t>
            </a:r>
          </a:p>
          <a:p>
            <a:pPr lvl="2"/>
            <a:r>
              <a:rPr lang="en-US" dirty="0"/>
              <a:t>One is local to host, one is global to network</a:t>
            </a:r>
          </a:p>
          <a:p>
            <a:r>
              <a:rPr lang="en-US" dirty="0"/>
              <a:t>Some kind of payment/responsibility field?</a:t>
            </a:r>
          </a:p>
          <a:p>
            <a:pPr lvl="1"/>
            <a:r>
              <a:rPr lang="en-US" dirty="0"/>
              <a:t>Who is responsible for paying for packet delivery?</a:t>
            </a:r>
          </a:p>
          <a:p>
            <a:pPr lvl="1"/>
            <a:r>
              <a:rPr lang="en-US" dirty="0"/>
              <a:t>Source, destination, other?</a:t>
            </a:r>
          </a:p>
          <a:p>
            <a:r>
              <a:rPr lang="en-US" dirty="0"/>
              <a:t>Other ideas?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47CFE19-E9AE-8742-BA53-04A34F84B71E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71651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5597476" y="230774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639332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639332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99982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E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99982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60631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D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60631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212808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212808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606315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99982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39332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786836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35850" y="5212808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212808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606315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5821362" y="2394225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 rot="1024159">
            <a:off x="4402689" y="1245996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17107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2.22222E-6 L 0.09774 0.1430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78" y="7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150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90000"/>
              </a:lnSpc>
            </a:pPr>
            <a:endParaRPr lang="en-US" dirty="0"/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switch &amp;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</a:t>
            </a:r>
          </a:p>
          <a:p>
            <a:pPr>
              <a:lnSpc>
                <a:spcPct val="90000"/>
              </a:lnSpc>
            </a:pPr>
            <a:r>
              <a:rPr lang="en-US" dirty="0"/>
              <a:t>Algorithms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Two routing approaches (LS </a:t>
            </a:r>
            <a:r>
              <a:rPr lang="en-US" dirty="0" err="1"/>
              <a:t>vs</a:t>
            </a:r>
            <a:r>
              <a:rPr lang="en-US" dirty="0"/>
              <a:t> DV)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One of these in detail (LS)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ARP</a:t>
            </a:r>
          </a:p>
          <a:p>
            <a:pPr>
              <a:lnSpc>
                <a:spcPct val="90000"/>
              </a:lnSpc>
            </a:pPr>
            <a:r>
              <a:rPr lang="en-US" dirty="0"/>
              <a:t>Other Core ideas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Caching, soft-state, broadcast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Fate-sharing in practice….</a:t>
            </a:r>
          </a:p>
        </p:txBody>
      </p:sp>
    </p:spTree>
    <p:extLst>
      <p:ext uri="{BB962C8B-B14F-4D97-AF65-F5344CB8AC3E}">
        <p14:creationId xmlns:p14="http://schemas.microsoft.com/office/powerpoint/2010/main" val="1777361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76F5A441-F6A8-234E-AAEA-5BB4CBF6B8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5363" name="Group 3">
            <a:extLst>
              <a:ext uri="{FF2B5EF4-FFF2-40B4-BE49-F238E27FC236}">
                <a16:creationId xmlns:a16="http://schemas.microsoft.com/office/drawing/2014/main" id="{6B86AD00-2870-7D4B-9348-92C720D02DE9}"/>
              </a:ext>
            </a:extLst>
          </p:cNvPr>
          <p:cNvGrpSpPr>
            <a:grpSpLocks/>
          </p:cNvGrpSpPr>
          <p:nvPr/>
        </p:nvGrpSpPr>
        <p:grpSpPr bwMode="auto">
          <a:xfrm>
            <a:off x="288925" y="919163"/>
            <a:ext cx="8543925" cy="4049712"/>
            <a:chOff x="86" y="1008"/>
            <a:chExt cx="5382" cy="2551"/>
          </a:xfrm>
        </p:grpSpPr>
        <p:sp>
          <p:nvSpPr>
            <p:cNvPr id="15442" name="Text Box 4">
              <a:extLst>
                <a:ext uri="{FF2B5EF4-FFF2-40B4-BE49-F238E27FC236}">
                  <a16:creationId xmlns:a16="http://schemas.microsoft.com/office/drawing/2014/main" id="{C26E8EA3-084B-BE48-BD58-85E7908529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5443" name="Group 5">
              <a:extLst>
                <a:ext uri="{FF2B5EF4-FFF2-40B4-BE49-F238E27FC236}">
                  <a16:creationId xmlns:a16="http://schemas.microsoft.com/office/drawing/2014/main" id="{ACFABFC6-EF89-F94B-86A0-10F180A67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5444" name="Line 6">
                <a:extLst>
                  <a:ext uri="{FF2B5EF4-FFF2-40B4-BE49-F238E27FC236}">
                    <a16:creationId xmlns:a16="http://schemas.microsoft.com/office/drawing/2014/main" id="{31D62226-10EB-5649-8C41-E9B0AD5D8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5" name="Line 7">
                <a:extLst>
                  <a:ext uri="{FF2B5EF4-FFF2-40B4-BE49-F238E27FC236}">
                    <a16:creationId xmlns:a16="http://schemas.microsoft.com/office/drawing/2014/main" id="{32619585-A68D-9744-BE0D-FD5A716A1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6" name="Line 8">
                <a:extLst>
                  <a:ext uri="{FF2B5EF4-FFF2-40B4-BE49-F238E27FC236}">
                    <a16:creationId xmlns:a16="http://schemas.microsoft.com/office/drawing/2014/main" id="{4E8D2FB8-1BE2-6C41-AEF4-4FC8A8382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7" name="Line 9">
                <a:extLst>
                  <a:ext uri="{FF2B5EF4-FFF2-40B4-BE49-F238E27FC236}">
                    <a16:creationId xmlns:a16="http://schemas.microsoft.com/office/drawing/2014/main" id="{7192E98F-8A1F-784B-86ED-86982F40A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8" name="Line 10">
                <a:extLst>
                  <a:ext uri="{FF2B5EF4-FFF2-40B4-BE49-F238E27FC236}">
                    <a16:creationId xmlns:a16="http://schemas.microsoft.com/office/drawing/2014/main" id="{2552FAD0-554B-CB41-A3C2-B77B9A8912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9" name="Line 11">
                <a:extLst>
                  <a:ext uri="{FF2B5EF4-FFF2-40B4-BE49-F238E27FC236}">
                    <a16:creationId xmlns:a16="http://schemas.microsoft.com/office/drawing/2014/main" id="{1464BFC6-30A4-854B-84AB-35C18D3CC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0" name="Line 12">
                <a:extLst>
                  <a:ext uri="{FF2B5EF4-FFF2-40B4-BE49-F238E27FC236}">
                    <a16:creationId xmlns:a16="http://schemas.microsoft.com/office/drawing/2014/main" id="{07891552-B281-9F44-A764-56C037DC0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1" name="Line 13">
                <a:extLst>
                  <a:ext uri="{FF2B5EF4-FFF2-40B4-BE49-F238E27FC236}">
                    <a16:creationId xmlns:a16="http://schemas.microsoft.com/office/drawing/2014/main" id="{CE531943-644D-B64F-8F43-3EE8CEE91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2" name="Line 14">
                <a:extLst>
                  <a:ext uri="{FF2B5EF4-FFF2-40B4-BE49-F238E27FC236}">
                    <a16:creationId xmlns:a16="http://schemas.microsoft.com/office/drawing/2014/main" id="{77B1310D-A9DC-0542-96A1-671ADB6DB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3" name="Line 15">
                <a:extLst>
                  <a:ext uri="{FF2B5EF4-FFF2-40B4-BE49-F238E27FC236}">
                    <a16:creationId xmlns:a16="http://schemas.microsoft.com/office/drawing/2014/main" id="{145F5606-8CC4-AA4C-B88E-39E5920BC7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4" name="Line 16">
                <a:extLst>
                  <a:ext uri="{FF2B5EF4-FFF2-40B4-BE49-F238E27FC236}">
                    <a16:creationId xmlns:a16="http://schemas.microsoft.com/office/drawing/2014/main" id="{4B544FFE-B093-1448-9A30-6C996421C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5" name="Line 17">
                <a:extLst>
                  <a:ext uri="{FF2B5EF4-FFF2-40B4-BE49-F238E27FC236}">
                    <a16:creationId xmlns:a16="http://schemas.microsoft.com/office/drawing/2014/main" id="{58B172DD-A328-9447-BB3F-605BF29FF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6" name="Line 18">
                <a:extLst>
                  <a:ext uri="{FF2B5EF4-FFF2-40B4-BE49-F238E27FC236}">
                    <a16:creationId xmlns:a16="http://schemas.microsoft.com/office/drawing/2014/main" id="{A708531C-005C-974B-9384-05D5D605B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457" name="Group 19">
                <a:extLst>
                  <a:ext uri="{FF2B5EF4-FFF2-40B4-BE49-F238E27FC236}">
                    <a16:creationId xmlns:a16="http://schemas.microsoft.com/office/drawing/2014/main" id="{0C4E1243-CC3B-2646-85C4-05EEEAC278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5673" name="Rectangle 20">
                  <a:extLst>
                    <a:ext uri="{FF2B5EF4-FFF2-40B4-BE49-F238E27FC236}">
                      <a16:creationId xmlns:a16="http://schemas.microsoft.com/office/drawing/2014/main" id="{596DE929-5314-A447-B6D6-A42C35688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74" name="Rectangle 21">
                  <a:extLst>
                    <a:ext uri="{FF2B5EF4-FFF2-40B4-BE49-F238E27FC236}">
                      <a16:creationId xmlns:a16="http://schemas.microsoft.com/office/drawing/2014/main" id="{E4656525-838D-FA4A-B9BF-367A3906E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5" name="Group 22">
                  <a:extLst>
                    <a:ext uri="{FF2B5EF4-FFF2-40B4-BE49-F238E27FC236}">
                      <a16:creationId xmlns:a16="http://schemas.microsoft.com/office/drawing/2014/main" id="{46721ABF-B0A9-F444-8CF1-94C2DC8526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76" name="Rectangle 23">
                    <a:extLst>
                      <a:ext uri="{FF2B5EF4-FFF2-40B4-BE49-F238E27FC236}">
                        <a16:creationId xmlns:a16="http://schemas.microsoft.com/office/drawing/2014/main" id="{7D77C652-47EC-9D4A-8770-2BB109BB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77" name="Group 24">
                    <a:extLst>
                      <a:ext uri="{FF2B5EF4-FFF2-40B4-BE49-F238E27FC236}">
                        <a16:creationId xmlns:a16="http://schemas.microsoft.com/office/drawing/2014/main" id="{07A70EA5-D6B2-8D4B-957A-20328A3EA1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78" name="Freeform 25">
                      <a:extLst>
                        <a:ext uri="{FF2B5EF4-FFF2-40B4-BE49-F238E27FC236}">
                          <a16:creationId xmlns:a16="http://schemas.microsoft.com/office/drawing/2014/main" id="{7974824A-664F-9D43-9734-436D8C2DCC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79" name="Freeform 26">
                      <a:extLst>
                        <a:ext uri="{FF2B5EF4-FFF2-40B4-BE49-F238E27FC236}">
                          <a16:creationId xmlns:a16="http://schemas.microsoft.com/office/drawing/2014/main" id="{E9971B79-5A39-F54A-B139-B44E3F7879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0" name="Freeform 27">
                      <a:extLst>
                        <a:ext uri="{FF2B5EF4-FFF2-40B4-BE49-F238E27FC236}">
                          <a16:creationId xmlns:a16="http://schemas.microsoft.com/office/drawing/2014/main" id="{DC12F591-CC15-174F-88CA-5DDE9A512A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1" name="Freeform 28">
                      <a:extLst>
                        <a:ext uri="{FF2B5EF4-FFF2-40B4-BE49-F238E27FC236}">
                          <a16:creationId xmlns:a16="http://schemas.microsoft.com/office/drawing/2014/main" id="{7FB880E6-FB3B-044D-ABE3-DDEC52B9B2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2" name="Freeform 29">
                      <a:extLst>
                        <a:ext uri="{FF2B5EF4-FFF2-40B4-BE49-F238E27FC236}">
                          <a16:creationId xmlns:a16="http://schemas.microsoft.com/office/drawing/2014/main" id="{6FAF843C-3137-614C-BC7D-FD3CB839C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3" name="Freeform 30">
                      <a:extLst>
                        <a:ext uri="{FF2B5EF4-FFF2-40B4-BE49-F238E27FC236}">
                          <a16:creationId xmlns:a16="http://schemas.microsoft.com/office/drawing/2014/main" id="{924CA2B4-3C72-824E-9AA0-83A4EB123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4" name="Freeform 31">
                      <a:extLst>
                        <a:ext uri="{FF2B5EF4-FFF2-40B4-BE49-F238E27FC236}">
                          <a16:creationId xmlns:a16="http://schemas.microsoft.com/office/drawing/2014/main" id="{7D30C29A-4163-6348-B34A-368C4DC252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5" name="Freeform 32">
                      <a:extLst>
                        <a:ext uri="{FF2B5EF4-FFF2-40B4-BE49-F238E27FC236}">
                          <a16:creationId xmlns:a16="http://schemas.microsoft.com/office/drawing/2014/main" id="{7F30703F-7985-3D45-A779-CB3B8EB0B7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6" name="Freeform 33">
                      <a:extLst>
                        <a:ext uri="{FF2B5EF4-FFF2-40B4-BE49-F238E27FC236}">
                          <a16:creationId xmlns:a16="http://schemas.microsoft.com/office/drawing/2014/main" id="{8394E467-0BCF-2D45-80B2-15DD31A35F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7" name="Freeform 34">
                      <a:extLst>
                        <a:ext uri="{FF2B5EF4-FFF2-40B4-BE49-F238E27FC236}">
                          <a16:creationId xmlns:a16="http://schemas.microsoft.com/office/drawing/2014/main" id="{510F84AC-E47F-DA4B-806A-6A203319AE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8" name="Freeform 35">
                      <a:extLst>
                        <a:ext uri="{FF2B5EF4-FFF2-40B4-BE49-F238E27FC236}">
                          <a16:creationId xmlns:a16="http://schemas.microsoft.com/office/drawing/2014/main" id="{9802EB6F-9071-D745-824D-E1D93682AE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9" name="Freeform 36">
                      <a:extLst>
                        <a:ext uri="{FF2B5EF4-FFF2-40B4-BE49-F238E27FC236}">
                          <a16:creationId xmlns:a16="http://schemas.microsoft.com/office/drawing/2014/main" id="{20E24ED9-9F95-B14B-8820-087532B9C5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0" name="Freeform 37">
                      <a:extLst>
                        <a:ext uri="{FF2B5EF4-FFF2-40B4-BE49-F238E27FC236}">
                          <a16:creationId xmlns:a16="http://schemas.microsoft.com/office/drawing/2014/main" id="{525D3C67-3756-8941-A773-8A2BCE6FE6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1" name="Freeform 38">
                      <a:extLst>
                        <a:ext uri="{FF2B5EF4-FFF2-40B4-BE49-F238E27FC236}">
                          <a16:creationId xmlns:a16="http://schemas.microsoft.com/office/drawing/2014/main" id="{9E399EDD-BE3B-DB41-BBA6-9294E22257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2" name="Freeform 39">
                      <a:extLst>
                        <a:ext uri="{FF2B5EF4-FFF2-40B4-BE49-F238E27FC236}">
                          <a16:creationId xmlns:a16="http://schemas.microsoft.com/office/drawing/2014/main" id="{857A8992-FE98-C84A-B7BE-A5462837BA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3" name="Freeform 40">
                      <a:extLst>
                        <a:ext uri="{FF2B5EF4-FFF2-40B4-BE49-F238E27FC236}">
                          <a16:creationId xmlns:a16="http://schemas.microsoft.com/office/drawing/2014/main" id="{FBE7894E-1342-EA47-81A9-A6AD1C0E5D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4" name="Freeform 41">
                      <a:extLst>
                        <a:ext uri="{FF2B5EF4-FFF2-40B4-BE49-F238E27FC236}">
                          <a16:creationId xmlns:a16="http://schemas.microsoft.com/office/drawing/2014/main" id="{5AD0A1D1-E046-284A-81CE-810C62BFA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5" name="Freeform 42">
                      <a:extLst>
                        <a:ext uri="{FF2B5EF4-FFF2-40B4-BE49-F238E27FC236}">
                          <a16:creationId xmlns:a16="http://schemas.microsoft.com/office/drawing/2014/main" id="{63052653-7B31-C143-9523-D2B37A9185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6" name="Freeform 43">
                      <a:extLst>
                        <a:ext uri="{FF2B5EF4-FFF2-40B4-BE49-F238E27FC236}">
                          <a16:creationId xmlns:a16="http://schemas.microsoft.com/office/drawing/2014/main" id="{AACA9E9B-0B80-2340-9795-868F328123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7" name="Freeform 44">
                      <a:extLst>
                        <a:ext uri="{FF2B5EF4-FFF2-40B4-BE49-F238E27FC236}">
                          <a16:creationId xmlns:a16="http://schemas.microsoft.com/office/drawing/2014/main" id="{DCF40396-09BF-494A-9AA4-B8682719A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8" name="Freeform 45">
                      <a:extLst>
                        <a:ext uri="{FF2B5EF4-FFF2-40B4-BE49-F238E27FC236}">
                          <a16:creationId xmlns:a16="http://schemas.microsoft.com/office/drawing/2014/main" id="{C0ADD621-3561-0D47-9910-7401739F9A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9" name="Freeform 46">
                      <a:extLst>
                        <a:ext uri="{FF2B5EF4-FFF2-40B4-BE49-F238E27FC236}">
                          <a16:creationId xmlns:a16="http://schemas.microsoft.com/office/drawing/2014/main" id="{643704FB-BDE8-D046-81D2-BC6665AD0C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0" name="Freeform 47">
                      <a:extLst>
                        <a:ext uri="{FF2B5EF4-FFF2-40B4-BE49-F238E27FC236}">
                          <a16:creationId xmlns:a16="http://schemas.microsoft.com/office/drawing/2014/main" id="{62BDD596-B111-C744-A6D8-867DEC073F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1" name="Freeform 48">
                      <a:extLst>
                        <a:ext uri="{FF2B5EF4-FFF2-40B4-BE49-F238E27FC236}">
                          <a16:creationId xmlns:a16="http://schemas.microsoft.com/office/drawing/2014/main" id="{956D0794-D552-4142-B9CA-AD37E446E5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2" name="Freeform 49">
                      <a:extLst>
                        <a:ext uri="{FF2B5EF4-FFF2-40B4-BE49-F238E27FC236}">
                          <a16:creationId xmlns:a16="http://schemas.microsoft.com/office/drawing/2014/main" id="{738FFC41-D592-4041-814B-01D00D12B3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3" name="Freeform 50">
                      <a:extLst>
                        <a:ext uri="{FF2B5EF4-FFF2-40B4-BE49-F238E27FC236}">
                          <a16:creationId xmlns:a16="http://schemas.microsoft.com/office/drawing/2014/main" id="{C1BEE05E-4D3A-C949-8167-E34DF5B181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4" name="Freeform 51">
                      <a:extLst>
                        <a:ext uri="{FF2B5EF4-FFF2-40B4-BE49-F238E27FC236}">
                          <a16:creationId xmlns:a16="http://schemas.microsoft.com/office/drawing/2014/main" id="{CC61870A-0642-6C41-AF9D-A4BBF7F8ED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5" name="Freeform 52">
                      <a:extLst>
                        <a:ext uri="{FF2B5EF4-FFF2-40B4-BE49-F238E27FC236}">
                          <a16:creationId xmlns:a16="http://schemas.microsoft.com/office/drawing/2014/main" id="{29E9FBE7-0B2A-C244-96A4-E8F2906D22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6" name="Freeform 53">
                      <a:extLst>
                        <a:ext uri="{FF2B5EF4-FFF2-40B4-BE49-F238E27FC236}">
                          <a16:creationId xmlns:a16="http://schemas.microsoft.com/office/drawing/2014/main" id="{337F6ACE-9A43-2D42-A294-0BB9B6452A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7" name="Freeform 54">
                      <a:extLst>
                        <a:ext uri="{FF2B5EF4-FFF2-40B4-BE49-F238E27FC236}">
                          <a16:creationId xmlns:a16="http://schemas.microsoft.com/office/drawing/2014/main" id="{DF893405-4888-7A42-A83D-5C62DE0E2E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2" name="Group 55">
                <a:extLst>
                  <a:ext uri="{FF2B5EF4-FFF2-40B4-BE49-F238E27FC236}">
                    <a16:creationId xmlns:a16="http://schemas.microsoft.com/office/drawing/2014/main" id="{1FAEC5C5-2939-7240-A480-EBFAAB435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5669" name="AutoShape 56">
                  <a:extLst>
                    <a:ext uri="{FF2B5EF4-FFF2-40B4-BE49-F238E27FC236}">
                      <a16:creationId xmlns:a16="http://schemas.microsoft.com/office/drawing/2014/main" id="{3BE941FE-1680-6B4C-98E3-4D9A46C1C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0" name="Group 57">
                  <a:extLst>
                    <a:ext uri="{FF2B5EF4-FFF2-40B4-BE49-F238E27FC236}">
                      <a16:creationId xmlns:a16="http://schemas.microsoft.com/office/drawing/2014/main" id="{83E9BABA-79D4-DF40-88FA-5A94F7AAF8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71" name="Freeform 58">
                    <a:extLst>
                      <a:ext uri="{FF2B5EF4-FFF2-40B4-BE49-F238E27FC236}">
                        <a16:creationId xmlns:a16="http://schemas.microsoft.com/office/drawing/2014/main" id="{74F1F44C-2497-FB4A-9338-AFE58890DE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72" name="Freeform 59">
                    <a:extLst>
                      <a:ext uri="{FF2B5EF4-FFF2-40B4-BE49-F238E27FC236}">
                        <a16:creationId xmlns:a16="http://schemas.microsoft.com/office/drawing/2014/main" id="{0C5EF878-0E18-3048-B67E-58406D792D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3" name="Group 60">
                <a:extLst>
                  <a:ext uri="{FF2B5EF4-FFF2-40B4-BE49-F238E27FC236}">
                    <a16:creationId xmlns:a16="http://schemas.microsoft.com/office/drawing/2014/main" id="{147029A2-065F-9B41-8463-3830B3BC2E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5665" name="AutoShape 61">
                  <a:extLst>
                    <a:ext uri="{FF2B5EF4-FFF2-40B4-BE49-F238E27FC236}">
                      <a16:creationId xmlns:a16="http://schemas.microsoft.com/office/drawing/2014/main" id="{83971F8A-1B90-8E4E-8E33-ACCB1056F3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6" name="Group 62">
                  <a:extLst>
                    <a:ext uri="{FF2B5EF4-FFF2-40B4-BE49-F238E27FC236}">
                      <a16:creationId xmlns:a16="http://schemas.microsoft.com/office/drawing/2014/main" id="{0BFE78CD-AF3B-E741-8D64-17389FD7DA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7" name="Freeform 63">
                    <a:extLst>
                      <a:ext uri="{FF2B5EF4-FFF2-40B4-BE49-F238E27FC236}">
                        <a16:creationId xmlns:a16="http://schemas.microsoft.com/office/drawing/2014/main" id="{2A060AE4-10DB-B540-82BC-9F10EDAE7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8" name="Freeform 64">
                    <a:extLst>
                      <a:ext uri="{FF2B5EF4-FFF2-40B4-BE49-F238E27FC236}">
                        <a16:creationId xmlns:a16="http://schemas.microsoft.com/office/drawing/2014/main" id="{016B8EE4-125D-D141-8148-9C20C31CA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0" name="Group 65">
                <a:extLst>
                  <a:ext uri="{FF2B5EF4-FFF2-40B4-BE49-F238E27FC236}">
                    <a16:creationId xmlns:a16="http://schemas.microsoft.com/office/drawing/2014/main" id="{5C914ED1-44EE-E24D-B8A4-136BF1235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5661" name="AutoShape 66">
                  <a:extLst>
                    <a:ext uri="{FF2B5EF4-FFF2-40B4-BE49-F238E27FC236}">
                      <a16:creationId xmlns:a16="http://schemas.microsoft.com/office/drawing/2014/main" id="{96F0BD9C-76AB-B64E-BB98-052A47225E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2" name="Group 67">
                  <a:extLst>
                    <a:ext uri="{FF2B5EF4-FFF2-40B4-BE49-F238E27FC236}">
                      <a16:creationId xmlns:a16="http://schemas.microsoft.com/office/drawing/2014/main" id="{3BBE16D4-1BCC-5343-A8DA-879BB1B188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3" name="Freeform 68">
                    <a:extLst>
                      <a:ext uri="{FF2B5EF4-FFF2-40B4-BE49-F238E27FC236}">
                        <a16:creationId xmlns:a16="http://schemas.microsoft.com/office/drawing/2014/main" id="{B416CBF6-6620-0D4D-A4C0-80B92A9522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4" name="Freeform 69">
                    <a:extLst>
                      <a:ext uri="{FF2B5EF4-FFF2-40B4-BE49-F238E27FC236}">
                        <a16:creationId xmlns:a16="http://schemas.microsoft.com/office/drawing/2014/main" id="{BCF3822A-C3F7-D149-B82B-DC5AF3FEE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1" name="Group 70">
                <a:extLst>
                  <a:ext uri="{FF2B5EF4-FFF2-40B4-BE49-F238E27FC236}">
                    <a16:creationId xmlns:a16="http://schemas.microsoft.com/office/drawing/2014/main" id="{D335975E-0247-E640-B785-92D29D8D1C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5657" name="AutoShape 71">
                  <a:extLst>
                    <a:ext uri="{FF2B5EF4-FFF2-40B4-BE49-F238E27FC236}">
                      <a16:creationId xmlns:a16="http://schemas.microsoft.com/office/drawing/2014/main" id="{E4104A48-70D4-D745-9BAA-D00C01931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58" name="Group 72">
                  <a:extLst>
                    <a:ext uri="{FF2B5EF4-FFF2-40B4-BE49-F238E27FC236}">
                      <a16:creationId xmlns:a16="http://schemas.microsoft.com/office/drawing/2014/main" id="{70728107-6C2C-B943-B48F-2E8EB6771E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59" name="Freeform 73">
                    <a:extLst>
                      <a:ext uri="{FF2B5EF4-FFF2-40B4-BE49-F238E27FC236}">
                        <a16:creationId xmlns:a16="http://schemas.microsoft.com/office/drawing/2014/main" id="{07F85CBF-CCC2-684C-A7ED-3773D111E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0" name="Freeform 74">
                    <a:extLst>
                      <a:ext uri="{FF2B5EF4-FFF2-40B4-BE49-F238E27FC236}">
                        <a16:creationId xmlns:a16="http://schemas.microsoft.com/office/drawing/2014/main" id="{A6623551-3AEA-414E-A60F-7A9F10487F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2" name="Group 75">
                <a:extLst>
                  <a:ext uri="{FF2B5EF4-FFF2-40B4-BE49-F238E27FC236}">
                    <a16:creationId xmlns:a16="http://schemas.microsoft.com/office/drawing/2014/main" id="{711D3391-33E4-384E-808C-4E6D274030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5622" name="Rectangle 76">
                  <a:extLst>
                    <a:ext uri="{FF2B5EF4-FFF2-40B4-BE49-F238E27FC236}">
                      <a16:creationId xmlns:a16="http://schemas.microsoft.com/office/drawing/2014/main" id="{96DA9373-B3EC-D24D-926C-98B5504211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23" name="Rectangle 77">
                  <a:extLst>
                    <a:ext uri="{FF2B5EF4-FFF2-40B4-BE49-F238E27FC236}">
                      <a16:creationId xmlns:a16="http://schemas.microsoft.com/office/drawing/2014/main" id="{45346EC9-AEF3-0144-83B3-69954088D2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24" name="Group 78">
                  <a:extLst>
                    <a:ext uri="{FF2B5EF4-FFF2-40B4-BE49-F238E27FC236}">
                      <a16:creationId xmlns:a16="http://schemas.microsoft.com/office/drawing/2014/main" id="{3687C77A-73F5-9E40-9966-C462A94499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25" name="Rectangle 79">
                    <a:extLst>
                      <a:ext uri="{FF2B5EF4-FFF2-40B4-BE49-F238E27FC236}">
                        <a16:creationId xmlns:a16="http://schemas.microsoft.com/office/drawing/2014/main" id="{36C2A0CF-5CE3-0046-9B51-EE4766FD3D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26" name="Group 80">
                    <a:extLst>
                      <a:ext uri="{FF2B5EF4-FFF2-40B4-BE49-F238E27FC236}">
                        <a16:creationId xmlns:a16="http://schemas.microsoft.com/office/drawing/2014/main" id="{37D39CA1-CD24-2448-AA53-9C8D7437EE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27" name="Freeform 81">
                      <a:extLst>
                        <a:ext uri="{FF2B5EF4-FFF2-40B4-BE49-F238E27FC236}">
                          <a16:creationId xmlns:a16="http://schemas.microsoft.com/office/drawing/2014/main" id="{46F21B0E-B39B-C044-BF91-BC194F3C49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8" name="Freeform 82">
                      <a:extLst>
                        <a:ext uri="{FF2B5EF4-FFF2-40B4-BE49-F238E27FC236}">
                          <a16:creationId xmlns:a16="http://schemas.microsoft.com/office/drawing/2014/main" id="{83C8EEB1-2056-A84E-B367-D998F304B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9" name="Freeform 83">
                      <a:extLst>
                        <a:ext uri="{FF2B5EF4-FFF2-40B4-BE49-F238E27FC236}">
                          <a16:creationId xmlns:a16="http://schemas.microsoft.com/office/drawing/2014/main" id="{2027B151-35F3-964C-B8E4-D8D282C11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0" name="Freeform 84">
                      <a:extLst>
                        <a:ext uri="{FF2B5EF4-FFF2-40B4-BE49-F238E27FC236}">
                          <a16:creationId xmlns:a16="http://schemas.microsoft.com/office/drawing/2014/main" id="{D9AF8779-4A9F-6947-9409-1AB0E77E71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1" name="Freeform 85">
                      <a:extLst>
                        <a:ext uri="{FF2B5EF4-FFF2-40B4-BE49-F238E27FC236}">
                          <a16:creationId xmlns:a16="http://schemas.microsoft.com/office/drawing/2014/main" id="{B430A701-D842-134D-88F6-023F8DD404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2" name="Freeform 86">
                      <a:extLst>
                        <a:ext uri="{FF2B5EF4-FFF2-40B4-BE49-F238E27FC236}">
                          <a16:creationId xmlns:a16="http://schemas.microsoft.com/office/drawing/2014/main" id="{FEC2D4A9-F56C-3441-97D2-206ADA1F97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3" name="Freeform 87">
                      <a:extLst>
                        <a:ext uri="{FF2B5EF4-FFF2-40B4-BE49-F238E27FC236}">
                          <a16:creationId xmlns:a16="http://schemas.microsoft.com/office/drawing/2014/main" id="{1878F68B-262A-2542-97CD-0E869760C8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4" name="Freeform 88">
                      <a:extLst>
                        <a:ext uri="{FF2B5EF4-FFF2-40B4-BE49-F238E27FC236}">
                          <a16:creationId xmlns:a16="http://schemas.microsoft.com/office/drawing/2014/main" id="{AD340529-DD53-3246-881E-DA08F2E46F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5" name="Freeform 89">
                      <a:extLst>
                        <a:ext uri="{FF2B5EF4-FFF2-40B4-BE49-F238E27FC236}">
                          <a16:creationId xmlns:a16="http://schemas.microsoft.com/office/drawing/2014/main" id="{F033A0F7-EA49-8F43-9622-657891D11D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6" name="Freeform 90">
                      <a:extLst>
                        <a:ext uri="{FF2B5EF4-FFF2-40B4-BE49-F238E27FC236}">
                          <a16:creationId xmlns:a16="http://schemas.microsoft.com/office/drawing/2014/main" id="{AA8E3E0A-3B7A-A249-A70C-D36DA4BC9E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7" name="Freeform 91">
                      <a:extLst>
                        <a:ext uri="{FF2B5EF4-FFF2-40B4-BE49-F238E27FC236}">
                          <a16:creationId xmlns:a16="http://schemas.microsoft.com/office/drawing/2014/main" id="{87B2F8D9-A188-1549-98F8-40C3A36A45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8" name="Freeform 92">
                      <a:extLst>
                        <a:ext uri="{FF2B5EF4-FFF2-40B4-BE49-F238E27FC236}">
                          <a16:creationId xmlns:a16="http://schemas.microsoft.com/office/drawing/2014/main" id="{CD60360A-7510-1044-8135-16A75E80C7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9" name="Freeform 93">
                      <a:extLst>
                        <a:ext uri="{FF2B5EF4-FFF2-40B4-BE49-F238E27FC236}">
                          <a16:creationId xmlns:a16="http://schemas.microsoft.com/office/drawing/2014/main" id="{18377628-AD04-5244-BF37-0A0BFFD91E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0" name="Freeform 94">
                      <a:extLst>
                        <a:ext uri="{FF2B5EF4-FFF2-40B4-BE49-F238E27FC236}">
                          <a16:creationId xmlns:a16="http://schemas.microsoft.com/office/drawing/2014/main" id="{DDFA3E71-226B-D64E-83D7-8B6DC70E92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1" name="Freeform 95">
                      <a:extLst>
                        <a:ext uri="{FF2B5EF4-FFF2-40B4-BE49-F238E27FC236}">
                          <a16:creationId xmlns:a16="http://schemas.microsoft.com/office/drawing/2014/main" id="{CA576DB6-40D2-1647-8869-B53A8E3F6F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2" name="Freeform 96">
                      <a:extLst>
                        <a:ext uri="{FF2B5EF4-FFF2-40B4-BE49-F238E27FC236}">
                          <a16:creationId xmlns:a16="http://schemas.microsoft.com/office/drawing/2014/main" id="{C5124D29-DBE4-B64B-943B-7DC6B20530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3" name="Freeform 97">
                      <a:extLst>
                        <a:ext uri="{FF2B5EF4-FFF2-40B4-BE49-F238E27FC236}">
                          <a16:creationId xmlns:a16="http://schemas.microsoft.com/office/drawing/2014/main" id="{46DE5421-1754-CE4E-9219-136642DECB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4" name="Freeform 98">
                      <a:extLst>
                        <a:ext uri="{FF2B5EF4-FFF2-40B4-BE49-F238E27FC236}">
                          <a16:creationId xmlns:a16="http://schemas.microsoft.com/office/drawing/2014/main" id="{43C4CFF9-3624-CE42-84ED-A7636FA509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5" name="Freeform 99">
                      <a:extLst>
                        <a:ext uri="{FF2B5EF4-FFF2-40B4-BE49-F238E27FC236}">
                          <a16:creationId xmlns:a16="http://schemas.microsoft.com/office/drawing/2014/main" id="{C7630BF2-7A0E-3045-8E8D-C5908F98FE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6" name="Freeform 100">
                      <a:extLst>
                        <a:ext uri="{FF2B5EF4-FFF2-40B4-BE49-F238E27FC236}">
                          <a16:creationId xmlns:a16="http://schemas.microsoft.com/office/drawing/2014/main" id="{B5B921FF-7B76-2A4E-82DA-03CB0EF8CF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7" name="Freeform 101">
                      <a:extLst>
                        <a:ext uri="{FF2B5EF4-FFF2-40B4-BE49-F238E27FC236}">
                          <a16:creationId xmlns:a16="http://schemas.microsoft.com/office/drawing/2014/main" id="{8AAA4E0A-DAE4-E345-9207-2E3C64DF1D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8" name="Freeform 102">
                      <a:extLst>
                        <a:ext uri="{FF2B5EF4-FFF2-40B4-BE49-F238E27FC236}">
                          <a16:creationId xmlns:a16="http://schemas.microsoft.com/office/drawing/2014/main" id="{1D06E238-AB1D-9A44-B795-18E75AFE1C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9" name="Freeform 103">
                      <a:extLst>
                        <a:ext uri="{FF2B5EF4-FFF2-40B4-BE49-F238E27FC236}">
                          <a16:creationId xmlns:a16="http://schemas.microsoft.com/office/drawing/2014/main" id="{33E10BF5-FE9A-8246-88D9-03E60A88C4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0" name="Freeform 104">
                      <a:extLst>
                        <a:ext uri="{FF2B5EF4-FFF2-40B4-BE49-F238E27FC236}">
                          <a16:creationId xmlns:a16="http://schemas.microsoft.com/office/drawing/2014/main" id="{9468CE08-56C9-6342-BB40-AD40F40C0A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1" name="Freeform 105">
                      <a:extLst>
                        <a:ext uri="{FF2B5EF4-FFF2-40B4-BE49-F238E27FC236}">
                          <a16:creationId xmlns:a16="http://schemas.microsoft.com/office/drawing/2014/main" id="{77294A77-A4AE-C940-A5B4-662510613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2" name="Freeform 106">
                      <a:extLst>
                        <a:ext uri="{FF2B5EF4-FFF2-40B4-BE49-F238E27FC236}">
                          <a16:creationId xmlns:a16="http://schemas.microsoft.com/office/drawing/2014/main" id="{919A6C82-6CAD-7944-891B-CB6E5DE2B3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3" name="Freeform 107">
                      <a:extLst>
                        <a:ext uri="{FF2B5EF4-FFF2-40B4-BE49-F238E27FC236}">
                          <a16:creationId xmlns:a16="http://schemas.microsoft.com/office/drawing/2014/main" id="{346E2374-F2C7-414C-AB65-8D57E1D39B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4" name="Freeform 108">
                      <a:extLst>
                        <a:ext uri="{FF2B5EF4-FFF2-40B4-BE49-F238E27FC236}">
                          <a16:creationId xmlns:a16="http://schemas.microsoft.com/office/drawing/2014/main" id="{CCFA124F-3612-9D43-AF43-289321D7B4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5" name="Freeform 109">
                      <a:extLst>
                        <a:ext uri="{FF2B5EF4-FFF2-40B4-BE49-F238E27FC236}">
                          <a16:creationId xmlns:a16="http://schemas.microsoft.com/office/drawing/2014/main" id="{BBE55508-0C4C-3B41-B632-035E669EB7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6" name="Freeform 110">
                      <a:extLst>
                        <a:ext uri="{FF2B5EF4-FFF2-40B4-BE49-F238E27FC236}">
                          <a16:creationId xmlns:a16="http://schemas.microsoft.com/office/drawing/2014/main" id="{67AC8559-B50F-1D4C-AE4A-25789C90F2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3" name="Group 111">
                <a:extLst>
                  <a:ext uri="{FF2B5EF4-FFF2-40B4-BE49-F238E27FC236}">
                    <a16:creationId xmlns:a16="http://schemas.microsoft.com/office/drawing/2014/main" id="{F9D62683-B86D-DB4A-8F15-BF52E6A8EA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5587" name="Rectangle 112">
                  <a:extLst>
                    <a:ext uri="{FF2B5EF4-FFF2-40B4-BE49-F238E27FC236}">
                      <a16:creationId xmlns:a16="http://schemas.microsoft.com/office/drawing/2014/main" id="{40361E0C-E825-3D4B-A365-7BDCE8736A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88" name="Rectangle 113">
                  <a:extLst>
                    <a:ext uri="{FF2B5EF4-FFF2-40B4-BE49-F238E27FC236}">
                      <a16:creationId xmlns:a16="http://schemas.microsoft.com/office/drawing/2014/main" id="{5281F055-6978-114E-9FE9-BC0C9A6B7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89" name="Group 114">
                  <a:extLst>
                    <a:ext uri="{FF2B5EF4-FFF2-40B4-BE49-F238E27FC236}">
                      <a16:creationId xmlns:a16="http://schemas.microsoft.com/office/drawing/2014/main" id="{B0812B9C-838E-8948-B467-0847D6F5C5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90" name="Rectangle 115">
                    <a:extLst>
                      <a:ext uri="{FF2B5EF4-FFF2-40B4-BE49-F238E27FC236}">
                        <a16:creationId xmlns:a16="http://schemas.microsoft.com/office/drawing/2014/main" id="{A3407CD9-610C-F742-A508-EDD61CF72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91" name="Group 116">
                    <a:extLst>
                      <a:ext uri="{FF2B5EF4-FFF2-40B4-BE49-F238E27FC236}">
                        <a16:creationId xmlns:a16="http://schemas.microsoft.com/office/drawing/2014/main" id="{25ED5698-4CCB-0049-99ED-19A0D6EDA0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92" name="Freeform 117">
                      <a:extLst>
                        <a:ext uri="{FF2B5EF4-FFF2-40B4-BE49-F238E27FC236}">
                          <a16:creationId xmlns:a16="http://schemas.microsoft.com/office/drawing/2014/main" id="{8EAD3A85-4504-5846-83B4-924C034080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3" name="Freeform 118">
                      <a:extLst>
                        <a:ext uri="{FF2B5EF4-FFF2-40B4-BE49-F238E27FC236}">
                          <a16:creationId xmlns:a16="http://schemas.microsoft.com/office/drawing/2014/main" id="{B8A29B9E-D744-CE4D-BB53-22155BB818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4" name="Freeform 119">
                      <a:extLst>
                        <a:ext uri="{FF2B5EF4-FFF2-40B4-BE49-F238E27FC236}">
                          <a16:creationId xmlns:a16="http://schemas.microsoft.com/office/drawing/2014/main" id="{5791E71B-E66D-BE41-BBA2-28BB420DC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5" name="Freeform 120">
                      <a:extLst>
                        <a:ext uri="{FF2B5EF4-FFF2-40B4-BE49-F238E27FC236}">
                          <a16:creationId xmlns:a16="http://schemas.microsoft.com/office/drawing/2014/main" id="{B0EB0C0C-7158-9144-9A24-4A83E1F6B0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6" name="Freeform 121">
                      <a:extLst>
                        <a:ext uri="{FF2B5EF4-FFF2-40B4-BE49-F238E27FC236}">
                          <a16:creationId xmlns:a16="http://schemas.microsoft.com/office/drawing/2014/main" id="{9D5344D6-0867-1F49-BF8B-DC285B86D4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7" name="Freeform 122">
                      <a:extLst>
                        <a:ext uri="{FF2B5EF4-FFF2-40B4-BE49-F238E27FC236}">
                          <a16:creationId xmlns:a16="http://schemas.microsoft.com/office/drawing/2014/main" id="{221774A2-91AE-A44C-B7EA-7FF8F73AA1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8" name="Freeform 123">
                      <a:extLst>
                        <a:ext uri="{FF2B5EF4-FFF2-40B4-BE49-F238E27FC236}">
                          <a16:creationId xmlns:a16="http://schemas.microsoft.com/office/drawing/2014/main" id="{3EFFA968-2A3D-2E42-9A1D-482023F7EA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9" name="Freeform 124">
                      <a:extLst>
                        <a:ext uri="{FF2B5EF4-FFF2-40B4-BE49-F238E27FC236}">
                          <a16:creationId xmlns:a16="http://schemas.microsoft.com/office/drawing/2014/main" id="{FFFAF560-B856-8C4F-83E1-B0A6A4A8E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0" name="Freeform 125">
                      <a:extLst>
                        <a:ext uri="{FF2B5EF4-FFF2-40B4-BE49-F238E27FC236}">
                          <a16:creationId xmlns:a16="http://schemas.microsoft.com/office/drawing/2014/main" id="{CAB01FBE-DDD6-E04D-8553-3A4BE8500F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1" name="Freeform 126">
                      <a:extLst>
                        <a:ext uri="{FF2B5EF4-FFF2-40B4-BE49-F238E27FC236}">
                          <a16:creationId xmlns:a16="http://schemas.microsoft.com/office/drawing/2014/main" id="{50B4D2BC-3F01-5544-8236-3AB5A5EFC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2" name="Freeform 127">
                      <a:extLst>
                        <a:ext uri="{FF2B5EF4-FFF2-40B4-BE49-F238E27FC236}">
                          <a16:creationId xmlns:a16="http://schemas.microsoft.com/office/drawing/2014/main" id="{E3F9F05F-145C-6B46-ACCE-7EDC8649D1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3" name="Freeform 128">
                      <a:extLst>
                        <a:ext uri="{FF2B5EF4-FFF2-40B4-BE49-F238E27FC236}">
                          <a16:creationId xmlns:a16="http://schemas.microsoft.com/office/drawing/2014/main" id="{ABAF928B-9C58-4F4F-A59C-EC384B4B45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4" name="Freeform 129">
                      <a:extLst>
                        <a:ext uri="{FF2B5EF4-FFF2-40B4-BE49-F238E27FC236}">
                          <a16:creationId xmlns:a16="http://schemas.microsoft.com/office/drawing/2014/main" id="{E0004EE4-CD57-414B-A253-319F40E6CE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5" name="Freeform 130">
                      <a:extLst>
                        <a:ext uri="{FF2B5EF4-FFF2-40B4-BE49-F238E27FC236}">
                          <a16:creationId xmlns:a16="http://schemas.microsoft.com/office/drawing/2014/main" id="{2AA0F9DE-7B67-6C4A-B993-CE1F44DA9D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6" name="Freeform 131">
                      <a:extLst>
                        <a:ext uri="{FF2B5EF4-FFF2-40B4-BE49-F238E27FC236}">
                          <a16:creationId xmlns:a16="http://schemas.microsoft.com/office/drawing/2014/main" id="{2F97024B-3226-B049-8AC2-9C16AC2395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7" name="Freeform 132">
                      <a:extLst>
                        <a:ext uri="{FF2B5EF4-FFF2-40B4-BE49-F238E27FC236}">
                          <a16:creationId xmlns:a16="http://schemas.microsoft.com/office/drawing/2014/main" id="{0026793C-BB81-8949-83D6-8303CDDCC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8" name="Freeform 133">
                      <a:extLst>
                        <a:ext uri="{FF2B5EF4-FFF2-40B4-BE49-F238E27FC236}">
                          <a16:creationId xmlns:a16="http://schemas.microsoft.com/office/drawing/2014/main" id="{396A672B-1E2D-294F-B870-79EA6BA093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9" name="Freeform 134">
                      <a:extLst>
                        <a:ext uri="{FF2B5EF4-FFF2-40B4-BE49-F238E27FC236}">
                          <a16:creationId xmlns:a16="http://schemas.microsoft.com/office/drawing/2014/main" id="{D0863921-438C-F440-9A00-7E3CD54790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0" name="Freeform 135">
                      <a:extLst>
                        <a:ext uri="{FF2B5EF4-FFF2-40B4-BE49-F238E27FC236}">
                          <a16:creationId xmlns:a16="http://schemas.microsoft.com/office/drawing/2014/main" id="{8D6BBD02-04E4-0941-B8D9-3ABF540D7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1" name="Freeform 136">
                      <a:extLst>
                        <a:ext uri="{FF2B5EF4-FFF2-40B4-BE49-F238E27FC236}">
                          <a16:creationId xmlns:a16="http://schemas.microsoft.com/office/drawing/2014/main" id="{5E565D11-A89F-6545-A4F8-435315B363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2" name="Freeform 137">
                      <a:extLst>
                        <a:ext uri="{FF2B5EF4-FFF2-40B4-BE49-F238E27FC236}">
                          <a16:creationId xmlns:a16="http://schemas.microsoft.com/office/drawing/2014/main" id="{FB2AA4FB-1D8E-EA47-8137-B8C4BD33CB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3" name="Freeform 138">
                      <a:extLst>
                        <a:ext uri="{FF2B5EF4-FFF2-40B4-BE49-F238E27FC236}">
                          <a16:creationId xmlns:a16="http://schemas.microsoft.com/office/drawing/2014/main" id="{8A4672D7-8169-D34A-987C-F9552F6CE0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4" name="Freeform 139">
                      <a:extLst>
                        <a:ext uri="{FF2B5EF4-FFF2-40B4-BE49-F238E27FC236}">
                          <a16:creationId xmlns:a16="http://schemas.microsoft.com/office/drawing/2014/main" id="{1D1013BB-B18A-6C4C-88B0-28812632D0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5" name="Freeform 140">
                      <a:extLst>
                        <a:ext uri="{FF2B5EF4-FFF2-40B4-BE49-F238E27FC236}">
                          <a16:creationId xmlns:a16="http://schemas.microsoft.com/office/drawing/2014/main" id="{5F0FB60B-54AB-8348-B459-97137EFD88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6" name="Freeform 141">
                      <a:extLst>
                        <a:ext uri="{FF2B5EF4-FFF2-40B4-BE49-F238E27FC236}">
                          <a16:creationId xmlns:a16="http://schemas.microsoft.com/office/drawing/2014/main" id="{2E2616A0-3FC1-3F43-8FA1-6BD944ED25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7" name="Freeform 142">
                      <a:extLst>
                        <a:ext uri="{FF2B5EF4-FFF2-40B4-BE49-F238E27FC236}">
                          <a16:creationId xmlns:a16="http://schemas.microsoft.com/office/drawing/2014/main" id="{D5D79EED-3C76-9641-856A-5004B2A78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8" name="Freeform 143">
                      <a:extLst>
                        <a:ext uri="{FF2B5EF4-FFF2-40B4-BE49-F238E27FC236}">
                          <a16:creationId xmlns:a16="http://schemas.microsoft.com/office/drawing/2014/main" id="{799AB33C-91C4-A948-9F15-FE98D8BC84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9" name="Freeform 144">
                      <a:extLst>
                        <a:ext uri="{FF2B5EF4-FFF2-40B4-BE49-F238E27FC236}">
                          <a16:creationId xmlns:a16="http://schemas.microsoft.com/office/drawing/2014/main" id="{1EF9EEF3-836D-0647-8155-7E4097A284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0" name="Freeform 145">
                      <a:extLst>
                        <a:ext uri="{FF2B5EF4-FFF2-40B4-BE49-F238E27FC236}">
                          <a16:creationId xmlns:a16="http://schemas.microsoft.com/office/drawing/2014/main" id="{C70465D7-0FA6-924A-87EF-FB88BE9382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1" name="Freeform 146">
                      <a:extLst>
                        <a:ext uri="{FF2B5EF4-FFF2-40B4-BE49-F238E27FC236}">
                          <a16:creationId xmlns:a16="http://schemas.microsoft.com/office/drawing/2014/main" id="{6AE2EABB-0C50-354B-8F5F-A5CDADE6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4" name="Group 147">
                <a:extLst>
                  <a:ext uri="{FF2B5EF4-FFF2-40B4-BE49-F238E27FC236}">
                    <a16:creationId xmlns:a16="http://schemas.microsoft.com/office/drawing/2014/main" id="{492C066F-E79F-724A-AEC8-356A6F0E69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5552" name="Rectangle 148">
                  <a:extLst>
                    <a:ext uri="{FF2B5EF4-FFF2-40B4-BE49-F238E27FC236}">
                      <a16:creationId xmlns:a16="http://schemas.microsoft.com/office/drawing/2014/main" id="{CFCCC19F-FE5D-2649-8D84-A83EB23CF3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53" name="Rectangle 149">
                  <a:extLst>
                    <a:ext uri="{FF2B5EF4-FFF2-40B4-BE49-F238E27FC236}">
                      <a16:creationId xmlns:a16="http://schemas.microsoft.com/office/drawing/2014/main" id="{0EFEB496-4770-A342-BF8C-73FAD071E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54" name="Group 150">
                  <a:extLst>
                    <a:ext uri="{FF2B5EF4-FFF2-40B4-BE49-F238E27FC236}">
                      <a16:creationId xmlns:a16="http://schemas.microsoft.com/office/drawing/2014/main" id="{183A5DDC-53F6-814E-A932-5A22486021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55" name="Rectangle 151">
                    <a:extLst>
                      <a:ext uri="{FF2B5EF4-FFF2-40B4-BE49-F238E27FC236}">
                        <a16:creationId xmlns:a16="http://schemas.microsoft.com/office/drawing/2014/main" id="{321344FF-9F40-C542-96B3-7616721EA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56" name="Group 152">
                    <a:extLst>
                      <a:ext uri="{FF2B5EF4-FFF2-40B4-BE49-F238E27FC236}">
                        <a16:creationId xmlns:a16="http://schemas.microsoft.com/office/drawing/2014/main" id="{512FAF35-F65E-2A4B-92C9-A4D453777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57" name="Freeform 153">
                      <a:extLst>
                        <a:ext uri="{FF2B5EF4-FFF2-40B4-BE49-F238E27FC236}">
                          <a16:creationId xmlns:a16="http://schemas.microsoft.com/office/drawing/2014/main" id="{D086843E-1F2A-274E-AB77-13A2721E9B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8" name="Freeform 154">
                      <a:extLst>
                        <a:ext uri="{FF2B5EF4-FFF2-40B4-BE49-F238E27FC236}">
                          <a16:creationId xmlns:a16="http://schemas.microsoft.com/office/drawing/2014/main" id="{6DAE46A0-85C8-AD45-81EC-C9B94B96E4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9" name="Freeform 155">
                      <a:extLst>
                        <a:ext uri="{FF2B5EF4-FFF2-40B4-BE49-F238E27FC236}">
                          <a16:creationId xmlns:a16="http://schemas.microsoft.com/office/drawing/2014/main" id="{DB9CB39C-ACD1-D54E-BC16-D0E56CB967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0" name="Freeform 156">
                      <a:extLst>
                        <a:ext uri="{FF2B5EF4-FFF2-40B4-BE49-F238E27FC236}">
                          <a16:creationId xmlns:a16="http://schemas.microsoft.com/office/drawing/2014/main" id="{12F04FE9-6665-7B48-B0F1-79180810EF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1" name="Freeform 157">
                      <a:extLst>
                        <a:ext uri="{FF2B5EF4-FFF2-40B4-BE49-F238E27FC236}">
                          <a16:creationId xmlns:a16="http://schemas.microsoft.com/office/drawing/2014/main" id="{FD8EBAF9-EE32-8646-BCBE-94CB39C8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2" name="Freeform 158">
                      <a:extLst>
                        <a:ext uri="{FF2B5EF4-FFF2-40B4-BE49-F238E27FC236}">
                          <a16:creationId xmlns:a16="http://schemas.microsoft.com/office/drawing/2014/main" id="{F4080844-D009-604E-B454-0CC0672929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3" name="Freeform 159">
                      <a:extLst>
                        <a:ext uri="{FF2B5EF4-FFF2-40B4-BE49-F238E27FC236}">
                          <a16:creationId xmlns:a16="http://schemas.microsoft.com/office/drawing/2014/main" id="{6B1DBA7E-756B-0C4B-84B7-96BF983762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4" name="Freeform 160">
                      <a:extLst>
                        <a:ext uri="{FF2B5EF4-FFF2-40B4-BE49-F238E27FC236}">
                          <a16:creationId xmlns:a16="http://schemas.microsoft.com/office/drawing/2014/main" id="{0531BF0A-24E6-D440-9862-29D99F9E3B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5" name="Freeform 161">
                      <a:extLst>
                        <a:ext uri="{FF2B5EF4-FFF2-40B4-BE49-F238E27FC236}">
                          <a16:creationId xmlns:a16="http://schemas.microsoft.com/office/drawing/2014/main" id="{8E6B3916-4E01-214E-AF89-31519DC79E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6" name="Freeform 162">
                      <a:extLst>
                        <a:ext uri="{FF2B5EF4-FFF2-40B4-BE49-F238E27FC236}">
                          <a16:creationId xmlns:a16="http://schemas.microsoft.com/office/drawing/2014/main" id="{83CCFA29-333E-B84D-A002-F4B9248C8C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7" name="Freeform 163">
                      <a:extLst>
                        <a:ext uri="{FF2B5EF4-FFF2-40B4-BE49-F238E27FC236}">
                          <a16:creationId xmlns:a16="http://schemas.microsoft.com/office/drawing/2014/main" id="{398C65E3-51E7-5E45-9AF9-1DB51EC62B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8" name="Freeform 164">
                      <a:extLst>
                        <a:ext uri="{FF2B5EF4-FFF2-40B4-BE49-F238E27FC236}">
                          <a16:creationId xmlns:a16="http://schemas.microsoft.com/office/drawing/2014/main" id="{19A1C7E1-9071-5A48-B820-465318F78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9" name="Freeform 165">
                      <a:extLst>
                        <a:ext uri="{FF2B5EF4-FFF2-40B4-BE49-F238E27FC236}">
                          <a16:creationId xmlns:a16="http://schemas.microsoft.com/office/drawing/2014/main" id="{3DE8F762-B9D8-0948-874F-8263E4A96A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0" name="Freeform 166">
                      <a:extLst>
                        <a:ext uri="{FF2B5EF4-FFF2-40B4-BE49-F238E27FC236}">
                          <a16:creationId xmlns:a16="http://schemas.microsoft.com/office/drawing/2014/main" id="{38ABE269-5A3D-2C45-BE36-05643CB2C6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1" name="Freeform 167">
                      <a:extLst>
                        <a:ext uri="{FF2B5EF4-FFF2-40B4-BE49-F238E27FC236}">
                          <a16:creationId xmlns:a16="http://schemas.microsoft.com/office/drawing/2014/main" id="{AA807E18-6B52-A047-B61F-6714CF3FE9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2" name="Freeform 168">
                      <a:extLst>
                        <a:ext uri="{FF2B5EF4-FFF2-40B4-BE49-F238E27FC236}">
                          <a16:creationId xmlns:a16="http://schemas.microsoft.com/office/drawing/2014/main" id="{2434F6EB-E195-AE4F-9E69-CE3A1E1399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3" name="Freeform 169">
                      <a:extLst>
                        <a:ext uri="{FF2B5EF4-FFF2-40B4-BE49-F238E27FC236}">
                          <a16:creationId xmlns:a16="http://schemas.microsoft.com/office/drawing/2014/main" id="{58AF92F0-3215-1A4C-AE61-0890E290E3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4" name="Freeform 170">
                      <a:extLst>
                        <a:ext uri="{FF2B5EF4-FFF2-40B4-BE49-F238E27FC236}">
                          <a16:creationId xmlns:a16="http://schemas.microsoft.com/office/drawing/2014/main" id="{8F5633A8-CAE2-4C4D-8903-A3BB3D8947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5" name="Freeform 171">
                      <a:extLst>
                        <a:ext uri="{FF2B5EF4-FFF2-40B4-BE49-F238E27FC236}">
                          <a16:creationId xmlns:a16="http://schemas.microsoft.com/office/drawing/2014/main" id="{202A9EA8-C0D7-0148-B2EF-E1ECFA81D0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6" name="Freeform 172">
                      <a:extLst>
                        <a:ext uri="{FF2B5EF4-FFF2-40B4-BE49-F238E27FC236}">
                          <a16:creationId xmlns:a16="http://schemas.microsoft.com/office/drawing/2014/main" id="{5B1F17D3-6523-6043-A42B-EBE3AB32F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7" name="Freeform 173">
                      <a:extLst>
                        <a:ext uri="{FF2B5EF4-FFF2-40B4-BE49-F238E27FC236}">
                          <a16:creationId xmlns:a16="http://schemas.microsoft.com/office/drawing/2014/main" id="{72912142-2C49-6A41-B9A7-C7AF6AF1AB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8" name="Freeform 174">
                      <a:extLst>
                        <a:ext uri="{FF2B5EF4-FFF2-40B4-BE49-F238E27FC236}">
                          <a16:creationId xmlns:a16="http://schemas.microsoft.com/office/drawing/2014/main" id="{4681ECFD-BD7F-414E-9488-7F9B5C9DE8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9" name="Freeform 175">
                      <a:extLst>
                        <a:ext uri="{FF2B5EF4-FFF2-40B4-BE49-F238E27FC236}">
                          <a16:creationId xmlns:a16="http://schemas.microsoft.com/office/drawing/2014/main" id="{B3D784AB-6DEB-E749-B005-ED90C461EE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0" name="Freeform 176">
                      <a:extLst>
                        <a:ext uri="{FF2B5EF4-FFF2-40B4-BE49-F238E27FC236}">
                          <a16:creationId xmlns:a16="http://schemas.microsoft.com/office/drawing/2014/main" id="{7B093051-57D2-A445-9562-0F4DFEEEE4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1" name="Freeform 177">
                      <a:extLst>
                        <a:ext uri="{FF2B5EF4-FFF2-40B4-BE49-F238E27FC236}">
                          <a16:creationId xmlns:a16="http://schemas.microsoft.com/office/drawing/2014/main" id="{2C95581A-61F8-6A42-AE54-A843248470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2" name="Freeform 178">
                      <a:extLst>
                        <a:ext uri="{FF2B5EF4-FFF2-40B4-BE49-F238E27FC236}">
                          <a16:creationId xmlns:a16="http://schemas.microsoft.com/office/drawing/2014/main" id="{CB974B60-2FAB-D74E-831C-B93DA499E5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3" name="Freeform 179">
                      <a:extLst>
                        <a:ext uri="{FF2B5EF4-FFF2-40B4-BE49-F238E27FC236}">
                          <a16:creationId xmlns:a16="http://schemas.microsoft.com/office/drawing/2014/main" id="{F13569FE-AA3E-7B4E-B26E-A1939295B6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4" name="Freeform 180">
                      <a:extLst>
                        <a:ext uri="{FF2B5EF4-FFF2-40B4-BE49-F238E27FC236}">
                          <a16:creationId xmlns:a16="http://schemas.microsoft.com/office/drawing/2014/main" id="{79A5EE7A-6AF2-1341-BA1E-E22821C0A0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5" name="Freeform 181">
                      <a:extLst>
                        <a:ext uri="{FF2B5EF4-FFF2-40B4-BE49-F238E27FC236}">
                          <a16:creationId xmlns:a16="http://schemas.microsoft.com/office/drawing/2014/main" id="{0BF343E6-347E-BD45-A2F7-614B8ABB5C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6" name="Freeform 182">
                      <a:extLst>
                        <a:ext uri="{FF2B5EF4-FFF2-40B4-BE49-F238E27FC236}">
                          <a16:creationId xmlns:a16="http://schemas.microsoft.com/office/drawing/2014/main" id="{51E5F672-62D9-3B40-8008-153300FA68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5" name="Group 183">
                <a:extLst>
                  <a:ext uri="{FF2B5EF4-FFF2-40B4-BE49-F238E27FC236}">
                    <a16:creationId xmlns:a16="http://schemas.microsoft.com/office/drawing/2014/main" id="{5FF37F29-8305-114D-94B6-38BE599FB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5517" name="Rectangle 184">
                  <a:extLst>
                    <a:ext uri="{FF2B5EF4-FFF2-40B4-BE49-F238E27FC236}">
                      <a16:creationId xmlns:a16="http://schemas.microsoft.com/office/drawing/2014/main" id="{BE9D9F5A-739C-B642-8909-2E7AC2C8D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18" name="Rectangle 185">
                  <a:extLst>
                    <a:ext uri="{FF2B5EF4-FFF2-40B4-BE49-F238E27FC236}">
                      <a16:creationId xmlns:a16="http://schemas.microsoft.com/office/drawing/2014/main" id="{664ACE46-21C8-D54F-89B2-07DE541EBE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19" name="Group 186">
                  <a:extLst>
                    <a:ext uri="{FF2B5EF4-FFF2-40B4-BE49-F238E27FC236}">
                      <a16:creationId xmlns:a16="http://schemas.microsoft.com/office/drawing/2014/main" id="{B876C073-5CF0-B84F-BCEB-66D836A8A1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20" name="Rectangle 187">
                    <a:extLst>
                      <a:ext uri="{FF2B5EF4-FFF2-40B4-BE49-F238E27FC236}">
                        <a16:creationId xmlns:a16="http://schemas.microsoft.com/office/drawing/2014/main" id="{08AD9B91-F713-934E-9F29-F38AF1536E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21" name="Group 188">
                    <a:extLst>
                      <a:ext uri="{FF2B5EF4-FFF2-40B4-BE49-F238E27FC236}">
                        <a16:creationId xmlns:a16="http://schemas.microsoft.com/office/drawing/2014/main" id="{3B444A79-5795-B64C-96F9-4E3C94BD85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22" name="Freeform 189">
                      <a:extLst>
                        <a:ext uri="{FF2B5EF4-FFF2-40B4-BE49-F238E27FC236}">
                          <a16:creationId xmlns:a16="http://schemas.microsoft.com/office/drawing/2014/main" id="{5AF33EDE-DCA7-6344-A4EF-43133AD8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3" name="Freeform 190">
                      <a:extLst>
                        <a:ext uri="{FF2B5EF4-FFF2-40B4-BE49-F238E27FC236}">
                          <a16:creationId xmlns:a16="http://schemas.microsoft.com/office/drawing/2014/main" id="{4C5F4570-3C34-FF44-9284-15C75970A4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4" name="Freeform 191">
                      <a:extLst>
                        <a:ext uri="{FF2B5EF4-FFF2-40B4-BE49-F238E27FC236}">
                          <a16:creationId xmlns:a16="http://schemas.microsoft.com/office/drawing/2014/main" id="{D0276825-1CFC-D44D-9E36-3AF369C82E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5" name="Freeform 192">
                      <a:extLst>
                        <a:ext uri="{FF2B5EF4-FFF2-40B4-BE49-F238E27FC236}">
                          <a16:creationId xmlns:a16="http://schemas.microsoft.com/office/drawing/2014/main" id="{AEEDA0D6-5286-E84A-AC15-C830EAEDB7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6" name="Freeform 193">
                      <a:extLst>
                        <a:ext uri="{FF2B5EF4-FFF2-40B4-BE49-F238E27FC236}">
                          <a16:creationId xmlns:a16="http://schemas.microsoft.com/office/drawing/2014/main" id="{AFE7C387-B3F3-E043-B452-BCCE39C8F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7" name="Freeform 194">
                      <a:extLst>
                        <a:ext uri="{FF2B5EF4-FFF2-40B4-BE49-F238E27FC236}">
                          <a16:creationId xmlns:a16="http://schemas.microsoft.com/office/drawing/2014/main" id="{DE1664F3-E61C-2143-B46E-BE934D0942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8" name="Freeform 195">
                      <a:extLst>
                        <a:ext uri="{FF2B5EF4-FFF2-40B4-BE49-F238E27FC236}">
                          <a16:creationId xmlns:a16="http://schemas.microsoft.com/office/drawing/2014/main" id="{1AB3F4EB-2827-5C45-8AE2-538929A766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9" name="Freeform 196">
                      <a:extLst>
                        <a:ext uri="{FF2B5EF4-FFF2-40B4-BE49-F238E27FC236}">
                          <a16:creationId xmlns:a16="http://schemas.microsoft.com/office/drawing/2014/main" id="{908D728B-65A5-0449-8F62-437E7C4F4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0" name="Freeform 197">
                      <a:extLst>
                        <a:ext uri="{FF2B5EF4-FFF2-40B4-BE49-F238E27FC236}">
                          <a16:creationId xmlns:a16="http://schemas.microsoft.com/office/drawing/2014/main" id="{59687C6E-53B8-A64E-9656-76C40EC800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1" name="Freeform 198">
                      <a:extLst>
                        <a:ext uri="{FF2B5EF4-FFF2-40B4-BE49-F238E27FC236}">
                          <a16:creationId xmlns:a16="http://schemas.microsoft.com/office/drawing/2014/main" id="{553F42D5-27C0-6C46-A7E0-19C8D6F4DB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2" name="Freeform 199">
                      <a:extLst>
                        <a:ext uri="{FF2B5EF4-FFF2-40B4-BE49-F238E27FC236}">
                          <a16:creationId xmlns:a16="http://schemas.microsoft.com/office/drawing/2014/main" id="{F05ACE3B-6ED4-F046-9908-2CFE5B8378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3" name="Freeform 200">
                      <a:extLst>
                        <a:ext uri="{FF2B5EF4-FFF2-40B4-BE49-F238E27FC236}">
                          <a16:creationId xmlns:a16="http://schemas.microsoft.com/office/drawing/2014/main" id="{4A97103C-0E69-7741-877C-6E5B5D6EB2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4" name="Freeform 201">
                      <a:extLst>
                        <a:ext uri="{FF2B5EF4-FFF2-40B4-BE49-F238E27FC236}">
                          <a16:creationId xmlns:a16="http://schemas.microsoft.com/office/drawing/2014/main" id="{72ACDA91-91B2-F74F-AA24-BA21A8280F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5" name="Freeform 202">
                      <a:extLst>
                        <a:ext uri="{FF2B5EF4-FFF2-40B4-BE49-F238E27FC236}">
                          <a16:creationId xmlns:a16="http://schemas.microsoft.com/office/drawing/2014/main" id="{5D27CF30-91F9-9949-AB1C-15A0A473A8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6" name="Freeform 203">
                      <a:extLst>
                        <a:ext uri="{FF2B5EF4-FFF2-40B4-BE49-F238E27FC236}">
                          <a16:creationId xmlns:a16="http://schemas.microsoft.com/office/drawing/2014/main" id="{991D9419-16D2-4545-8DDE-BBE26F7EFF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7" name="Freeform 204">
                      <a:extLst>
                        <a:ext uri="{FF2B5EF4-FFF2-40B4-BE49-F238E27FC236}">
                          <a16:creationId xmlns:a16="http://schemas.microsoft.com/office/drawing/2014/main" id="{46E7A530-D699-504B-AFF1-535242A133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8" name="Freeform 205">
                      <a:extLst>
                        <a:ext uri="{FF2B5EF4-FFF2-40B4-BE49-F238E27FC236}">
                          <a16:creationId xmlns:a16="http://schemas.microsoft.com/office/drawing/2014/main" id="{CB59FF37-F1FB-5F44-99A0-5E3E0DAB40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9" name="Freeform 206">
                      <a:extLst>
                        <a:ext uri="{FF2B5EF4-FFF2-40B4-BE49-F238E27FC236}">
                          <a16:creationId xmlns:a16="http://schemas.microsoft.com/office/drawing/2014/main" id="{F4B51D7E-EE3D-EF4A-BAA7-CAD4FC01D7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0" name="Freeform 207">
                      <a:extLst>
                        <a:ext uri="{FF2B5EF4-FFF2-40B4-BE49-F238E27FC236}">
                          <a16:creationId xmlns:a16="http://schemas.microsoft.com/office/drawing/2014/main" id="{27172C91-C09E-0148-9585-98A947370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1" name="Freeform 208">
                      <a:extLst>
                        <a:ext uri="{FF2B5EF4-FFF2-40B4-BE49-F238E27FC236}">
                          <a16:creationId xmlns:a16="http://schemas.microsoft.com/office/drawing/2014/main" id="{F0631BEA-0AD0-4241-B26B-C0F67EF10D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2" name="Freeform 209">
                      <a:extLst>
                        <a:ext uri="{FF2B5EF4-FFF2-40B4-BE49-F238E27FC236}">
                          <a16:creationId xmlns:a16="http://schemas.microsoft.com/office/drawing/2014/main" id="{DEEE68FB-1AE2-8D40-9250-1D03079D90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3" name="Freeform 210">
                      <a:extLst>
                        <a:ext uri="{FF2B5EF4-FFF2-40B4-BE49-F238E27FC236}">
                          <a16:creationId xmlns:a16="http://schemas.microsoft.com/office/drawing/2014/main" id="{F331866C-A198-2442-A0BD-9B83710C8A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4" name="Freeform 211">
                      <a:extLst>
                        <a:ext uri="{FF2B5EF4-FFF2-40B4-BE49-F238E27FC236}">
                          <a16:creationId xmlns:a16="http://schemas.microsoft.com/office/drawing/2014/main" id="{DF3A7442-5EAD-F842-9057-120ABC63E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5" name="Freeform 212">
                      <a:extLst>
                        <a:ext uri="{FF2B5EF4-FFF2-40B4-BE49-F238E27FC236}">
                          <a16:creationId xmlns:a16="http://schemas.microsoft.com/office/drawing/2014/main" id="{4EB53714-DBE7-A344-BB51-0FE17242A3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6" name="Freeform 213">
                      <a:extLst>
                        <a:ext uri="{FF2B5EF4-FFF2-40B4-BE49-F238E27FC236}">
                          <a16:creationId xmlns:a16="http://schemas.microsoft.com/office/drawing/2014/main" id="{C257DFED-27F2-2542-BDAD-9878328DDA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7" name="Freeform 214">
                      <a:extLst>
                        <a:ext uri="{FF2B5EF4-FFF2-40B4-BE49-F238E27FC236}">
                          <a16:creationId xmlns:a16="http://schemas.microsoft.com/office/drawing/2014/main" id="{75D42E38-1CCE-D240-A95E-935EC29E4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8" name="Freeform 215">
                      <a:extLst>
                        <a:ext uri="{FF2B5EF4-FFF2-40B4-BE49-F238E27FC236}">
                          <a16:creationId xmlns:a16="http://schemas.microsoft.com/office/drawing/2014/main" id="{5ECB53C6-5782-9C4B-8358-2ADB1B8500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9" name="Freeform 216">
                      <a:extLst>
                        <a:ext uri="{FF2B5EF4-FFF2-40B4-BE49-F238E27FC236}">
                          <a16:creationId xmlns:a16="http://schemas.microsoft.com/office/drawing/2014/main" id="{CEA700AC-76DA-964A-A579-17AD140986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0" name="Freeform 217">
                      <a:extLst>
                        <a:ext uri="{FF2B5EF4-FFF2-40B4-BE49-F238E27FC236}">
                          <a16:creationId xmlns:a16="http://schemas.microsoft.com/office/drawing/2014/main" id="{CCE6E3F4-B0F3-1D4B-B11B-C09D55C86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1" name="Freeform 218">
                      <a:extLst>
                        <a:ext uri="{FF2B5EF4-FFF2-40B4-BE49-F238E27FC236}">
                          <a16:creationId xmlns:a16="http://schemas.microsoft.com/office/drawing/2014/main" id="{B3B1301B-DFDE-7544-80F5-F800FE7018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6" name="Group 219">
                <a:extLst>
                  <a:ext uri="{FF2B5EF4-FFF2-40B4-BE49-F238E27FC236}">
                    <a16:creationId xmlns:a16="http://schemas.microsoft.com/office/drawing/2014/main" id="{09542C8B-FC00-3A45-A70E-545A193FE5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5482" name="Rectangle 220">
                  <a:extLst>
                    <a:ext uri="{FF2B5EF4-FFF2-40B4-BE49-F238E27FC236}">
                      <a16:creationId xmlns:a16="http://schemas.microsoft.com/office/drawing/2014/main" id="{5DEB0459-4109-374E-B6C5-F51EA3B45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483" name="Rectangle 221">
                  <a:extLst>
                    <a:ext uri="{FF2B5EF4-FFF2-40B4-BE49-F238E27FC236}">
                      <a16:creationId xmlns:a16="http://schemas.microsoft.com/office/drawing/2014/main" id="{D6B0F91D-89E1-F540-9063-047CB6021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84" name="Group 222">
                  <a:extLst>
                    <a:ext uri="{FF2B5EF4-FFF2-40B4-BE49-F238E27FC236}">
                      <a16:creationId xmlns:a16="http://schemas.microsoft.com/office/drawing/2014/main" id="{C3CB99A0-CC8D-5E42-A7B9-593963CDDB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485" name="Rectangle 223">
                    <a:extLst>
                      <a:ext uri="{FF2B5EF4-FFF2-40B4-BE49-F238E27FC236}">
                        <a16:creationId xmlns:a16="http://schemas.microsoft.com/office/drawing/2014/main" id="{85D1CA12-CA2C-3845-8151-79F4EF4851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486" name="Group 224">
                    <a:extLst>
                      <a:ext uri="{FF2B5EF4-FFF2-40B4-BE49-F238E27FC236}">
                        <a16:creationId xmlns:a16="http://schemas.microsoft.com/office/drawing/2014/main" id="{F9540A95-1745-5242-9C44-D3550697F4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487" name="Freeform 225">
                      <a:extLst>
                        <a:ext uri="{FF2B5EF4-FFF2-40B4-BE49-F238E27FC236}">
                          <a16:creationId xmlns:a16="http://schemas.microsoft.com/office/drawing/2014/main" id="{DED136ED-EB26-BB48-A594-2C0E1E7A1F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8" name="Freeform 226">
                      <a:extLst>
                        <a:ext uri="{FF2B5EF4-FFF2-40B4-BE49-F238E27FC236}">
                          <a16:creationId xmlns:a16="http://schemas.microsoft.com/office/drawing/2014/main" id="{7FA60511-2F57-674C-851B-01466047F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9" name="Freeform 227">
                      <a:extLst>
                        <a:ext uri="{FF2B5EF4-FFF2-40B4-BE49-F238E27FC236}">
                          <a16:creationId xmlns:a16="http://schemas.microsoft.com/office/drawing/2014/main" id="{58A80DDC-894E-4D45-9FA2-87C1262753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0" name="Freeform 228">
                      <a:extLst>
                        <a:ext uri="{FF2B5EF4-FFF2-40B4-BE49-F238E27FC236}">
                          <a16:creationId xmlns:a16="http://schemas.microsoft.com/office/drawing/2014/main" id="{F0B4B2CB-92FD-6647-895C-B6D4041ABC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1" name="Freeform 229">
                      <a:extLst>
                        <a:ext uri="{FF2B5EF4-FFF2-40B4-BE49-F238E27FC236}">
                          <a16:creationId xmlns:a16="http://schemas.microsoft.com/office/drawing/2014/main" id="{5857E8E4-642D-854D-95B2-BDBB9A0C38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2" name="Freeform 230">
                      <a:extLst>
                        <a:ext uri="{FF2B5EF4-FFF2-40B4-BE49-F238E27FC236}">
                          <a16:creationId xmlns:a16="http://schemas.microsoft.com/office/drawing/2014/main" id="{D7184520-384B-3040-8E17-03E7A4B0DF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3" name="Freeform 231">
                      <a:extLst>
                        <a:ext uri="{FF2B5EF4-FFF2-40B4-BE49-F238E27FC236}">
                          <a16:creationId xmlns:a16="http://schemas.microsoft.com/office/drawing/2014/main" id="{CFC3A618-6F1C-BC4E-B312-21F37D7F82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4" name="Freeform 232">
                      <a:extLst>
                        <a:ext uri="{FF2B5EF4-FFF2-40B4-BE49-F238E27FC236}">
                          <a16:creationId xmlns:a16="http://schemas.microsoft.com/office/drawing/2014/main" id="{86634BBF-446D-104D-BFEB-693E6EAB8E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5" name="Freeform 233">
                      <a:extLst>
                        <a:ext uri="{FF2B5EF4-FFF2-40B4-BE49-F238E27FC236}">
                          <a16:creationId xmlns:a16="http://schemas.microsoft.com/office/drawing/2014/main" id="{C2A7AA8F-0271-CA4B-B352-9C1CAFA7D8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6" name="Freeform 234">
                      <a:extLst>
                        <a:ext uri="{FF2B5EF4-FFF2-40B4-BE49-F238E27FC236}">
                          <a16:creationId xmlns:a16="http://schemas.microsoft.com/office/drawing/2014/main" id="{E2756224-C32E-0740-A014-F0B98F1053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7" name="Freeform 235">
                      <a:extLst>
                        <a:ext uri="{FF2B5EF4-FFF2-40B4-BE49-F238E27FC236}">
                          <a16:creationId xmlns:a16="http://schemas.microsoft.com/office/drawing/2014/main" id="{C9998AB5-3B1F-CA4C-A607-B780F8163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8" name="Freeform 236">
                      <a:extLst>
                        <a:ext uri="{FF2B5EF4-FFF2-40B4-BE49-F238E27FC236}">
                          <a16:creationId xmlns:a16="http://schemas.microsoft.com/office/drawing/2014/main" id="{840F2470-E00B-ED4F-A5F9-CF767140D6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9" name="Freeform 237">
                      <a:extLst>
                        <a:ext uri="{FF2B5EF4-FFF2-40B4-BE49-F238E27FC236}">
                          <a16:creationId xmlns:a16="http://schemas.microsoft.com/office/drawing/2014/main" id="{E9A8BF60-E5C6-A845-A9B3-91C20F147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0" name="Freeform 238">
                      <a:extLst>
                        <a:ext uri="{FF2B5EF4-FFF2-40B4-BE49-F238E27FC236}">
                          <a16:creationId xmlns:a16="http://schemas.microsoft.com/office/drawing/2014/main" id="{23ABF200-D6A1-9D48-A882-039CD31FE4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1" name="Freeform 239">
                      <a:extLst>
                        <a:ext uri="{FF2B5EF4-FFF2-40B4-BE49-F238E27FC236}">
                          <a16:creationId xmlns:a16="http://schemas.microsoft.com/office/drawing/2014/main" id="{555A9796-7915-D047-8C2C-6FDD09F76A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2" name="Freeform 240">
                      <a:extLst>
                        <a:ext uri="{FF2B5EF4-FFF2-40B4-BE49-F238E27FC236}">
                          <a16:creationId xmlns:a16="http://schemas.microsoft.com/office/drawing/2014/main" id="{2AB83A5F-AD3E-CF46-9ACF-0E15D4D7C0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3" name="Freeform 241">
                      <a:extLst>
                        <a:ext uri="{FF2B5EF4-FFF2-40B4-BE49-F238E27FC236}">
                          <a16:creationId xmlns:a16="http://schemas.microsoft.com/office/drawing/2014/main" id="{DFD3B710-C207-3E40-A271-F7D919FE47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4" name="Freeform 242">
                      <a:extLst>
                        <a:ext uri="{FF2B5EF4-FFF2-40B4-BE49-F238E27FC236}">
                          <a16:creationId xmlns:a16="http://schemas.microsoft.com/office/drawing/2014/main" id="{014D92AA-0ED9-8A47-B6B7-13610954E8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5" name="Freeform 243">
                      <a:extLst>
                        <a:ext uri="{FF2B5EF4-FFF2-40B4-BE49-F238E27FC236}">
                          <a16:creationId xmlns:a16="http://schemas.microsoft.com/office/drawing/2014/main" id="{0A5AB185-C44F-F544-9C72-5068EC7265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6" name="Freeform 244">
                      <a:extLst>
                        <a:ext uri="{FF2B5EF4-FFF2-40B4-BE49-F238E27FC236}">
                          <a16:creationId xmlns:a16="http://schemas.microsoft.com/office/drawing/2014/main" id="{AEB343B7-B0A2-7148-BD10-010BF660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7" name="Freeform 245">
                      <a:extLst>
                        <a:ext uri="{FF2B5EF4-FFF2-40B4-BE49-F238E27FC236}">
                          <a16:creationId xmlns:a16="http://schemas.microsoft.com/office/drawing/2014/main" id="{CA68849D-4E1D-0F4E-947C-9363F5A7D8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8" name="Freeform 246">
                      <a:extLst>
                        <a:ext uri="{FF2B5EF4-FFF2-40B4-BE49-F238E27FC236}">
                          <a16:creationId xmlns:a16="http://schemas.microsoft.com/office/drawing/2014/main" id="{EDF9E05A-40A6-D84D-98C8-C99954E5F6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9" name="Freeform 247">
                      <a:extLst>
                        <a:ext uri="{FF2B5EF4-FFF2-40B4-BE49-F238E27FC236}">
                          <a16:creationId xmlns:a16="http://schemas.microsoft.com/office/drawing/2014/main" id="{FB7E8647-85F3-ED41-9577-3D633A05D8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0" name="Freeform 248">
                      <a:extLst>
                        <a:ext uri="{FF2B5EF4-FFF2-40B4-BE49-F238E27FC236}">
                          <a16:creationId xmlns:a16="http://schemas.microsoft.com/office/drawing/2014/main" id="{6BA8F7C6-767D-1C45-A4D6-5BCA523D8E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1" name="Freeform 249">
                      <a:extLst>
                        <a:ext uri="{FF2B5EF4-FFF2-40B4-BE49-F238E27FC236}">
                          <a16:creationId xmlns:a16="http://schemas.microsoft.com/office/drawing/2014/main" id="{4A107A9E-A71A-D74B-B219-D4639EB579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2" name="Freeform 250">
                      <a:extLst>
                        <a:ext uri="{FF2B5EF4-FFF2-40B4-BE49-F238E27FC236}">
                          <a16:creationId xmlns:a16="http://schemas.microsoft.com/office/drawing/2014/main" id="{18A1713D-E175-1841-A578-3BA5FE639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3" name="Freeform 251">
                      <a:extLst>
                        <a:ext uri="{FF2B5EF4-FFF2-40B4-BE49-F238E27FC236}">
                          <a16:creationId xmlns:a16="http://schemas.microsoft.com/office/drawing/2014/main" id="{D259A6BD-426D-3F49-A0CC-367B23E932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4" name="Freeform 252">
                      <a:extLst>
                        <a:ext uri="{FF2B5EF4-FFF2-40B4-BE49-F238E27FC236}">
                          <a16:creationId xmlns:a16="http://schemas.microsoft.com/office/drawing/2014/main" id="{0570C752-9C97-8047-AB98-CC1E53F024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5" name="Freeform 253">
                      <a:extLst>
                        <a:ext uri="{FF2B5EF4-FFF2-40B4-BE49-F238E27FC236}">
                          <a16:creationId xmlns:a16="http://schemas.microsoft.com/office/drawing/2014/main" id="{D5402C13-7778-6049-9E7A-8FFADBD40E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6" name="Freeform 254">
                      <a:extLst>
                        <a:ext uri="{FF2B5EF4-FFF2-40B4-BE49-F238E27FC236}">
                          <a16:creationId xmlns:a16="http://schemas.microsoft.com/office/drawing/2014/main" id="{6721B877-5A50-2A45-9288-639228EF3D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7" name="Group 255">
                <a:extLst>
                  <a:ext uri="{FF2B5EF4-FFF2-40B4-BE49-F238E27FC236}">
                    <a16:creationId xmlns:a16="http://schemas.microsoft.com/office/drawing/2014/main" id="{C99DB165-0701-444D-9897-6F14C999D0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5478" name="AutoShape 256">
                  <a:extLst>
                    <a:ext uri="{FF2B5EF4-FFF2-40B4-BE49-F238E27FC236}">
                      <a16:creationId xmlns:a16="http://schemas.microsoft.com/office/drawing/2014/main" id="{6ACB8B2F-71B9-0045-8605-31BD97768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79" name="Group 257">
                  <a:extLst>
                    <a:ext uri="{FF2B5EF4-FFF2-40B4-BE49-F238E27FC236}">
                      <a16:creationId xmlns:a16="http://schemas.microsoft.com/office/drawing/2014/main" id="{D2168A33-05DC-BC46-BF38-FCE675BA7E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480" name="Freeform 258">
                    <a:extLst>
                      <a:ext uri="{FF2B5EF4-FFF2-40B4-BE49-F238E27FC236}">
                        <a16:creationId xmlns:a16="http://schemas.microsoft.com/office/drawing/2014/main" id="{0055F8D7-8B27-C745-93C1-42E54F8E0C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81" name="Freeform 259">
                    <a:extLst>
                      <a:ext uri="{FF2B5EF4-FFF2-40B4-BE49-F238E27FC236}">
                        <a16:creationId xmlns:a16="http://schemas.microsoft.com/office/drawing/2014/main" id="{F0F070BC-E361-354B-A944-E45CBD229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5468" name="Text Box 260">
                <a:extLst>
                  <a:ext uri="{FF2B5EF4-FFF2-40B4-BE49-F238E27FC236}">
                    <a16:creationId xmlns:a16="http://schemas.microsoft.com/office/drawing/2014/main" id="{A3EDD448-A4D9-7745-9451-634556D0AB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5469" name="Text Box 261">
                <a:extLst>
                  <a:ext uri="{FF2B5EF4-FFF2-40B4-BE49-F238E27FC236}">
                    <a16:creationId xmlns:a16="http://schemas.microsoft.com/office/drawing/2014/main" id="{5EA908EC-4047-6746-A6DC-389B9A5AEB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0" name="Text Box 262">
                <a:extLst>
                  <a:ext uri="{FF2B5EF4-FFF2-40B4-BE49-F238E27FC236}">
                    <a16:creationId xmlns:a16="http://schemas.microsoft.com/office/drawing/2014/main" id="{999FF300-1F9E-F14E-A789-8557F0B4FF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1" name="Text Box 263">
                <a:extLst>
                  <a:ext uri="{FF2B5EF4-FFF2-40B4-BE49-F238E27FC236}">
                    <a16:creationId xmlns:a16="http://schemas.microsoft.com/office/drawing/2014/main" id="{E0E1C3B6-7647-7843-B435-F40EA90F78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2" name="Text Box 264">
                <a:extLst>
                  <a:ext uri="{FF2B5EF4-FFF2-40B4-BE49-F238E27FC236}">
                    <a16:creationId xmlns:a16="http://schemas.microsoft.com/office/drawing/2014/main" id="{4BF6CF83-418D-1845-B747-B6AF5ED995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3" name="Text Box 265">
                <a:extLst>
                  <a:ext uri="{FF2B5EF4-FFF2-40B4-BE49-F238E27FC236}">
                    <a16:creationId xmlns:a16="http://schemas.microsoft.com/office/drawing/2014/main" id="{C0B56A9C-02C1-A24B-B2B1-F2C338A7E3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4" name="Text Box 266">
                <a:extLst>
                  <a:ext uri="{FF2B5EF4-FFF2-40B4-BE49-F238E27FC236}">
                    <a16:creationId xmlns:a16="http://schemas.microsoft.com/office/drawing/2014/main" id="{02CE431E-45A3-B648-B1B2-C1F8E55DAA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5" name="Text Box 267">
                <a:extLst>
                  <a:ext uri="{FF2B5EF4-FFF2-40B4-BE49-F238E27FC236}">
                    <a16:creationId xmlns:a16="http://schemas.microsoft.com/office/drawing/2014/main" id="{0674B333-D298-CD4B-950A-1D7A07BCB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6" name="Text Box 268">
                <a:extLst>
                  <a:ext uri="{FF2B5EF4-FFF2-40B4-BE49-F238E27FC236}">
                    <a16:creationId xmlns:a16="http://schemas.microsoft.com/office/drawing/2014/main" id="{A8083D6E-48FB-D340-9E7E-5D4691305A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7" name="Text Box 269">
                <a:extLst>
                  <a:ext uri="{FF2B5EF4-FFF2-40B4-BE49-F238E27FC236}">
                    <a16:creationId xmlns:a16="http://schemas.microsoft.com/office/drawing/2014/main" id="{D4C080C8-1693-8E4B-A84A-55CC054827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15364" name="Group 270">
            <a:extLst>
              <a:ext uri="{FF2B5EF4-FFF2-40B4-BE49-F238E27FC236}">
                <a16:creationId xmlns:a16="http://schemas.microsoft.com/office/drawing/2014/main" id="{AD0CF1B4-D493-FB46-AE0B-9C7C0E51A63C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3738563"/>
            <a:ext cx="2971800" cy="2114550"/>
            <a:chOff x="1776" y="2784"/>
            <a:chExt cx="1872" cy="1332"/>
          </a:xfrm>
        </p:grpSpPr>
        <p:sp>
          <p:nvSpPr>
            <p:cNvPr id="15424" name="Rectangle 271">
              <a:extLst>
                <a:ext uri="{FF2B5EF4-FFF2-40B4-BE49-F238E27FC236}">
                  <a16:creationId xmlns:a16="http://schemas.microsoft.com/office/drawing/2014/main" id="{79FDB2DD-F3F0-1C42-BF80-49B3D584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R5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5" name="Rectangle 272">
              <a:extLst>
                <a:ext uri="{FF2B5EF4-FFF2-40B4-BE49-F238E27FC236}">
                  <a16:creationId xmlns:a16="http://schemas.microsoft.com/office/drawing/2014/main" id="{4C8495FD-A7F7-E146-AD7D-220F657E1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F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6" name="Rectangle 273">
              <a:extLst>
                <a:ext uri="{FF2B5EF4-FFF2-40B4-BE49-F238E27FC236}">
                  <a16:creationId xmlns:a16="http://schemas.microsoft.com/office/drawing/2014/main" id="{32742EFE-45B4-7549-B89B-83262E6BB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7" name="Rectangle 274">
              <a:extLst>
                <a:ext uri="{FF2B5EF4-FFF2-40B4-BE49-F238E27FC236}">
                  <a16:creationId xmlns:a16="http://schemas.microsoft.com/office/drawing/2014/main" id="{C9FA0BB5-95B5-3340-A6FC-7C3235E4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E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8" name="Rectangle 275">
              <a:extLst>
                <a:ext uri="{FF2B5EF4-FFF2-40B4-BE49-F238E27FC236}">
                  <a16:creationId xmlns:a16="http://schemas.microsoft.com/office/drawing/2014/main" id="{FCBDDAD2-9357-4945-9438-FD225551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9" name="Rectangle 276">
              <a:extLst>
                <a:ext uri="{FF2B5EF4-FFF2-40B4-BE49-F238E27FC236}">
                  <a16:creationId xmlns:a16="http://schemas.microsoft.com/office/drawing/2014/main" id="{7DDFDDF9-E78C-754D-BEF6-ED0B22DE8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0" name="Rectangle 277">
              <a:extLst>
                <a:ext uri="{FF2B5EF4-FFF2-40B4-BE49-F238E27FC236}">
                  <a16:creationId xmlns:a16="http://schemas.microsoft.com/office/drawing/2014/main" id="{E11184DD-C5CC-6B41-9549-9EC1B140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Next Hop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1" name="Rectangle 278">
              <a:extLst>
                <a:ext uri="{FF2B5EF4-FFF2-40B4-BE49-F238E27FC236}">
                  <a16:creationId xmlns:a16="http://schemas.microsoft.com/office/drawing/2014/main" id="{6457F6B7-DF7B-B142-91B0-7074AD09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Destination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2" name="Line 279">
              <a:extLst>
                <a:ext uri="{FF2B5EF4-FFF2-40B4-BE49-F238E27FC236}">
                  <a16:creationId xmlns:a16="http://schemas.microsoft.com/office/drawing/2014/main" id="{24CE51DA-8358-7E41-AFFC-5BA7C9F317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Line 280">
              <a:extLst>
                <a:ext uri="{FF2B5EF4-FFF2-40B4-BE49-F238E27FC236}">
                  <a16:creationId xmlns:a16="http://schemas.microsoft.com/office/drawing/2014/main" id="{15E0043F-C87B-784A-8E47-7F2AB07CDF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Line 281">
              <a:extLst>
                <a:ext uri="{FF2B5EF4-FFF2-40B4-BE49-F238E27FC236}">
                  <a16:creationId xmlns:a16="http://schemas.microsoft.com/office/drawing/2014/main" id="{35064F66-A766-BA42-AFC1-259E6A75A1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Line 282">
              <a:extLst>
                <a:ext uri="{FF2B5EF4-FFF2-40B4-BE49-F238E27FC236}">
                  <a16:creationId xmlns:a16="http://schemas.microsoft.com/office/drawing/2014/main" id="{9182E4A3-2764-5946-AFD9-AEEB490BA1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Line 283">
              <a:extLst>
                <a:ext uri="{FF2B5EF4-FFF2-40B4-BE49-F238E27FC236}">
                  <a16:creationId xmlns:a16="http://schemas.microsoft.com/office/drawing/2014/main" id="{991B4B48-6BB8-4649-87B3-0C1E14BF9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Line 284">
              <a:extLst>
                <a:ext uri="{FF2B5EF4-FFF2-40B4-BE49-F238E27FC236}">
                  <a16:creationId xmlns:a16="http://schemas.microsoft.com/office/drawing/2014/main" id="{FD0A948F-B792-A340-AA98-A8B011370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Line 285">
              <a:extLst>
                <a:ext uri="{FF2B5EF4-FFF2-40B4-BE49-F238E27FC236}">
                  <a16:creationId xmlns:a16="http://schemas.microsoft.com/office/drawing/2014/main" id="{70BBC6C1-4A7C-1541-B4C6-E2F4B1296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Line 286">
              <a:extLst>
                <a:ext uri="{FF2B5EF4-FFF2-40B4-BE49-F238E27FC236}">
                  <a16:creationId xmlns:a16="http://schemas.microsoft.com/office/drawing/2014/main" id="{0094FD1F-5954-DA4A-AB8F-FE74BD40D3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Line 287">
              <a:extLst>
                <a:ext uri="{FF2B5EF4-FFF2-40B4-BE49-F238E27FC236}">
                  <a16:creationId xmlns:a16="http://schemas.microsoft.com/office/drawing/2014/main" id="{9C57E9C7-BF94-534E-A212-BA7A3E527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288">
              <a:extLst>
                <a:ext uri="{FF2B5EF4-FFF2-40B4-BE49-F238E27FC236}">
                  <a16:creationId xmlns:a16="http://schemas.microsoft.com/office/drawing/2014/main" id="{7584F02A-9844-6043-9DDD-8DED6A5B1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folHlink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5458" name="Group 289">
            <a:extLst>
              <a:ext uri="{FF2B5EF4-FFF2-40B4-BE49-F238E27FC236}">
                <a16:creationId xmlns:a16="http://schemas.microsoft.com/office/drawing/2014/main" id="{47A497BA-48CF-3549-BEE1-825EB900F3CD}"/>
              </a:ext>
            </a:extLst>
          </p:cNvPr>
          <p:cNvGrpSpPr>
            <a:grpSpLocks/>
          </p:cNvGrpSpPr>
          <p:nvPr/>
        </p:nvGrpSpPr>
        <p:grpSpPr bwMode="auto">
          <a:xfrm rot="3523642">
            <a:off x="2975769" y="3124994"/>
            <a:ext cx="515937" cy="828675"/>
            <a:chOff x="2039" y="1836"/>
            <a:chExt cx="325" cy="522"/>
          </a:xfrm>
        </p:grpSpPr>
        <p:sp>
          <p:nvSpPr>
            <p:cNvPr id="15421" name="Rectangle 290">
              <a:extLst>
                <a:ext uri="{FF2B5EF4-FFF2-40B4-BE49-F238E27FC236}">
                  <a16:creationId xmlns:a16="http://schemas.microsoft.com/office/drawing/2014/main" id="{044B7440-E5DC-1942-892A-E0B2F5CDA3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1908" y="2083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2" name="Rectangle 291">
              <a:extLst>
                <a:ext uri="{FF2B5EF4-FFF2-40B4-BE49-F238E27FC236}">
                  <a16:creationId xmlns:a16="http://schemas.microsoft.com/office/drawing/2014/main" id="{C05CEC0D-4822-3741-960F-30C08A6FD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2194" y="1867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3" name="Text Box 292">
              <a:extLst>
                <a:ext uri="{FF2B5EF4-FFF2-40B4-BE49-F238E27FC236}">
                  <a16:creationId xmlns:a16="http://schemas.microsoft.com/office/drawing/2014/main" id="{8DDC7A83-6867-1840-A662-215ED3827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891682">
              <a:off x="2154" y="1834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  <p:grpSp>
        <p:nvGrpSpPr>
          <p:cNvPr id="15459" name="Group 293">
            <a:extLst>
              <a:ext uri="{FF2B5EF4-FFF2-40B4-BE49-F238E27FC236}">
                <a16:creationId xmlns:a16="http://schemas.microsoft.com/office/drawing/2014/main" id="{9AEA1A73-764F-3744-86EC-426D7BD25E78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295400"/>
            <a:ext cx="8497888" cy="4957763"/>
            <a:chOff x="0" y="1245"/>
            <a:chExt cx="5353" cy="3123"/>
          </a:xfrm>
        </p:grpSpPr>
        <p:sp>
          <p:nvSpPr>
            <p:cNvPr id="15367" name="Rectangle 294">
              <a:extLst>
                <a:ext uri="{FF2B5EF4-FFF2-40B4-BE49-F238E27FC236}">
                  <a16:creationId xmlns:a16="http://schemas.microsoft.com/office/drawing/2014/main" id="{D7B751E7-9697-0342-A30A-69B47390C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245"/>
              <a:ext cx="5353" cy="3123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grpSp>
          <p:nvGrpSpPr>
            <p:cNvPr id="15368" name="Group 295">
              <a:extLst>
                <a:ext uri="{FF2B5EF4-FFF2-40B4-BE49-F238E27FC236}">
                  <a16:creationId xmlns:a16="http://schemas.microsoft.com/office/drawing/2014/main" id="{C9206FD2-1A3D-5040-BC8D-03D21470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1578"/>
              <a:ext cx="4464" cy="2742"/>
              <a:chOff x="10" y="4218"/>
              <a:chExt cx="4464" cy="2742"/>
            </a:xfrm>
          </p:grpSpPr>
          <p:sp>
            <p:nvSpPr>
              <p:cNvPr id="15369" name="Line 296">
                <a:extLst>
                  <a:ext uri="{FF2B5EF4-FFF2-40B4-BE49-F238E27FC236}">
                    <a16:creationId xmlns:a16="http://schemas.microsoft.com/office/drawing/2014/main" id="{C3D2AF1D-40BB-4C41-BC93-0D7CE7C5A9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350"/>
                <a:ext cx="426" cy="2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370" name="Group 297">
                <a:extLst>
                  <a:ext uri="{FF2B5EF4-FFF2-40B4-BE49-F238E27FC236}">
                    <a16:creationId xmlns:a16="http://schemas.microsoft.com/office/drawing/2014/main" id="{E6F1CD70-E37E-2443-8D8F-941A6DCD93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" y="4474"/>
                <a:ext cx="4130" cy="2486"/>
                <a:chOff x="96" y="1786"/>
                <a:chExt cx="4130" cy="2486"/>
              </a:xfrm>
            </p:grpSpPr>
            <p:sp>
              <p:nvSpPr>
                <p:cNvPr id="15373" name="Rectangle 298">
                  <a:extLst>
                    <a:ext uri="{FF2B5EF4-FFF2-40B4-BE49-F238E27FC236}">
                      <a16:creationId xmlns:a16="http://schemas.microsoft.com/office/drawing/2014/main" id="{D86122CE-EF73-1546-90EE-26C441460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1786"/>
                  <a:ext cx="4038" cy="2486"/>
                </a:xfrm>
                <a:prstGeom prst="rect">
                  <a:avLst/>
                </a:prstGeom>
                <a:solidFill>
                  <a:schemeClr val="bg1">
                    <a:alpha val="50195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374" name="Group 299">
                  <a:extLst>
                    <a:ext uri="{FF2B5EF4-FFF2-40B4-BE49-F238E27FC236}">
                      <a16:creationId xmlns:a16="http://schemas.microsoft.com/office/drawing/2014/main" id="{6356B604-A1FD-2F4E-80B5-859674BE50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7" y="1786"/>
                  <a:ext cx="4129" cy="2345"/>
                  <a:chOff x="97" y="1786"/>
                  <a:chExt cx="4129" cy="2345"/>
                </a:xfrm>
              </p:grpSpPr>
              <p:sp>
                <p:nvSpPr>
                  <p:cNvPr id="15375" name="Rectangle 300">
                    <a:extLst>
                      <a:ext uri="{FF2B5EF4-FFF2-40B4-BE49-F238E27FC236}">
                        <a16:creationId xmlns:a16="http://schemas.microsoft.com/office/drawing/2014/main" id="{2A90ED31-C5C8-8349-98E4-FC2C33BA79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28" y="1786"/>
                    <a:ext cx="248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6" name="Rectangle 301">
                    <a:extLst>
                      <a:ext uri="{FF2B5EF4-FFF2-40B4-BE49-F238E27FC236}">
                        <a16:creationId xmlns:a16="http://schemas.microsoft.com/office/drawing/2014/main" id="{8D84C7DC-3D4E-4848-9F44-2BB476CB3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6" y="1786"/>
                    <a:ext cx="44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7" name="Rectangle 302">
                    <a:extLst>
                      <a:ext uri="{FF2B5EF4-FFF2-40B4-BE49-F238E27FC236}">
                        <a16:creationId xmlns:a16="http://schemas.microsoft.com/office/drawing/2014/main" id="{55437089-8B84-2B4A-9B7E-44CA0B809E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0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16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8" name="Rectangle 303">
                    <a:extLst>
                      <a:ext uri="{FF2B5EF4-FFF2-40B4-BE49-F238E27FC236}">
                        <a16:creationId xmlns:a16="http://schemas.microsoft.com/office/drawing/2014/main" id="{E0D4DBBA-66AC-3A42-B2B4-5B5F48BD8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75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32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9" name="Rectangle 304">
                    <a:extLst>
                      <a:ext uri="{FF2B5EF4-FFF2-40B4-BE49-F238E27FC236}">
                        <a16:creationId xmlns:a16="http://schemas.microsoft.com/office/drawing/2014/main" id="{5887CB12-FDC5-6D49-BF60-F1F7353A4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16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0" name="Rectangle 305">
                    <a:extLst>
                      <a:ext uri="{FF2B5EF4-FFF2-40B4-BE49-F238E27FC236}">
                        <a16:creationId xmlns:a16="http://schemas.microsoft.com/office/drawing/2014/main" id="{CC79E949-E67D-A84C-A2CF-446413C955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3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4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1" name="Rectangle 306">
                    <a:extLst>
                      <a:ext uri="{FF2B5EF4-FFF2-40B4-BE49-F238E27FC236}">
                        <a16:creationId xmlns:a16="http://schemas.microsoft.com/office/drawing/2014/main" id="{CC14A209-A58F-8247-9BD3-323BABFBF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51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2" name="Rectangle 307">
                    <a:extLst>
                      <a:ext uri="{FF2B5EF4-FFF2-40B4-BE49-F238E27FC236}">
                        <a16:creationId xmlns:a16="http://schemas.microsoft.com/office/drawing/2014/main" id="{323868B0-901C-3743-95EE-CA8F88FE5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3" name="Rectangle 308">
                    <a:extLst>
                      <a:ext uri="{FF2B5EF4-FFF2-40B4-BE49-F238E27FC236}">
                        <a16:creationId xmlns:a16="http://schemas.microsoft.com/office/drawing/2014/main" id="{F9581BDF-A899-5F4A-9464-62F66D2ECA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4" name="Rectangle 309">
                    <a:extLst>
                      <a:ext uri="{FF2B5EF4-FFF2-40B4-BE49-F238E27FC236}">
                        <a16:creationId xmlns:a16="http://schemas.microsoft.com/office/drawing/2014/main" id="{3453B503-0FD2-A24C-83C8-8401A96A6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5" name="Rectangle 310">
                    <a:extLst>
                      <a:ext uri="{FF2B5EF4-FFF2-40B4-BE49-F238E27FC236}">
                        <a16:creationId xmlns:a16="http://schemas.microsoft.com/office/drawing/2014/main" id="{CC45B7F9-D39F-B94D-BC72-228C3C476A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6" name="Rectangle 311">
                    <a:extLst>
                      <a:ext uri="{FF2B5EF4-FFF2-40B4-BE49-F238E27FC236}">
                        <a16:creationId xmlns:a16="http://schemas.microsoft.com/office/drawing/2014/main" id="{16C03974-0304-7C4D-A253-CE11F39EE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653"/>
                    <a:ext cx="3671" cy="4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Data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7" name="Rectangle 312">
                    <a:extLst>
                      <a:ext uri="{FF2B5EF4-FFF2-40B4-BE49-F238E27FC236}">
                        <a16:creationId xmlns:a16="http://schemas.microsoft.com/office/drawing/2014/main" id="{59F90BCF-FAD2-514E-9D0A-C5C587F616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375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Options (if any)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8" name="Rectangle 313">
                    <a:extLst>
                      <a:ext uri="{FF2B5EF4-FFF2-40B4-BE49-F238E27FC236}">
                        <a16:creationId xmlns:a16="http://schemas.microsoft.com/office/drawing/2014/main" id="{FBD4B1DC-FA5D-2B45-BC2E-48D836987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097"/>
                    <a:ext cx="3671" cy="278"/>
                  </a:xfrm>
                  <a:prstGeom prst="rect">
                    <a:avLst/>
                  </a:prstGeom>
                  <a:solidFill>
                    <a:srgbClr val="FFFF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Destination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9" name="Rectangle 314">
                    <a:extLst>
                      <a:ext uri="{FF2B5EF4-FFF2-40B4-BE49-F238E27FC236}">
                        <a16:creationId xmlns:a16="http://schemas.microsoft.com/office/drawing/2014/main" id="{8FC7BAFC-B84F-A04A-8669-1BB7B9C0B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819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Source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0" name="Rectangle 315">
                    <a:extLst>
                      <a:ext uri="{FF2B5EF4-FFF2-40B4-BE49-F238E27FC236}">
                        <a16:creationId xmlns:a16="http://schemas.microsoft.com/office/drawing/2014/main" id="{F85BD0A8-A496-A746-B424-85D41C7B5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541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Header Checksum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1" name="Rectangle 316">
                    <a:extLst>
                      <a:ext uri="{FF2B5EF4-FFF2-40B4-BE49-F238E27FC236}">
                        <a16:creationId xmlns:a16="http://schemas.microsoft.com/office/drawing/2014/main" id="{0EF87FA0-7306-5E44-A332-1460215C9E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Protocol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2" name="Rectangle 317">
                    <a:extLst>
                      <a:ext uri="{FF2B5EF4-FFF2-40B4-BE49-F238E27FC236}">
                        <a16:creationId xmlns:a16="http://schemas.microsoft.com/office/drawing/2014/main" id="{7E84C4AB-BAD6-9741-962B-CF40AED3A0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TTL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3" name="Rectangle 318">
                    <a:extLst>
                      <a:ext uri="{FF2B5EF4-FFF2-40B4-BE49-F238E27FC236}">
                        <a16:creationId xmlns:a16="http://schemas.microsoft.com/office/drawing/2014/main" id="{E54A1D96-AA3B-8D40-A5B1-683C6FE97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66" y="2263"/>
                    <a:ext cx="146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Offset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4" name="Rectangle 319">
                    <a:extLst>
                      <a:ext uri="{FF2B5EF4-FFF2-40B4-BE49-F238E27FC236}">
                        <a16:creationId xmlns:a16="http://schemas.microsoft.com/office/drawing/2014/main" id="{839922A0-83DA-8348-BC46-3286F96BFD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263"/>
                    <a:ext cx="367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r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Flags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5" name="Rectangle 320">
                    <a:extLst>
                      <a:ext uri="{FF2B5EF4-FFF2-40B4-BE49-F238E27FC236}">
                        <a16:creationId xmlns:a16="http://schemas.microsoft.com/office/drawing/2014/main" id="{7B23A114-8CF9-A348-A766-CBAB3E9E3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263"/>
                    <a:ext cx="1836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ID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6" name="Rectangle 321">
                    <a:extLst>
                      <a:ext uri="{FF2B5EF4-FFF2-40B4-BE49-F238E27FC236}">
                        <a16:creationId xmlns:a16="http://schemas.microsoft.com/office/drawing/2014/main" id="{A6A916BD-BC0F-3947-A54B-7FCBC4FCF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985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Total Packet Length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7" name="Rectangle 322">
                    <a:extLst>
                      <a:ext uri="{FF2B5EF4-FFF2-40B4-BE49-F238E27FC236}">
                        <a16:creationId xmlns:a16="http://schemas.microsoft.com/office/drawing/2014/main" id="{512AB9BB-1E0F-5241-8862-C2CC4AF114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985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T.Service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8" name="Rectangle 323">
                    <a:extLst>
                      <a:ext uri="{FF2B5EF4-FFF2-40B4-BE49-F238E27FC236}">
                        <a16:creationId xmlns:a16="http://schemas.microsoft.com/office/drawing/2014/main" id="{B80FD24A-76B7-164B-8C1C-45244B74D4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45720" rIns="4572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HLen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9" name="Rectangle 324">
                    <a:extLst>
                      <a:ext uri="{FF2B5EF4-FFF2-40B4-BE49-F238E27FC236}">
                        <a16:creationId xmlns:a16="http://schemas.microsoft.com/office/drawing/2014/main" id="{C237F925-A2B2-144C-97E2-D8D640C2F9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Ver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400" name="Line 325">
                    <a:extLst>
                      <a:ext uri="{FF2B5EF4-FFF2-40B4-BE49-F238E27FC236}">
                        <a16:creationId xmlns:a16="http://schemas.microsoft.com/office/drawing/2014/main" id="{3894755F-185C-A049-8BAF-51857ECB39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26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1" name="Line 326">
                    <a:extLst>
                      <a:ext uri="{FF2B5EF4-FFF2-40B4-BE49-F238E27FC236}">
                        <a16:creationId xmlns:a16="http://schemas.microsoft.com/office/drawing/2014/main" id="{48A83CF7-EA87-A541-A29E-CB6740E61E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541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2" name="Line 327">
                    <a:extLst>
                      <a:ext uri="{FF2B5EF4-FFF2-40B4-BE49-F238E27FC236}">
                        <a16:creationId xmlns:a16="http://schemas.microsoft.com/office/drawing/2014/main" id="{3DA04718-2148-7D46-9C0A-A7539923CC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819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3" name="Line 328">
                    <a:extLst>
                      <a:ext uri="{FF2B5EF4-FFF2-40B4-BE49-F238E27FC236}">
                        <a16:creationId xmlns:a16="http://schemas.microsoft.com/office/drawing/2014/main" id="{7182695C-347B-374C-9F46-E0F656F5E9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097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4" name="Line 329">
                    <a:extLst>
                      <a:ext uri="{FF2B5EF4-FFF2-40B4-BE49-F238E27FC236}">
                        <a16:creationId xmlns:a16="http://schemas.microsoft.com/office/drawing/2014/main" id="{1D6C14B0-CE05-FC4C-B5F0-20D4B8CCE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375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5" name="Line 330">
                    <a:extLst>
                      <a:ext uri="{FF2B5EF4-FFF2-40B4-BE49-F238E27FC236}">
                        <a16:creationId xmlns:a16="http://schemas.microsoft.com/office/drawing/2014/main" id="{36C301E1-13B7-774B-BC2B-91C7C8BBC91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65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6" name="Line 331">
                    <a:extLst>
                      <a:ext uri="{FF2B5EF4-FFF2-40B4-BE49-F238E27FC236}">
                        <a16:creationId xmlns:a16="http://schemas.microsoft.com/office/drawing/2014/main" id="{BA38DE8D-BD93-A344-B798-33B75BA483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4131"/>
                    <a:ext cx="3671" cy="0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7" name="Line 332">
                    <a:extLst>
                      <a:ext uri="{FF2B5EF4-FFF2-40B4-BE49-F238E27FC236}">
                        <a16:creationId xmlns:a16="http://schemas.microsoft.com/office/drawing/2014/main" id="{3B714A34-8340-984E-B816-3A205C8D4E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66" y="2263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8" name="Line 333">
                    <a:extLst>
                      <a:ext uri="{FF2B5EF4-FFF2-40B4-BE49-F238E27FC236}">
                        <a16:creationId xmlns:a16="http://schemas.microsoft.com/office/drawing/2014/main" id="{D871E443-F2A9-B941-A0B7-A441ED5235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2541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9" name="Line 334">
                    <a:extLst>
                      <a:ext uri="{FF2B5EF4-FFF2-40B4-BE49-F238E27FC236}">
                        <a16:creationId xmlns:a16="http://schemas.microsoft.com/office/drawing/2014/main" id="{6B648217-C0D2-B740-9B2A-3ABFEF0CDD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0" name="Line 335">
                    <a:extLst>
                      <a:ext uri="{FF2B5EF4-FFF2-40B4-BE49-F238E27FC236}">
                        <a16:creationId xmlns:a16="http://schemas.microsoft.com/office/drawing/2014/main" id="{0A87C335-E752-D94A-9DA6-F282E492D1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22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1" name="Line 336">
                    <a:extLst>
                      <a:ext uri="{FF2B5EF4-FFF2-40B4-BE49-F238E27FC236}">
                        <a16:creationId xmlns:a16="http://schemas.microsoft.com/office/drawing/2014/main" id="{C44296EA-1349-7949-ADDC-13A12DAA13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2" name="Line 337">
                    <a:extLst>
                      <a:ext uri="{FF2B5EF4-FFF2-40B4-BE49-F238E27FC236}">
                        <a16:creationId xmlns:a16="http://schemas.microsoft.com/office/drawing/2014/main" id="{50135616-53B9-104E-BBD5-03477BA5C7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99" y="1985"/>
                    <a:ext cx="0" cy="834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3" name="Line 338">
                    <a:extLst>
                      <a:ext uri="{FF2B5EF4-FFF2-40B4-BE49-F238E27FC236}">
                        <a16:creationId xmlns:a16="http://schemas.microsoft.com/office/drawing/2014/main" id="{C6A73A88-69CD-B041-A887-770DDAC786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34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4" name="Line 339">
                    <a:extLst>
                      <a:ext uri="{FF2B5EF4-FFF2-40B4-BE49-F238E27FC236}">
                        <a16:creationId xmlns:a16="http://schemas.microsoft.com/office/drawing/2014/main" id="{3EB07F6C-0AA5-FB48-A5EE-509DBCE4A2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3671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5" name="AutoShape 340">
                    <a:extLst>
                      <a:ext uri="{FF2B5EF4-FFF2-40B4-BE49-F238E27FC236}">
                        <a16:creationId xmlns:a16="http://schemas.microsoft.com/office/drawing/2014/main" id="{DBBF4564-1EC3-0142-87A0-62DBB45092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6" name="AutoShape 341">
                    <a:extLst>
                      <a:ext uri="{FF2B5EF4-FFF2-40B4-BE49-F238E27FC236}">
                        <a16:creationId xmlns:a16="http://schemas.microsoft.com/office/drawing/2014/main" id="{37BB26E3-FFE6-E045-81FA-29D270113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7" name="AutoShape 342">
                    <a:extLst>
                      <a:ext uri="{FF2B5EF4-FFF2-40B4-BE49-F238E27FC236}">
                        <a16:creationId xmlns:a16="http://schemas.microsoft.com/office/drawing/2014/main" id="{F40BBD6B-D76A-C448-BBF0-19F13F6DC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8" name="AutoShape 343">
                    <a:extLst>
                      <a:ext uri="{FF2B5EF4-FFF2-40B4-BE49-F238E27FC236}">
                        <a16:creationId xmlns:a16="http://schemas.microsoft.com/office/drawing/2014/main" id="{6B9EA73B-55BB-0F4C-A43A-CF4E4F1EC5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9" name="Line 344">
                    <a:extLst>
                      <a:ext uri="{FF2B5EF4-FFF2-40B4-BE49-F238E27FC236}">
                        <a16:creationId xmlns:a16="http://schemas.microsoft.com/office/drawing/2014/main" id="{CD89EB4A-917C-6044-A3E9-09D60E37D4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1" y="1985"/>
                    <a:ext cx="0" cy="139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 type="triangle" w="med" len="med"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0" name="Text Box 345">
                    <a:extLst>
                      <a:ext uri="{FF2B5EF4-FFF2-40B4-BE49-F238E27FC236}">
                        <a16:creationId xmlns:a16="http://schemas.microsoft.com/office/drawing/2014/main" id="{2F5EF5F7-A057-3040-8040-5D6C5F7C02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-372" y="2543"/>
                    <a:ext cx="1188" cy="25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s-ES" altLang="en-US" sz="2000" b="0">
                        <a:solidFill>
                          <a:schemeClr val="tx1"/>
                        </a:solidFill>
                        <a:latin typeface="Comic Sans MS" panose="030F0902030302020204" pitchFamily="66" charset="0"/>
                      </a:rPr>
                      <a:t>20 bytes </a:t>
                    </a:r>
                    <a:endParaRPr lang="en-US" altLang="en-US" sz="2000" b="0">
                      <a:solidFill>
                        <a:schemeClr val="tx1"/>
                      </a:solidFill>
                      <a:latin typeface="Comic Sans MS" panose="030F0902030302020204" pitchFamily="66" charset="0"/>
                    </a:endParaRPr>
                  </a:p>
                </p:txBody>
              </p:sp>
            </p:grpSp>
          </p:grpSp>
          <p:sp>
            <p:nvSpPr>
              <p:cNvPr id="15371" name="Line 346">
                <a:extLst>
                  <a:ext uri="{FF2B5EF4-FFF2-40B4-BE49-F238E27FC236}">
                    <a16:creationId xmlns:a16="http://schemas.microsoft.com/office/drawing/2014/main" id="{B26496FC-6B1C-4A49-81B1-A429BFC41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8" y="4236"/>
                <a:ext cx="3977" cy="4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2" name="Line 347">
                <a:extLst>
                  <a:ext uri="{FF2B5EF4-FFF2-40B4-BE49-F238E27FC236}">
                    <a16:creationId xmlns:a16="http://schemas.microsoft.com/office/drawing/2014/main" id="{303305F7-5D80-D448-9FF1-C7D54C3F9D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218"/>
                <a:ext cx="390" cy="45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8572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22222E-6 L 0.12396 -0.26505 L 0.3118 -0.17408 L 0.42135 -0.22107 " pathEditMode="relative" rAng="0" ptsTypes="AAAA">
                                      <p:cBhvr>
                                        <p:cTn id="6" dur="2000" fill="hold"/>
                                        <p:tgtEl>
                                          <p:spTgt spid="15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00" y="-13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5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1101F08C-E727-9B4D-84F2-3ED7DC1696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4F7B839-52D6-314A-8641-31A4543A97BD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1600200"/>
            <a:ext cx="8543925" cy="4049713"/>
            <a:chOff x="86" y="1008"/>
            <a:chExt cx="5382" cy="2551"/>
          </a:xfrm>
        </p:grpSpPr>
        <p:sp>
          <p:nvSpPr>
            <p:cNvPr id="16400" name="Line 4">
              <a:extLst>
                <a:ext uri="{FF2B5EF4-FFF2-40B4-BE49-F238E27FC236}">
                  <a16:creationId xmlns:a16="http://schemas.microsoft.com/office/drawing/2014/main" id="{75331526-7531-1D4D-98AE-696810C25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0" y="1520"/>
              <a:ext cx="720" cy="1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1" name="Line 5">
              <a:extLst>
                <a:ext uri="{FF2B5EF4-FFF2-40B4-BE49-F238E27FC236}">
                  <a16:creationId xmlns:a16="http://schemas.microsoft.com/office/drawing/2014/main" id="{6AEEFD0F-EF8C-AF45-AFD3-87F788078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7"/>
              <a:ext cx="1104" cy="127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2" name="Line 6">
              <a:extLst>
                <a:ext uri="{FF2B5EF4-FFF2-40B4-BE49-F238E27FC236}">
                  <a16:creationId xmlns:a16="http://schemas.microsoft.com/office/drawing/2014/main" id="{C4FF7117-F4A5-1444-A4CA-4DA35F8F3A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3"/>
              <a:ext cx="1248" cy="41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3" name="Line 7">
              <a:extLst>
                <a:ext uri="{FF2B5EF4-FFF2-40B4-BE49-F238E27FC236}">
                  <a16:creationId xmlns:a16="http://schemas.microsoft.com/office/drawing/2014/main" id="{EBF8CF9B-2C24-794D-9913-BDEAFF8DD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539"/>
              <a:ext cx="912" cy="28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4" name="Line 8">
              <a:extLst>
                <a:ext uri="{FF2B5EF4-FFF2-40B4-BE49-F238E27FC236}">
                  <a16:creationId xmlns:a16="http://schemas.microsoft.com/office/drawing/2014/main" id="{CB2C4E56-9797-734E-9103-570DA105FF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4" y="1915"/>
              <a:ext cx="154" cy="82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5" name="Line 9">
              <a:extLst>
                <a:ext uri="{FF2B5EF4-FFF2-40B4-BE49-F238E27FC236}">
                  <a16:creationId xmlns:a16="http://schemas.microsoft.com/office/drawing/2014/main" id="{ACCBAB13-E29D-C445-8E08-D7938DF820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2" y="2733"/>
              <a:ext cx="1920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6" name="Line 10">
              <a:extLst>
                <a:ext uri="{FF2B5EF4-FFF2-40B4-BE49-F238E27FC236}">
                  <a16:creationId xmlns:a16="http://schemas.microsoft.com/office/drawing/2014/main" id="{5122EE7C-0BA2-C642-89CD-CA338D6156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2" y="1840"/>
              <a:ext cx="41" cy="106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7" name="Line 11">
              <a:extLst>
                <a:ext uri="{FF2B5EF4-FFF2-40B4-BE49-F238E27FC236}">
                  <a16:creationId xmlns:a16="http://schemas.microsoft.com/office/drawing/2014/main" id="{77347238-E56A-754E-8F70-842B7E77C3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" y="1620"/>
              <a:ext cx="1314" cy="20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8" name="Line 12">
              <a:extLst>
                <a:ext uri="{FF2B5EF4-FFF2-40B4-BE49-F238E27FC236}">
                  <a16:creationId xmlns:a16="http://schemas.microsoft.com/office/drawing/2014/main" id="{3C622518-3AAB-E94B-B981-A70DAC5C2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" y="1824"/>
              <a:ext cx="1266" cy="59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9" name="Line 13">
              <a:extLst>
                <a:ext uri="{FF2B5EF4-FFF2-40B4-BE49-F238E27FC236}">
                  <a16:creationId xmlns:a16="http://schemas.microsoft.com/office/drawing/2014/main" id="{83E8EEAD-8236-4548-A80B-394C878E6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0" y="1620"/>
              <a:ext cx="1127" cy="29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0" name="Line 14">
              <a:extLst>
                <a:ext uri="{FF2B5EF4-FFF2-40B4-BE49-F238E27FC236}">
                  <a16:creationId xmlns:a16="http://schemas.microsoft.com/office/drawing/2014/main" id="{4EB51535-3941-0F45-BA64-5F48878B2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1917"/>
              <a:ext cx="1279" cy="65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1" name="Line 15">
              <a:extLst>
                <a:ext uri="{FF2B5EF4-FFF2-40B4-BE49-F238E27FC236}">
                  <a16:creationId xmlns:a16="http://schemas.microsoft.com/office/drawing/2014/main" id="{C9EFB802-674A-264C-AFDE-E9257BA21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6" y="2685"/>
              <a:ext cx="1344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2" name="Line 16">
              <a:extLst>
                <a:ext uri="{FF2B5EF4-FFF2-40B4-BE49-F238E27FC236}">
                  <a16:creationId xmlns:a16="http://schemas.microsoft.com/office/drawing/2014/main" id="{58EEB243-0721-FE4B-8469-CAACECEDC9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2877"/>
              <a:ext cx="103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413" name="Group 17">
              <a:extLst>
                <a:ext uri="{FF2B5EF4-FFF2-40B4-BE49-F238E27FC236}">
                  <a16:creationId xmlns:a16="http://schemas.microsoft.com/office/drawing/2014/main" id="{BC3B010B-C33E-8E45-9E6B-0837AE9FC9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1485"/>
              <a:ext cx="475" cy="442"/>
              <a:chOff x="192" y="1632"/>
              <a:chExt cx="475" cy="442"/>
            </a:xfrm>
          </p:grpSpPr>
          <p:sp>
            <p:nvSpPr>
              <p:cNvPr id="16630" name="Rectangle 18">
                <a:extLst>
                  <a:ext uri="{FF2B5EF4-FFF2-40B4-BE49-F238E27FC236}">
                    <a16:creationId xmlns:a16="http://schemas.microsoft.com/office/drawing/2014/main" id="{6EC6A367-D010-E546-A52B-7BA52405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631" name="Rectangle 19">
                <a:extLst>
                  <a:ext uri="{FF2B5EF4-FFF2-40B4-BE49-F238E27FC236}">
                    <a16:creationId xmlns:a16="http://schemas.microsoft.com/office/drawing/2014/main" id="{1A44D666-1C0E-9A48-B058-CE8219B20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32" name="Group 20">
                <a:extLst>
                  <a:ext uri="{FF2B5EF4-FFF2-40B4-BE49-F238E27FC236}">
                    <a16:creationId xmlns:a16="http://schemas.microsoft.com/office/drawing/2014/main" id="{96AD95C4-A36A-C942-94FE-F94A723FE5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633" name="Rectangle 21">
                  <a:extLst>
                    <a:ext uri="{FF2B5EF4-FFF2-40B4-BE49-F238E27FC236}">
                      <a16:creationId xmlns:a16="http://schemas.microsoft.com/office/drawing/2014/main" id="{A47F04BE-825A-DB4C-8F9E-6CBAEF490F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634" name="Group 22">
                  <a:extLst>
                    <a:ext uri="{FF2B5EF4-FFF2-40B4-BE49-F238E27FC236}">
                      <a16:creationId xmlns:a16="http://schemas.microsoft.com/office/drawing/2014/main" id="{C3E6BF39-40AB-6943-ABB5-1ED33DD72D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635" name="Freeform 23">
                    <a:extLst>
                      <a:ext uri="{FF2B5EF4-FFF2-40B4-BE49-F238E27FC236}">
                        <a16:creationId xmlns:a16="http://schemas.microsoft.com/office/drawing/2014/main" id="{0FEBE374-9F3E-1946-8D39-47DC336B3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6" name="Freeform 24">
                    <a:extLst>
                      <a:ext uri="{FF2B5EF4-FFF2-40B4-BE49-F238E27FC236}">
                        <a16:creationId xmlns:a16="http://schemas.microsoft.com/office/drawing/2014/main" id="{29C470ED-F311-3242-A3AB-F6B16BC668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7" name="Freeform 25">
                    <a:extLst>
                      <a:ext uri="{FF2B5EF4-FFF2-40B4-BE49-F238E27FC236}">
                        <a16:creationId xmlns:a16="http://schemas.microsoft.com/office/drawing/2014/main" id="{856AF863-A0BF-CB4C-BB34-C62B0DDA66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8" name="Freeform 26">
                    <a:extLst>
                      <a:ext uri="{FF2B5EF4-FFF2-40B4-BE49-F238E27FC236}">
                        <a16:creationId xmlns:a16="http://schemas.microsoft.com/office/drawing/2014/main" id="{0A32B668-F73D-7B42-97CE-EE2B6473A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9" name="Freeform 27">
                    <a:extLst>
                      <a:ext uri="{FF2B5EF4-FFF2-40B4-BE49-F238E27FC236}">
                        <a16:creationId xmlns:a16="http://schemas.microsoft.com/office/drawing/2014/main" id="{4FBA7575-D33E-E940-BCF4-A9FB8A5EC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0" name="Freeform 28">
                    <a:extLst>
                      <a:ext uri="{FF2B5EF4-FFF2-40B4-BE49-F238E27FC236}">
                        <a16:creationId xmlns:a16="http://schemas.microsoft.com/office/drawing/2014/main" id="{326603DE-E94E-894D-88E9-30ECF1B0E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1" name="Freeform 29">
                    <a:extLst>
                      <a:ext uri="{FF2B5EF4-FFF2-40B4-BE49-F238E27FC236}">
                        <a16:creationId xmlns:a16="http://schemas.microsoft.com/office/drawing/2014/main" id="{140883AF-4344-D74A-9E1B-C86CEA554B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2" name="Freeform 30">
                    <a:extLst>
                      <a:ext uri="{FF2B5EF4-FFF2-40B4-BE49-F238E27FC236}">
                        <a16:creationId xmlns:a16="http://schemas.microsoft.com/office/drawing/2014/main" id="{D1B910D9-A165-0D43-BB44-6978DF6C7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3" name="Freeform 31">
                    <a:extLst>
                      <a:ext uri="{FF2B5EF4-FFF2-40B4-BE49-F238E27FC236}">
                        <a16:creationId xmlns:a16="http://schemas.microsoft.com/office/drawing/2014/main" id="{11173FA7-AA0C-F548-AD0A-05BCE44004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4" name="Freeform 32">
                    <a:extLst>
                      <a:ext uri="{FF2B5EF4-FFF2-40B4-BE49-F238E27FC236}">
                        <a16:creationId xmlns:a16="http://schemas.microsoft.com/office/drawing/2014/main" id="{428FE4A9-1705-C640-ABCF-B9626AAD5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5" name="Freeform 33">
                    <a:extLst>
                      <a:ext uri="{FF2B5EF4-FFF2-40B4-BE49-F238E27FC236}">
                        <a16:creationId xmlns:a16="http://schemas.microsoft.com/office/drawing/2014/main" id="{6837BD7E-393E-1B43-ABF1-34CDD93C3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6" name="Freeform 34">
                    <a:extLst>
                      <a:ext uri="{FF2B5EF4-FFF2-40B4-BE49-F238E27FC236}">
                        <a16:creationId xmlns:a16="http://schemas.microsoft.com/office/drawing/2014/main" id="{C4CE8019-06CE-D548-81D4-EC95AA421F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7" name="Freeform 35">
                    <a:extLst>
                      <a:ext uri="{FF2B5EF4-FFF2-40B4-BE49-F238E27FC236}">
                        <a16:creationId xmlns:a16="http://schemas.microsoft.com/office/drawing/2014/main" id="{4CEA467A-95ED-D241-B82A-C7F7243A8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8" name="Freeform 36">
                    <a:extLst>
                      <a:ext uri="{FF2B5EF4-FFF2-40B4-BE49-F238E27FC236}">
                        <a16:creationId xmlns:a16="http://schemas.microsoft.com/office/drawing/2014/main" id="{4A1895F1-433F-7A48-86DF-FF0F758BC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9" name="Freeform 37">
                    <a:extLst>
                      <a:ext uri="{FF2B5EF4-FFF2-40B4-BE49-F238E27FC236}">
                        <a16:creationId xmlns:a16="http://schemas.microsoft.com/office/drawing/2014/main" id="{B8FDF23E-4774-B946-A42F-2E40C4043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0" name="Freeform 38">
                    <a:extLst>
                      <a:ext uri="{FF2B5EF4-FFF2-40B4-BE49-F238E27FC236}">
                        <a16:creationId xmlns:a16="http://schemas.microsoft.com/office/drawing/2014/main" id="{04E724C6-C794-D042-BBA5-C7FA749C2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1" name="Freeform 39">
                    <a:extLst>
                      <a:ext uri="{FF2B5EF4-FFF2-40B4-BE49-F238E27FC236}">
                        <a16:creationId xmlns:a16="http://schemas.microsoft.com/office/drawing/2014/main" id="{0BD3A53F-031D-DA4B-A803-51040BCB9B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2" name="Freeform 40">
                    <a:extLst>
                      <a:ext uri="{FF2B5EF4-FFF2-40B4-BE49-F238E27FC236}">
                        <a16:creationId xmlns:a16="http://schemas.microsoft.com/office/drawing/2014/main" id="{3CAEAA86-7F27-3A43-9F21-B204575FE9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3" name="Freeform 41">
                    <a:extLst>
                      <a:ext uri="{FF2B5EF4-FFF2-40B4-BE49-F238E27FC236}">
                        <a16:creationId xmlns:a16="http://schemas.microsoft.com/office/drawing/2014/main" id="{68659321-9D7B-904E-A3EB-ED52286AF7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4" name="Freeform 42">
                    <a:extLst>
                      <a:ext uri="{FF2B5EF4-FFF2-40B4-BE49-F238E27FC236}">
                        <a16:creationId xmlns:a16="http://schemas.microsoft.com/office/drawing/2014/main" id="{656B7B99-D258-D943-ACDF-AE13FC6E9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5" name="Freeform 43">
                    <a:extLst>
                      <a:ext uri="{FF2B5EF4-FFF2-40B4-BE49-F238E27FC236}">
                        <a16:creationId xmlns:a16="http://schemas.microsoft.com/office/drawing/2014/main" id="{E1AB64C2-F6FF-EF48-AE88-8D1ACB352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6" name="Freeform 44">
                    <a:extLst>
                      <a:ext uri="{FF2B5EF4-FFF2-40B4-BE49-F238E27FC236}">
                        <a16:creationId xmlns:a16="http://schemas.microsoft.com/office/drawing/2014/main" id="{4DA5E41D-CC2C-0C47-A058-4EA729B72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7" name="Freeform 45">
                    <a:extLst>
                      <a:ext uri="{FF2B5EF4-FFF2-40B4-BE49-F238E27FC236}">
                        <a16:creationId xmlns:a16="http://schemas.microsoft.com/office/drawing/2014/main" id="{A93CB023-9025-8443-958A-2B71DA6D2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8" name="Freeform 46">
                    <a:extLst>
                      <a:ext uri="{FF2B5EF4-FFF2-40B4-BE49-F238E27FC236}">
                        <a16:creationId xmlns:a16="http://schemas.microsoft.com/office/drawing/2014/main" id="{67196366-07AE-064D-9BD9-17D032C12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9" name="Freeform 47">
                    <a:extLst>
                      <a:ext uri="{FF2B5EF4-FFF2-40B4-BE49-F238E27FC236}">
                        <a16:creationId xmlns:a16="http://schemas.microsoft.com/office/drawing/2014/main" id="{CCF59FFF-F6CB-144A-857F-6B97A069D0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0" name="Freeform 48">
                    <a:extLst>
                      <a:ext uri="{FF2B5EF4-FFF2-40B4-BE49-F238E27FC236}">
                        <a16:creationId xmlns:a16="http://schemas.microsoft.com/office/drawing/2014/main" id="{C6763A25-F6EF-CE4D-A0D4-5C009A69A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1" name="Freeform 49">
                    <a:extLst>
                      <a:ext uri="{FF2B5EF4-FFF2-40B4-BE49-F238E27FC236}">
                        <a16:creationId xmlns:a16="http://schemas.microsoft.com/office/drawing/2014/main" id="{B08F5FAB-ADBD-F944-AF8A-32E76D763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2" name="Freeform 50">
                    <a:extLst>
                      <a:ext uri="{FF2B5EF4-FFF2-40B4-BE49-F238E27FC236}">
                        <a16:creationId xmlns:a16="http://schemas.microsoft.com/office/drawing/2014/main" id="{0295F5A4-7746-6346-989C-4A941D8CF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3" name="Freeform 51">
                    <a:extLst>
                      <a:ext uri="{FF2B5EF4-FFF2-40B4-BE49-F238E27FC236}">
                        <a16:creationId xmlns:a16="http://schemas.microsoft.com/office/drawing/2014/main" id="{100D4591-1181-7F44-AAF2-360376639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4" name="Freeform 52">
                    <a:extLst>
                      <a:ext uri="{FF2B5EF4-FFF2-40B4-BE49-F238E27FC236}">
                        <a16:creationId xmlns:a16="http://schemas.microsoft.com/office/drawing/2014/main" id="{3B431953-F088-EF41-B8E7-F2260CF8D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4" name="Group 53">
              <a:extLst>
                <a:ext uri="{FF2B5EF4-FFF2-40B4-BE49-F238E27FC236}">
                  <a16:creationId xmlns:a16="http://schemas.microsoft.com/office/drawing/2014/main" id="{0EBAF4A3-3336-4341-A926-5B292137D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1" y="2493"/>
              <a:ext cx="363" cy="369"/>
              <a:chOff x="1884" y="1812"/>
              <a:chExt cx="363" cy="369"/>
            </a:xfrm>
          </p:grpSpPr>
          <p:sp>
            <p:nvSpPr>
              <p:cNvPr id="16626" name="AutoShape 54">
                <a:extLst>
                  <a:ext uri="{FF2B5EF4-FFF2-40B4-BE49-F238E27FC236}">
                    <a16:creationId xmlns:a16="http://schemas.microsoft.com/office/drawing/2014/main" id="{48988F8A-5F2D-8C47-BB0E-FE6395459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7" name="Group 55">
                <a:extLst>
                  <a:ext uri="{FF2B5EF4-FFF2-40B4-BE49-F238E27FC236}">
                    <a16:creationId xmlns:a16="http://schemas.microsoft.com/office/drawing/2014/main" id="{4991DA57-5F9B-AD4C-B15C-0A90187309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8" name="Freeform 56">
                  <a:extLst>
                    <a:ext uri="{FF2B5EF4-FFF2-40B4-BE49-F238E27FC236}">
                      <a16:creationId xmlns:a16="http://schemas.microsoft.com/office/drawing/2014/main" id="{2DE85329-871A-8A44-9D44-DD1750D25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9" name="Freeform 57">
                  <a:extLst>
                    <a:ext uri="{FF2B5EF4-FFF2-40B4-BE49-F238E27FC236}">
                      <a16:creationId xmlns:a16="http://schemas.microsoft.com/office/drawing/2014/main" id="{AFA9E1A1-79CD-DF45-B28B-A1012D040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5" name="Group 58">
              <a:extLst>
                <a:ext uri="{FF2B5EF4-FFF2-40B4-BE49-F238E27FC236}">
                  <a16:creationId xmlns:a16="http://schemas.microsoft.com/office/drawing/2014/main" id="{354DBFC7-185E-C24C-929B-B776C0791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1584"/>
              <a:ext cx="363" cy="369"/>
              <a:chOff x="1884" y="1812"/>
              <a:chExt cx="363" cy="369"/>
            </a:xfrm>
          </p:grpSpPr>
          <p:sp>
            <p:nvSpPr>
              <p:cNvPr id="16622" name="AutoShape 59">
                <a:extLst>
                  <a:ext uri="{FF2B5EF4-FFF2-40B4-BE49-F238E27FC236}">
                    <a16:creationId xmlns:a16="http://schemas.microsoft.com/office/drawing/2014/main" id="{1EA258C7-9254-894E-823C-148F1939F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3" name="Group 60">
                <a:extLst>
                  <a:ext uri="{FF2B5EF4-FFF2-40B4-BE49-F238E27FC236}">
                    <a16:creationId xmlns:a16="http://schemas.microsoft.com/office/drawing/2014/main" id="{F93FBB96-5F0B-DC4E-A75F-50616CB09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4" name="Freeform 61">
                  <a:extLst>
                    <a:ext uri="{FF2B5EF4-FFF2-40B4-BE49-F238E27FC236}">
                      <a16:creationId xmlns:a16="http://schemas.microsoft.com/office/drawing/2014/main" id="{83AABF24-8B6C-D540-9CC9-40B442D04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5" name="Freeform 62">
                  <a:extLst>
                    <a:ext uri="{FF2B5EF4-FFF2-40B4-BE49-F238E27FC236}">
                      <a16:creationId xmlns:a16="http://schemas.microsoft.com/office/drawing/2014/main" id="{F0242A14-AE5A-9346-A16B-750702D96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6" name="Group 63">
              <a:extLst>
                <a:ext uri="{FF2B5EF4-FFF2-40B4-BE49-F238E27FC236}">
                  <a16:creationId xmlns:a16="http://schemas.microsoft.com/office/drawing/2014/main" id="{AFB6E287-E58C-274E-BE12-E0145B04E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1725"/>
              <a:ext cx="363" cy="369"/>
              <a:chOff x="1884" y="1812"/>
              <a:chExt cx="363" cy="369"/>
            </a:xfrm>
          </p:grpSpPr>
          <p:sp>
            <p:nvSpPr>
              <p:cNvPr id="16618" name="AutoShape 64">
                <a:extLst>
                  <a:ext uri="{FF2B5EF4-FFF2-40B4-BE49-F238E27FC236}">
                    <a16:creationId xmlns:a16="http://schemas.microsoft.com/office/drawing/2014/main" id="{FD8EAAF3-1200-0B48-A1DF-AAA469C1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9" name="Group 65">
                <a:extLst>
                  <a:ext uri="{FF2B5EF4-FFF2-40B4-BE49-F238E27FC236}">
                    <a16:creationId xmlns:a16="http://schemas.microsoft.com/office/drawing/2014/main" id="{F9C9A330-A825-6544-80AE-EC3AAC141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0" name="Freeform 66">
                  <a:extLst>
                    <a:ext uri="{FF2B5EF4-FFF2-40B4-BE49-F238E27FC236}">
                      <a16:creationId xmlns:a16="http://schemas.microsoft.com/office/drawing/2014/main" id="{EFE247EA-BAB2-B54B-BD0D-AD1B4535E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1" name="Freeform 67">
                  <a:extLst>
                    <a:ext uri="{FF2B5EF4-FFF2-40B4-BE49-F238E27FC236}">
                      <a16:creationId xmlns:a16="http://schemas.microsoft.com/office/drawing/2014/main" id="{6B743E15-FD3B-F14A-ABA5-47AC14107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7" name="Group 68">
              <a:extLst>
                <a:ext uri="{FF2B5EF4-FFF2-40B4-BE49-F238E27FC236}">
                  <a16:creationId xmlns:a16="http://schemas.microsoft.com/office/drawing/2014/main" id="{09AB56C3-50F8-C14D-AE40-6405CAA60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2733"/>
              <a:ext cx="363" cy="369"/>
              <a:chOff x="1884" y="1812"/>
              <a:chExt cx="363" cy="369"/>
            </a:xfrm>
          </p:grpSpPr>
          <p:sp>
            <p:nvSpPr>
              <p:cNvPr id="16614" name="AutoShape 69">
                <a:extLst>
                  <a:ext uri="{FF2B5EF4-FFF2-40B4-BE49-F238E27FC236}">
                    <a16:creationId xmlns:a16="http://schemas.microsoft.com/office/drawing/2014/main" id="{D6B919F8-5D3F-1A4E-9610-39E57A9D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5" name="Group 70">
                <a:extLst>
                  <a:ext uri="{FF2B5EF4-FFF2-40B4-BE49-F238E27FC236}">
                    <a16:creationId xmlns:a16="http://schemas.microsoft.com/office/drawing/2014/main" id="{4FFE00EE-34D7-AF41-A402-DDD600BB9C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16" name="Freeform 71">
                  <a:extLst>
                    <a:ext uri="{FF2B5EF4-FFF2-40B4-BE49-F238E27FC236}">
                      <a16:creationId xmlns:a16="http://schemas.microsoft.com/office/drawing/2014/main" id="{E028D4B6-9FDD-384A-8636-3006F1CD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17" name="Freeform 72">
                  <a:extLst>
                    <a:ext uri="{FF2B5EF4-FFF2-40B4-BE49-F238E27FC236}">
                      <a16:creationId xmlns:a16="http://schemas.microsoft.com/office/drawing/2014/main" id="{2656FEEC-BB1A-C54F-9663-25CA98CD3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8" name="Group 73">
              <a:extLst>
                <a:ext uri="{FF2B5EF4-FFF2-40B4-BE49-F238E27FC236}">
                  <a16:creationId xmlns:a16="http://schemas.microsoft.com/office/drawing/2014/main" id="{9050411F-DA00-7543-B7CA-918A673EDE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" y="2253"/>
              <a:ext cx="475" cy="442"/>
              <a:chOff x="287" y="2253"/>
              <a:chExt cx="475" cy="442"/>
            </a:xfrm>
          </p:grpSpPr>
          <p:sp>
            <p:nvSpPr>
              <p:cNvPr id="16579" name="Rectangle 74">
                <a:extLst>
                  <a:ext uri="{FF2B5EF4-FFF2-40B4-BE49-F238E27FC236}">
                    <a16:creationId xmlns:a16="http://schemas.microsoft.com/office/drawing/2014/main" id="{581D5161-8A46-3746-8418-A9A868AC5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" y="2275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80" name="Rectangle 75">
                <a:extLst>
                  <a:ext uri="{FF2B5EF4-FFF2-40B4-BE49-F238E27FC236}">
                    <a16:creationId xmlns:a16="http://schemas.microsoft.com/office/drawing/2014/main" id="{5B46FC14-8D4D-3B47-B6ED-59D6B99B4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" y="2577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2" name="Group 76">
                <a:extLst>
                  <a:ext uri="{FF2B5EF4-FFF2-40B4-BE49-F238E27FC236}">
                    <a16:creationId xmlns:a16="http://schemas.microsoft.com/office/drawing/2014/main" id="{A5782513-98CB-A04C-8240-BE0251F8E3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287" y="2253"/>
                <a:chExt cx="475" cy="442"/>
              </a:xfrm>
            </p:grpSpPr>
            <p:sp>
              <p:nvSpPr>
                <p:cNvPr id="16582" name="Rectangle 77">
                  <a:extLst>
                    <a:ext uri="{FF2B5EF4-FFF2-40B4-BE49-F238E27FC236}">
                      <a16:creationId xmlns:a16="http://schemas.microsoft.com/office/drawing/2014/main" id="{7637A4C4-54CB-4A49-A9A5-D99D89D8C9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" y="2329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3" name="Group 78">
                  <a:extLst>
                    <a:ext uri="{FF2B5EF4-FFF2-40B4-BE49-F238E27FC236}">
                      <a16:creationId xmlns:a16="http://schemas.microsoft.com/office/drawing/2014/main" id="{0F2FCF36-950F-2D4E-904D-088367FF06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7" y="2253"/>
                  <a:ext cx="475" cy="442"/>
                  <a:chOff x="5285" y="1536"/>
                  <a:chExt cx="475" cy="442"/>
                </a:xfrm>
              </p:grpSpPr>
              <p:sp>
                <p:nvSpPr>
                  <p:cNvPr id="16584" name="Freeform 79">
                    <a:extLst>
                      <a:ext uri="{FF2B5EF4-FFF2-40B4-BE49-F238E27FC236}">
                        <a16:creationId xmlns:a16="http://schemas.microsoft.com/office/drawing/2014/main" id="{2282C72E-5761-CB46-8D04-42A1771EC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5" name="Freeform 80">
                    <a:extLst>
                      <a:ext uri="{FF2B5EF4-FFF2-40B4-BE49-F238E27FC236}">
                        <a16:creationId xmlns:a16="http://schemas.microsoft.com/office/drawing/2014/main" id="{1A503FFF-CDD8-6341-B9E3-8561774A5D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6" name="Freeform 81">
                    <a:extLst>
                      <a:ext uri="{FF2B5EF4-FFF2-40B4-BE49-F238E27FC236}">
                        <a16:creationId xmlns:a16="http://schemas.microsoft.com/office/drawing/2014/main" id="{0A3F44CF-903C-A84B-8D5D-52E1C26B39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7" name="Freeform 82">
                    <a:extLst>
                      <a:ext uri="{FF2B5EF4-FFF2-40B4-BE49-F238E27FC236}">
                        <a16:creationId xmlns:a16="http://schemas.microsoft.com/office/drawing/2014/main" id="{1C1CE4C7-3158-044E-A6FC-DC656C1CC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8" name="Freeform 83">
                    <a:extLst>
                      <a:ext uri="{FF2B5EF4-FFF2-40B4-BE49-F238E27FC236}">
                        <a16:creationId xmlns:a16="http://schemas.microsoft.com/office/drawing/2014/main" id="{C2FF209B-520E-D141-954C-9F451B71B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9" name="Freeform 84">
                    <a:extLst>
                      <a:ext uri="{FF2B5EF4-FFF2-40B4-BE49-F238E27FC236}">
                        <a16:creationId xmlns:a16="http://schemas.microsoft.com/office/drawing/2014/main" id="{1417411C-C467-784F-B86E-F6C372983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0" name="Freeform 85">
                    <a:extLst>
                      <a:ext uri="{FF2B5EF4-FFF2-40B4-BE49-F238E27FC236}">
                        <a16:creationId xmlns:a16="http://schemas.microsoft.com/office/drawing/2014/main" id="{53CDB788-5870-3D41-BA40-31C55FD52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1" name="Freeform 86">
                    <a:extLst>
                      <a:ext uri="{FF2B5EF4-FFF2-40B4-BE49-F238E27FC236}">
                        <a16:creationId xmlns:a16="http://schemas.microsoft.com/office/drawing/2014/main" id="{0F0127BA-A341-2341-9735-AEB2295821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2" name="Freeform 87">
                    <a:extLst>
                      <a:ext uri="{FF2B5EF4-FFF2-40B4-BE49-F238E27FC236}">
                        <a16:creationId xmlns:a16="http://schemas.microsoft.com/office/drawing/2014/main" id="{251971D3-CC22-CD43-A4AC-527D59C25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3" name="Freeform 88">
                    <a:extLst>
                      <a:ext uri="{FF2B5EF4-FFF2-40B4-BE49-F238E27FC236}">
                        <a16:creationId xmlns:a16="http://schemas.microsoft.com/office/drawing/2014/main" id="{86D12498-316B-CB42-A17D-18386365DF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4" name="Freeform 89">
                    <a:extLst>
                      <a:ext uri="{FF2B5EF4-FFF2-40B4-BE49-F238E27FC236}">
                        <a16:creationId xmlns:a16="http://schemas.microsoft.com/office/drawing/2014/main" id="{ECA49EA8-D8F4-E34D-9827-E3972C3BA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5" name="Freeform 90">
                    <a:extLst>
                      <a:ext uri="{FF2B5EF4-FFF2-40B4-BE49-F238E27FC236}">
                        <a16:creationId xmlns:a16="http://schemas.microsoft.com/office/drawing/2014/main" id="{58AD1679-D296-C345-8B71-CD07A9ECD7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6" name="Freeform 91">
                    <a:extLst>
                      <a:ext uri="{FF2B5EF4-FFF2-40B4-BE49-F238E27FC236}">
                        <a16:creationId xmlns:a16="http://schemas.microsoft.com/office/drawing/2014/main" id="{F27EED5E-0F25-054F-8187-BE2495576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7" name="Freeform 92">
                    <a:extLst>
                      <a:ext uri="{FF2B5EF4-FFF2-40B4-BE49-F238E27FC236}">
                        <a16:creationId xmlns:a16="http://schemas.microsoft.com/office/drawing/2014/main" id="{A83500F9-F868-0647-A5FB-3977CCF21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8" name="Freeform 93">
                    <a:extLst>
                      <a:ext uri="{FF2B5EF4-FFF2-40B4-BE49-F238E27FC236}">
                        <a16:creationId xmlns:a16="http://schemas.microsoft.com/office/drawing/2014/main" id="{4B3C4424-77D9-E747-8BBA-C6AC1A7811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9" name="Freeform 94">
                    <a:extLst>
                      <a:ext uri="{FF2B5EF4-FFF2-40B4-BE49-F238E27FC236}">
                        <a16:creationId xmlns:a16="http://schemas.microsoft.com/office/drawing/2014/main" id="{A6F48089-8CBE-7B46-9B3D-D2F810C642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0" name="Freeform 95">
                    <a:extLst>
                      <a:ext uri="{FF2B5EF4-FFF2-40B4-BE49-F238E27FC236}">
                        <a16:creationId xmlns:a16="http://schemas.microsoft.com/office/drawing/2014/main" id="{DC3430F7-671A-4A4E-A46E-17186B0BD8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1" name="Freeform 96">
                    <a:extLst>
                      <a:ext uri="{FF2B5EF4-FFF2-40B4-BE49-F238E27FC236}">
                        <a16:creationId xmlns:a16="http://schemas.microsoft.com/office/drawing/2014/main" id="{604C506C-ACEB-8048-9766-4D0827CA1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2" name="Freeform 97">
                    <a:extLst>
                      <a:ext uri="{FF2B5EF4-FFF2-40B4-BE49-F238E27FC236}">
                        <a16:creationId xmlns:a16="http://schemas.microsoft.com/office/drawing/2014/main" id="{CA1E6986-385F-8B42-B9CD-1C45BDD7BE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3" name="Freeform 98">
                    <a:extLst>
                      <a:ext uri="{FF2B5EF4-FFF2-40B4-BE49-F238E27FC236}">
                        <a16:creationId xmlns:a16="http://schemas.microsoft.com/office/drawing/2014/main" id="{ABAA3227-4862-D34A-89E7-3A8A4819A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4" name="Freeform 99">
                    <a:extLst>
                      <a:ext uri="{FF2B5EF4-FFF2-40B4-BE49-F238E27FC236}">
                        <a16:creationId xmlns:a16="http://schemas.microsoft.com/office/drawing/2014/main" id="{5665B6DA-7671-8C43-A9F0-6C31F6BDE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5" name="Freeform 100">
                    <a:extLst>
                      <a:ext uri="{FF2B5EF4-FFF2-40B4-BE49-F238E27FC236}">
                        <a16:creationId xmlns:a16="http://schemas.microsoft.com/office/drawing/2014/main" id="{1F05278B-B5FB-BD4B-AAE0-07E0AF524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6" name="Freeform 101">
                    <a:extLst>
                      <a:ext uri="{FF2B5EF4-FFF2-40B4-BE49-F238E27FC236}">
                        <a16:creationId xmlns:a16="http://schemas.microsoft.com/office/drawing/2014/main" id="{76326A8A-55F0-0446-BE77-734A7E457D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7" name="Freeform 102">
                    <a:extLst>
                      <a:ext uri="{FF2B5EF4-FFF2-40B4-BE49-F238E27FC236}">
                        <a16:creationId xmlns:a16="http://schemas.microsoft.com/office/drawing/2014/main" id="{86AE3857-C095-E640-992D-FE2BED7DD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8" name="Freeform 103">
                    <a:extLst>
                      <a:ext uri="{FF2B5EF4-FFF2-40B4-BE49-F238E27FC236}">
                        <a16:creationId xmlns:a16="http://schemas.microsoft.com/office/drawing/2014/main" id="{1C0CB2C0-6D97-B64F-BFBA-02F37AF24B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9" name="Freeform 104">
                    <a:extLst>
                      <a:ext uri="{FF2B5EF4-FFF2-40B4-BE49-F238E27FC236}">
                        <a16:creationId xmlns:a16="http://schemas.microsoft.com/office/drawing/2014/main" id="{3BAECFEC-9B78-C747-AD7F-3FD0AFBAF7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0" name="Freeform 105">
                    <a:extLst>
                      <a:ext uri="{FF2B5EF4-FFF2-40B4-BE49-F238E27FC236}">
                        <a16:creationId xmlns:a16="http://schemas.microsoft.com/office/drawing/2014/main" id="{A8054196-2C4A-2C47-A9EB-340DE37EAD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1" name="Freeform 106">
                    <a:extLst>
                      <a:ext uri="{FF2B5EF4-FFF2-40B4-BE49-F238E27FC236}">
                        <a16:creationId xmlns:a16="http://schemas.microsoft.com/office/drawing/2014/main" id="{C38948A6-2771-F749-B6AE-A9B22EA17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2" name="Freeform 107">
                    <a:extLst>
                      <a:ext uri="{FF2B5EF4-FFF2-40B4-BE49-F238E27FC236}">
                        <a16:creationId xmlns:a16="http://schemas.microsoft.com/office/drawing/2014/main" id="{B086C813-B6E3-2948-A43D-4B8CC9F9C2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3" name="Freeform 108">
                    <a:extLst>
                      <a:ext uri="{FF2B5EF4-FFF2-40B4-BE49-F238E27FC236}">
                        <a16:creationId xmlns:a16="http://schemas.microsoft.com/office/drawing/2014/main" id="{BB654A9E-7165-FF45-A3C5-9DD34376E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9" name="Group 109">
              <a:extLst>
                <a:ext uri="{FF2B5EF4-FFF2-40B4-BE49-F238E27FC236}">
                  <a16:creationId xmlns:a16="http://schemas.microsoft.com/office/drawing/2014/main" id="{5228DDB7-0C9D-6D41-9637-97DDB31FB2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3117"/>
              <a:ext cx="475" cy="442"/>
              <a:chOff x="4656" y="3117"/>
              <a:chExt cx="475" cy="442"/>
            </a:xfrm>
          </p:grpSpPr>
          <p:sp>
            <p:nvSpPr>
              <p:cNvPr id="16544" name="Rectangle 110">
                <a:extLst>
                  <a:ext uri="{FF2B5EF4-FFF2-40B4-BE49-F238E27FC236}">
                    <a16:creationId xmlns:a16="http://schemas.microsoft.com/office/drawing/2014/main" id="{FFB0D156-2E5C-1345-AA31-B8495D45E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313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45" name="Rectangle 111">
                <a:extLst>
                  <a:ext uri="{FF2B5EF4-FFF2-40B4-BE49-F238E27FC236}">
                    <a16:creationId xmlns:a16="http://schemas.microsoft.com/office/drawing/2014/main" id="{BB141CD5-BDD7-6A44-864B-5898487DA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344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46" name="Group 112">
                <a:extLst>
                  <a:ext uri="{FF2B5EF4-FFF2-40B4-BE49-F238E27FC236}">
                    <a16:creationId xmlns:a16="http://schemas.microsoft.com/office/drawing/2014/main" id="{BE79B01B-C819-9E4A-AA9F-9B46AF75DE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4656" y="3117"/>
                <a:chExt cx="475" cy="442"/>
              </a:xfrm>
            </p:grpSpPr>
            <p:sp>
              <p:nvSpPr>
                <p:cNvPr id="16547" name="Rectangle 113">
                  <a:extLst>
                    <a:ext uri="{FF2B5EF4-FFF2-40B4-BE49-F238E27FC236}">
                      <a16:creationId xmlns:a16="http://schemas.microsoft.com/office/drawing/2014/main" id="{39EC8E3A-E96B-1D4C-8E2F-BE118A471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5" y="3193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48" name="Group 114">
                  <a:extLst>
                    <a:ext uri="{FF2B5EF4-FFF2-40B4-BE49-F238E27FC236}">
                      <a16:creationId xmlns:a16="http://schemas.microsoft.com/office/drawing/2014/main" id="{C6F64A00-3452-E84B-BF34-20EA2876CD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56" y="3117"/>
                  <a:ext cx="475" cy="442"/>
                  <a:chOff x="5285" y="1536"/>
                  <a:chExt cx="475" cy="442"/>
                </a:xfrm>
              </p:grpSpPr>
              <p:sp>
                <p:nvSpPr>
                  <p:cNvPr id="16549" name="Freeform 115">
                    <a:extLst>
                      <a:ext uri="{FF2B5EF4-FFF2-40B4-BE49-F238E27FC236}">
                        <a16:creationId xmlns:a16="http://schemas.microsoft.com/office/drawing/2014/main" id="{3C19F5F8-BF06-5942-9FA2-AD54E393B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0" name="Freeform 116">
                    <a:extLst>
                      <a:ext uri="{FF2B5EF4-FFF2-40B4-BE49-F238E27FC236}">
                        <a16:creationId xmlns:a16="http://schemas.microsoft.com/office/drawing/2014/main" id="{30BDB11E-9C2B-FC40-BDBF-C5E317804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1" name="Freeform 117">
                    <a:extLst>
                      <a:ext uri="{FF2B5EF4-FFF2-40B4-BE49-F238E27FC236}">
                        <a16:creationId xmlns:a16="http://schemas.microsoft.com/office/drawing/2014/main" id="{8144BFF2-40F8-6844-AE8E-1C327E6A51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2" name="Freeform 118">
                    <a:extLst>
                      <a:ext uri="{FF2B5EF4-FFF2-40B4-BE49-F238E27FC236}">
                        <a16:creationId xmlns:a16="http://schemas.microsoft.com/office/drawing/2014/main" id="{C7F8DA93-4447-B848-BC89-8925AF7D4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3" name="Freeform 119">
                    <a:extLst>
                      <a:ext uri="{FF2B5EF4-FFF2-40B4-BE49-F238E27FC236}">
                        <a16:creationId xmlns:a16="http://schemas.microsoft.com/office/drawing/2014/main" id="{1588C1F9-0A58-1A42-8F34-256A8300A3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4" name="Freeform 120">
                    <a:extLst>
                      <a:ext uri="{FF2B5EF4-FFF2-40B4-BE49-F238E27FC236}">
                        <a16:creationId xmlns:a16="http://schemas.microsoft.com/office/drawing/2014/main" id="{6881F2BA-FD4C-FF4B-AFD7-6EC71DCCC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5" name="Freeform 121">
                    <a:extLst>
                      <a:ext uri="{FF2B5EF4-FFF2-40B4-BE49-F238E27FC236}">
                        <a16:creationId xmlns:a16="http://schemas.microsoft.com/office/drawing/2014/main" id="{65305856-F08F-3B4F-8125-F605565B3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6" name="Freeform 122">
                    <a:extLst>
                      <a:ext uri="{FF2B5EF4-FFF2-40B4-BE49-F238E27FC236}">
                        <a16:creationId xmlns:a16="http://schemas.microsoft.com/office/drawing/2014/main" id="{5D5C7B4C-AE0E-834E-A325-288F352933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7" name="Freeform 123">
                    <a:extLst>
                      <a:ext uri="{FF2B5EF4-FFF2-40B4-BE49-F238E27FC236}">
                        <a16:creationId xmlns:a16="http://schemas.microsoft.com/office/drawing/2014/main" id="{3FCC6187-8B9B-3E4B-8176-8478F8D91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8" name="Freeform 124">
                    <a:extLst>
                      <a:ext uri="{FF2B5EF4-FFF2-40B4-BE49-F238E27FC236}">
                        <a16:creationId xmlns:a16="http://schemas.microsoft.com/office/drawing/2014/main" id="{68A20DDB-ABE7-CE43-8515-DDA9CB13B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9" name="Freeform 125">
                    <a:extLst>
                      <a:ext uri="{FF2B5EF4-FFF2-40B4-BE49-F238E27FC236}">
                        <a16:creationId xmlns:a16="http://schemas.microsoft.com/office/drawing/2014/main" id="{3C09F318-DDEE-3448-801C-9CC7D16BD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0" name="Freeform 126">
                    <a:extLst>
                      <a:ext uri="{FF2B5EF4-FFF2-40B4-BE49-F238E27FC236}">
                        <a16:creationId xmlns:a16="http://schemas.microsoft.com/office/drawing/2014/main" id="{B33532B1-BCA1-4B42-AB35-B6CB785BD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1" name="Freeform 127">
                    <a:extLst>
                      <a:ext uri="{FF2B5EF4-FFF2-40B4-BE49-F238E27FC236}">
                        <a16:creationId xmlns:a16="http://schemas.microsoft.com/office/drawing/2014/main" id="{16640743-E69D-3E42-A489-11F8CADC1A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2" name="Freeform 128">
                    <a:extLst>
                      <a:ext uri="{FF2B5EF4-FFF2-40B4-BE49-F238E27FC236}">
                        <a16:creationId xmlns:a16="http://schemas.microsoft.com/office/drawing/2014/main" id="{B7036BAC-0B4A-1548-A7D2-060E1211B0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3" name="Freeform 129">
                    <a:extLst>
                      <a:ext uri="{FF2B5EF4-FFF2-40B4-BE49-F238E27FC236}">
                        <a16:creationId xmlns:a16="http://schemas.microsoft.com/office/drawing/2014/main" id="{0AB41C8F-0FFA-5B4C-A376-85AD252D14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4" name="Freeform 130">
                    <a:extLst>
                      <a:ext uri="{FF2B5EF4-FFF2-40B4-BE49-F238E27FC236}">
                        <a16:creationId xmlns:a16="http://schemas.microsoft.com/office/drawing/2014/main" id="{860F679D-A3C8-2840-A2FB-AC774D01C3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5" name="Freeform 131">
                    <a:extLst>
                      <a:ext uri="{FF2B5EF4-FFF2-40B4-BE49-F238E27FC236}">
                        <a16:creationId xmlns:a16="http://schemas.microsoft.com/office/drawing/2014/main" id="{0EA8E285-4AC5-3444-A70D-10C3A40DF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6" name="Freeform 132">
                    <a:extLst>
                      <a:ext uri="{FF2B5EF4-FFF2-40B4-BE49-F238E27FC236}">
                        <a16:creationId xmlns:a16="http://schemas.microsoft.com/office/drawing/2014/main" id="{57341804-688C-0C4F-B747-FC7A18CC2E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7" name="Freeform 133">
                    <a:extLst>
                      <a:ext uri="{FF2B5EF4-FFF2-40B4-BE49-F238E27FC236}">
                        <a16:creationId xmlns:a16="http://schemas.microsoft.com/office/drawing/2014/main" id="{14BB5D8E-08BD-EF46-9EEB-ECBECC76D2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8" name="Freeform 134">
                    <a:extLst>
                      <a:ext uri="{FF2B5EF4-FFF2-40B4-BE49-F238E27FC236}">
                        <a16:creationId xmlns:a16="http://schemas.microsoft.com/office/drawing/2014/main" id="{8FE46579-B5EB-AB4F-87EE-46DB8C566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9" name="Freeform 135">
                    <a:extLst>
                      <a:ext uri="{FF2B5EF4-FFF2-40B4-BE49-F238E27FC236}">
                        <a16:creationId xmlns:a16="http://schemas.microsoft.com/office/drawing/2014/main" id="{4A442ACD-D8DB-184A-829F-4CAB530DEE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0" name="Freeform 136">
                    <a:extLst>
                      <a:ext uri="{FF2B5EF4-FFF2-40B4-BE49-F238E27FC236}">
                        <a16:creationId xmlns:a16="http://schemas.microsoft.com/office/drawing/2014/main" id="{D5EBC39C-76B7-C74F-9024-BAF4AC690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1" name="Freeform 137">
                    <a:extLst>
                      <a:ext uri="{FF2B5EF4-FFF2-40B4-BE49-F238E27FC236}">
                        <a16:creationId xmlns:a16="http://schemas.microsoft.com/office/drawing/2014/main" id="{DD7CA127-1EA0-F54C-9F51-40CC93A34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2" name="Freeform 138">
                    <a:extLst>
                      <a:ext uri="{FF2B5EF4-FFF2-40B4-BE49-F238E27FC236}">
                        <a16:creationId xmlns:a16="http://schemas.microsoft.com/office/drawing/2014/main" id="{2AC4F38E-F612-FC43-A9AE-D9224FAEB8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3" name="Freeform 139">
                    <a:extLst>
                      <a:ext uri="{FF2B5EF4-FFF2-40B4-BE49-F238E27FC236}">
                        <a16:creationId xmlns:a16="http://schemas.microsoft.com/office/drawing/2014/main" id="{C45B0538-DE1B-F546-977E-D3D2ABEE4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4" name="Freeform 140">
                    <a:extLst>
                      <a:ext uri="{FF2B5EF4-FFF2-40B4-BE49-F238E27FC236}">
                        <a16:creationId xmlns:a16="http://schemas.microsoft.com/office/drawing/2014/main" id="{9C061589-F52F-7549-AC55-3D6587004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5" name="Freeform 141">
                    <a:extLst>
                      <a:ext uri="{FF2B5EF4-FFF2-40B4-BE49-F238E27FC236}">
                        <a16:creationId xmlns:a16="http://schemas.microsoft.com/office/drawing/2014/main" id="{AF525452-8FF4-2C4C-BCAE-0C220C6F6D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6" name="Freeform 142">
                    <a:extLst>
                      <a:ext uri="{FF2B5EF4-FFF2-40B4-BE49-F238E27FC236}">
                        <a16:creationId xmlns:a16="http://schemas.microsoft.com/office/drawing/2014/main" id="{6A7960F6-EFB3-0D47-B122-7EE8265A7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7" name="Freeform 143">
                    <a:extLst>
                      <a:ext uri="{FF2B5EF4-FFF2-40B4-BE49-F238E27FC236}">
                        <a16:creationId xmlns:a16="http://schemas.microsoft.com/office/drawing/2014/main" id="{8D42799B-71A3-894C-B642-F461CAD2E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8" name="Freeform 144">
                    <a:extLst>
                      <a:ext uri="{FF2B5EF4-FFF2-40B4-BE49-F238E27FC236}">
                        <a16:creationId xmlns:a16="http://schemas.microsoft.com/office/drawing/2014/main" id="{C099FC9F-0CB1-B645-989D-5FC557A6F9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0" name="Group 145">
              <a:extLst>
                <a:ext uri="{FF2B5EF4-FFF2-40B4-BE49-F238E27FC236}">
                  <a16:creationId xmlns:a16="http://schemas.microsoft.com/office/drawing/2014/main" id="{1EFCFF69-AE31-1A46-B5F3-F8C0B65D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2301"/>
              <a:ext cx="475" cy="442"/>
              <a:chOff x="192" y="1632"/>
              <a:chExt cx="475" cy="442"/>
            </a:xfrm>
          </p:grpSpPr>
          <p:sp>
            <p:nvSpPr>
              <p:cNvPr id="16509" name="Rectangle 146">
                <a:extLst>
                  <a:ext uri="{FF2B5EF4-FFF2-40B4-BE49-F238E27FC236}">
                    <a16:creationId xmlns:a16="http://schemas.microsoft.com/office/drawing/2014/main" id="{D4524DA4-B16D-9B4E-88A5-E655C2E82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10" name="Rectangle 147">
                <a:extLst>
                  <a:ext uri="{FF2B5EF4-FFF2-40B4-BE49-F238E27FC236}">
                    <a16:creationId xmlns:a16="http://schemas.microsoft.com/office/drawing/2014/main" id="{77DAD03B-CAF0-4E41-A4FA-803248066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11" name="Group 148">
                <a:extLst>
                  <a:ext uri="{FF2B5EF4-FFF2-40B4-BE49-F238E27FC236}">
                    <a16:creationId xmlns:a16="http://schemas.microsoft.com/office/drawing/2014/main" id="{365E4E28-FFA6-6248-9858-2FEE1F6AE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512" name="Rectangle 149">
                  <a:extLst>
                    <a:ext uri="{FF2B5EF4-FFF2-40B4-BE49-F238E27FC236}">
                      <a16:creationId xmlns:a16="http://schemas.microsoft.com/office/drawing/2014/main" id="{FEAC70AD-8168-1F4D-9623-77342B36ED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13" name="Group 150">
                  <a:extLst>
                    <a:ext uri="{FF2B5EF4-FFF2-40B4-BE49-F238E27FC236}">
                      <a16:creationId xmlns:a16="http://schemas.microsoft.com/office/drawing/2014/main" id="{60D49D13-906F-4644-BF4E-ECD530F5D9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514" name="Freeform 151">
                    <a:extLst>
                      <a:ext uri="{FF2B5EF4-FFF2-40B4-BE49-F238E27FC236}">
                        <a16:creationId xmlns:a16="http://schemas.microsoft.com/office/drawing/2014/main" id="{946B5FC1-2829-4F40-861E-DD316D083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5" name="Freeform 152">
                    <a:extLst>
                      <a:ext uri="{FF2B5EF4-FFF2-40B4-BE49-F238E27FC236}">
                        <a16:creationId xmlns:a16="http://schemas.microsoft.com/office/drawing/2014/main" id="{2486E506-80C2-974D-ACC9-EC881E6344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6" name="Freeform 153">
                    <a:extLst>
                      <a:ext uri="{FF2B5EF4-FFF2-40B4-BE49-F238E27FC236}">
                        <a16:creationId xmlns:a16="http://schemas.microsoft.com/office/drawing/2014/main" id="{C1A21AF2-1772-C44B-8E9A-FD91E6A062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7" name="Freeform 154">
                    <a:extLst>
                      <a:ext uri="{FF2B5EF4-FFF2-40B4-BE49-F238E27FC236}">
                        <a16:creationId xmlns:a16="http://schemas.microsoft.com/office/drawing/2014/main" id="{FB42D5EE-7CCA-AE48-B331-700557D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8" name="Freeform 155">
                    <a:extLst>
                      <a:ext uri="{FF2B5EF4-FFF2-40B4-BE49-F238E27FC236}">
                        <a16:creationId xmlns:a16="http://schemas.microsoft.com/office/drawing/2014/main" id="{B00D23EC-08DA-6E4A-BFAA-742FD880B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9" name="Freeform 156">
                    <a:extLst>
                      <a:ext uri="{FF2B5EF4-FFF2-40B4-BE49-F238E27FC236}">
                        <a16:creationId xmlns:a16="http://schemas.microsoft.com/office/drawing/2014/main" id="{70614A4B-B1CA-2342-A3E6-A750E14C75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0" name="Freeform 157">
                    <a:extLst>
                      <a:ext uri="{FF2B5EF4-FFF2-40B4-BE49-F238E27FC236}">
                        <a16:creationId xmlns:a16="http://schemas.microsoft.com/office/drawing/2014/main" id="{95FCAE01-74C6-8945-A513-A864450384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1" name="Freeform 158">
                    <a:extLst>
                      <a:ext uri="{FF2B5EF4-FFF2-40B4-BE49-F238E27FC236}">
                        <a16:creationId xmlns:a16="http://schemas.microsoft.com/office/drawing/2014/main" id="{47DF40A3-CD1E-0946-9092-E747D89095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2" name="Freeform 159">
                    <a:extLst>
                      <a:ext uri="{FF2B5EF4-FFF2-40B4-BE49-F238E27FC236}">
                        <a16:creationId xmlns:a16="http://schemas.microsoft.com/office/drawing/2014/main" id="{AD4D0E1B-581B-3844-8E9F-1B1D6083D0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3" name="Freeform 160">
                    <a:extLst>
                      <a:ext uri="{FF2B5EF4-FFF2-40B4-BE49-F238E27FC236}">
                        <a16:creationId xmlns:a16="http://schemas.microsoft.com/office/drawing/2014/main" id="{185B09CC-36F0-2A47-ADE7-5B258A7061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4" name="Freeform 161">
                    <a:extLst>
                      <a:ext uri="{FF2B5EF4-FFF2-40B4-BE49-F238E27FC236}">
                        <a16:creationId xmlns:a16="http://schemas.microsoft.com/office/drawing/2014/main" id="{B2C769FB-3345-F24F-B116-56A5CD3FA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5" name="Freeform 162">
                    <a:extLst>
                      <a:ext uri="{FF2B5EF4-FFF2-40B4-BE49-F238E27FC236}">
                        <a16:creationId xmlns:a16="http://schemas.microsoft.com/office/drawing/2014/main" id="{8EB3AE6C-8AC8-2B4F-8A6B-A8FBDCE8FA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6" name="Freeform 163">
                    <a:extLst>
                      <a:ext uri="{FF2B5EF4-FFF2-40B4-BE49-F238E27FC236}">
                        <a16:creationId xmlns:a16="http://schemas.microsoft.com/office/drawing/2014/main" id="{432294C4-AD2D-3549-A3ED-83AA4ED00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7" name="Freeform 164">
                    <a:extLst>
                      <a:ext uri="{FF2B5EF4-FFF2-40B4-BE49-F238E27FC236}">
                        <a16:creationId xmlns:a16="http://schemas.microsoft.com/office/drawing/2014/main" id="{1475E481-D7E2-0849-920B-870E0A79F6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8" name="Freeform 165">
                    <a:extLst>
                      <a:ext uri="{FF2B5EF4-FFF2-40B4-BE49-F238E27FC236}">
                        <a16:creationId xmlns:a16="http://schemas.microsoft.com/office/drawing/2014/main" id="{53A859BF-8A55-5547-B7E7-BFE508B5B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9" name="Freeform 166">
                    <a:extLst>
                      <a:ext uri="{FF2B5EF4-FFF2-40B4-BE49-F238E27FC236}">
                        <a16:creationId xmlns:a16="http://schemas.microsoft.com/office/drawing/2014/main" id="{89A084F5-1EED-0D44-B6B7-934CF8793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0" name="Freeform 167">
                    <a:extLst>
                      <a:ext uri="{FF2B5EF4-FFF2-40B4-BE49-F238E27FC236}">
                        <a16:creationId xmlns:a16="http://schemas.microsoft.com/office/drawing/2014/main" id="{A5510E6F-06C7-3040-A52C-D56F437CD9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1" name="Freeform 168">
                    <a:extLst>
                      <a:ext uri="{FF2B5EF4-FFF2-40B4-BE49-F238E27FC236}">
                        <a16:creationId xmlns:a16="http://schemas.microsoft.com/office/drawing/2014/main" id="{05F3F810-E4BD-6F4F-8B00-23B3612B34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2" name="Freeform 169">
                    <a:extLst>
                      <a:ext uri="{FF2B5EF4-FFF2-40B4-BE49-F238E27FC236}">
                        <a16:creationId xmlns:a16="http://schemas.microsoft.com/office/drawing/2014/main" id="{6047D908-B5D0-EA46-8EFB-2877C810C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3" name="Freeform 170">
                    <a:extLst>
                      <a:ext uri="{FF2B5EF4-FFF2-40B4-BE49-F238E27FC236}">
                        <a16:creationId xmlns:a16="http://schemas.microsoft.com/office/drawing/2014/main" id="{9949438C-DB9C-3D40-A137-C0C7F4A07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4" name="Freeform 171">
                    <a:extLst>
                      <a:ext uri="{FF2B5EF4-FFF2-40B4-BE49-F238E27FC236}">
                        <a16:creationId xmlns:a16="http://schemas.microsoft.com/office/drawing/2014/main" id="{94F6044B-BDF2-FB49-91C1-85E81C1A6F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5" name="Freeform 172">
                    <a:extLst>
                      <a:ext uri="{FF2B5EF4-FFF2-40B4-BE49-F238E27FC236}">
                        <a16:creationId xmlns:a16="http://schemas.microsoft.com/office/drawing/2014/main" id="{C9EFA03E-9DE9-3E46-BF9E-7D85BB6B1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6" name="Freeform 173">
                    <a:extLst>
                      <a:ext uri="{FF2B5EF4-FFF2-40B4-BE49-F238E27FC236}">
                        <a16:creationId xmlns:a16="http://schemas.microsoft.com/office/drawing/2014/main" id="{83173CFC-7FC2-5641-B163-A184945357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7" name="Freeform 174">
                    <a:extLst>
                      <a:ext uri="{FF2B5EF4-FFF2-40B4-BE49-F238E27FC236}">
                        <a16:creationId xmlns:a16="http://schemas.microsoft.com/office/drawing/2014/main" id="{7BCA31B2-A995-9141-A49E-3B48F63B6A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8" name="Freeform 175">
                    <a:extLst>
                      <a:ext uri="{FF2B5EF4-FFF2-40B4-BE49-F238E27FC236}">
                        <a16:creationId xmlns:a16="http://schemas.microsoft.com/office/drawing/2014/main" id="{88032DD1-CF6D-444F-B6A6-2E0D99521E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9" name="Freeform 176">
                    <a:extLst>
                      <a:ext uri="{FF2B5EF4-FFF2-40B4-BE49-F238E27FC236}">
                        <a16:creationId xmlns:a16="http://schemas.microsoft.com/office/drawing/2014/main" id="{87FDCDED-A98A-8E4B-A57B-D4A53B975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0" name="Freeform 177">
                    <a:extLst>
                      <a:ext uri="{FF2B5EF4-FFF2-40B4-BE49-F238E27FC236}">
                        <a16:creationId xmlns:a16="http://schemas.microsoft.com/office/drawing/2014/main" id="{90BDA882-90B3-E549-B0D8-FEC6D12FE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1" name="Freeform 178">
                    <a:extLst>
                      <a:ext uri="{FF2B5EF4-FFF2-40B4-BE49-F238E27FC236}">
                        <a16:creationId xmlns:a16="http://schemas.microsoft.com/office/drawing/2014/main" id="{22AAF3E9-4CCC-3941-85C6-DA6A8619CD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2" name="Freeform 179">
                    <a:extLst>
                      <a:ext uri="{FF2B5EF4-FFF2-40B4-BE49-F238E27FC236}">
                        <a16:creationId xmlns:a16="http://schemas.microsoft.com/office/drawing/2014/main" id="{E236EDCA-9127-0247-BB0A-06B459B0E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3" name="Freeform 180">
                    <a:extLst>
                      <a:ext uri="{FF2B5EF4-FFF2-40B4-BE49-F238E27FC236}">
                        <a16:creationId xmlns:a16="http://schemas.microsoft.com/office/drawing/2014/main" id="{9419FE09-5AEF-0D42-BF59-D96B57192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1" name="Group 181">
              <a:extLst>
                <a:ext uri="{FF2B5EF4-FFF2-40B4-BE49-F238E27FC236}">
                  <a16:creationId xmlns:a16="http://schemas.microsoft.com/office/drawing/2014/main" id="{F950F7B4-121B-4741-8D2C-57E475AF5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1437"/>
              <a:ext cx="475" cy="442"/>
              <a:chOff x="4752" y="1437"/>
              <a:chExt cx="475" cy="442"/>
            </a:xfrm>
          </p:grpSpPr>
          <p:sp>
            <p:nvSpPr>
              <p:cNvPr id="16474" name="Rectangle 182">
                <a:extLst>
                  <a:ext uri="{FF2B5EF4-FFF2-40B4-BE49-F238E27FC236}">
                    <a16:creationId xmlns:a16="http://schemas.microsoft.com/office/drawing/2014/main" id="{49F159E5-AF33-404A-A9D0-E81CC19ED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" y="145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75" name="Rectangle 183">
                <a:extLst>
                  <a:ext uri="{FF2B5EF4-FFF2-40B4-BE49-F238E27FC236}">
                    <a16:creationId xmlns:a16="http://schemas.microsoft.com/office/drawing/2014/main" id="{36F1EC5B-D47C-4342-9484-3CA7BA9CE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76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76" name="Group 184">
                <a:extLst>
                  <a:ext uri="{FF2B5EF4-FFF2-40B4-BE49-F238E27FC236}">
                    <a16:creationId xmlns:a16="http://schemas.microsoft.com/office/drawing/2014/main" id="{D9A036BE-3169-5F4D-926B-D3B65E274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4752" y="1437"/>
                <a:chExt cx="475" cy="442"/>
              </a:xfrm>
            </p:grpSpPr>
            <p:sp>
              <p:nvSpPr>
                <p:cNvPr id="16477" name="Rectangle 185">
                  <a:extLst>
                    <a:ext uri="{FF2B5EF4-FFF2-40B4-BE49-F238E27FC236}">
                      <a16:creationId xmlns:a16="http://schemas.microsoft.com/office/drawing/2014/main" id="{FF87CA7A-D84E-4F4D-A2AC-41FBE7B71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1" y="1513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78" name="Group 186">
                  <a:extLst>
                    <a:ext uri="{FF2B5EF4-FFF2-40B4-BE49-F238E27FC236}">
                      <a16:creationId xmlns:a16="http://schemas.microsoft.com/office/drawing/2014/main" id="{7CC4C6BD-28E8-F845-9200-B9B174AB04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52" y="1437"/>
                  <a:ext cx="475" cy="442"/>
                  <a:chOff x="5285" y="1536"/>
                  <a:chExt cx="475" cy="442"/>
                </a:xfrm>
              </p:grpSpPr>
              <p:sp>
                <p:nvSpPr>
                  <p:cNvPr id="16479" name="Freeform 187">
                    <a:extLst>
                      <a:ext uri="{FF2B5EF4-FFF2-40B4-BE49-F238E27FC236}">
                        <a16:creationId xmlns:a16="http://schemas.microsoft.com/office/drawing/2014/main" id="{096A5AEC-34DF-5C4A-A19A-D608142BF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0" name="Freeform 188">
                    <a:extLst>
                      <a:ext uri="{FF2B5EF4-FFF2-40B4-BE49-F238E27FC236}">
                        <a16:creationId xmlns:a16="http://schemas.microsoft.com/office/drawing/2014/main" id="{DB959D9E-AAA3-B549-9490-82F153143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1" name="Freeform 189">
                    <a:extLst>
                      <a:ext uri="{FF2B5EF4-FFF2-40B4-BE49-F238E27FC236}">
                        <a16:creationId xmlns:a16="http://schemas.microsoft.com/office/drawing/2014/main" id="{79FCC106-3660-D143-878E-70C97E0E00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2" name="Freeform 190">
                    <a:extLst>
                      <a:ext uri="{FF2B5EF4-FFF2-40B4-BE49-F238E27FC236}">
                        <a16:creationId xmlns:a16="http://schemas.microsoft.com/office/drawing/2014/main" id="{9C05B366-4988-9448-8796-A07C17D220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3" name="Freeform 191">
                    <a:extLst>
                      <a:ext uri="{FF2B5EF4-FFF2-40B4-BE49-F238E27FC236}">
                        <a16:creationId xmlns:a16="http://schemas.microsoft.com/office/drawing/2014/main" id="{77881E98-D241-5347-8519-764766CF65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4" name="Freeform 192">
                    <a:extLst>
                      <a:ext uri="{FF2B5EF4-FFF2-40B4-BE49-F238E27FC236}">
                        <a16:creationId xmlns:a16="http://schemas.microsoft.com/office/drawing/2014/main" id="{815EFC16-E873-F444-9BBD-2DE9D7B6F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5" name="Freeform 193">
                    <a:extLst>
                      <a:ext uri="{FF2B5EF4-FFF2-40B4-BE49-F238E27FC236}">
                        <a16:creationId xmlns:a16="http://schemas.microsoft.com/office/drawing/2014/main" id="{AF500DC3-9A8F-DE4A-B484-AA7650708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6" name="Freeform 194">
                    <a:extLst>
                      <a:ext uri="{FF2B5EF4-FFF2-40B4-BE49-F238E27FC236}">
                        <a16:creationId xmlns:a16="http://schemas.microsoft.com/office/drawing/2014/main" id="{9EC6B788-2284-D347-B9BA-A7B65A4BF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7" name="Freeform 195">
                    <a:extLst>
                      <a:ext uri="{FF2B5EF4-FFF2-40B4-BE49-F238E27FC236}">
                        <a16:creationId xmlns:a16="http://schemas.microsoft.com/office/drawing/2014/main" id="{75695BE4-BF7C-5546-A4F8-21CE183E4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8" name="Freeform 196">
                    <a:extLst>
                      <a:ext uri="{FF2B5EF4-FFF2-40B4-BE49-F238E27FC236}">
                        <a16:creationId xmlns:a16="http://schemas.microsoft.com/office/drawing/2014/main" id="{A4ED2548-DA72-D041-9206-7DDEA233B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9" name="Freeform 197">
                    <a:extLst>
                      <a:ext uri="{FF2B5EF4-FFF2-40B4-BE49-F238E27FC236}">
                        <a16:creationId xmlns:a16="http://schemas.microsoft.com/office/drawing/2014/main" id="{CF16B3B3-037F-3D4B-A858-9D4686306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0" name="Freeform 198">
                    <a:extLst>
                      <a:ext uri="{FF2B5EF4-FFF2-40B4-BE49-F238E27FC236}">
                        <a16:creationId xmlns:a16="http://schemas.microsoft.com/office/drawing/2014/main" id="{EDB2AA4C-D6BA-7447-B474-BB2893F94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1" name="Freeform 199">
                    <a:extLst>
                      <a:ext uri="{FF2B5EF4-FFF2-40B4-BE49-F238E27FC236}">
                        <a16:creationId xmlns:a16="http://schemas.microsoft.com/office/drawing/2014/main" id="{DCB827A8-B9ED-BA4C-BE9D-BE3E4095A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2" name="Freeform 200">
                    <a:extLst>
                      <a:ext uri="{FF2B5EF4-FFF2-40B4-BE49-F238E27FC236}">
                        <a16:creationId xmlns:a16="http://schemas.microsoft.com/office/drawing/2014/main" id="{B1D0F629-CF0F-9549-9D0D-FB6626468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3" name="Freeform 201">
                    <a:extLst>
                      <a:ext uri="{FF2B5EF4-FFF2-40B4-BE49-F238E27FC236}">
                        <a16:creationId xmlns:a16="http://schemas.microsoft.com/office/drawing/2014/main" id="{2014AD39-017E-D04B-BE9C-080413ADB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4" name="Freeform 202">
                    <a:extLst>
                      <a:ext uri="{FF2B5EF4-FFF2-40B4-BE49-F238E27FC236}">
                        <a16:creationId xmlns:a16="http://schemas.microsoft.com/office/drawing/2014/main" id="{2611E31E-2DBD-BA4E-9D6C-EDF8C8D40C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5" name="Freeform 203">
                    <a:extLst>
                      <a:ext uri="{FF2B5EF4-FFF2-40B4-BE49-F238E27FC236}">
                        <a16:creationId xmlns:a16="http://schemas.microsoft.com/office/drawing/2014/main" id="{A8C2C8DD-C395-D744-BE0A-11151A1DC3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6" name="Freeform 204">
                    <a:extLst>
                      <a:ext uri="{FF2B5EF4-FFF2-40B4-BE49-F238E27FC236}">
                        <a16:creationId xmlns:a16="http://schemas.microsoft.com/office/drawing/2014/main" id="{BDE63E6A-CC7E-9B4A-8AA8-2BD68FB8BE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7" name="Freeform 205">
                    <a:extLst>
                      <a:ext uri="{FF2B5EF4-FFF2-40B4-BE49-F238E27FC236}">
                        <a16:creationId xmlns:a16="http://schemas.microsoft.com/office/drawing/2014/main" id="{EEEC409D-731B-8B4A-8031-913BB33DB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8" name="Freeform 206">
                    <a:extLst>
                      <a:ext uri="{FF2B5EF4-FFF2-40B4-BE49-F238E27FC236}">
                        <a16:creationId xmlns:a16="http://schemas.microsoft.com/office/drawing/2014/main" id="{CF6610F7-DCEA-8F48-8098-6F75B3D0D1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9" name="Freeform 207">
                    <a:extLst>
                      <a:ext uri="{FF2B5EF4-FFF2-40B4-BE49-F238E27FC236}">
                        <a16:creationId xmlns:a16="http://schemas.microsoft.com/office/drawing/2014/main" id="{E70A925F-2431-DF4E-A4CD-2F1A650ED9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0" name="Freeform 208">
                    <a:extLst>
                      <a:ext uri="{FF2B5EF4-FFF2-40B4-BE49-F238E27FC236}">
                        <a16:creationId xmlns:a16="http://schemas.microsoft.com/office/drawing/2014/main" id="{189443FB-8D0D-794A-A6F6-9F38D193B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1" name="Freeform 209">
                    <a:extLst>
                      <a:ext uri="{FF2B5EF4-FFF2-40B4-BE49-F238E27FC236}">
                        <a16:creationId xmlns:a16="http://schemas.microsoft.com/office/drawing/2014/main" id="{EE3C0571-109A-4347-BB68-3E706ECC8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2" name="Freeform 210">
                    <a:extLst>
                      <a:ext uri="{FF2B5EF4-FFF2-40B4-BE49-F238E27FC236}">
                        <a16:creationId xmlns:a16="http://schemas.microsoft.com/office/drawing/2014/main" id="{17BED768-5C57-0A46-A076-8EB337ECE7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3" name="Freeform 211">
                    <a:extLst>
                      <a:ext uri="{FF2B5EF4-FFF2-40B4-BE49-F238E27FC236}">
                        <a16:creationId xmlns:a16="http://schemas.microsoft.com/office/drawing/2014/main" id="{C60C0B24-F612-0A4E-AE35-BFF57ABEA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4" name="Freeform 212">
                    <a:extLst>
                      <a:ext uri="{FF2B5EF4-FFF2-40B4-BE49-F238E27FC236}">
                        <a16:creationId xmlns:a16="http://schemas.microsoft.com/office/drawing/2014/main" id="{6BEF420A-E2DA-C745-8BA3-B6E3DBA3F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5" name="Freeform 213">
                    <a:extLst>
                      <a:ext uri="{FF2B5EF4-FFF2-40B4-BE49-F238E27FC236}">
                        <a16:creationId xmlns:a16="http://schemas.microsoft.com/office/drawing/2014/main" id="{FC4CB454-63AA-584D-9815-FE8FD8580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6" name="Freeform 214">
                    <a:extLst>
                      <a:ext uri="{FF2B5EF4-FFF2-40B4-BE49-F238E27FC236}">
                        <a16:creationId xmlns:a16="http://schemas.microsoft.com/office/drawing/2014/main" id="{38132546-21CC-2B42-A7DA-7DEAD45D44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7" name="Freeform 215">
                    <a:extLst>
                      <a:ext uri="{FF2B5EF4-FFF2-40B4-BE49-F238E27FC236}">
                        <a16:creationId xmlns:a16="http://schemas.microsoft.com/office/drawing/2014/main" id="{F6CFBEDD-92EE-8647-9707-5FFE0690B5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8" name="Freeform 216">
                    <a:extLst>
                      <a:ext uri="{FF2B5EF4-FFF2-40B4-BE49-F238E27FC236}">
                        <a16:creationId xmlns:a16="http://schemas.microsoft.com/office/drawing/2014/main" id="{E195F2DC-6926-5B49-A909-688743A46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2" name="Group 217">
              <a:extLst>
                <a:ext uri="{FF2B5EF4-FFF2-40B4-BE49-F238E27FC236}">
                  <a16:creationId xmlns:a16="http://schemas.microsoft.com/office/drawing/2014/main" id="{907599D2-180A-9745-82A2-DE9D1032B5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2925"/>
              <a:ext cx="475" cy="442"/>
              <a:chOff x="288" y="2925"/>
              <a:chExt cx="475" cy="442"/>
            </a:xfrm>
          </p:grpSpPr>
          <p:sp>
            <p:nvSpPr>
              <p:cNvPr id="16439" name="Rectangle 218">
                <a:extLst>
                  <a:ext uri="{FF2B5EF4-FFF2-40B4-BE49-F238E27FC236}">
                    <a16:creationId xmlns:a16="http://schemas.microsoft.com/office/drawing/2014/main" id="{A4F375D4-89BA-F746-AC53-1B2DAF91B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" y="2947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40" name="Rectangle 219">
                <a:extLst>
                  <a:ext uri="{FF2B5EF4-FFF2-40B4-BE49-F238E27FC236}">
                    <a16:creationId xmlns:a16="http://schemas.microsoft.com/office/drawing/2014/main" id="{CE14361D-E539-5F49-942C-1983F1603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" y="3249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41" name="Group 220">
                <a:extLst>
                  <a:ext uri="{FF2B5EF4-FFF2-40B4-BE49-F238E27FC236}">
                    <a16:creationId xmlns:a16="http://schemas.microsoft.com/office/drawing/2014/main" id="{3A007A1F-FF6A-3040-BD5E-6BCD9BE23B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288" y="2925"/>
                <a:chExt cx="475" cy="442"/>
              </a:xfrm>
            </p:grpSpPr>
            <p:sp>
              <p:nvSpPr>
                <p:cNvPr id="16442" name="Rectangle 221">
                  <a:extLst>
                    <a:ext uri="{FF2B5EF4-FFF2-40B4-BE49-F238E27FC236}">
                      <a16:creationId xmlns:a16="http://schemas.microsoft.com/office/drawing/2014/main" id="{7EB69AAD-7328-1847-B465-9EAB42980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7" y="3001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43" name="Group 222">
                  <a:extLst>
                    <a:ext uri="{FF2B5EF4-FFF2-40B4-BE49-F238E27FC236}">
                      <a16:creationId xmlns:a16="http://schemas.microsoft.com/office/drawing/2014/main" id="{E7E22B3A-0A55-194D-87E3-356CDEF64B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" y="2925"/>
                  <a:ext cx="475" cy="442"/>
                  <a:chOff x="5285" y="1536"/>
                  <a:chExt cx="475" cy="442"/>
                </a:xfrm>
              </p:grpSpPr>
              <p:sp>
                <p:nvSpPr>
                  <p:cNvPr id="16444" name="Freeform 223">
                    <a:extLst>
                      <a:ext uri="{FF2B5EF4-FFF2-40B4-BE49-F238E27FC236}">
                        <a16:creationId xmlns:a16="http://schemas.microsoft.com/office/drawing/2014/main" id="{9E89118F-B6C9-B549-9B3F-CED85F6797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5" name="Freeform 224">
                    <a:extLst>
                      <a:ext uri="{FF2B5EF4-FFF2-40B4-BE49-F238E27FC236}">
                        <a16:creationId xmlns:a16="http://schemas.microsoft.com/office/drawing/2014/main" id="{314157C1-D08B-1D4E-B61A-F8D6F036A6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6" name="Freeform 225">
                    <a:extLst>
                      <a:ext uri="{FF2B5EF4-FFF2-40B4-BE49-F238E27FC236}">
                        <a16:creationId xmlns:a16="http://schemas.microsoft.com/office/drawing/2014/main" id="{2967AA83-0844-7E40-ACE1-98EE4D8CA1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7" name="Freeform 226">
                    <a:extLst>
                      <a:ext uri="{FF2B5EF4-FFF2-40B4-BE49-F238E27FC236}">
                        <a16:creationId xmlns:a16="http://schemas.microsoft.com/office/drawing/2014/main" id="{D9BB2ADB-4C7D-6841-B475-02DEDEE9D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8" name="Freeform 227">
                    <a:extLst>
                      <a:ext uri="{FF2B5EF4-FFF2-40B4-BE49-F238E27FC236}">
                        <a16:creationId xmlns:a16="http://schemas.microsoft.com/office/drawing/2014/main" id="{ECD9616B-B4A2-504B-8592-DA8348A30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9" name="Freeform 228">
                    <a:extLst>
                      <a:ext uri="{FF2B5EF4-FFF2-40B4-BE49-F238E27FC236}">
                        <a16:creationId xmlns:a16="http://schemas.microsoft.com/office/drawing/2014/main" id="{9305D006-5FFC-C74D-8C85-A898ACED7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0" name="Freeform 229">
                    <a:extLst>
                      <a:ext uri="{FF2B5EF4-FFF2-40B4-BE49-F238E27FC236}">
                        <a16:creationId xmlns:a16="http://schemas.microsoft.com/office/drawing/2014/main" id="{CC36E778-4C4C-9749-B463-7F091CB61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1" name="Freeform 230">
                    <a:extLst>
                      <a:ext uri="{FF2B5EF4-FFF2-40B4-BE49-F238E27FC236}">
                        <a16:creationId xmlns:a16="http://schemas.microsoft.com/office/drawing/2014/main" id="{2D835D55-4AA4-B44E-8611-5501E131E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2" name="Freeform 231">
                    <a:extLst>
                      <a:ext uri="{FF2B5EF4-FFF2-40B4-BE49-F238E27FC236}">
                        <a16:creationId xmlns:a16="http://schemas.microsoft.com/office/drawing/2014/main" id="{88AFEF33-A55C-3B44-B51E-B16ACDA753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3" name="Freeform 232">
                    <a:extLst>
                      <a:ext uri="{FF2B5EF4-FFF2-40B4-BE49-F238E27FC236}">
                        <a16:creationId xmlns:a16="http://schemas.microsoft.com/office/drawing/2014/main" id="{7D5ACF51-6740-754B-A561-02F8CFA86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4" name="Freeform 233">
                    <a:extLst>
                      <a:ext uri="{FF2B5EF4-FFF2-40B4-BE49-F238E27FC236}">
                        <a16:creationId xmlns:a16="http://schemas.microsoft.com/office/drawing/2014/main" id="{8A7E1798-2A99-9C41-A2D4-3FE1FB983F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5" name="Freeform 234">
                    <a:extLst>
                      <a:ext uri="{FF2B5EF4-FFF2-40B4-BE49-F238E27FC236}">
                        <a16:creationId xmlns:a16="http://schemas.microsoft.com/office/drawing/2014/main" id="{593CB2BB-6769-9941-A8D7-92382FBE0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6" name="Freeform 235">
                    <a:extLst>
                      <a:ext uri="{FF2B5EF4-FFF2-40B4-BE49-F238E27FC236}">
                        <a16:creationId xmlns:a16="http://schemas.microsoft.com/office/drawing/2014/main" id="{42A5015B-BE0B-7648-934E-B185A2F1E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7" name="Freeform 236">
                    <a:extLst>
                      <a:ext uri="{FF2B5EF4-FFF2-40B4-BE49-F238E27FC236}">
                        <a16:creationId xmlns:a16="http://schemas.microsoft.com/office/drawing/2014/main" id="{D63BC201-D5D1-784E-B609-56F31B9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8" name="Freeform 237">
                    <a:extLst>
                      <a:ext uri="{FF2B5EF4-FFF2-40B4-BE49-F238E27FC236}">
                        <a16:creationId xmlns:a16="http://schemas.microsoft.com/office/drawing/2014/main" id="{09F77044-4AD3-AF45-982D-98D6EFF54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9" name="Freeform 238">
                    <a:extLst>
                      <a:ext uri="{FF2B5EF4-FFF2-40B4-BE49-F238E27FC236}">
                        <a16:creationId xmlns:a16="http://schemas.microsoft.com/office/drawing/2014/main" id="{C706192B-1E7B-3646-8218-FA719696B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0" name="Freeform 239">
                    <a:extLst>
                      <a:ext uri="{FF2B5EF4-FFF2-40B4-BE49-F238E27FC236}">
                        <a16:creationId xmlns:a16="http://schemas.microsoft.com/office/drawing/2014/main" id="{03503ED0-764D-E844-B28B-F2D7B85525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1" name="Freeform 240">
                    <a:extLst>
                      <a:ext uri="{FF2B5EF4-FFF2-40B4-BE49-F238E27FC236}">
                        <a16:creationId xmlns:a16="http://schemas.microsoft.com/office/drawing/2014/main" id="{2D2777C5-A509-B846-9CDA-84E4FBDE9B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2" name="Freeform 241">
                    <a:extLst>
                      <a:ext uri="{FF2B5EF4-FFF2-40B4-BE49-F238E27FC236}">
                        <a16:creationId xmlns:a16="http://schemas.microsoft.com/office/drawing/2014/main" id="{3459D701-246F-E844-A14F-135263BF9C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3" name="Freeform 242">
                    <a:extLst>
                      <a:ext uri="{FF2B5EF4-FFF2-40B4-BE49-F238E27FC236}">
                        <a16:creationId xmlns:a16="http://schemas.microsoft.com/office/drawing/2014/main" id="{8BF4AAEB-786B-AA4E-B541-64D991958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4" name="Freeform 243">
                    <a:extLst>
                      <a:ext uri="{FF2B5EF4-FFF2-40B4-BE49-F238E27FC236}">
                        <a16:creationId xmlns:a16="http://schemas.microsoft.com/office/drawing/2014/main" id="{1918CC2B-3A46-FC4E-AF0B-F24F3D00C3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5" name="Freeform 244">
                    <a:extLst>
                      <a:ext uri="{FF2B5EF4-FFF2-40B4-BE49-F238E27FC236}">
                        <a16:creationId xmlns:a16="http://schemas.microsoft.com/office/drawing/2014/main" id="{5411F1DD-06C0-724A-9179-4B46FEC9F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6" name="Freeform 245">
                    <a:extLst>
                      <a:ext uri="{FF2B5EF4-FFF2-40B4-BE49-F238E27FC236}">
                        <a16:creationId xmlns:a16="http://schemas.microsoft.com/office/drawing/2014/main" id="{A346C962-9110-B045-98EF-B2C6E9D14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7" name="Freeform 246">
                    <a:extLst>
                      <a:ext uri="{FF2B5EF4-FFF2-40B4-BE49-F238E27FC236}">
                        <a16:creationId xmlns:a16="http://schemas.microsoft.com/office/drawing/2014/main" id="{869AAFD0-7901-C54B-AAFE-9583798FA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8" name="Freeform 247">
                    <a:extLst>
                      <a:ext uri="{FF2B5EF4-FFF2-40B4-BE49-F238E27FC236}">
                        <a16:creationId xmlns:a16="http://schemas.microsoft.com/office/drawing/2014/main" id="{1885088E-701C-1B4C-85A1-F5935A66A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9" name="Freeform 248">
                    <a:extLst>
                      <a:ext uri="{FF2B5EF4-FFF2-40B4-BE49-F238E27FC236}">
                        <a16:creationId xmlns:a16="http://schemas.microsoft.com/office/drawing/2014/main" id="{9608ECDE-EECF-F647-9278-D574C31ED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0" name="Freeform 249">
                    <a:extLst>
                      <a:ext uri="{FF2B5EF4-FFF2-40B4-BE49-F238E27FC236}">
                        <a16:creationId xmlns:a16="http://schemas.microsoft.com/office/drawing/2014/main" id="{DB3EEA7F-5097-7B4C-8480-173A1E572F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1" name="Freeform 250">
                    <a:extLst>
                      <a:ext uri="{FF2B5EF4-FFF2-40B4-BE49-F238E27FC236}">
                        <a16:creationId xmlns:a16="http://schemas.microsoft.com/office/drawing/2014/main" id="{C2D7F5CD-7EDB-0142-84A3-C54B3DB395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2" name="Freeform 251">
                    <a:extLst>
                      <a:ext uri="{FF2B5EF4-FFF2-40B4-BE49-F238E27FC236}">
                        <a16:creationId xmlns:a16="http://schemas.microsoft.com/office/drawing/2014/main" id="{6D36C8CF-1435-A646-8E73-4111E42BF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3" name="Freeform 252">
                    <a:extLst>
                      <a:ext uri="{FF2B5EF4-FFF2-40B4-BE49-F238E27FC236}">
                        <a16:creationId xmlns:a16="http://schemas.microsoft.com/office/drawing/2014/main" id="{94156BC8-578F-AF4A-8827-4C651ADBA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3" name="Group 253">
              <a:extLst>
                <a:ext uri="{FF2B5EF4-FFF2-40B4-BE49-F238E27FC236}">
                  <a16:creationId xmlns:a16="http://schemas.microsoft.com/office/drawing/2014/main" id="{56C6A12E-77B0-BE40-8DD7-7C960EB7A1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6" y="1293"/>
              <a:ext cx="363" cy="369"/>
              <a:chOff x="1884" y="1812"/>
              <a:chExt cx="363" cy="369"/>
            </a:xfrm>
          </p:grpSpPr>
          <p:sp>
            <p:nvSpPr>
              <p:cNvPr id="16435" name="AutoShape 254">
                <a:extLst>
                  <a:ext uri="{FF2B5EF4-FFF2-40B4-BE49-F238E27FC236}">
                    <a16:creationId xmlns:a16="http://schemas.microsoft.com/office/drawing/2014/main" id="{22DBDD3E-8F9F-2444-97D0-1FE944D5A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36" name="Group 255">
                <a:extLst>
                  <a:ext uri="{FF2B5EF4-FFF2-40B4-BE49-F238E27FC236}">
                    <a16:creationId xmlns:a16="http://schemas.microsoft.com/office/drawing/2014/main" id="{3B2D60C9-DB7F-CE49-AA1F-689FCB26E6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437" name="Freeform 256">
                  <a:extLst>
                    <a:ext uri="{FF2B5EF4-FFF2-40B4-BE49-F238E27FC236}">
                      <a16:creationId xmlns:a16="http://schemas.microsoft.com/office/drawing/2014/main" id="{CA4E37B8-4728-B941-8CE2-4415C5F1F9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438" name="Freeform 257">
                  <a:extLst>
                    <a:ext uri="{FF2B5EF4-FFF2-40B4-BE49-F238E27FC236}">
                      <a16:creationId xmlns:a16="http://schemas.microsoft.com/office/drawing/2014/main" id="{C106FBEF-AEA7-3446-BC0F-5F0B79629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sp>
          <p:nvSpPr>
            <p:cNvPr id="16424" name="Text Box 258">
              <a:extLst>
                <a:ext uri="{FF2B5EF4-FFF2-40B4-BE49-F238E27FC236}">
                  <a16:creationId xmlns:a16="http://schemas.microsoft.com/office/drawing/2014/main" id="{A5271820-80A8-524C-9D47-3A4D88438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1488"/>
              <a:ext cx="25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A</a:t>
              </a:r>
            </a:p>
          </p:txBody>
        </p:sp>
        <p:sp>
          <p:nvSpPr>
            <p:cNvPr id="16425" name="Text Box 259">
              <a:extLst>
                <a:ext uri="{FF2B5EF4-FFF2-40B4-BE49-F238E27FC236}">
                  <a16:creationId xmlns:a16="http://schemas.microsoft.com/office/drawing/2014/main" id="{8F72B683-14FB-4543-8DDB-C4780F1B5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282"/>
              <a:ext cx="23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B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6" name="Text Box 260">
              <a:extLst>
                <a:ext uri="{FF2B5EF4-FFF2-40B4-BE49-F238E27FC236}">
                  <a16:creationId xmlns:a16="http://schemas.microsoft.com/office/drawing/2014/main" id="{37368510-CEDA-D54E-9D7A-59DD19274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928"/>
              <a:ext cx="2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C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7" name="Text Box 261">
              <a:extLst>
                <a:ext uri="{FF2B5EF4-FFF2-40B4-BE49-F238E27FC236}">
                  <a16:creationId xmlns:a16="http://schemas.microsoft.com/office/drawing/2014/main" id="{FF152431-5C6C-D84E-A7CC-68C73346E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1" y="1299"/>
              <a:ext cx="3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R1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8" name="Text Box 262">
              <a:extLst>
                <a:ext uri="{FF2B5EF4-FFF2-40B4-BE49-F238E27FC236}">
                  <a16:creationId xmlns:a16="http://schemas.microsoft.com/office/drawing/2014/main" id="{65C8E517-2B14-EC44-84BA-FF4734F54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2832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R2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9" name="Text Box 263">
              <a:extLst>
                <a:ext uri="{FF2B5EF4-FFF2-40B4-BE49-F238E27FC236}">
                  <a16:creationId xmlns:a16="http://schemas.microsoft.com/office/drawing/2014/main" id="{A0CB641E-364B-6E41-BCF7-A9646B66A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0" name="Text Box 264">
              <a:extLst>
                <a:ext uri="{FF2B5EF4-FFF2-40B4-BE49-F238E27FC236}">
                  <a16:creationId xmlns:a16="http://schemas.microsoft.com/office/drawing/2014/main" id="{9284D24F-817D-A248-99B6-98913BC43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1440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R4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1" name="Text Box 265">
              <a:extLst>
                <a:ext uri="{FF2B5EF4-FFF2-40B4-BE49-F238E27FC236}">
                  <a16:creationId xmlns:a16="http://schemas.microsoft.com/office/drawing/2014/main" id="{0CF9A745-C6FE-2441-AC34-126DD39A3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4" y="1440"/>
              <a:ext cx="2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2" name="Text Box 266">
              <a:extLst>
                <a:ext uri="{FF2B5EF4-FFF2-40B4-BE49-F238E27FC236}">
                  <a16:creationId xmlns:a16="http://schemas.microsoft.com/office/drawing/2014/main" id="{D15BBF75-6890-3E47-A65A-047D000E8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2" y="2304"/>
              <a:ext cx="2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E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3" name="Text Box 267">
              <a:extLst>
                <a:ext uri="{FF2B5EF4-FFF2-40B4-BE49-F238E27FC236}">
                  <a16:creationId xmlns:a16="http://schemas.microsoft.com/office/drawing/2014/main" id="{41B3BD05-8E5D-534A-8B02-746A2B571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6" y="3168"/>
              <a:ext cx="2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F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4" name="Text Box 268">
              <a:extLst>
                <a:ext uri="{FF2B5EF4-FFF2-40B4-BE49-F238E27FC236}">
                  <a16:creationId xmlns:a16="http://schemas.microsoft.com/office/drawing/2014/main" id="{BB0C6C43-0874-A844-BDC1-E2A8F1F4F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3069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R5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</p:grpSp>
      <p:grpSp>
        <p:nvGrpSpPr>
          <p:cNvPr id="31" name="Group 269">
            <a:extLst>
              <a:ext uri="{FF2B5EF4-FFF2-40B4-BE49-F238E27FC236}">
                <a16:creationId xmlns:a16="http://schemas.microsoft.com/office/drawing/2014/main" id="{42B07282-2C9F-1741-BF4A-0079B2E31297}"/>
              </a:ext>
            </a:extLst>
          </p:cNvPr>
          <p:cNvGrpSpPr>
            <a:grpSpLocks/>
          </p:cNvGrpSpPr>
          <p:nvPr/>
        </p:nvGrpSpPr>
        <p:grpSpPr bwMode="auto">
          <a:xfrm>
            <a:off x="1055688" y="4354513"/>
            <a:ext cx="804862" cy="228600"/>
            <a:chOff x="1776" y="3840"/>
            <a:chExt cx="720" cy="144"/>
          </a:xfrm>
        </p:grpSpPr>
        <p:sp>
          <p:nvSpPr>
            <p:cNvPr id="16398" name="Rectangle 270">
              <a:extLst>
                <a:ext uri="{FF2B5EF4-FFF2-40B4-BE49-F238E27FC236}">
                  <a16:creationId xmlns:a16="http://schemas.microsoft.com/office/drawing/2014/main" id="{41EB9C32-4982-2643-B449-B715352DB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9" name="Rectangle 271" descr="Wide upward diagonal">
              <a:extLst>
                <a:ext uri="{FF2B5EF4-FFF2-40B4-BE49-F238E27FC236}">
                  <a16:creationId xmlns:a16="http://schemas.microsoft.com/office/drawing/2014/main" id="{2A57101E-6328-B349-9799-19E5CCB65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1" name="Group 272">
            <a:extLst>
              <a:ext uri="{FF2B5EF4-FFF2-40B4-BE49-F238E27FC236}">
                <a16:creationId xmlns:a16="http://schemas.microsoft.com/office/drawing/2014/main" id="{B8A0EBB4-B7F9-C443-B105-29AE2B7E07F0}"/>
              </a:ext>
            </a:extLst>
          </p:cNvPr>
          <p:cNvGrpSpPr>
            <a:grpSpLocks/>
          </p:cNvGrpSpPr>
          <p:nvPr/>
        </p:nvGrpSpPr>
        <p:grpSpPr bwMode="auto">
          <a:xfrm>
            <a:off x="1168400" y="2354263"/>
            <a:ext cx="541338" cy="228600"/>
            <a:chOff x="244" y="1056"/>
            <a:chExt cx="341" cy="144"/>
          </a:xfrm>
        </p:grpSpPr>
        <p:sp>
          <p:nvSpPr>
            <p:cNvPr id="16396" name="Rectangle 273">
              <a:extLst>
                <a:ext uri="{FF2B5EF4-FFF2-40B4-BE49-F238E27FC236}">
                  <a16:creationId xmlns:a16="http://schemas.microsoft.com/office/drawing/2014/main" id="{B279EE52-34EC-4D45-AA1A-0C9962A1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1056"/>
              <a:ext cx="240" cy="144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7" name="Rectangle 274" descr="Wide upward diagonal">
              <a:extLst>
                <a:ext uri="{FF2B5EF4-FFF2-40B4-BE49-F238E27FC236}">
                  <a16:creationId xmlns:a16="http://schemas.microsoft.com/office/drawing/2014/main" id="{9039F217-824D-5E45-A159-CF32D1EE6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056"/>
              <a:ext cx="101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3" name="Group 275">
            <a:extLst>
              <a:ext uri="{FF2B5EF4-FFF2-40B4-BE49-F238E27FC236}">
                <a16:creationId xmlns:a16="http://schemas.microsoft.com/office/drawing/2014/main" id="{65098501-1CB8-C241-8F06-344E0C205388}"/>
              </a:ext>
            </a:extLst>
          </p:cNvPr>
          <p:cNvGrpSpPr>
            <a:grpSpLocks/>
          </p:cNvGrpSpPr>
          <p:nvPr/>
        </p:nvGrpSpPr>
        <p:grpSpPr bwMode="auto">
          <a:xfrm rot="-126167">
            <a:off x="1106488" y="3141663"/>
            <a:ext cx="700087" cy="228600"/>
            <a:chOff x="144" y="1252"/>
            <a:chExt cx="441" cy="144"/>
          </a:xfrm>
        </p:grpSpPr>
        <p:sp>
          <p:nvSpPr>
            <p:cNvPr id="16394" name="Rectangle 276">
              <a:extLst>
                <a:ext uri="{FF2B5EF4-FFF2-40B4-BE49-F238E27FC236}">
                  <a16:creationId xmlns:a16="http://schemas.microsoft.com/office/drawing/2014/main" id="{9CC60FC1-D023-8442-8460-4A2F732ED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1252"/>
              <a:ext cx="340" cy="14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5" name="Rectangle 277" descr="Wide upward diagonal">
              <a:extLst>
                <a:ext uri="{FF2B5EF4-FFF2-40B4-BE49-F238E27FC236}">
                  <a16:creationId xmlns:a16="http://schemas.microsoft.com/office/drawing/2014/main" id="{523ACB8A-88BD-0348-A481-594B041AC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252"/>
              <a:ext cx="101" cy="144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384" name="Group 278">
            <a:extLst>
              <a:ext uri="{FF2B5EF4-FFF2-40B4-BE49-F238E27FC236}">
                <a16:creationId xmlns:a16="http://schemas.microsoft.com/office/drawing/2014/main" id="{5F5B3AD2-5FDF-F84C-981A-3FD2714B4D3C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5105400"/>
            <a:ext cx="804863" cy="228600"/>
            <a:chOff x="1776" y="3840"/>
            <a:chExt cx="720" cy="144"/>
          </a:xfrm>
        </p:grpSpPr>
        <p:sp>
          <p:nvSpPr>
            <p:cNvPr id="16392" name="Rectangle 279">
              <a:extLst>
                <a:ext uri="{FF2B5EF4-FFF2-40B4-BE49-F238E27FC236}">
                  <a16:creationId xmlns:a16="http://schemas.microsoft.com/office/drawing/2014/main" id="{56497327-C05C-2141-B15D-D917A4A7A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3" name="Rectangle 280" descr="Wide upward diagonal">
              <a:extLst>
                <a:ext uri="{FF2B5EF4-FFF2-40B4-BE49-F238E27FC236}">
                  <a16:creationId xmlns:a16="http://schemas.microsoft.com/office/drawing/2014/main" id="{9D34A07A-DFA8-1C4C-AF91-89B1D26AE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890E100D-DDB2-D943-87B5-B23CB54AC91A}"/>
              </a:ext>
            </a:extLst>
          </p:cNvPr>
          <p:cNvSpPr txBox="1"/>
          <p:nvPr/>
        </p:nvSpPr>
        <p:spPr>
          <a:xfrm>
            <a:off x="733425" y="5614988"/>
            <a:ext cx="77898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dirty="0"/>
              <a:t>Every router performs a per-packet lookup for every packet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a lookup in it’s local lookup table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lookups (ENTIRELY) independently of every other router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96379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44444E-6 L 0.14392 0.03588 L 0.30607 -0.02755 L 0.50347 0.06343 L 0.70243 0.20995 " pathEditMode="relative" ptsTypes="AAAAA">
                                      <p:cBhvr>
                                        <p:cTn id="6" dur="2000" fill="hold"/>
                                        <p:tgtEl>
                                          <p:spTgt spid="165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14028 -0.06667 L 0.16962 0.15116 L 0.51094 0.19514 L 0.68906 0.28125 " pathEditMode="relative" ptsTypes="AAAAA">
                                      <p:cBhvr>
                                        <p:cTn id="8" dur="2000" fill="hold"/>
                                        <p:tgtEl>
                                          <p:spTgt spid="165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94444E-6 -4.07407E-6 L 0.16233 -0.05694 L 0.30001 -0.32199 L 0.49983 -0.22615 L 0.70001 -0.28773 " pathEditMode="relative" ptsTypes="AAAAA">
                                      <p:cBhvr>
                                        <p:cTn id="1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44444E-6 L -0.16233 -0.06828 L -0.3684 -0.39027 L -0.52812 -0.32847 L -0.70486 -0.36574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163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00" y="-19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457200" y="1524000"/>
            <a:ext cx="2438400" cy="990600"/>
          </a:xfrm>
          <a:prstGeom prst="wedgeEllipseCallout">
            <a:avLst>
              <a:gd name="adj1" fmla="val 20725"/>
              <a:gd name="adj2" fmla="val 119013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on their way in</a:t>
            </a:r>
          </a:p>
        </p:txBody>
      </p:sp>
      <p:sp>
        <p:nvSpPr>
          <p:cNvPr id="50" name="Oval Callout 49"/>
          <p:cNvSpPr/>
          <p:nvPr/>
        </p:nvSpPr>
        <p:spPr bwMode="auto">
          <a:xfrm>
            <a:off x="6553200" y="2286000"/>
            <a:ext cx="2438400" cy="990600"/>
          </a:xfrm>
          <a:prstGeom prst="wedgeEllipseCallout">
            <a:avLst>
              <a:gd name="adj1" fmla="val -36350"/>
              <a:gd name="adj2" fmla="val 134015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before they leave</a:t>
            </a:r>
          </a:p>
        </p:txBody>
      </p:sp>
      <p:sp>
        <p:nvSpPr>
          <p:cNvPr id="51" name="Oval Callout 50"/>
          <p:cNvSpPr/>
          <p:nvPr/>
        </p:nvSpPr>
        <p:spPr bwMode="auto">
          <a:xfrm>
            <a:off x="5867400" y="5105400"/>
            <a:ext cx="2743200" cy="1143000"/>
          </a:xfrm>
          <a:prstGeom prst="wedgeEllipseCallout">
            <a:avLst>
              <a:gd name="adj1" fmla="val -76247"/>
              <a:gd name="adj2" fmla="val -9237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Transfers</a:t>
            </a: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 packets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from input to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output ports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5" name="Oval Callout 54"/>
          <p:cNvSpPr/>
          <p:nvPr/>
        </p:nvSpPr>
        <p:spPr bwMode="auto">
          <a:xfrm>
            <a:off x="5867400" y="228600"/>
            <a:ext cx="2971800" cy="1600200"/>
          </a:xfrm>
          <a:prstGeom prst="wedgeEllipseCallout">
            <a:avLst>
              <a:gd name="adj1" fmla="val -12523"/>
              <a:gd name="adj2" fmla="val 4945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Input and Output for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 the same port are on one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physical </a:t>
            </a:r>
            <a:r>
              <a:rPr lang="en-US" sz="1800" dirty="0" err="1">
                <a:latin typeface="+mn-lt"/>
              </a:rPr>
              <a:t>linecard</a:t>
            </a:r>
            <a:r>
              <a:rPr lang="en-US" sz="1800" dirty="0">
                <a:latin typeface="+mn-lt"/>
              </a:rPr>
              <a:t> 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H="1">
            <a:off x="3048000" y="1600200"/>
            <a:ext cx="3276600" cy="15240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8" name="Straight Arrow Connector 57"/>
          <p:cNvCxnSpPr/>
          <p:nvPr/>
        </p:nvCxnSpPr>
        <p:spPr bwMode="auto">
          <a:xfrm flipH="1">
            <a:off x="6553200" y="1752600"/>
            <a:ext cx="76200" cy="14478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custDataLst>
      <p:tags r:id="rId1"/>
    </p:custDataLst>
    <p:extLst>
      <p:ext uri="{BB962C8B-B14F-4D97-AF65-F5344CB8AC3E}">
        <p14:creationId xmlns:p14="http://schemas.microsoft.com/office/powerpoint/2010/main" val="317405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6096000" y="685800"/>
            <a:ext cx="2895600" cy="1600200"/>
          </a:xfrm>
          <a:prstGeom prst="wedgeEllipseCallout">
            <a:avLst>
              <a:gd name="adj1" fmla="val -75808"/>
              <a:gd name="adj2" fmla="val 3815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(1)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Implement IGP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and BGP protocols;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compute routing tables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6" name="Oval Callout 35"/>
          <p:cNvSpPr/>
          <p:nvPr/>
        </p:nvSpPr>
        <p:spPr bwMode="auto">
          <a:xfrm>
            <a:off x="6172200" y="838200"/>
            <a:ext cx="2895600" cy="1600200"/>
          </a:xfrm>
          <a:prstGeom prst="wedgeEllipseCallout">
            <a:avLst>
              <a:gd name="adj1" fmla="val -75341"/>
              <a:gd name="adj2" fmla="val 36470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(2)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Push forwarding 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tables to the line cards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2667000" y="2362200"/>
            <a:ext cx="1600200" cy="3810000"/>
            <a:chOff x="2667000" y="2362200"/>
            <a:chExt cx="1600200" cy="3810000"/>
          </a:xfrm>
        </p:grpSpPr>
        <p:cxnSp>
          <p:nvCxnSpPr>
            <p:cNvPr id="18" name="Straight Arrow Connector 17"/>
            <p:cNvCxnSpPr/>
            <p:nvPr/>
          </p:nvCxnSpPr>
          <p:spPr bwMode="auto">
            <a:xfrm flipH="1">
              <a:off x="3048000" y="2362200"/>
              <a:ext cx="1066800" cy="7620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9" name="Straight Arrow Connector 38"/>
            <p:cNvCxnSpPr>
              <a:endCxn id="6" idx="3"/>
            </p:cNvCxnSpPr>
            <p:nvPr/>
          </p:nvCxnSpPr>
          <p:spPr bwMode="auto">
            <a:xfrm flipH="1">
              <a:off x="3023786" y="2362200"/>
              <a:ext cx="1167214" cy="177725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2" name="Straight Arrow Connector 41"/>
            <p:cNvCxnSpPr/>
            <p:nvPr/>
          </p:nvCxnSpPr>
          <p:spPr bwMode="auto">
            <a:xfrm flipH="1">
              <a:off x="3048000" y="2362200"/>
              <a:ext cx="1219200" cy="35052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45" name="Rectangle 44"/>
            <p:cNvSpPr/>
            <p:nvPr/>
          </p:nvSpPr>
          <p:spPr bwMode="auto">
            <a:xfrm>
              <a:off x="2667000" y="3200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6" name="Rectangle 45"/>
            <p:cNvSpPr/>
            <p:nvPr/>
          </p:nvSpPr>
          <p:spPr bwMode="auto">
            <a:xfrm>
              <a:off x="2667000" y="3962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2667000" y="5867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0521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827314" y="1730828"/>
            <a:ext cx="7489371" cy="4354285"/>
          </a:xfrm>
        </p:spPr>
        <p:txBody>
          <a:bodyPr>
            <a:normAutofit lnSpcReduction="10000"/>
          </a:bodyPr>
          <a:lstStyle/>
          <a:p>
            <a:r>
              <a:rPr lang="en-US" dirty="0">
                <a:solidFill>
                  <a:schemeClr val="tx1"/>
                </a:solidFill>
              </a:rPr>
              <a:t>Name: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Address: Where is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r>
              <a:rPr lang="en-US" dirty="0">
                <a:solidFill>
                  <a:schemeClr val="tx1"/>
                </a:solidFill>
              </a:rPr>
              <a:t> 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Routing: How do I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</a:p>
          <a:p>
            <a:endParaRPr lang="en-US" i="1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Forwarding: What path do I take next</a:t>
            </a:r>
          </a:p>
          <a:p>
            <a:r>
              <a:rPr lang="en-US" dirty="0">
                <a:solidFill>
                  <a:schemeClr val="tx1"/>
                </a:solidFill>
              </a:rPr>
              <a:t>to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9D1732F-5AB4-D446-AC75-78237AD0353F}"/>
              </a:ext>
            </a:extLst>
          </p:cNvPr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200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Recall: Network layer is responsible for </a:t>
            </a:r>
            <a:r>
              <a:rPr lang="en-US" b="1" i="1" dirty="0"/>
              <a:t>GLOBAL</a:t>
            </a:r>
            <a:r>
              <a:rPr lang="en-US" dirty="0"/>
              <a:t> delivery</a:t>
            </a:r>
          </a:p>
        </p:txBody>
      </p:sp>
    </p:spTree>
    <p:extLst>
      <p:ext uri="{BB962C8B-B14F-4D97-AF65-F5344CB8AC3E}">
        <p14:creationId xmlns:p14="http://schemas.microsoft.com/office/powerpoint/2010/main" val="320933728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6318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8" name="Oval 30"/>
          <p:cNvSpPr>
            <a:spLocks noChangeArrowheads="1"/>
          </p:cNvSpPr>
          <p:nvPr/>
        </p:nvSpPr>
        <p:spPr bwMode="auto">
          <a:xfrm>
            <a:off x="838200" y="2590800"/>
            <a:ext cx="7620000" cy="40386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" name="Oval Callout 48"/>
          <p:cNvSpPr/>
          <p:nvPr/>
        </p:nvSpPr>
        <p:spPr bwMode="auto">
          <a:xfrm>
            <a:off x="7162800" y="16764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data plane</a:t>
            </a:r>
          </a:p>
        </p:txBody>
      </p:sp>
      <p:sp>
        <p:nvSpPr>
          <p:cNvPr id="35" name="Oval 30"/>
          <p:cNvSpPr>
            <a:spLocks noChangeArrowheads="1"/>
          </p:cNvSpPr>
          <p:nvPr/>
        </p:nvSpPr>
        <p:spPr bwMode="auto">
          <a:xfrm>
            <a:off x="2667000" y="1600200"/>
            <a:ext cx="40386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Oval Callout 35"/>
          <p:cNvSpPr/>
          <p:nvPr/>
        </p:nvSpPr>
        <p:spPr bwMode="auto">
          <a:xfrm>
            <a:off x="6324600" y="4572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control plane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-205662" y="4391879"/>
            <a:ext cx="2159312" cy="1098674"/>
            <a:chOff x="-382996" y="1648488"/>
            <a:chExt cx="2159312" cy="1098674"/>
          </a:xfrm>
        </p:grpSpPr>
        <p:sp>
          <p:nvSpPr>
            <p:cNvPr id="3" name="Rounded Rectangular Callout 2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41654"/>
                <a:gd name="adj2" fmla="val 7325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6493" y="1823832"/>
              <a:ext cx="164830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A decision for each packet.</a:t>
              </a:r>
            </a:p>
            <a:p>
              <a:endParaRPr lang="en-GB" dirty="0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93605" y="488530"/>
            <a:ext cx="2216354" cy="1390322"/>
            <a:chOff x="-382996" y="1621167"/>
            <a:chExt cx="2216354" cy="1200329"/>
          </a:xfrm>
        </p:grpSpPr>
        <p:sp>
          <p:nvSpPr>
            <p:cNvPr id="42" name="Rounded Rectangular Callout 41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105691"/>
                <a:gd name="adj2" fmla="val 6768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-254436" y="1621167"/>
              <a:ext cx="208779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Makes decisions over long time horizons : network change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14804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35" grpId="0" animBg="1"/>
      <p:bldP spid="3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429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24200"/>
            <a:ext cx="381000" cy="4476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 flipV="1">
            <a:off x="2590800" y="3419475"/>
            <a:ext cx="533400" cy="95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Rounded Rectangle 72"/>
          <p:cNvSpPr/>
          <p:nvPr/>
        </p:nvSpPr>
        <p:spPr bwMode="auto">
          <a:xfrm>
            <a:off x="6096000" y="1524000"/>
            <a:ext cx="2133600" cy="1219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hosts”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b="0" dirty="0">
                <a:solidFill>
                  <a:schemeClr val="bg1"/>
                </a:solidFill>
              </a:rPr>
              <a:t>“Clients”, “Users”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points”</a:t>
            </a:r>
          </a:p>
        </p:txBody>
      </p:sp>
      <p:sp>
        <p:nvSpPr>
          <p:cNvPr id="123" name="Rounded Rectangle 122"/>
          <p:cNvSpPr/>
          <p:nvPr/>
        </p:nvSpPr>
        <p:spPr bwMode="auto">
          <a:xfrm>
            <a:off x="5486400" y="5486400"/>
            <a:ext cx="2743200" cy="609600"/>
          </a:xfrm>
          <a:prstGeom prst="roundRect">
            <a:avLst/>
          </a:prstGeom>
          <a:solidFill>
            <a:srgbClr val="0000FF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“Interior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4" name="Rounded Rectangle 123"/>
          <p:cNvSpPr/>
          <p:nvPr/>
        </p:nvSpPr>
        <p:spPr bwMode="auto">
          <a:xfrm>
            <a:off x="3962400" y="2667000"/>
            <a:ext cx="2743200" cy="609600"/>
          </a:xfrm>
          <a:prstGeom prst="roundRect">
            <a:avLst/>
          </a:prstGeom>
          <a:solidFill>
            <a:srgbClr val="FF66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“Border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685800" y="457200"/>
            <a:ext cx="7239000" cy="838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“Autonomous </a:t>
            </a:r>
            <a:r>
              <a:rPr lang="en-US" b="0" dirty="0">
                <a:solidFill>
                  <a:schemeClr val="bg1"/>
                </a:solidFill>
              </a:rPr>
              <a:t>System (AS)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“Domain”</a:t>
            </a:r>
            <a:br>
              <a:rPr lang="en-US" b="0" dirty="0">
                <a:solidFill>
                  <a:schemeClr val="bg1"/>
                </a:solidFill>
              </a:rPr>
            </a:br>
            <a:r>
              <a:rPr lang="en-US" b="0" dirty="0">
                <a:solidFill>
                  <a:schemeClr val="bg1"/>
                </a:solidFill>
              </a:rPr>
              <a:t>Region of a network under a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single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administrative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entity</a:t>
            </a:r>
            <a:endParaRPr kumimoji="0" lang="en-US" sz="20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228600" y="26670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3657600" y="2209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7620000" y="3352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1600200" y="4419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6096000" y="4800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42672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5410200" y="3505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1" name="Oval 70"/>
          <p:cNvSpPr/>
          <p:nvPr/>
        </p:nvSpPr>
        <p:spPr bwMode="auto">
          <a:xfrm>
            <a:off x="2895600" y="30480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28956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438400" y="1295400"/>
            <a:ext cx="3505200" cy="2590800"/>
            <a:chOff x="2438400" y="1295400"/>
            <a:chExt cx="3505200" cy="2590800"/>
          </a:xfrm>
        </p:grpSpPr>
        <p:cxnSp>
          <p:nvCxnSpPr>
            <p:cNvPr id="15" name="Straight Arrow Connector 14"/>
            <p:cNvCxnSpPr/>
            <p:nvPr/>
          </p:nvCxnSpPr>
          <p:spPr bwMode="auto">
            <a:xfrm>
              <a:off x="2438400" y="1295400"/>
              <a:ext cx="76200" cy="9144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5" name="Straight Arrow Connector 74"/>
            <p:cNvCxnSpPr/>
            <p:nvPr/>
          </p:nvCxnSpPr>
          <p:spPr bwMode="auto">
            <a:xfrm>
              <a:off x="3962400" y="1295400"/>
              <a:ext cx="152400" cy="25908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7" name="Straight Arrow Connector 76"/>
            <p:cNvCxnSpPr/>
            <p:nvPr/>
          </p:nvCxnSpPr>
          <p:spPr bwMode="auto">
            <a:xfrm>
              <a:off x="4419600" y="1371600"/>
              <a:ext cx="1524000" cy="19812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41" name="Group 40"/>
          <p:cNvGrpSpPr/>
          <p:nvPr/>
        </p:nvGrpSpPr>
        <p:grpSpPr>
          <a:xfrm>
            <a:off x="1371600" y="2667000"/>
            <a:ext cx="6019800" cy="2667000"/>
            <a:chOff x="1371600" y="2667000"/>
            <a:chExt cx="6019800" cy="2667000"/>
          </a:xfrm>
        </p:grpSpPr>
        <p:sp>
          <p:nvSpPr>
            <p:cNvPr id="80" name="Oval 79"/>
            <p:cNvSpPr/>
            <p:nvPr/>
          </p:nvSpPr>
          <p:spPr bwMode="auto">
            <a:xfrm>
              <a:off x="13716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2" name="Oval 81"/>
            <p:cNvSpPr/>
            <p:nvPr/>
          </p:nvSpPr>
          <p:spPr bwMode="auto">
            <a:xfrm>
              <a:off x="3581400" y="4267200"/>
              <a:ext cx="838200" cy="6096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>
              <a:off x="23622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5" name="Oval 84"/>
            <p:cNvSpPr/>
            <p:nvPr/>
          </p:nvSpPr>
          <p:spPr bwMode="auto">
            <a:xfrm>
              <a:off x="4191000" y="48006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6" name="Oval 85"/>
            <p:cNvSpPr/>
            <p:nvPr/>
          </p:nvSpPr>
          <p:spPr bwMode="auto">
            <a:xfrm>
              <a:off x="6705600" y="3048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8" name="Oval 87"/>
            <p:cNvSpPr/>
            <p:nvPr/>
          </p:nvSpPr>
          <p:spPr bwMode="auto">
            <a:xfrm>
              <a:off x="6248400" y="41148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</p:grpSp>
      <p:sp>
        <p:nvSpPr>
          <p:cNvPr id="91" name="Freeform 90"/>
          <p:cNvSpPr/>
          <p:nvPr/>
        </p:nvSpPr>
        <p:spPr>
          <a:xfrm>
            <a:off x="1064110" y="3266204"/>
            <a:ext cx="5565290" cy="1610596"/>
          </a:xfrm>
          <a:custGeom>
            <a:avLst/>
            <a:gdLst>
              <a:gd name="connsiteX0" fmla="*/ 0 w 5565290"/>
              <a:gd name="connsiteY0" fmla="*/ 11246 h 1610596"/>
              <a:gd name="connsiteX1" fmla="*/ 564396 w 5565290"/>
              <a:gd name="connsiteY1" fmla="*/ 42605 h 1610596"/>
              <a:gd name="connsiteX2" fmla="*/ 1285569 w 5565290"/>
              <a:gd name="connsiteY2" fmla="*/ 356204 h 1610596"/>
              <a:gd name="connsiteX3" fmla="*/ 2194874 w 5565290"/>
              <a:gd name="connsiteY3" fmla="*/ 356204 h 1610596"/>
              <a:gd name="connsiteX4" fmla="*/ 2257584 w 5565290"/>
              <a:gd name="connsiteY4" fmla="*/ 936360 h 1610596"/>
              <a:gd name="connsiteX5" fmla="*/ 2931724 w 5565290"/>
              <a:gd name="connsiteY5" fmla="*/ 1281318 h 1610596"/>
              <a:gd name="connsiteX6" fmla="*/ 3652897 w 5565290"/>
              <a:gd name="connsiteY6" fmla="*/ 1030440 h 1610596"/>
              <a:gd name="connsiteX7" fmla="*/ 4734656 w 5565290"/>
              <a:gd name="connsiteY7" fmla="*/ 560042 h 1610596"/>
              <a:gd name="connsiteX8" fmla="*/ 5502862 w 5565290"/>
              <a:gd name="connsiteY8" fmla="*/ 1296998 h 1610596"/>
              <a:gd name="connsiteX9" fmla="*/ 5518539 w 5565290"/>
              <a:gd name="connsiteY9" fmla="*/ 1610596 h 161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5290" h="1610596">
                <a:moveTo>
                  <a:pt x="0" y="11246"/>
                </a:moveTo>
                <a:cubicBezTo>
                  <a:pt x="175067" y="-1821"/>
                  <a:pt x="350135" y="-14888"/>
                  <a:pt x="564396" y="42605"/>
                </a:cubicBezTo>
                <a:cubicBezTo>
                  <a:pt x="778657" y="100098"/>
                  <a:pt x="1013823" y="303938"/>
                  <a:pt x="1285569" y="356204"/>
                </a:cubicBezTo>
                <a:cubicBezTo>
                  <a:pt x="1557315" y="408471"/>
                  <a:pt x="2032872" y="259511"/>
                  <a:pt x="2194874" y="356204"/>
                </a:cubicBezTo>
                <a:cubicBezTo>
                  <a:pt x="2356876" y="452897"/>
                  <a:pt x="2134776" y="782174"/>
                  <a:pt x="2257584" y="936360"/>
                </a:cubicBezTo>
                <a:cubicBezTo>
                  <a:pt x="2380392" y="1090546"/>
                  <a:pt x="2699172" y="1265638"/>
                  <a:pt x="2931724" y="1281318"/>
                </a:cubicBezTo>
                <a:cubicBezTo>
                  <a:pt x="3164276" y="1296998"/>
                  <a:pt x="3352408" y="1150653"/>
                  <a:pt x="3652897" y="1030440"/>
                </a:cubicBezTo>
                <a:cubicBezTo>
                  <a:pt x="3953386" y="910227"/>
                  <a:pt x="4426329" y="515616"/>
                  <a:pt x="4734656" y="560042"/>
                </a:cubicBezTo>
                <a:cubicBezTo>
                  <a:pt x="5042983" y="604468"/>
                  <a:pt x="5372215" y="1121906"/>
                  <a:pt x="5502862" y="1296998"/>
                </a:cubicBezTo>
                <a:cubicBezTo>
                  <a:pt x="5633509" y="1472090"/>
                  <a:pt x="5518539" y="1610596"/>
                  <a:pt x="5518539" y="1610596"/>
                </a:cubicBezTo>
              </a:path>
            </a:pathLst>
          </a:custGeom>
          <a:ln w="57150" cmpd="sng">
            <a:solidFill>
              <a:srgbClr val="008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762000" y="3810000"/>
            <a:ext cx="2133600" cy="609600"/>
          </a:xfrm>
          <a:prstGeom prst="roundRect">
            <a:avLst/>
          </a:prstGeom>
          <a:solidFill>
            <a:srgbClr val="0080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“Route”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“Path”</a:t>
            </a:r>
          </a:p>
        </p:txBody>
      </p:sp>
      <p:sp>
        <p:nvSpPr>
          <p:cNvPr id="8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721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3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3" grpId="0" animBg="1"/>
      <p:bldP spid="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91" grpId="0" animBg="1"/>
      <p:bldP spid="9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276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33725"/>
            <a:ext cx="381000" cy="2857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>
            <a:off x="2590800" y="3362325"/>
            <a:ext cx="5334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2" name="Group 37"/>
          <p:cNvGrpSpPr>
            <a:grpSpLocks/>
          </p:cNvGrpSpPr>
          <p:nvPr/>
        </p:nvGrpSpPr>
        <p:grpSpPr bwMode="auto">
          <a:xfrm>
            <a:off x="762000" y="3125787"/>
            <a:ext cx="533400" cy="227013"/>
            <a:chOff x="885372" y="3276600"/>
            <a:chExt cx="1172028" cy="228600"/>
          </a:xfrm>
        </p:grpSpPr>
        <p:sp>
          <p:nvSpPr>
            <p:cNvPr id="64" name="Rectangle 63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200" dirty="0"/>
                <a:t>111010010</a:t>
              </a:r>
              <a:endParaRPr lang="en-US" sz="800" dirty="0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400" dirty="0">
                  <a:solidFill>
                    <a:schemeClr val="tx1"/>
                  </a:solidFill>
                </a:rPr>
                <a:t>MIT</a:t>
              </a:r>
            </a:p>
          </p:txBody>
        </p:sp>
      </p:grpSp>
      <p:graphicFrame>
        <p:nvGraphicFramePr>
          <p:cNvPr id="83" name="Table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573130"/>
              </p:ext>
            </p:extLst>
          </p:nvPr>
        </p:nvGraphicFramePr>
        <p:xfrm>
          <a:off x="1629592" y="2438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5" name="Table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698867"/>
              </p:ext>
            </p:extLst>
          </p:nvPr>
        </p:nvGraphicFramePr>
        <p:xfrm>
          <a:off x="2286000" y="2819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6" name="Table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160094"/>
              </p:ext>
            </p:extLst>
          </p:nvPr>
        </p:nvGraphicFramePr>
        <p:xfrm>
          <a:off x="3153592" y="2895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8" name="Table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2015243"/>
              </p:ext>
            </p:extLst>
          </p:nvPr>
        </p:nvGraphicFramePr>
        <p:xfrm>
          <a:off x="3305992" y="36956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9" name="Table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099121"/>
              </p:ext>
            </p:extLst>
          </p:nvPr>
        </p:nvGraphicFramePr>
        <p:xfrm>
          <a:off x="3886200" y="40004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331171"/>
              </p:ext>
            </p:extLst>
          </p:nvPr>
        </p:nvGraphicFramePr>
        <p:xfrm>
          <a:off x="4648200" y="3581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2" name="Table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5535267"/>
              </p:ext>
            </p:extLst>
          </p:nvPr>
        </p:nvGraphicFramePr>
        <p:xfrm>
          <a:off x="5668192" y="3276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4" name="Table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8386143"/>
              </p:ext>
            </p:extLst>
          </p:nvPr>
        </p:nvGraphicFramePr>
        <p:xfrm>
          <a:off x="6506392" y="38100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70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514600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6275789" y="5391090"/>
            <a:ext cx="582211" cy="369332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1800" b="0" dirty="0">
                <a:solidFill>
                  <a:srgbClr val="000090"/>
                </a:solidFill>
              </a:rPr>
              <a:t>MIT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228600" y="5334000"/>
            <a:ext cx="8229600" cy="12954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</a:rPr>
              <a:t>Internet routing protocols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are responsible for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constructing </a:t>
            </a:r>
            <a:b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</a:b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and updating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the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forwarding tables at routers</a:t>
            </a: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0386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4439E-6 -1.5848E-6 L 0.0686 -0.01599 L 0.1372 0.03893 L 0.22282 0.02294 L 0.23497 0.12118 L 0.30687 0.14875 L 0.39267 0.1235 L 0.50938 0.06858 L 0.59673 0.18536 " pathEditMode="relative" ptsTypes="AAAAAAAAA">
                                      <p:cBhvr>
                                        <p:cTn id="11" dur="3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 Protocols	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2"/>
            <a:ext cx="9067800" cy="4986337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Routing protocols implement the core function of a network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Establish paths between nodes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Part of the network’s </a:t>
            </a:r>
            <a:r>
              <a:rPr lang="en-US" dirty="0"/>
              <a:t>“</a:t>
            </a:r>
            <a:r>
              <a:rPr lang="en-US" dirty="0">
                <a:solidFill>
                  <a:srgbClr val="FF0000"/>
                </a:solidFill>
              </a:rPr>
              <a:t>control plane</a:t>
            </a:r>
            <a:r>
              <a:rPr lang="en-US" dirty="0"/>
              <a:t>” </a:t>
            </a:r>
          </a:p>
          <a:p>
            <a:endParaRPr lang="en-US" sz="2400" dirty="0"/>
          </a:p>
          <a:p>
            <a:r>
              <a:rPr lang="en-US" sz="2400" dirty="0"/>
              <a:t>Network modeled as a graph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Routers are graph vertices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Links are edges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Edges have an associated “cost”</a:t>
            </a:r>
          </a:p>
          <a:p>
            <a:pPr lvl="2"/>
            <a:r>
              <a:rPr lang="en-US" dirty="0">
                <a:solidFill>
                  <a:srgbClr val="000090"/>
                </a:solidFill>
              </a:rPr>
              <a:t>e.g., distance, loss  </a:t>
            </a:r>
            <a:br>
              <a:rPr lang="en-US" dirty="0">
                <a:solidFill>
                  <a:srgbClr val="000090"/>
                </a:solidFill>
              </a:rPr>
            </a:br>
            <a:endParaRPr lang="en-US" dirty="0">
              <a:solidFill>
                <a:srgbClr val="000090"/>
              </a:solidFill>
            </a:endParaRPr>
          </a:p>
          <a:p>
            <a:r>
              <a:rPr lang="en-US" sz="2400" dirty="0"/>
              <a:t>Goal: compute a “good” path from source to destination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“good” usually means the shortest (least cost) path</a:t>
            </a:r>
          </a:p>
          <a:p>
            <a:pPr marL="0" indent="0">
              <a:buNone/>
            </a:pPr>
            <a:endParaRPr lang="en-US" sz="2400" dirty="0">
              <a:solidFill>
                <a:srgbClr val="000090"/>
              </a:solidFill>
            </a:endParaRPr>
          </a:p>
        </p:txBody>
      </p: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5724525" y="2971800"/>
            <a:ext cx="3419475" cy="2286000"/>
            <a:chOff x="3066" y="1107"/>
            <a:chExt cx="2250" cy="1409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066" y="1107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402" y="1656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3142" y="189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3142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3455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Rectangle 10"/>
            <p:cNvSpPr>
              <a:spLocks noChangeArrowheads="1"/>
            </p:cNvSpPr>
            <p:nvPr/>
          </p:nvSpPr>
          <p:spPr bwMode="auto">
            <a:xfrm>
              <a:off x="3142" y="189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3139" y="183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3616" y="228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Line 13"/>
            <p:cNvSpPr>
              <a:spLocks noChangeShapeType="1"/>
            </p:cNvSpPr>
            <p:nvPr/>
          </p:nvSpPr>
          <p:spPr bwMode="auto">
            <a:xfrm>
              <a:off x="3616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Line 14"/>
            <p:cNvSpPr>
              <a:spLocks noChangeShapeType="1"/>
            </p:cNvSpPr>
            <p:nvPr/>
          </p:nvSpPr>
          <p:spPr bwMode="auto">
            <a:xfrm>
              <a:off x="3929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3616" y="227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3613" y="221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3612" y="159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3612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Line 19"/>
            <p:cNvSpPr>
              <a:spLocks noChangeShapeType="1"/>
            </p:cNvSpPr>
            <p:nvPr/>
          </p:nvSpPr>
          <p:spPr bwMode="auto">
            <a:xfrm>
              <a:off x="3925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3612" y="158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609" y="152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4295" y="1591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Line 23"/>
            <p:cNvSpPr>
              <a:spLocks noChangeShapeType="1"/>
            </p:cNvSpPr>
            <p:nvPr/>
          </p:nvSpPr>
          <p:spPr bwMode="auto">
            <a:xfrm>
              <a:off x="4295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Line 24"/>
            <p:cNvSpPr>
              <a:spLocks noChangeShapeType="1"/>
            </p:cNvSpPr>
            <p:nvPr/>
          </p:nvSpPr>
          <p:spPr bwMode="auto">
            <a:xfrm>
              <a:off x="4607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auto">
            <a:xfrm>
              <a:off x="4295" y="1584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8" name="Oval 26"/>
            <p:cNvSpPr>
              <a:spLocks noChangeArrowheads="1"/>
            </p:cNvSpPr>
            <p:nvPr/>
          </p:nvSpPr>
          <p:spPr bwMode="auto">
            <a:xfrm>
              <a:off x="4298" y="1528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Oval 27"/>
            <p:cNvSpPr>
              <a:spLocks noChangeArrowheads="1"/>
            </p:cNvSpPr>
            <p:nvPr/>
          </p:nvSpPr>
          <p:spPr bwMode="auto">
            <a:xfrm>
              <a:off x="4305" y="228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Line 28"/>
            <p:cNvSpPr>
              <a:spLocks noChangeShapeType="1"/>
            </p:cNvSpPr>
            <p:nvPr/>
          </p:nvSpPr>
          <p:spPr bwMode="auto">
            <a:xfrm>
              <a:off x="4305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Line 29"/>
            <p:cNvSpPr>
              <a:spLocks noChangeShapeType="1"/>
            </p:cNvSpPr>
            <p:nvPr/>
          </p:nvSpPr>
          <p:spPr bwMode="auto">
            <a:xfrm>
              <a:off x="4618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Rectangle 30"/>
            <p:cNvSpPr>
              <a:spLocks noChangeArrowheads="1"/>
            </p:cNvSpPr>
            <p:nvPr/>
          </p:nvSpPr>
          <p:spPr bwMode="auto">
            <a:xfrm>
              <a:off x="4305" y="227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3" name="Oval 31"/>
            <p:cNvSpPr>
              <a:spLocks noChangeArrowheads="1"/>
            </p:cNvSpPr>
            <p:nvPr/>
          </p:nvSpPr>
          <p:spPr bwMode="auto">
            <a:xfrm>
              <a:off x="4302" y="221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Oval 32"/>
            <p:cNvSpPr>
              <a:spLocks noChangeArrowheads="1"/>
            </p:cNvSpPr>
            <p:nvPr/>
          </p:nvSpPr>
          <p:spPr bwMode="auto">
            <a:xfrm>
              <a:off x="4870" y="194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Line 33"/>
            <p:cNvSpPr>
              <a:spLocks noChangeShapeType="1"/>
            </p:cNvSpPr>
            <p:nvPr/>
          </p:nvSpPr>
          <p:spPr bwMode="auto">
            <a:xfrm>
              <a:off x="4870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Line 34"/>
            <p:cNvSpPr>
              <a:spLocks noChangeShapeType="1"/>
            </p:cNvSpPr>
            <p:nvPr/>
          </p:nvSpPr>
          <p:spPr bwMode="auto">
            <a:xfrm>
              <a:off x="5183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Rectangle 35"/>
            <p:cNvSpPr>
              <a:spLocks noChangeArrowheads="1"/>
            </p:cNvSpPr>
            <p:nvPr/>
          </p:nvSpPr>
          <p:spPr bwMode="auto">
            <a:xfrm>
              <a:off x="4870" y="193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8" name="Oval 36"/>
            <p:cNvSpPr>
              <a:spLocks noChangeArrowheads="1"/>
            </p:cNvSpPr>
            <p:nvPr/>
          </p:nvSpPr>
          <p:spPr bwMode="auto">
            <a:xfrm>
              <a:off x="4867" y="187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4461" y="1683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3768" y="1689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3933" y="1674"/>
              <a:ext cx="504" cy="600"/>
            </a:xfrm>
            <a:custGeom>
              <a:avLst/>
              <a:gdLst>
                <a:gd name="T0" fmla="*/ 0 w 378"/>
                <a:gd name="T1" fmla="*/ 174 h 174"/>
                <a:gd name="T2" fmla="*/ 378 w 378"/>
                <a:gd name="T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4620" y="202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3939" y="230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3348" y="1980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3933" y="161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608" y="1611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291" y="1182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8" name="Group 46"/>
            <p:cNvGrpSpPr>
              <a:grpSpLocks/>
            </p:cNvGrpSpPr>
            <p:nvPr/>
          </p:nvGrpSpPr>
          <p:grpSpPr bwMode="auto">
            <a:xfrm>
              <a:off x="3187" y="1796"/>
              <a:ext cx="212" cy="231"/>
              <a:chOff x="2950" y="2441"/>
              <a:chExt cx="215" cy="231"/>
            </a:xfrm>
          </p:grpSpPr>
          <p:sp>
            <p:nvSpPr>
              <p:cNvPr id="74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A</a:t>
                </a:r>
              </a:p>
            </p:txBody>
          </p:sp>
        </p:grpSp>
        <p:grpSp>
          <p:nvGrpSpPr>
            <p:cNvPr id="49" name="Group 49"/>
            <p:cNvGrpSpPr>
              <a:grpSpLocks/>
            </p:cNvGrpSpPr>
            <p:nvPr/>
          </p:nvGrpSpPr>
          <p:grpSpPr bwMode="auto">
            <a:xfrm>
              <a:off x="4357" y="2180"/>
              <a:ext cx="212" cy="231"/>
              <a:chOff x="2950" y="2441"/>
              <a:chExt cx="215" cy="231"/>
            </a:xfrm>
          </p:grpSpPr>
          <p:sp>
            <p:nvSpPr>
              <p:cNvPr id="72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E</a:t>
                </a:r>
              </a:p>
            </p:txBody>
          </p:sp>
        </p:grpSp>
        <p:grpSp>
          <p:nvGrpSpPr>
            <p:cNvPr id="50" name="Group 52"/>
            <p:cNvGrpSpPr>
              <a:grpSpLocks/>
            </p:cNvGrpSpPr>
            <p:nvPr/>
          </p:nvGrpSpPr>
          <p:grpSpPr bwMode="auto">
            <a:xfrm>
              <a:off x="3673" y="2177"/>
              <a:ext cx="220" cy="231"/>
              <a:chOff x="2947" y="2441"/>
              <a:chExt cx="223" cy="231"/>
            </a:xfrm>
          </p:grpSpPr>
          <p:sp>
            <p:nvSpPr>
              <p:cNvPr id="70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" name="Text Box 54"/>
              <p:cNvSpPr txBox="1">
                <a:spLocks noChangeArrowheads="1"/>
              </p:cNvSpPr>
              <p:nvPr/>
            </p:nvSpPr>
            <p:spPr bwMode="auto">
              <a:xfrm>
                <a:off x="2947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D</a:t>
                </a:r>
              </a:p>
            </p:txBody>
          </p:sp>
        </p:grpSp>
        <p:grpSp>
          <p:nvGrpSpPr>
            <p:cNvPr id="51" name="Group 55"/>
            <p:cNvGrpSpPr>
              <a:grpSpLocks/>
            </p:cNvGrpSpPr>
            <p:nvPr/>
          </p:nvGrpSpPr>
          <p:grpSpPr bwMode="auto">
            <a:xfrm>
              <a:off x="4347" y="1490"/>
              <a:ext cx="220" cy="231"/>
              <a:chOff x="2946" y="2441"/>
              <a:chExt cx="223" cy="231"/>
            </a:xfrm>
          </p:grpSpPr>
          <p:sp>
            <p:nvSpPr>
              <p:cNvPr id="68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C</a:t>
                </a:r>
              </a:p>
            </p:txBody>
          </p:sp>
        </p:grpSp>
        <p:grpSp>
          <p:nvGrpSpPr>
            <p:cNvPr id="52" name="Group 58"/>
            <p:cNvGrpSpPr>
              <a:grpSpLocks/>
            </p:cNvGrpSpPr>
            <p:nvPr/>
          </p:nvGrpSpPr>
          <p:grpSpPr bwMode="auto">
            <a:xfrm>
              <a:off x="3667" y="1490"/>
              <a:ext cx="212" cy="231"/>
              <a:chOff x="2950" y="2441"/>
              <a:chExt cx="215" cy="231"/>
            </a:xfrm>
          </p:grpSpPr>
          <p:sp>
            <p:nvSpPr>
              <p:cNvPr id="66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" name="Text Box 6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B</a:t>
                </a:r>
              </a:p>
            </p:txBody>
          </p:sp>
        </p:grpSp>
        <p:grpSp>
          <p:nvGrpSpPr>
            <p:cNvPr id="53" name="Group 61"/>
            <p:cNvGrpSpPr>
              <a:grpSpLocks/>
            </p:cNvGrpSpPr>
            <p:nvPr/>
          </p:nvGrpSpPr>
          <p:grpSpPr bwMode="auto">
            <a:xfrm>
              <a:off x="4934" y="1838"/>
              <a:ext cx="204" cy="231"/>
              <a:chOff x="2954" y="2441"/>
              <a:chExt cx="207" cy="231"/>
            </a:xfrm>
          </p:grpSpPr>
          <p:sp>
            <p:nvSpPr>
              <p:cNvPr id="64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 dirty="0"/>
                  <a:t>F</a:t>
                </a:r>
              </a:p>
            </p:txBody>
          </p:sp>
        </p:grpSp>
        <p:sp>
          <p:nvSpPr>
            <p:cNvPr id="54" name="Text Box 64"/>
            <p:cNvSpPr txBox="1">
              <a:spLocks noChangeArrowheads="1"/>
            </p:cNvSpPr>
            <p:nvPr/>
          </p:nvSpPr>
          <p:spPr bwMode="auto">
            <a:xfrm>
              <a:off x="3397" y="1604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5" name="Text Box 65"/>
            <p:cNvSpPr txBox="1">
              <a:spLocks noChangeArrowheads="1"/>
            </p:cNvSpPr>
            <p:nvPr/>
          </p:nvSpPr>
          <p:spPr bwMode="auto">
            <a:xfrm>
              <a:off x="3745" y="1823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6" name="Text Box 66"/>
            <p:cNvSpPr txBox="1">
              <a:spLocks noChangeArrowheads="1"/>
            </p:cNvSpPr>
            <p:nvPr/>
          </p:nvSpPr>
          <p:spPr bwMode="auto">
            <a:xfrm>
              <a:off x="3310" y="203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7" name="Text Box 67"/>
            <p:cNvSpPr txBox="1">
              <a:spLocks noChangeArrowheads="1"/>
            </p:cNvSpPr>
            <p:nvPr/>
          </p:nvSpPr>
          <p:spPr bwMode="auto">
            <a:xfrm>
              <a:off x="4129" y="191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58" name="Text Box 68"/>
            <p:cNvSpPr txBox="1">
              <a:spLocks noChangeArrowheads="1"/>
            </p:cNvSpPr>
            <p:nvPr/>
          </p:nvSpPr>
          <p:spPr bwMode="auto">
            <a:xfrm>
              <a:off x="4066" y="2270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9" name="Text Box 69"/>
            <p:cNvSpPr txBox="1">
              <a:spLocks noChangeArrowheads="1"/>
            </p:cNvSpPr>
            <p:nvPr/>
          </p:nvSpPr>
          <p:spPr bwMode="auto">
            <a:xfrm>
              <a:off x="4426" y="184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60" name="Text Box 70"/>
            <p:cNvSpPr txBox="1">
              <a:spLocks noChangeArrowheads="1"/>
            </p:cNvSpPr>
            <p:nvPr/>
          </p:nvSpPr>
          <p:spPr bwMode="auto">
            <a:xfrm>
              <a:off x="4786" y="2105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61" name="Text Box 71"/>
            <p:cNvSpPr txBox="1">
              <a:spLocks noChangeArrowheads="1"/>
            </p:cNvSpPr>
            <p:nvPr/>
          </p:nvSpPr>
          <p:spPr bwMode="auto">
            <a:xfrm>
              <a:off x="4759" y="156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  <p:sp>
          <p:nvSpPr>
            <p:cNvPr id="62" name="Text Box 72"/>
            <p:cNvSpPr txBox="1">
              <a:spLocks noChangeArrowheads="1"/>
            </p:cNvSpPr>
            <p:nvPr/>
          </p:nvSpPr>
          <p:spPr bwMode="auto">
            <a:xfrm>
              <a:off x="4024" y="141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63" name="Text Box 73"/>
            <p:cNvSpPr txBox="1">
              <a:spLocks noChangeArrowheads="1"/>
            </p:cNvSpPr>
            <p:nvPr/>
          </p:nvSpPr>
          <p:spPr bwMode="auto">
            <a:xfrm>
              <a:off x="3673" y="115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</p:grpSp>
      <p:sp>
        <p:nvSpPr>
          <p:cNvPr id="7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9751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Internet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229600" cy="4411662"/>
          </a:xfrm>
        </p:spPr>
        <p:txBody>
          <a:bodyPr/>
          <a:lstStyle/>
          <a:p>
            <a:r>
              <a:rPr lang="en-US" sz="2400" dirty="0"/>
              <a:t>Internet Routing works at two levels</a:t>
            </a:r>
            <a:br>
              <a:rPr lang="en-US" sz="2400" dirty="0"/>
            </a:br>
            <a:endParaRPr lang="en-US" sz="2400" dirty="0"/>
          </a:p>
          <a:p>
            <a:r>
              <a:rPr lang="en-US" sz="2400" dirty="0"/>
              <a:t>Each AS runs an </a:t>
            </a:r>
            <a:r>
              <a:rPr lang="en-US" sz="2400" dirty="0">
                <a:solidFill>
                  <a:srgbClr val="FF0000"/>
                </a:solidFill>
              </a:rPr>
              <a:t>intra-domain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/>
              <a:t> that </a:t>
            </a:r>
            <a:br>
              <a:rPr lang="en-US" sz="2400" dirty="0"/>
            </a:br>
            <a:r>
              <a:rPr lang="en-US" sz="2400" dirty="0"/>
              <a:t>establishes routes within its domain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(AS -- region of network under a single administrative entity)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Link State, e.g., Open Shortest Path First (OSPF)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Distance Vector, e.g., Routing Information Protocol (RIP)</a:t>
            </a:r>
          </a:p>
          <a:p>
            <a:endParaRPr lang="en-US" sz="2400" dirty="0"/>
          </a:p>
          <a:p>
            <a:r>
              <a:rPr lang="en-US" sz="2400" dirty="0" err="1"/>
              <a:t>ASes</a:t>
            </a:r>
            <a:r>
              <a:rPr lang="en-US" sz="2400" dirty="0"/>
              <a:t> participate in an </a:t>
            </a:r>
            <a:r>
              <a:rPr lang="en-US" sz="2400" dirty="0">
                <a:solidFill>
                  <a:srgbClr val="FF0000"/>
                </a:solidFill>
              </a:rPr>
              <a:t>inter-domain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that establishes routes between domains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Path Vector, e.g., Border Gateway Protocol (BGP)</a:t>
            </a:r>
          </a:p>
          <a:p>
            <a:pPr marL="0" indent="0">
              <a:buNone/>
            </a:pPr>
            <a:endParaRPr lang="en-US" dirty="0">
              <a:solidFill>
                <a:srgbClr val="00009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40498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Addressing (to date)</a:t>
            </a:r>
            <a:br>
              <a:rPr lang="en-US" dirty="0"/>
            </a:br>
            <a:r>
              <a:rPr lang="en-US" sz="3100" dirty="0"/>
              <a:t>- a reminder -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Recall each host has a unique ID (address)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marL="0" indent="0">
              <a:buNone/>
            </a:pPr>
            <a:r>
              <a:rPr lang="en-US" dirty="0"/>
              <a:t>		(e.g. </a:t>
            </a:r>
            <a:r>
              <a:rPr lang="en-US" i="1" dirty="0"/>
              <a:t>Ethernet</a:t>
            </a:r>
            <a:r>
              <a:rPr lang="en-US" dirty="0"/>
              <a:t>)</a:t>
            </a:r>
          </a:p>
          <a:p>
            <a:pPr lvl="1"/>
            <a:endParaRPr lang="en-US" dirty="0"/>
          </a:p>
          <a:p>
            <a:r>
              <a:rPr lang="en-US" dirty="0"/>
              <a:t>IP addressing – in contrast – has implicit structure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82064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Outline	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Popular Routing Algorithms:</a:t>
            </a:r>
          </a:p>
          <a:p>
            <a:pPr lvl="1"/>
            <a:r>
              <a:rPr lang="en-US" dirty="0"/>
              <a:t>Link State Routing</a:t>
            </a:r>
          </a:p>
          <a:p>
            <a:pPr lvl="1"/>
            <a:r>
              <a:rPr lang="en-US" dirty="0"/>
              <a:t>Distance Vector Algorithm </a:t>
            </a:r>
          </a:p>
          <a:p>
            <a:r>
              <a:rPr lang="en-US" dirty="0"/>
              <a:t>Routing: goals and metrics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807797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Link-State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C273B77-8D21-0144-BE32-852D290DE608}"/>
              </a:ext>
            </a:extLst>
          </p:cNvPr>
          <p:cNvSpPr txBox="1"/>
          <p:nvPr/>
        </p:nvSpPr>
        <p:spPr>
          <a:xfrm>
            <a:off x="980267" y="3487118"/>
            <a:ext cx="74779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Examples: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Open Shortest Path First (</a:t>
            </a:r>
            <a:r>
              <a:rPr lang="en-GB" b="1" dirty="0"/>
              <a:t>OSPF</a:t>
            </a:r>
            <a:r>
              <a:rPr lang="en-GB" dirty="0"/>
              <a:t>) or </a:t>
            </a:r>
          </a:p>
          <a:p>
            <a:pPr algn="ctr"/>
            <a:r>
              <a:rPr lang="en-GB" dirty="0"/>
              <a:t>Intermediate System to Intermediate System</a:t>
            </a:r>
          </a:p>
          <a:p>
            <a:pPr algn="ctr"/>
            <a:r>
              <a:rPr lang="en-GB" dirty="0"/>
              <a:t>(written as </a:t>
            </a:r>
            <a:r>
              <a:rPr lang="en-GB" b="1" dirty="0"/>
              <a:t>IS-IS</a:t>
            </a:r>
            <a:r>
              <a:rPr lang="en-GB" dirty="0"/>
              <a:t>/</a:t>
            </a:r>
            <a:r>
              <a:rPr lang="en-GB" b="1" dirty="0"/>
              <a:t>ISIS</a:t>
            </a:r>
            <a:r>
              <a:rPr lang="en-GB" dirty="0"/>
              <a:t> and pronounced eye-</a:t>
            </a:r>
            <a:r>
              <a:rPr lang="en-GB" dirty="0" err="1"/>
              <a:t>esss</a:t>
            </a:r>
            <a:r>
              <a:rPr lang="en-GB" dirty="0"/>
              <a:t>-eye-</a:t>
            </a:r>
            <a:r>
              <a:rPr lang="en-GB" dirty="0" err="1"/>
              <a:t>esss</a:t>
            </a:r>
            <a:r>
              <a:rPr lang="en-GB" dirty="0"/>
              <a:t>)</a:t>
            </a:r>
          </a:p>
          <a:p>
            <a:pPr algn="ctr"/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two common Intradomain routing or</a:t>
            </a: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interior gateway protocols (IGP)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40262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3716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maintains its </a:t>
            </a:r>
            <a:r>
              <a:rPr lang="en-US" sz="2400" dirty="0">
                <a:solidFill>
                  <a:srgbClr val="FF0000"/>
                </a:solidFill>
                <a:latin typeface="Arial" charset="0"/>
              </a:rPr>
              <a:t>local</a:t>
            </a:r>
            <a:r>
              <a:rPr lang="en-US" sz="2400" dirty="0">
                <a:latin typeface="Arial" charset="0"/>
              </a:rPr>
              <a:t> “link state” (LS)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i.e., a list of its directly attached links and their costs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828800" y="2819400"/>
            <a:ext cx="914400" cy="954107"/>
            <a:chOff x="1828800" y="2819400"/>
            <a:chExt cx="914400" cy="954107"/>
          </a:xfrm>
        </p:grpSpPr>
        <p:sp>
          <p:nvSpPr>
            <p:cNvPr id="3" name="Rounded Rectangle 2"/>
            <p:cNvSpPr/>
            <p:nvPr/>
          </p:nvSpPr>
          <p:spPr bwMode="auto">
            <a:xfrm>
              <a:off x="1828800" y="2819400"/>
              <a:ext cx="914400" cy="762000"/>
            </a:xfrm>
            <a:prstGeom prst="roundRect">
              <a:avLst/>
            </a:prstGeom>
            <a:solidFill>
              <a:srgbClr val="FFFF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905701" y="2819400"/>
              <a:ext cx="813131" cy="9541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>
                  <a:latin typeface="+mn-lt"/>
                </a:rPr>
                <a:t>(N1,N2)</a:t>
              </a:r>
            </a:p>
            <a:p>
              <a:pPr algn="ctr"/>
              <a:r>
                <a:rPr lang="en-US" sz="1400" dirty="0">
                  <a:latin typeface="+mn-lt"/>
                </a:rPr>
                <a:t>(N1,N4)</a:t>
              </a:r>
            </a:p>
            <a:p>
              <a:pPr algn="ctr"/>
              <a:r>
                <a:rPr lang="en-US" sz="1400" dirty="0">
                  <a:latin typeface="+mn-lt"/>
                </a:rPr>
                <a:t>(N1,N5)</a:t>
              </a:r>
            </a:p>
            <a:p>
              <a:pPr algn="ctr"/>
              <a:endParaRPr lang="en-US" sz="1400" b="0" dirty="0">
                <a:latin typeface="+mn-lt"/>
              </a:endParaRPr>
            </a:p>
          </p:txBody>
        </p:sp>
      </p:grpSp>
      <p:cxnSp>
        <p:nvCxnSpPr>
          <p:cNvPr id="6" name="Straight Arrow Connector 5"/>
          <p:cNvCxnSpPr/>
          <p:nvPr/>
        </p:nvCxnSpPr>
        <p:spPr bwMode="auto">
          <a:xfrm flipH="1">
            <a:off x="2209800" y="3581400"/>
            <a:ext cx="76200" cy="6096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ysDash"/>
            <a:round/>
            <a:headEnd type="none" w="med" len="med"/>
            <a:tailEnd type="arrow"/>
          </a:ln>
          <a:effectLst/>
        </p:spPr>
      </p:cxnSp>
      <p:grpSp>
        <p:nvGrpSpPr>
          <p:cNvPr id="138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139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6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7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8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9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0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1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62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241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3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229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217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5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205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193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67" name="AutoShape 93"/>
            <p:cNvCxnSpPr>
              <a:cxnSpLocks noChangeShapeType="1"/>
              <a:stCxn id="155" idx="3"/>
              <a:endCxn id="157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" name="AutoShape 94"/>
            <p:cNvCxnSpPr>
              <a:cxnSpLocks noChangeShapeType="1"/>
              <a:stCxn id="155" idx="3"/>
              <a:endCxn id="158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AutoShape 95"/>
            <p:cNvCxnSpPr>
              <a:cxnSpLocks noChangeShapeType="1"/>
              <a:stCxn id="156" idx="3"/>
              <a:endCxn id="158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0" name="AutoShape 96"/>
            <p:cNvCxnSpPr>
              <a:cxnSpLocks noChangeShapeType="1"/>
              <a:stCxn id="156" idx="3"/>
              <a:endCxn id="159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" name="AutoShape 97"/>
            <p:cNvCxnSpPr>
              <a:cxnSpLocks noChangeShapeType="1"/>
              <a:stCxn id="158" idx="3"/>
              <a:endCxn id="160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2" name="AutoShape 98"/>
            <p:cNvCxnSpPr>
              <a:cxnSpLocks noChangeShapeType="1"/>
              <a:stCxn id="159" idx="3"/>
              <a:endCxn id="161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" name="AutoShape 99"/>
            <p:cNvCxnSpPr>
              <a:cxnSpLocks noChangeShapeType="1"/>
              <a:stCxn id="161" idx="0"/>
              <a:endCxn id="160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" name="AutoShape 100"/>
            <p:cNvCxnSpPr>
              <a:cxnSpLocks noChangeShapeType="1"/>
              <a:stCxn id="156" idx="0"/>
              <a:endCxn id="155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5" name="AutoShape 101"/>
            <p:cNvCxnSpPr>
              <a:cxnSpLocks noChangeShapeType="1"/>
              <a:stCxn id="157" idx="3"/>
              <a:endCxn id="160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6" name="AutoShape 102"/>
            <p:cNvCxnSpPr>
              <a:cxnSpLocks noChangeShapeType="1"/>
              <a:stCxn id="249" idx="35"/>
              <a:endCxn id="155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7" name="AutoShape 103"/>
            <p:cNvCxnSpPr>
              <a:cxnSpLocks noChangeShapeType="1"/>
              <a:stCxn id="237" idx="31"/>
              <a:endCxn id="156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8" name="AutoShape 104"/>
            <p:cNvCxnSpPr>
              <a:cxnSpLocks noChangeShapeType="1"/>
              <a:stCxn id="157" idx="0"/>
              <a:endCxn id="220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9" name="AutoShape 105"/>
            <p:cNvCxnSpPr>
              <a:cxnSpLocks noChangeShapeType="1"/>
              <a:stCxn id="161" idx="3"/>
              <a:endCxn id="201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0" name="AutoShape 106"/>
            <p:cNvCxnSpPr>
              <a:cxnSpLocks noChangeShapeType="1"/>
              <a:stCxn id="160" idx="3"/>
              <a:endCxn id="205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182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183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184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185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186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187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188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189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190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191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192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2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07405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floods its local link state 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on receiving a 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new</a:t>
            </a:r>
            <a:r>
              <a:rPr lang="en-US" sz="2000" dirty="0">
                <a:solidFill>
                  <a:srgbClr val="000090"/>
                </a:solidFill>
                <a:latin typeface="Arial" charset="0"/>
              </a:rPr>
              <a:t> LS message, a router forwards the message</a:t>
            </a:r>
            <a:br>
              <a:rPr lang="en-US" sz="2000" dirty="0">
                <a:solidFill>
                  <a:srgbClr val="000090"/>
                </a:solidFill>
                <a:latin typeface="Arial" charset="0"/>
              </a:rPr>
            </a:br>
            <a:r>
              <a:rPr lang="en-US" sz="2000" dirty="0">
                <a:solidFill>
                  <a:srgbClr val="000090"/>
                </a:solidFill>
                <a:latin typeface="Arial" charset="0"/>
              </a:rPr>
              <a:t>to all its neighbors other than the one it received the message from</a:t>
            </a: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grpSp>
        <p:nvGrpSpPr>
          <p:cNvPr id="8" name="Group 119"/>
          <p:cNvGrpSpPr>
            <a:grpSpLocks/>
          </p:cNvGrpSpPr>
          <p:nvPr/>
        </p:nvGrpSpPr>
        <p:grpSpPr bwMode="auto">
          <a:xfrm>
            <a:off x="2286000" y="4267200"/>
            <a:ext cx="1846146" cy="1344706"/>
            <a:chOff x="1152" y="2304"/>
            <a:chExt cx="1248" cy="960"/>
          </a:xfrm>
        </p:grpSpPr>
        <p:sp>
          <p:nvSpPr>
            <p:cNvPr id="35854" name="Line 120"/>
            <p:cNvSpPr>
              <a:spLocks noChangeShapeType="1"/>
            </p:cNvSpPr>
            <p:nvPr/>
          </p:nvSpPr>
          <p:spPr bwMode="auto">
            <a:xfrm flipH="1">
              <a:off x="1152" y="2592"/>
              <a:ext cx="48" cy="67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5" name="Line 121"/>
            <p:cNvSpPr>
              <a:spLocks noChangeShapeType="1"/>
            </p:cNvSpPr>
            <p:nvPr/>
          </p:nvSpPr>
          <p:spPr bwMode="auto">
            <a:xfrm>
              <a:off x="1344" y="2592"/>
              <a:ext cx="960" cy="43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6" name="Line 122"/>
            <p:cNvSpPr>
              <a:spLocks noChangeShapeType="1"/>
            </p:cNvSpPr>
            <p:nvPr/>
          </p:nvSpPr>
          <p:spPr bwMode="auto">
            <a:xfrm flipV="1">
              <a:off x="1344" y="2304"/>
              <a:ext cx="1056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2211470" y="4325470"/>
            <a:ext cx="4189330" cy="2151529"/>
            <a:chOff x="1296" y="2352"/>
            <a:chExt cx="2832" cy="1536"/>
          </a:xfrm>
        </p:grpSpPr>
        <p:sp>
          <p:nvSpPr>
            <p:cNvPr id="35851" name="Line 124"/>
            <p:cNvSpPr>
              <a:spLocks noChangeShapeType="1"/>
            </p:cNvSpPr>
            <p:nvPr/>
          </p:nvSpPr>
          <p:spPr bwMode="auto">
            <a:xfrm>
              <a:off x="2736" y="2352"/>
              <a:ext cx="1344" cy="240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2" name="Line 125"/>
            <p:cNvSpPr>
              <a:spLocks noChangeShapeType="1"/>
            </p:cNvSpPr>
            <p:nvPr/>
          </p:nvSpPr>
          <p:spPr bwMode="auto">
            <a:xfrm flipV="1">
              <a:off x="2736" y="2736"/>
              <a:ext cx="1392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3" name="Line 126"/>
            <p:cNvSpPr>
              <a:spLocks noChangeShapeType="1"/>
            </p:cNvSpPr>
            <p:nvPr/>
          </p:nvSpPr>
          <p:spPr bwMode="auto">
            <a:xfrm>
              <a:off x="1296" y="3552"/>
              <a:ext cx="1200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10" name="Group 127"/>
          <p:cNvGrpSpPr>
            <a:grpSpLocks/>
          </p:cNvGrpSpPr>
          <p:nvPr/>
        </p:nvGrpSpPr>
        <p:grpSpPr bwMode="auto">
          <a:xfrm>
            <a:off x="4291410" y="5006788"/>
            <a:ext cx="2414190" cy="1546412"/>
            <a:chOff x="2688" y="2832"/>
            <a:chExt cx="1632" cy="1104"/>
          </a:xfrm>
        </p:grpSpPr>
        <p:sp>
          <p:nvSpPr>
            <p:cNvPr id="35849" name="Line 128"/>
            <p:cNvSpPr>
              <a:spLocks noChangeShapeType="1"/>
            </p:cNvSpPr>
            <p:nvPr/>
          </p:nvSpPr>
          <p:spPr bwMode="auto">
            <a:xfrm flipH="1">
              <a:off x="4128" y="2832"/>
              <a:ext cx="192" cy="81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0" name="Line 129"/>
            <p:cNvSpPr>
              <a:spLocks noChangeShapeType="1"/>
            </p:cNvSpPr>
            <p:nvPr/>
          </p:nvSpPr>
          <p:spPr bwMode="auto">
            <a:xfrm flipV="1">
              <a:off x="2688" y="3888"/>
              <a:ext cx="1248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sp>
        <p:nvSpPr>
          <p:cNvPr id="917634" name="Line 130"/>
          <p:cNvSpPr>
            <a:spLocks noChangeShapeType="1"/>
          </p:cNvSpPr>
          <p:nvPr/>
        </p:nvSpPr>
        <p:spPr bwMode="auto">
          <a:xfrm flipV="1">
            <a:off x="2247877" y="5329518"/>
            <a:ext cx="1562123" cy="537882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828800" y="3810000"/>
            <a:ext cx="1622618" cy="1528465"/>
            <a:chOff x="1828800" y="3810000"/>
            <a:chExt cx="1622618" cy="1528465"/>
          </a:xfrm>
        </p:grpSpPr>
        <p:grpSp>
          <p:nvGrpSpPr>
            <p:cNvPr id="132" name="Group 131"/>
            <p:cNvGrpSpPr/>
            <p:nvPr/>
          </p:nvGrpSpPr>
          <p:grpSpPr>
            <a:xfrm>
              <a:off x="2895600" y="3810000"/>
              <a:ext cx="479618" cy="461665"/>
              <a:chOff x="1793305" y="2819400"/>
              <a:chExt cx="1037915" cy="1039486"/>
            </a:xfrm>
          </p:grpSpPr>
          <p:sp>
            <p:nvSpPr>
              <p:cNvPr id="133" name="Rounded Rectangle 132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4" name="TextBox 133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2971800" y="4491335"/>
              <a:ext cx="479618" cy="461665"/>
              <a:chOff x="1793305" y="2819400"/>
              <a:chExt cx="1037915" cy="1039486"/>
            </a:xfrm>
          </p:grpSpPr>
          <p:sp>
            <p:nvSpPr>
              <p:cNvPr id="136" name="Rounded Rectangle 135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7" name="TextBox 136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828800" y="4876800"/>
              <a:ext cx="479618" cy="461665"/>
              <a:chOff x="1793305" y="2819400"/>
              <a:chExt cx="1037915" cy="1039486"/>
            </a:xfrm>
          </p:grpSpPr>
          <p:sp>
            <p:nvSpPr>
              <p:cNvPr id="142" name="Rounded Rectangle 141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4930582" y="5329535"/>
            <a:ext cx="2232218" cy="1223665"/>
            <a:chOff x="4930582" y="5329535"/>
            <a:chExt cx="2232218" cy="1223665"/>
          </a:xfrm>
        </p:grpSpPr>
        <p:grpSp>
          <p:nvGrpSpPr>
            <p:cNvPr id="147" name="Group 146"/>
            <p:cNvGrpSpPr/>
            <p:nvPr/>
          </p:nvGrpSpPr>
          <p:grpSpPr>
            <a:xfrm>
              <a:off x="4930582" y="6091535"/>
              <a:ext cx="479618" cy="461665"/>
              <a:chOff x="1793305" y="2819400"/>
              <a:chExt cx="1037915" cy="1039486"/>
            </a:xfrm>
          </p:grpSpPr>
          <p:sp>
            <p:nvSpPr>
              <p:cNvPr id="148" name="Rounded Rectangle 147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9" name="TextBox 148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6683182" y="5329535"/>
              <a:ext cx="479618" cy="461665"/>
              <a:chOff x="1793305" y="2819400"/>
              <a:chExt cx="1037915" cy="1039486"/>
            </a:xfrm>
          </p:grpSpPr>
          <p:sp>
            <p:nvSpPr>
              <p:cNvPr id="157" name="Rounded Rectangle 156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8" name="TextBox 157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2667000" y="4038600"/>
            <a:ext cx="2994218" cy="2667000"/>
            <a:chOff x="2667000" y="4038600"/>
            <a:chExt cx="2994218" cy="2667000"/>
          </a:xfrm>
        </p:grpSpPr>
        <p:grpSp>
          <p:nvGrpSpPr>
            <p:cNvPr id="138" name="Group 137"/>
            <p:cNvGrpSpPr/>
            <p:nvPr/>
          </p:nvGrpSpPr>
          <p:grpSpPr>
            <a:xfrm>
              <a:off x="2743200" y="5177135"/>
              <a:ext cx="479618" cy="461665"/>
              <a:chOff x="1793305" y="2819400"/>
              <a:chExt cx="1037915" cy="1039486"/>
            </a:xfrm>
          </p:grpSpPr>
          <p:sp>
            <p:nvSpPr>
              <p:cNvPr id="139" name="Rounded Rectangle 138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2667000" y="6243935"/>
              <a:ext cx="479618" cy="461665"/>
              <a:chOff x="1298605" y="3848832"/>
              <a:chExt cx="1037915" cy="1039486"/>
            </a:xfrm>
          </p:grpSpPr>
          <p:sp>
            <p:nvSpPr>
              <p:cNvPr id="145" name="Rounded Rectangle 144"/>
              <p:cNvSpPr/>
              <p:nvPr/>
            </p:nvSpPr>
            <p:spPr bwMode="auto">
              <a:xfrm>
                <a:off x="1373606" y="3858885"/>
                <a:ext cx="914400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6" name="TextBox 145"/>
              <p:cNvSpPr txBox="1"/>
              <p:nvPr/>
            </p:nvSpPr>
            <p:spPr>
              <a:xfrm>
                <a:off x="1298605" y="3848832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0" name="Group 149"/>
            <p:cNvGrpSpPr/>
            <p:nvPr/>
          </p:nvGrpSpPr>
          <p:grpSpPr>
            <a:xfrm>
              <a:off x="5159182" y="5181600"/>
              <a:ext cx="479618" cy="461665"/>
              <a:chOff x="1793305" y="2819400"/>
              <a:chExt cx="1037915" cy="1039486"/>
            </a:xfrm>
          </p:grpSpPr>
          <p:sp>
            <p:nvSpPr>
              <p:cNvPr id="151" name="Rounded Rectangle 150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2" name="TextBox 151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3" name="Group 152"/>
            <p:cNvGrpSpPr/>
            <p:nvPr/>
          </p:nvGrpSpPr>
          <p:grpSpPr>
            <a:xfrm>
              <a:off x="5181600" y="4038600"/>
              <a:ext cx="479618" cy="461665"/>
              <a:chOff x="1793305" y="2819400"/>
              <a:chExt cx="1037915" cy="1039486"/>
            </a:xfrm>
          </p:grpSpPr>
          <p:sp>
            <p:nvSpPr>
              <p:cNvPr id="154" name="Rounded Rectangle 153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2971800" y="5481935"/>
              <a:ext cx="479618" cy="461665"/>
              <a:chOff x="1841817" y="3162544"/>
              <a:chExt cx="1037914" cy="1039486"/>
            </a:xfrm>
          </p:grpSpPr>
          <p:sp>
            <p:nvSpPr>
              <p:cNvPr id="160" name="Rounded Rectangle 159"/>
              <p:cNvSpPr/>
              <p:nvPr/>
            </p:nvSpPr>
            <p:spPr bwMode="auto">
              <a:xfrm>
                <a:off x="1916818" y="3172597"/>
                <a:ext cx="914399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61" name="TextBox 160"/>
              <p:cNvSpPr txBox="1"/>
              <p:nvPr/>
            </p:nvSpPr>
            <p:spPr>
              <a:xfrm>
                <a:off x="1841817" y="3162544"/>
                <a:ext cx="1037914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sp>
        <p:nvSpPr>
          <p:cNvPr id="16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48651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17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  <p:bldP spid="91763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Addressing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Assume all hosts have unique IDs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lvl="1"/>
            <a:endParaRPr lang="en-US" dirty="0"/>
          </a:p>
          <a:p>
            <a:r>
              <a:rPr lang="en-US" dirty="0"/>
              <a:t>Later in topic I will talk about real IP addressing</a:t>
            </a:r>
          </a:p>
          <a:p>
            <a:endParaRPr lang="en-US" dirty="0"/>
          </a:p>
          <a:p>
            <a:r>
              <a:rPr lang="en-US" dirty="0"/>
              <a:t>Do I route </a:t>
            </a:r>
            <a:r>
              <a:rPr lang="en-US" dirty="0">
                <a:solidFill>
                  <a:srgbClr val="000000"/>
                </a:solidFill>
              </a:rPr>
              <a:t>on location or identifier? </a:t>
            </a:r>
            <a:endParaRPr lang="en-US" dirty="0"/>
          </a:p>
          <a:p>
            <a:endParaRPr lang="en-US" dirty="0"/>
          </a:p>
          <a:p>
            <a:r>
              <a:rPr lang="en-US" dirty="0"/>
              <a:t>If a host moves, should its address change?</a:t>
            </a:r>
          </a:p>
          <a:p>
            <a:pPr lvl="1"/>
            <a:r>
              <a:rPr lang="en-US" dirty="0"/>
              <a:t>If not, how can you build scalable Internet?</a:t>
            </a:r>
          </a:p>
          <a:p>
            <a:pPr lvl="1"/>
            <a:r>
              <a:rPr lang="en-US" dirty="0"/>
              <a:t>If so, then what good is an address for identification?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3</a:t>
            </a:fld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9817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charset="0"/>
              </a:rPr>
              <a:t>Each node floods its local link state 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Hence, each node learns the entire network topology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FF0000"/>
                </a:solidFill>
                <a:latin typeface="Arial" charset="0"/>
              </a:rPr>
              <a:t>Can use </a:t>
            </a:r>
            <a:r>
              <a:rPr lang="en-US" sz="2000" dirty="0" err="1">
                <a:solidFill>
                  <a:srgbClr val="FF0000"/>
                </a:solidFill>
                <a:latin typeface="Arial" charset="0"/>
              </a:rPr>
              <a:t>Dijkstra’s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 to compute the shortest paths between nodes</a:t>
            </a: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60" name="AutoShape 2"/>
          <p:cNvSpPr>
            <a:spLocks noChangeArrowheads="1"/>
          </p:cNvSpPr>
          <p:nvPr/>
        </p:nvSpPr>
        <p:spPr bwMode="auto">
          <a:xfrm>
            <a:off x="533400" y="4495800"/>
            <a:ext cx="1371600" cy="853440"/>
          </a:xfrm>
          <a:prstGeom prst="wedgeRectCallout">
            <a:avLst>
              <a:gd name="adj1" fmla="val 67310"/>
              <a:gd name="adj2" fmla="val -5010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161" name="Group 119"/>
          <p:cNvGrpSpPr>
            <a:grpSpLocks/>
          </p:cNvGrpSpPr>
          <p:nvPr/>
        </p:nvGrpSpPr>
        <p:grpSpPr bwMode="auto">
          <a:xfrm>
            <a:off x="457200" y="4419600"/>
            <a:ext cx="1479550" cy="933450"/>
            <a:chOff x="1008" y="1392"/>
            <a:chExt cx="932" cy="630"/>
          </a:xfrm>
        </p:grpSpPr>
        <p:sp>
          <p:nvSpPr>
            <p:cNvPr id="16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7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185" name="AutoShape 143"/>
            <p:cNvCxnSpPr>
              <a:cxnSpLocks noChangeShapeType="1"/>
              <a:stCxn id="178" idx="3"/>
              <a:endCxn id="18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6" name="AutoShape 144"/>
            <p:cNvCxnSpPr>
              <a:cxnSpLocks noChangeShapeType="1"/>
              <a:stCxn id="178" idx="3"/>
              <a:endCxn id="18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7" name="AutoShape 145"/>
            <p:cNvCxnSpPr>
              <a:cxnSpLocks noChangeShapeType="1"/>
              <a:stCxn id="179" idx="3"/>
              <a:endCxn id="18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8" name="AutoShape 146"/>
            <p:cNvCxnSpPr>
              <a:cxnSpLocks noChangeShapeType="1"/>
              <a:stCxn id="179" idx="3"/>
              <a:endCxn id="18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9" name="AutoShape 147"/>
            <p:cNvCxnSpPr>
              <a:cxnSpLocks noChangeShapeType="1"/>
              <a:stCxn id="181" idx="3"/>
              <a:endCxn id="18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0" name="AutoShape 148"/>
            <p:cNvCxnSpPr>
              <a:cxnSpLocks noChangeShapeType="1"/>
              <a:stCxn id="182" idx="3"/>
              <a:endCxn id="18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AutoShape 149"/>
            <p:cNvCxnSpPr>
              <a:cxnSpLocks noChangeShapeType="1"/>
              <a:stCxn id="184" idx="0"/>
              <a:endCxn id="18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2" name="AutoShape 150"/>
            <p:cNvCxnSpPr>
              <a:cxnSpLocks noChangeShapeType="1"/>
              <a:stCxn id="179" idx="0"/>
              <a:endCxn id="17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3" name="AutoShape 151"/>
            <p:cNvCxnSpPr>
              <a:cxnSpLocks noChangeShapeType="1"/>
              <a:stCxn id="180" idx="3"/>
              <a:endCxn id="18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" name="AutoShape 152"/>
            <p:cNvCxnSpPr>
              <a:cxnSpLocks noChangeShapeType="1"/>
              <a:endCxn id="17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AutoShape 153"/>
            <p:cNvCxnSpPr>
              <a:cxnSpLocks noChangeShapeType="1"/>
              <a:endCxn id="17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" name="AutoShape 154"/>
            <p:cNvCxnSpPr>
              <a:cxnSpLocks noChangeShapeType="1"/>
              <a:stCxn id="18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" name="AutoShape 155"/>
            <p:cNvCxnSpPr>
              <a:cxnSpLocks noChangeShapeType="1"/>
              <a:stCxn id="184" idx="3"/>
              <a:endCxn id="20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" name="AutoShape 156"/>
            <p:cNvCxnSpPr>
              <a:cxnSpLocks noChangeShapeType="1"/>
              <a:stCxn id="18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0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0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0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0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04" name="AutoShape 2"/>
          <p:cNvSpPr>
            <a:spLocks noChangeArrowheads="1"/>
          </p:cNvSpPr>
          <p:nvPr/>
        </p:nvSpPr>
        <p:spPr bwMode="auto">
          <a:xfrm>
            <a:off x="2590800" y="3270885"/>
            <a:ext cx="1371600" cy="853440"/>
          </a:xfrm>
          <a:prstGeom prst="wedgeRectCallout">
            <a:avLst>
              <a:gd name="adj1" fmla="val 59309"/>
              <a:gd name="adj2" fmla="val 85853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05" name="Group 119"/>
          <p:cNvGrpSpPr>
            <a:grpSpLocks/>
          </p:cNvGrpSpPr>
          <p:nvPr/>
        </p:nvGrpSpPr>
        <p:grpSpPr bwMode="auto">
          <a:xfrm>
            <a:off x="2514600" y="3200400"/>
            <a:ext cx="1479550" cy="933450"/>
            <a:chOff x="1008" y="1392"/>
            <a:chExt cx="932" cy="630"/>
          </a:xfrm>
        </p:grpSpPr>
        <p:sp>
          <p:nvSpPr>
            <p:cNvPr id="20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29" name="AutoShape 143"/>
            <p:cNvCxnSpPr>
              <a:cxnSpLocks noChangeShapeType="1"/>
              <a:stCxn id="222" idx="3"/>
              <a:endCxn id="22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0" name="AutoShape 144"/>
            <p:cNvCxnSpPr>
              <a:cxnSpLocks noChangeShapeType="1"/>
              <a:stCxn id="222" idx="3"/>
              <a:endCxn id="22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1" name="AutoShape 145"/>
            <p:cNvCxnSpPr>
              <a:cxnSpLocks noChangeShapeType="1"/>
              <a:stCxn id="223" idx="3"/>
              <a:endCxn id="22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2" name="AutoShape 146"/>
            <p:cNvCxnSpPr>
              <a:cxnSpLocks noChangeShapeType="1"/>
              <a:stCxn id="223" idx="3"/>
              <a:endCxn id="22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AutoShape 147"/>
            <p:cNvCxnSpPr>
              <a:cxnSpLocks noChangeShapeType="1"/>
              <a:stCxn id="225" idx="3"/>
              <a:endCxn id="22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4" name="AutoShape 148"/>
            <p:cNvCxnSpPr>
              <a:cxnSpLocks noChangeShapeType="1"/>
              <a:stCxn id="226" idx="3"/>
              <a:endCxn id="22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AutoShape 149"/>
            <p:cNvCxnSpPr>
              <a:cxnSpLocks noChangeShapeType="1"/>
              <a:stCxn id="228" idx="0"/>
              <a:endCxn id="22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6" name="AutoShape 150"/>
            <p:cNvCxnSpPr>
              <a:cxnSpLocks noChangeShapeType="1"/>
              <a:stCxn id="223" idx="0"/>
              <a:endCxn id="22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7" name="AutoShape 151"/>
            <p:cNvCxnSpPr>
              <a:cxnSpLocks noChangeShapeType="1"/>
              <a:stCxn id="224" idx="3"/>
              <a:endCxn id="22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8" name="AutoShape 152"/>
            <p:cNvCxnSpPr>
              <a:cxnSpLocks noChangeShapeType="1"/>
              <a:endCxn id="22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9" name="AutoShape 153"/>
            <p:cNvCxnSpPr>
              <a:cxnSpLocks noChangeShapeType="1"/>
              <a:endCxn id="22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0" name="AutoShape 154"/>
            <p:cNvCxnSpPr>
              <a:cxnSpLocks noChangeShapeType="1"/>
              <a:stCxn id="22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1" name="AutoShape 155"/>
            <p:cNvCxnSpPr>
              <a:cxnSpLocks noChangeShapeType="1"/>
              <a:stCxn id="228" idx="3"/>
              <a:endCxn id="24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2" name="AutoShape 156"/>
            <p:cNvCxnSpPr>
              <a:cxnSpLocks noChangeShapeType="1"/>
              <a:stCxn id="22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4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4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4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4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48" name="AutoShape 2"/>
          <p:cNvSpPr>
            <a:spLocks noChangeArrowheads="1"/>
          </p:cNvSpPr>
          <p:nvPr/>
        </p:nvSpPr>
        <p:spPr bwMode="auto">
          <a:xfrm>
            <a:off x="5988050" y="3347085"/>
            <a:ext cx="1371600" cy="853440"/>
          </a:xfrm>
          <a:prstGeom prst="wedgeRectCallout">
            <a:avLst>
              <a:gd name="adj1" fmla="val 1015"/>
              <a:gd name="adj2" fmla="val 95039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49" name="Group 119"/>
          <p:cNvGrpSpPr>
            <a:grpSpLocks/>
          </p:cNvGrpSpPr>
          <p:nvPr/>
        </p:nvGrpSpPr>
        <p:grpSpPr bwMode="auto">
          <a:xfrm>
            <a:off x="5911850" y="3276600"/>
            <a:ext cx="1479550" cy="933450"/>
            <a:chOff x="1008" y="1392"/>
            <a:chExt cx="932" cy="630"/>
          </a:xfrm>
        </p:grpSpPr>
        <p:sp>
          <p:nvSpPr>
            <p:cNvPr id="250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7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8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9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0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1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2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73" name="AutoShape 143"/>
            <p:cNvCxnSpPr>
              <a:cxnSpLocks noChangeShapeType="1"/>
              <a:stCxn id="266" idx="3"/>
              <a:endCxn id="268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4" name="AutoShape 144"/>
            <p:cNvCxnSpPr>
              <a:cxnSpLocks noChangeShapeType="1"/>
              <a:stCxn id="266" idx="3"/>
              <a:endCxn id="269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5" name="AutoShape 145"/>
            <p:cNvCxnSpPr>
              <a:cxnSpLocks noChangeShapeType="1"/>
              <a:stCxn id="267" idx="3"/>
              <a:endCxn id="269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AutoShape 146"/>
            <p:cNvCxnSpPr>
              <a:cxnSpLocks noChangeShapeType="1"/>
              <a:stCxn id="267" idx="3"/>
              <a:endCxn id="270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7" name="AutoShape 147"/>
            <p:cNvCxnSpPr>
              <a:cxnSpLocks noChangeShapeType="1"/>
              <a:stCxn id="269" idx="3"/>
              <a:endCxn id="271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8" name="AutoShape 148"/>
            <p:cNvCxnSpPr>
              <a:cxnSpLocks noChangeShapeType="1"/>
              <a:stCxn id="270" idx="3"/>
              <a:endCxn id="272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9" name="AutoShape 149"/>
            <p:cNvCxnSpPr>
              <a:cxnSpLocks noChangeShapeType="1"/>
              <a:stCxn id="272" idx="0"/>
              <a:endCxn id="271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0" name="AutoShape 150"/>
            <p:cNvCxnSpPr>
              <a:cxnSpLocks noChangeShapeType="1"/>
              <a:stCxn id="267" idx="0"/>
              <a:endCxn id="266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1" name="AutoShape 151"/>
            <p:cNvCxnSpPr>
              <a:cxnSpLocks noChangeShapeType="1"/>
              <a:stCxn id="268" idx="3"/>
              <a:endCxn id="271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2" name="AutoShape 152"/>
            <p:cNvCxnSpPr>
              <a:cxnSpLocks noChangeShapeType="1"/>
              <a:endCxn id="266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3" name="AutoShape 153"/>
            <p:cNvCxnSpPr>
              <a:cxnSpLocks noChangeShapeType="1"/>
              <a:endCxn id="267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4" name="AutoShape 154"/>
            <p:cNvCxnSpPr>
              <a:cxnSpLocks noChangeShapeType="1"/>
              <a:stCxn id="268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5" name="AutoShape 155"/>
            <p:cNvCxnSpPr>
              <a:cxnSpLocks noChangeShapeType="1"/>
              <a:stCxn id="272" idx="3"/>
              <a:endCxn id="289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AutoShape 156"/>
            <p:cNvCxnSpPr>
              <a:cxnSpLocks noChangeShapeType="1"/>
              <a:stCxn id="271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7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88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89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90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91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92" name="AutoShape 2"/>
          <p:cNvSpPr>
            <a:spLocks noChangeArrowheads="1"/>
          </p:cNvSpPr>
          <p:nvPr/>
        </p:nvSpPr>
        <p:spPr bwMode="auto">
          <a:xfrm>
            <a:off x="2514600" y="5257800"/>
            <a:ext cx="1371600" cy="853440"/>
          </a:xfrm>
          <a:prstGeom prst="wedgeRectCallout">
            <a:avLst>
              <a:gd name="adj1" fmla="val -62994"/>
              <a:gd name="adj2" fmla="val 32572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93" name="Group 119"/>
          <p:cNvGrpSpPr>
            <a:grpSpLocks/>
          </p:cNvGrpSpPr>
          <p:nvPr/>
        </p:nvGrpSpPr>
        <p:grpSpPr bwMode="auto">
          <a:xfrm>
            <a:off x="2438400" y="5187315"/>
            <a:ext cx="1479550" cy="933450"/>
            <a:chOff x="1008" y="1392"/>
            <a:chExt cx="932" cy="630"/>
          </a:xfrm>
        </p:grpSpPr>
        <p:sp>
          <p:nvSpPr>
            <p:cNvPr id="294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1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2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3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4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5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6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17" name="AutoShape 143"/>
            <p:cNvCxnSpPr>
              <a:cxnSpLocks noChangeShapeType="1"/>
              <a:stCxn id="310" idx="3"/>
              <a:endCxn id="312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8" name="AutoShape 144"/>
            <p:cNvCxnSpPr>
              <a:cxnSpLocks noChangeShapeType="1"/>
              <a:stCxn id="310" idx="3"/>
              <a:endCxn id="313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9" name="AutoShape 145"/>
            <p:cNvCxnSpPr>
              <a:cxnSpLocks noChangeShapeType="1"/>
              <a:stCxn id="311" idx="3"/>
              <a:endCxn id="313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0" name="AutoShape 146"/>
            <p:cNvCxnSpPr>
              <a:cxnSpLocks noChangeShapeType="1"/>
              <a:stCxn id="311" idx="3"/>
              <a:endCxn id="314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AutoShape 147"/>
            <p:cNvCxnSpPr>
              <a:cxnSpLocks noChangeShapeType="1"/>
              <a:stCxn id="313" idx="3"/>
              <a:endCxn id="315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AutoShape 148"/>
            <p:cNvCxnSpPr>
              <a:cxnSpLocks noChangeShapeType="1"/>
              <a:stCxn id="314" idx="3"/>
              <a:endCxn id="316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3" name="AutoShape 149"/>
            <p:cNvCxnSpPr>
              <a:cxnSpLocks noChangeShapeType="1"/>
              <a:stCxn id="316" idx="0"/>
              <a:endCxn id="315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4" name="AutoShape 150"/>
            <p:cNvCxnSpPr>
              <a:cxnSpLocks noChangeShapeType="1"/>
              <a:stCxn id="311" idx="0"/>
              <a:endCxn id="310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5" name="AutoShape 151"/>
            <p:cNvCxnSpPr>
              <a:cxnSpLocks noChangeShapeType="1"/>
              <a:stCxn id="312" idx="3"/>
              <a:endCxn id="315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6" name="AutoShape 152"/>
            <p:cNvCxnSpPr>
              <a:cxnSpLocks noChangeShapeType="1"/>
              <a:endCxn id="310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7" name="AutoShape 153"/>
            <p:cNvCxnSpPr>
              <a:cxnSpLocks noChangeShapeType="1"/>
              <a:endCxn id="311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8" name="AutoShape 154"/>
            <p:cNvCxnSpPr>
              <a:cxnSpLocks noChangeShapeType="1"/>
              <a:stCxn id="312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9" name="AutoShape 155"/>
            <p:cNvCxnSpPr>
              <a:cxnSpLocks noChangeShapeType="1"/>
              <a:stCxn id="316" idx="3"/>
              <a:endCxn id="333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0" name="AutoShape 156"/>
            <p:cNvCxnSpPr>
              <a:cxnSpLocks noChangeShapeType="1"/>
              <a:stCxn id="315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1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32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33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34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35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36" name="AutoShape 2"/>
          <p:cNvSpPr>
            <a:spLocks noChangeArrowheads="1"/>
          </p:cNvSpPr>
          <p:nvPr/>
        </p:nvSpPr>
        <p:spPr bwMode="auto">
          <a:xfrm>
            <a:off x="4495800" y="4566285"/>
            <a:ext cx="1371600" cy="853440"/>
          </a:xfrm>
          <a:prstGeom prst="wedgeRectCallout">
            <a:avLst>
              <a:gd name="adj1" fmla="val -67566"/>
              <a:gd name="adj2" fmla="val 1052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37" name="Group 119"/>
          <p:cNvGrpSpPr>
            <a:grpSpLocks/>
          </p:cNvGrpSpPr>
          <p:nvPr/>
        </p:nvGrpSpPr>
        <p:grpSpPr bwMode="auto">
          <a:xfrm>
            <a:off x="4419600" y="4495800"/>
            <a:ext cx="1479550" cy="933450"/>
            <a:chOff x="1008" y="1392"/>
            <a:chExt cx="932" cy="630"/>
          </a:xfrm>
        </p:grpSpPr>
        <p:sp>
          <p:nvSpPr>
            <p:cNvPr id="338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5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6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7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9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60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61" name="AutoShape 143"/>
            <p:cNvCxnSpPr>
              <a:cxnSpLocks noChangeShapeType="1"/>
              <a:stCxn id="354" idx="3"/>
              <a:endCxn id="356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2" name="AutoShape 144"/>
            <p:cNvCxnSpPr>
              <a:cxnSpLocks noChangeShapeType="1"/>
              <a:stCxn id="354" idx="3"/>
              <a:endCxn id="357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3" name="AutoShape 145"/>
            <p:cNvCxnSpPr>
              <a:cxnSpLocks noChangeShapeType="1"/>
              <a:stCxn id="355" idx="3"/>
              <a:endCxn id="357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4" name="AutoShape 146"/>
            <p:cNvCxnSpPr>
              <a:cxnSpLocks noChangeShapeType="1"/>
              <a:stCxn id="355" idx="3"/>
              <a:endCxn id="358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5" name="AutoShape 147"/>
            <p:cNvCxnSpPr>
              <a:cxnSpLocks noChangeShapeType="1"/>
              <a:stCxn id="357" idx="3"/>
              <a:endCxn id="359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6" name="AutoShape 148"/>
            <p:cNvCxnSpPr>
              <a:cxnSpLocks noChangeShapeType="1"/>
              <a:stCxn id="358" idx="3"/>
              <a:endCxn id="360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AutoShape 149"/>
            <p:cNvCxnSpPr>
              <a:cxnSpLocks noChangeShapeType="1"/>
              <a:stCxn id="360" idx="0"/>
              <a:endCxn id="359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8" name="AutoShape 150"/>
            <p:cNvCxnSpPr>
              <a:cxnSpLocks noChangeShapeType="1"/>
              <a:stCxn id="355" idx="0"/>
              <a:endCxn id="354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" name="AutoShape 151"/>
            <p:cNvCxnSpPr>
              <a:cxnSpLocks noChangeShapeType="1"/>
              <a:stCxn id="356" idx="3"/>
              <a:endCxn id="359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0" name="AutoShape 152"/>
            <p:cNvCxnSpPr>
              <a:cxnSpLocks noChangeShapeType="1"/>
              <a:endCxn id="354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1" name="AutoShape 153"/>
            <p:cNvCxnSpPr>
              <a:cxnSpLocks noChangeShapeType="1"/>
              <a:endCxn id="355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2" name="AutoShape 154"/>
            <p:cNvCxnSpPr>
              <a:cxnSpLocks noChangeShapeType="1"/>
              <a:stCxn id="356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3" name="AutoShape 155"/>
            <p:cNvCxnSpPr>
              <a:cxnSpLocks noChangeShapeType="1"/>
              <a:stCxn id="360" idx="3"/>
              <a:endCxn id="377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4" name="AutoShape 156"/>
            <p:cNvCxnSpPr>
              <a:cxnSpLocks noChangeShapeType="1"/>
              <a:stCxn id="359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5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76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77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78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79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80" name="AutoShape 2"/>
          <p:cNvSpPr>
            <a:spLocks noChangeArrowheads="1"/>
          </p:cNvSpPr>
          <p:nvPr/>
        </p:nvSpPr>
        <p:spPr bwMode="auto">
          <a:xfrm>
            <a:off x="6858000" y="5105400"/>
            <a:ext cx="1371600" cy="853440"/>
          </a:xfrm>
          <a:prstGeom prst="wedgeRectCallout">
            <a:avLst>
              <a:gd name="adj1" fmla="val -73282"/>
              <a:gd name="adj2" fmla="val 78504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81" name="Group 119"/>
          <p:cNvGrpSpPr>
            <a:grpSpLocks/>
          </p:cNvGrpSpPr>
          <p:nvPr/>
        </p:nvGrpSpPr>
        <p:grpSpPr bwMode="auto">
          <a:xfrm>
            <a:off x="6781800" y="5034915"/>
            <a:ext cx="1479550" cy="933450"/>
            <a:chOff x="1008" y="1392"/>
            <a:chExt cx="932" cy="630"/>
          </a:xfrm>
        </p:grpSpPr>
        <p:sp>
          <p:nvSpPr>
            <p:cNvPr id="38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9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05" name="AutoShape 143"/>
            <p:cNvCxnSpPr>
              <a:cxnSpLocks noChangeShapeType="1"/>
              <a:stCxn id="398" idx="3"/>
              <a:endCxn id="40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6" name="AutoShape 144"/>
            <p:cNvCxnSpPr>
              <a:cxnSpLocks noChangeShapeType="1"/>
              <a:stCxn id="398" idx="3"/>
              <a:endCxn id="40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7" name="AutoShape 145"/>
            <p:cNvCxnSpPr>
              <a:cxnSpLocks noChangeShapeType="1"/>
              <a:stCxn id="399" idx="3"/>
              <a:endCxn id="40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8" name="AutoShape 146"/>
            <p:cNvCxnSpPr>
              <a:cxnSpLocks noChangeShapeType="1"/>
              <a:stCxn id="399" idx="3"/>
              <a:endCxn id="40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" name="AutoShape 147"/>
            <p:cNvCxnSpPr>
              <a:cxnSpLocks noChangeShapeType="1"/>
              <a:stCxn id="401" idx="3"/>
              <a:endCxn id="40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" name="AutoShape 148"/>
            <p:cNvCxnSpPr>
              <a:cxnSpLocks noChangeShapeType="1"/>
              <a:stCxn id="402" idx="3"/>
              <a:endCxn id="40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1" name="AutoShape 149"/>
            <p:cNvCxnSpPr>
              <a:cxnSpLocks noChangeShapeType="1"/>
              <a:stCxn id="404" idx="0"/>
              <a:endCxn id="40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AutoShape 150"/>
            <p:cNvCxnSpPr>
              <a:cxnSpLocks noChangeShapeType="1"/>
              <a:stCxn id="399" idx="0"/>
              <a:endCxn id="39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3" name="AutoShape 151"/>
            <p:cNvCxnSpPr>
              <a:cxnSpLocks noChangeShapeType="1"/>
              <a:stCxn id="400" idx="3"/>
              <a:endCxn id="40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4" name="AutoShape 152"/>
            <p:cNvCxnSpPr>
              <a:cxnSpLocks noChangeShapeType="1"/>
              <a:endCxn id="39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5" name="AutoShape 153"/>
            <p:cNvCxnSpPr>
              <a:cxnSpLocks noChangeShapeType="1"/>
              <a:endCxn id="39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6" name="AutoShape 154"/>
            <p:cNvCxnSpPr>
              <a:cxnSpLocks noChangeShapeType="1"/>
              <a:stCxn id="40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7" name="AutoShape 155"/>
            <p:cNvCxnSpPr>
              <a:cxnSpLocks noChangeShapeType="1"/>
              <a:stCxn id="404" idx="3"/>
              <a:endCxn id="42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8" name="AutoShape 156"/>
            <p:cNvCxnSpPr>
              <a:cxnSpLocks noChangeShapeType="1"/>
              <a:stCxn id="40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1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2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2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2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2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24" name="AutoShape 2"/>
          <p:cNvSpPr>
            <a:spLocks noChangeArrowheads="1"/>
          </p:cNvSpPr>
          <p:nvPr/>
        </p:nvSpPr>
        <p:spPr bwMode="auto">
          <a:xfrm>
            <a:off x="4495800" y="5918835"/>
            <a:ext cx="1371600" cy="853440"/>
          </a:xfrm>
          <a:prstGeom prst="wedgeRectCallout">
            <a:avLst>
              <a:gd name="adj1" fmla="val -65280"/>
              <a:gd name="adj2" fmla="val -2336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425" name="Group 119"/>
          <p:cNvGrpSpPr>
            <a:grpSpLocks/>
          </p:cNvGrpSpPr>
          <p:nvPr/>
        </p:nvGrpSpPr>
        <p:grpSpPr bwMode="auto">
          <a:xfrm>
            <a:off x="4419600" y="5848350"/>
            <a:ext cx="1479550" cy="933450"/>
            <a:chOff x="1008" y="1392"/>
            <a:chExt cx="932" cy="630"/>
          </a:xfrm>
        </p:grpSpPr>
        <p:sp>
          <p:nvSpPr>
            <p:cNvPr id="42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49" name="AutoShape 143"/>
            <p:cNvCxnSpPr>
              <a:cxnSpLocks noChangeShapeType="1"/>
              <a:stCxn id="442" idx="3"/>
              <a:endCxn id="44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AutoShape 144"/>
            <p:cNvCxnSpPr>
              <a:cxnSpLocks noChangeShapeType="1"/>
              <a:stCxn id="442" idx="3"/>
              <a:endCxn id="44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1" name="AutoShape 145"/>
            <p:cNvCxnSpPr>
              <a:cxnSpLocks noChangeShapeType="1"/>
              <a:stCxn id="443" idx="3"/>
              <a:endCxn id="44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2" name="AutoShape 146"/>
            <p:cNvCxnSpPr>
              <a:cxnSpLocks noChangeShapeType="1"/>
              <a:stCxn id="443" idx="3"/>
              <a:endCxn id="44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3" name="AutoShape 147"/>
            <p:cNvCxnSpPr>
              <a:cxnSpLocks noChangeShapeType="1"/>
              <a:stCxn id="445" idx="3"/>
              <a:endCxn id="44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4" name="AutoShape 148"/>
            <p:cNvCxnSpPr>
              <a:cxnSpLocks noChangeShapeType="1"/>
              <a:stCxn id="446" idx="3"/>
              <a:endCxn id="44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5" name="AutoShape 149"/>
            <p:cNvCxnSpPr>
              <a:cxnSpLocks noChangeShapeType="1"/>
              <a:stCxn id="448" idx="0"/>
              <a:endCxn id="44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6" name="AutoShape 150"/>
            <p:cNvCxnSpPr>
              <a:cxnSpLocks noChangeShapeType="1"/>
              <a:stCxn id="443" idx="0"/>
              <a:endCxn id="44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7" name="AutoShape 151"/>
            <p:cNvCxnSpPr>
              <a:cxnSpLocks noChangeShapeType="1"/>
              <a:stCxn id="444" idx="3"/>
              <a:endCxn id="44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8" name="AutoShape 152"/>
            <p:cNvCxnSpPr>
              <a:cxnSpLocks noChangeShapeType="1"/>
              <a:endCxn id="44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AutoShape 153"/>
            <p:cNvCxnSpPr>
              <a:cxnSpLocks noChangeShapeType="1"/>
              <a:endCxn id="44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" name="AutoShape 154"/>
            <p:cNvCxnSpPr>
              <a:cxnSpLocks noChangeShapeType="1"/>
              <a:stCxn id="44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1" name="AutoShape 155"/>
            <p:cNvCxnSpPr>
              <a:cxnSpLocks noChangeShapeType="1"/>
              <a:stCxn id="448" idx="3"/>
              <a:endCxn id="46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2" name="AutoShape 156"/>
            <p:cNvCxnSpPr>
              <a:cxnSpLocks noChangeShapeType="1"/>
              <a:stCxn id="44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6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6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6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6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6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24255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>
            <a:spLocks noGrp="1"/>
          </p:cNvSpPr>
          <p:nvPr>
            <p:ph type="title"/>
          </p:nvPr>
        </p:nvSpPr>
        <p:spPr>
          <a:xfrm>
            <a:off x="381000" y="198438"/>
            <a:ext cx="8610600" cy="1173162"/>
          </a:xfrm>
        </p:spPr>
        <p:txBody>
          <a:bodyPr/>
          <a:lstStyle/>
          <a:p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Dijkstra’</a:t>
            </a:r>
            <a:r>
              <a:rPr lang="en-US" altLang="ja-JP" dirty="0" err="1">
                <a:latin typeface="Helvetica" charset="0"/>
                <a:ea typeface="ＭＳ Ｐゴシック" charset="0"/>
                <a:cs typeface="ＭＳ Ｐゴシック" charset="0"/>
              </a:rPr>
              <a:t>s</a:t>
            </a:r>
            <a:r>
              <a:rPr lang="en-US" altLang="ja-JP" dirty="0">
                <a:latin typeface="Helvetica" charset="0"/>
                <a:ea typeface="ＭＳ Ｐゴシック" charset="0"/>
                <a:cs typeface="ＭＳ Ｐゴシック" charset="0"/>
              </a:rPr>
              <a:t> Shortest Path Algorithm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7890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</a:rPr>
              <a:t>INPUT: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Network topology (graph), with link costs</a:t>
            </a:r>
          </a:p>
          <a:p>
            <a:endParaRPr lang="en-US" dirty="0">
              <a:latin typeface="Arial" charset="0"/>
            </a:endParaRPr>
          </a:p>
          <a:p>
            <a:r>
              <a:rPr lang="en-US" dirty="0">
                <a:latin typeface="Arial" charset="0"/>
              </a:rPr>
              <a:t>OUTPUT: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Least cost paths from one node to all other nodes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Iterative: after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iterations, a node knows the least cost path to its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closest neighbors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This is covered in Algorithms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0002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0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Rectangle 2"/>
          <p:cNvSpPr>
            <a:spLocks noChangeArrowheads="1"/>
          </p:cNvSpPr>
          <p:nvPr/>
        </p:nvSpPr>
        <p:spPr bwMode="auto">
          <a:xfrm>
            <a:off x="457200" y="1371600"/>
            <a:ext cx="82296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Running </a:t>
            </a:r>
            <a:r>
              <a:rPr lang="en-US" sz="2800" b="0" dirty="0" err="1">
                <a:latin typeface="Arial" charset="0"/>
              </a:rPr>
              <a:t>Dijkstra</a:t>
            </a:r>
            <a:r>
              <a:rPr lang="en-US" sz="2800" b="0" dirty="0">
                <a:latin typeface="Arial" charset="0"/>
              </a:rPr>
              <a:t> at node A gives the shortest path from A to all destinations</a:t>
            </a:r>
          </a:p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We then construct the </a:t>
            </a:r>
            <a:r>
              <a:rPr lang="en-US" sz="2800" b="0" i="1" dirty="0">
                <a:latin typeface="Arial" charset="0"/>
              </a:rPr>
              <a:t>forwarding table</a:t>
            </a:r>
            <a:endParaRPr lang="en-US" b="0" dirty="0"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Forwarding Table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8200" y="3276600"/>
            <a:ext cx="3571875" cy="2236788"/>
            <a:chOff x="336" y="2400"/>
            <a:chExt cx="2250" cy="1409"/>
          </a:xfrm>
        </p:grpSpPr>
        <p:sp>
          <p:nvSpPr>
            <p:cNvPr id="61468" name="Freeform 5"/>
            <p:cNvSpPr>
              <a:spLocks/>
            </p:cNvSpPr>
            <p:nvPr/>
          </p:nvSpPr>
          <p:spPr bwMode="auto">
            <a:xfrm>
              <a:off x="336" y="240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9" name="Freeform 6"/>
            <p:cNvSpPr>
              <a:spLocks/>
            </p:cNvSpPr>
            <p:nvPr/>
          </p:nvSpPr>
          <p:spPr bwMode="auto">
            <a:xfrm>
              <a:off x="672" y="294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0" name="Oval 7"/>
            <p:cNvSpPr>
              <a:spLocks noChangeArrowheads="1"/>
            </p:cNvSpPr>
            <p:nvPr/>
          </p:nvSpPr>
          <p:spPr bwMode="auto">
            <a:xfrm>
              <a:off x="412" y="319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1" name="Line 8"/>
            <p:cNvSpPr>
              <a:spLocks noChangeShapeType="1"/>
            </p:cNvSpPr>
            <p:nvPr/>
          </p:nvSpPr>
          <p:spPr bwMode="auto">
            <a:xfrm>
              <a:off x="412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2" name="Line 9"/>
            <p:cNvSpPr>
              <a:spLocks noChangeShapeType="1"/>
            </p:cNvSpPr>
            <p:nvPr/>
          </p:nvSpPr>
          <p:spPr bwMode="auto">
            <a:xfrm>
              <a:off x="725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3" name="Rectangle 10"/>
            <p:cNvSpPr>
              <a:spLocks noChangeArrowheads="1"/>
            </p:cNvSpPr>
            <p:nvPr/>
          </p:nvSpPr>
          <p:spPr bwMode="auto">
            <a:xfrm>
              <a:off x="412" y="318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4" name="Oval 11"/>
            <p:cNvSpPr>
              <a:spLocks noChangeArrowheads="1"/>
            </p:cNvSpPr>
            <p:nvPr/>
          </p:nvSpPr>
          <p:spPr bwMode="auto">
            <a:xfrm>
              <a:off x="409" y="312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5" name="Oval 12"/>
            <p:cNvSpPr>
              <a:spLocks noChangeArrowheads="1"/>
            </p:cNvSpPr>
            <p:nvPr/>
          </p:nvSpPr>
          <p:spPr bwMode="auto">
            <a:xfrm>
              <a:off x="886" y="357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6" name="Line 13"/>
            <p:cNvSpPr>
              <a:spLocks noChangeShapeType="1"/>
            </p:cNvSpPr>
            <p:nvPr/>
          </p:nvSpPr>
          <p:spPr bwMode="auto">
            <a:xfrm>
              <a:off x="886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7" name="Line 14"/>
            <p:cNvSpPr>
              <a:spLocks noChangeShapeType="1"/>
            </p:cNvSpPr>
            <p:nvPr/>
          </p:nvSpPr>
          <p:spPr bwMode="auto">
            <a:xfrm>
              <a:off x="1199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8" name="Rectangle 15"/>
            <p:cNvSpPr>
              <a:spLocks noChangeArrowheads="1"/>
            </p:cNvSpPr>
            <p:nvPr/>
          </p:nvSpPr>
          <p:spPr bwMode="auto">
            <a:xfrm>
              <a:off x="886" y="357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9" name="Oval 16"/>
            <p:cNvSpPr>
              <a:spLocks noChangeArrowheads="1"/>
            </p:cNvSpPr>
            <p:nvPr/>
          </p:nvSpPr>
          <p:spPr bwMode="auto">
            <a:xfrm>
              <a:off x="883" y="351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0" name="Oval 17"/>
            <p:cNvSpPr>
              <a:spLocks noChangeArrowheads="1"/>
            </p:cNvSpPr>
            <p:nvPr/>
          </p:nvSpPr>
          <p:spPr bwMode="auto">
            <a:xfrm>
              <a:off x="882" y="288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1" name="Line 18"/>
            <p:cNvSpPr>
              <a:spLocks noChangeShapeType="1"/>
            </p:cNvSpPr>
            <p:nvPr/>
          </p:nvSpPr>
          <p:spPr bwMode="auto">
            <a:xfrm>
              <a:off x="882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2" name="Line 19"/>
            <p:cNvSpPr>
              <a:spLocks noChangeShapeType="1"/>
            </p:cNvSpPr>
            <p:nvPr/>
          </p:nvSpPr>
          <p:spPr bwMode="auto">
            <a:xfrm>
              <a:off x="1195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3" name="Rectangle 20"/>
            <p:cNvSpPr>
              <a:spLocks noChangeArrowheads="1"/>
            </p:cNvSpPr>
            <p:nvPr/>
          </p:nvSpPr>
          <p:spPr bwMode="auto">
            <a:xfrm>
              <a:off x="882" y="288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4" name="Oval 21"/>
            <p:cNvSpPr>
              <a:spLocks noChangeArrowheads="1"/>
            </p:cNvSpPr>
            <p:nvPr/>
          </p:nvSpPr>
          <p:spPr bwMode="auto">
            <a:xfrm>
              <a:off x="879" y="282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5" name="Oval 22"/>
            <p:cNvSpPr>
              <a:spLocks noChangeArrowheads="1"/>
            </p:cNvSpPr>
            <p:nvPr/>
          </p:nvSpPr>
          <p:spPr bwMode="auto">
            <a:xfrm>
              <a:off x="1565" y="288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6" name="Line 23"/>
            <p:cNvSpPr>
              <a:spLocks noChangeShapeType="1"/>
            </p:cNvSpPr>
            <p:nvPr/>
          </p:nvSpPr>
          <p:spPr bwMode="auto">
            <a:xfrm>
              <a:off x="1565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7" name="Line 24"/>
            <p:cNvSpPr>
              <a:spLocks noChangeShapeType="1"/>
            </p:cNvSpPr>
            <p:nvPr/>
          </p:nvSpPr>
          <p:spPr bwMode="auto">
            <a:xfrm>
              <a:off x="1877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8" name="Rectangle 25"/>
            <p:cNvSpPr>
              <a:spLocks noChangeArrowheads="1"/>
            </p:cNvSpPr>
            <p:nvPr/>
          </p:nvSpPr>
          <p:spPr bwMode="auto">
            <a:xfrm>
              <a:off x="1565" y="287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9" name="Oval 26"/>
            <p:cNvSpPr>
              <a:spLocks noChangeArrowheads="1"/>
            </p:cNvSpPr>
            <p:nvPr/>
          </p:nvSpPr>
          <p:spPr bwMode="auto">
            <a:xfrm>
              <a:off x="1568" y="282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0" name="Oval 27"/>
            <p:cNvSpPr>
              <a:spLocks noChangeArrowheads="1"/>
            </p:cNvSpPr>
            <p:nvPr/>
          </p:nvSpPr>
          <p:spPr bwMode="auto">
            <a:xfrm>
              <a:off x="1575" y="357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1" name="Line 28"/>
            <p:cNvSpPr>
              <a:spLocks noChangeShapeType="1"/>
            </p:cNvSpPr>
            <p:nvPr/>
          </p:nvSpPr>
          <p:spPr bwMode="auto">
            <a:xfrm>
              <a:off x="1575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2" name="Line 29"/>
            <p:cNvSpPr>
              <a:spLocks noChangeShapeType="1"/>
            </p:cNvSpPr>
            <p:nvPr/>
          </p:nvSpPr>
          <p:spPr bwMode="auto">
            <a:xfrm>
              <a:off x="1888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3" name="Rectangle 30"/>
            <p:cNvSpPr>
              <a:spLocks noChangeArrowheads="1"/>
            </p:cNvSpPr>
            <p:nvPr/>
          </p:nvSpPr>
          <p:spPr bwMode="auto">
            <a:xfrm>
              <a:off x="1575" y="356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4" name="Oval 31"/>
            <p:cNvSpPr>
              <a:spLocks noChangeArrowheads="1"/>
            </p:cNvSpPr>
            <p:nvPr/>
          </p:nvSpPr>
          <p:spPr bwMode="auto">
            <a:xfrm>
              <a:off x="1572" y="350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5" name="Oval 32"/>
            <p:cNvSpPr>
              <a:spLocks noChangeArrowheads="1"/>
            </p:cNvSpPr>
            <p:nvPr/>
          </p:nvSpPr>
          <p:spPr bwMode="auto">
            <a:xfrm>
              <a:off x="2140" y="323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6" name="Line 33"/>
            <p:cNvSpPr>
              <a:spLocks noChangeShapeType="1"/>
            </p:cNvSpPr>
            <p:nvPr/>
          </p:nvSpPr>
          <p:spPr bwMode="auto">
            <a:xfrm>
              <a:off x="2140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7" name="Line 34"/>
            <p:cNvSpPr>
              <a:spLocks noChangeShapeType="1"/>
            </p:cNvSpPr>
            <p:nvPr/>
          </p:nvSpPr>
          <p:spPr bwMode="auto">
            <a:xfrm>
              <a:off x="2453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8" name="Rectangle 35"/>
            <p:cNvSpPr>
              <a:spLocks noChangeArrowheads="1"/>
            </p:cNvSpPr>
            <p:nvPr/>
          </p:nvSpPr>
          <p:spPr bwMode="auto">
            <a:xfrm>
              <a:off x="2140" y="322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9" name="Oval 36"/>
            <p:cNvSpPr>
              <a:spLocks noChangeArrowheads="1"/>
            </p:cNvSpPr>
            <p:nvPr/>
          </p:nvSpPr>
          <p:spPr bwMode="auto">
            <a:xfrm>
              <a:off x="2137" y="316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0" name="Freeform 37"/>
            <p:cNvSpPr>
              <a:spLocks/>
            </p:cNvSpPr>
            <p:nvPr/>
          </p:nvSpPr>
          <p:spPr bwMode="auto">
            <a:xfrm>
              <a:off x="1731" y="297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1" name="Freeform 38"/>
            <p:cNvSpPr>
              <a:spLocks/>
            </p:cNvSpPr>
            <p:nvPr/>
          </p:nvSpPr>
          <p:spPr bwMode="auto">
            <a:xfrm>
              <a:off x="1038" y="298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2" name="Freeform 39"/>
            <p:cNvSpPr>
              <a:spLocks/>
            </p:cNvSpPr>
            <p:nvPr/>
          </p:nvSpPr>
          <p:spPr bwMode="auto">
            <a:xfrm>
              <a:off x="1203" y="296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3" name="Freeform 40"/>
            <p:cNvSpPr>
              <a:spLocks/>
            </p:cNvSpPr>
            <p:nvPr/>
          </p:nvSpPr>
          <p:spPr bwMode="auto">
            <a:xfrm>
              <a:off x="1890" y="331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4" name="Freeform 41"/>
            <p:cNvSpPr>
              <a:spLocks/>
            </p:cNvSpPr>
            <p:nvPr/>
          </p:nvSpPr>
          <p:spPr bwMode="auto">
            <a:xfrm>
              <a:off x="1209" y="359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5" name="Freeform 42"/>
            <p:cNvSpPr>
              <a:spLocks/>
            </p:cNvSpPr>
            <p:nvPr/>
          </p:nvSpPr>
          <p:spPr bwMode="auto">
            <a:xfrm>
              <a:off x="618" y="327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6" name="Freeform 43"/>
            <p:cNvSpPr>
              <a:spLocks/>
            </p:cNvSpPr>
            <p:nvPr/>
          </p:nvSpPr>
          <p:spPr bwMode="auto">
            <a:xfrm>
              <a:off x="1203" y="290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7" name="Freeform 44"/>
            <p:cNvSpPr>
              <a:spLocks/>
            </p:cNvSpPr>
            <p:nvPr/>
          </p:nvSpPr>
          <p:spPr bwMode="auto">
            <a:xfrm>
              <a:off x="1878" y="290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8" name="Freeform 45"/>
            <p:cNvSpPr>
              <a:spLocks/>
            </p:cNvSpPr>
            <p:nvPr/>
          </p:nvSpPr>
          <p:spPr bwMode="auto">
            <a:xfrm>
              <a:off x="561" y="247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1509" name="Group 46"/>
            <p:cNvGrpSpPr>
              <a:grpSpLocks/>
            </p:cNvGrpSpPr>
            <p:nvPr/>
          </p:nvGrpSpPr>
          <p:grpSpPr bwMode="auto">
            <a:xfrm>
              <a:off x="457" y="3089"/>
              <a:ext cx="212" cy="231"/>
              <a:chOff x="2950" y="2441"/>
              <a:chExt cx="215" cy="231"/>
            </a:xfrm>
          </p:grpSpPr>
          <p:sp>
            <p:nvSpPr>
              <p:cNvPr id="61537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8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61510" name="Group 49"/>
            <p:cNvGrpSpPr>
              <a:grpSpLocks/>
            </p:cNvGrpSpPr>
            <p:nvPr/>
          </p:nvGrpSpPr>
          <p:grpSpPr bwMode="auto">
            <a:xfrm>
              <a:off x="1627" y="3473"/>
              <a:ext cx="212" cy="231"/>
              <a:chOff x="2950" y="2441"/>
              <a:chExt cx="215" cy="231"/>
            </a:xfrm>
          </p:grpSpPr>
          <p:sp>
            <p:nvSpPr>
              <p:cNvPr id="61535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6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61511" name="Group 52"/>
            <p:cNvGrpSpPr>
              <a:grpSpLocks/>
            </p:cNvGrpSpPr>
            <p:nvPr/>
          </p:nvGrpSpPr>
          <p:grpSpPr bwMode="auto">
            <a:xfrm>
              <a:off x="942" y="3470"/>
              <a:ext cx="220" cy="231"/>
              <a:chOff x="2946" y="2441"/>
              <a:chExt cx="223" cy="231"/>
            </a:xfrm>
          </p:grpSpPr>
          <p:sp>
            <p:nvSpPr>
              <p:cNvPr id="61533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4" name="Text Box 54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61512" name="Group 55"/>
            <p:cNvGrpSpPr>
              <a:grpSpLocks/>
            </p:cNvGrpSpPr>
            <p:nvPr/>
          </p:nvGrpSpPr>
          <p:grpSpPr bwMode="auto">
            <a:xfrm>
              <a:off x="1617" y="2783"/>
              <a:ext cx="220" cy="231"/>
              <a:chOff x="2946" y="2441"/>
              <a:chExt cx="223" cy="231"/>
            </a:xfrm>
          </p:grpSpPr>
          <p:sp>
            <p:nvSpPr>
              <p:cNvPr id="61531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2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61513" name="Group 58"/>
            <p:cNvGrpSpPr>
              <a:grpSpLocks/>
            </p:cNvGrpSpPr>
            <p:nvPr/>
          </p:nvGrpSpPr>
          <p:grpSpPr bwMode="auto">
            <a:xfrm>
              <a:off x="938" y="2783"/>
              <a:ext cx="212" cy="231"/>
              <a:chOff x="2951" y="2441"/>
              <a:chExt cx="215" cy="231"/>
            </a:xfrm>
          </p:grpSpPr>
          <p:sp>
            <p:nvSpPr>
              <p:cNvPr id="61529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0" name="Text Box 60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61514" name="Group 61"/>
            <p:cNvGrpSpPr>
              <a:grpSpLocks/>
            </p:cNvGrpSpPr>
            <p:nvPr/>
          </p:nvGrpSpPr>
          <p:grpSpPr bwMode="auto">
            <a:xfrm>
              <a:off x="2204" y="3131"/>
              <a:ext cx="204" cy="231"/>
              <a:chOff x="2954" y="2441"/>
              <a:chExt cx="207" cy="231"/>
            </a:xfrm>
          </p:grpSpPr>
          <p:sp>
            <p:nvSpPr>
              <p:cNvPr id="61527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28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61515" name="Text Box 64"/>
            <p:cNvSpPr txBox="1">
              <a:spLocks noChangeArrowheads="1"/>
            </p:cNvSpPr>
            <p:nvPr/>
          </p:nvSpPr>
          <p:spPr bwMode="auto">
            <a:xfrm>
              <a:off x="667" y="289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6" name="Text Box 65"/>
            <p:cNvSpPr txBox="1">
              <a:spLocks noChangeArrowheads="1"/>
            </p:cNvSpPr>
            <p:nvPr/>
          </p:nvSpPr>
          <p:spPr bwMode="auto">
            <a:xfrm>
              <a:off x="1015" y="3116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7" name="Text Box 66"/>
            <p:cNvSpPr txBox="1">
              <a:spLocks noChangeArrowheads="1"/>
            </p:cNvSpPr>
            <p:nvPr/>
          </p:nvSpPr>
          <p:spPr bwMode="auto">
            <a:xfrm>
              <a:off x="580" y="332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18" name="Text Box 67"/>
            <p:cNvSpPr txBox="1">
              <a:spLocks noChangeArrowheads="1"/>
            </p:cNvSpPr>
            <p:nvPr/>
          </p:nvSpPr>
          <p:spPr bwMode="auto">
            <a:xfrm>
              <a:off x="1399" y="320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19" name="Text Box 68"/>
            <p:cNvSpPr txBox="1">
              <a:spLocks noChangeArrowheads="1"/>
            </p:cNvSpPr>
            <p:nvPr/>
          </p:nvSpPr>
          <p:spPr bwMode="auto">
            <a:xfrm>
              <a:off x="1336" y="3563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0" name="Text Box 69"/>
            <p:cNvSpPr txBox="1">
              <a:spLocks noChangeArrowheads="1"/>
            </p:cNvSpPr>
            <p:nvPr/>
          </p:nvSpPr>
          <p:spPr bwMode="auto">
            <a:xfrm>
              <a:off x="1696" y="31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1" name="Text Box 70"/>
            <p:cNvSpPr txBox="1">
              <a:spLocks noChangeArrowheads="1"/>
            </p:cNvSpPr>
            <p:nvPr/>
          </p:nvSpPr>
          <p:spPr bwMode="auto">
            <a:xfrm>
              <a:off x="2056" y="339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22" name="Text Box 71"/>
            <p:cNvSpPr txBox="1">
              <a:spLocks noChangeArrowheads="1"/>
            </p:cNvSpPr>
            <p:nvPr/>
          </p:nvSpPr>
          <p:spPr bwMode="auto">
            <a:xfrm>
              <a:off x="2029" y="286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3" name="Text Box 72"/>
            <p:cNvSpPr txBox="1">
              <a:spLocks noChangeArrowheads="1"/>
            </p:cNvSpPr>
            <p:nvPr/>
          </p:nvSpPr>
          <p:spPr bwMode="auto">
            <a:xfrm>
              <a:off x="1294" y="271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24" name="Text Box 73"/>
            <p:cNvSpPr txBox="1">
              <a:spLocks noChangeArrowheads="1"/>
            </p:cNvSpPr>
            <p:nvPr/>
          </p:nvSpPr>
          <p:spPr bwMode="auto">
            <a:xfrm>
              <a:off x="943" y="244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5" name="Line 74"/>
            <p:cNvSpPr>
              <a:spLocks noChangeShapeType="1"/>
            </p:cNvSpPr>
            <p:nvPr/>
          </p:nvSpPr>
          <p:spPr bwMode="auto">
            <a:xfrm>
              <a:off x="612" y="326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26" name="Line 75"/>
            <p:cNvSpPr>
              <a:spLocks noChangeShapeType="1"/>
            </p:cNvSpPr>
            <p:nvPr/>
          </p:nvSpPr>
          <p:spPr bwMode="auto">
            <a:xfrm flipV="1">
              <a:off x="672" y="2973"/>
              <a:ext cx="312" cy="1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949324" name="Group 76"/>
          <p:cNvGraphicFramePr>
            <a:graphicFrameLocks noGrp="1"/>
          </p:cNvGraphicFramePr>
          <p:nvPr/>
        </p:nvGraphicFramePr>
        <p:xfrm>
          <a:off x="4724400" y="3124200"/>
          <a:ext cx="3505200" cy="3124200"/>
        </p:xfrm>
        <a:graphic>
          <a:graphicData uri="http://schemas.openxmlformats.org/drawingml/2006/table">
            <a:tbl>
              <a:tblPr/>
              <a:tblGrid>
                <a:gridCol w="1898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6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Destination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Link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(A,B)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09380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9250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Issue #1: Scalability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60538"/>
            <a:ext cx="88392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How many messages needed to flood link state messages?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O(N x E), where N is #nodes; E is #edges in graph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Processing complexity for </a:t>
            </a:r>
            <a:r>
              <a:rPr lang="en-US" sz="2400" dirty="0" err="1"/>
              <a:t>Dijkstra’s</a:t>
            </a:r>
            <a:r>
              <a:rPr lang="en-US" sz="2400" dirty="0"/>
              <a:t> algorithm?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O(N</a:t>
            </a:r>
            <a:r>
              <a:rPr lang="en-US" baseline="30000" dirty="0">
                <a:solidFill>
                  <a:srgbClr val="000090"/>
                </a:solidFill>
              </a:rPr>
              <a:t>2</a:t>
            </a:r>
            <a:r>
              <a:rPr lang="en-US" dirty="0">
                <a:solidFill>
                  <a:srgbClr val="000090"/>
                </a:solidFill>
              </a:rPr>
              <a:t>), because we check all nodes w not in S at each iteration and we have O(N) iterations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more efficient implementations: O(N log(N))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How many entries in the LS topology database? </a:t>
            </a:r>
            <a:r>
              <a:rPr lang="en-US" dirty="0">
                <a:solidFill>
                  <a:srgbClr val="000090"/>
                </a:solidFill>
              </a:rPr>
              <a:t>O(E)</a:t>
            </a:r>
            <a:br>
              <a:rPr lang="en-US" dirty="0">
                <a:solidFill>
                  <a:srgbClr val="000090"/>
                </a:solidFill>
              </a:rPr>
            </a:br>
            <a:r>
              <a:rPr lang="en-US" dirty="0">
                <a:solidFill>
                  <a:srgbClr val="000090"/>
                </a:solidFill>
              </a:rPr>
              <a:t> </a:t>
            </a:r>
          </a:p>
          <a:p>
            <a:r>
              <a:rPr lang="en-US" sz="2400" dirty="0"/>
              <a:t>How many entries in the forwarding table? </a:t>
            </a:r>
            <a:r>
              <a:rPr lang="en-US" dirty="0">
                <a:solidFill>
                  <a:srgbClr val="000090"/>
                </a:solidFill>
              </a:rPr>
              <a:t>O(N)</a:t>
            </a:r>
          </a:p>
          <a:p>
            <a:endParaRPr lang="en-US" sz="2400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7610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latin typeface="Arial" charset="0"/>
              </a:rPr>
              <a:t>Inconsistent link-state database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Some routers know about failure before others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The shortest paths are no longer consistent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Can cause transient </a:t>
            </a:r>
            <a:r>
              <a:rPr lang="en-US" dirty="0">
                <a:solidFill>
                  <a:srgbClr val="FF6600"/>
                </a:solidFill>
                <a:latin typeface="Arial" charset="0"/>
                <a:ea typeface="Arial" charset="0"/>
                <a:cs typeface="Arial" charset="0"/>
              </a:rPr>
              <a:t>forwarding loops</a:t>
            </a:r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Issue#2: Transient Disruptions</a:t>
            </a:r>
          </a:p>
        </p:txBody>
      </p:sp>
      <p:grpSp>
        <p:nvGrpSpPr>
          <p:cNvPr id="2" name="Group 126"/>
          <p:cNvGrpSpPr>
            <a:grpSpLocks/>
          </p:cNvGrpSpPr>
          <p:nvPr/>
        </p:nvGrpSpPr>
        <p:grpSpPr bwMode="auto">
          <a:xfrm>
            <a:off x="838200" y="3429000"/>
            <a:ext cx="3571875" cy="2236788"/>
            <a:chOff x="528" y="2160"/>
            <a:chExt cx="2250" cy="1409"/>
          </a:xfrm>
        </p:grpSpPr>
        <p:sp>
          <p:nvSpPr>
            <p:cNvPr id="80969" name="Freeform 4"/>
            <p:cNvSpPr>
              <a:spLocks/>
            </p:cNvSpPr>
            <p:nvPr/>
          </p:nvSpPr>
          <p:spPr bwMode="auto">
            <a:xfrm>
              <a:off x="528" y="216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0" name="Freeform 5"/>
            <p:cNvSpPr>
              <a:spLocks/>
            </p:cNvSpPr>
            <p:nvPr/>
          </p:nvSpPr>
          <p:spPr bwMode="auto">
            <a:xfrm>
              <a:off x="864" y="270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1" name="Oval 6"/>
            <p:cNvSpPr>
              <a:spLocks noChangeArrowheads="1"/>
            </p:cNvSpPr>
            <p:nvPr/>
          </p:nvSpPr>
          <p:spPr bwMode="auto">
            <a:xfrm>
              <a:off x="604" y="295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2" name="Line 7"/>
            <p:cNvSpPr>
              <a:spLocks noChangeShapeType="1"/>
            </p:cNvSpPr>
            <p:nvPr/>
          </p:nvSpPr>
          <p:spPr bwMode="auto">
            <a:xfrm>
              <a:off x="604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3" name="Line 8"/>
            <p:cNvSpPr>
              <a:spLocks noChangeShapeType="1"/>
            </p:cNvSpPr>
            <p:nvPr/>
          </p:nvSpPr>
          <p:spPr bwMode="auto">
            <a:xfrm>
              <a:off x="917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4" name="Rectangle 9"/>
            <p:cNvSpPr>
              <a:spLocks noChangeArrowheads="1"/>
            </p:cNvSpPr>
            <p:nvPr/>
          </p:nvSpPr>
          <p:spPr bwMode="auto">
            <a:xfrm>
              <a:off x="604" y="294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75" name="Oval 10"/>
            <p:cNvSpPr>
              <a:spLocks noChangeArrowheads="1"/>
            </p:cNvSpPr>
            <p:nvPr/>
          </p:nvSpPr>
          <p:spPr bwMode="auto">
            <a:xfrm>
              <a:off x="601" y="288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6" name="Oval 11"/>
            <p:cNvSpPr>
              <a:spLocks noChangeArrowheads="1"/>
            </p:cNvSpPr>
            <p:nvPr/>
          </p:nvSpPr>
          <p:spPr bwMode="auto">
            <a:xfrm>
              <a:off x="1078" y="333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7" name="Line 12"/>
            <p:cNvSpPr>
              <a:spLocks noChangeShapeType="1"/>
            </p:cNvSpPr>
            <p:nvPr/>
          </p:nvSpPr>
          <p:spPr bwMode="auto">
            <a:xfrm>
              <a:off x="1078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8" name="Line 13"/>
            <p:cNvSpPr>
              <a:spLocks noChangeShapeType="1"/>
            </p:cNvSpPr>
            <p:nvPr/>
          </p:nvSpPr>
          <p:spPr bwMode="auto">
            <a:xfrm>
              <a:off x="1391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9" name="Rectangle 14"/>
            <p:cNvSpPr>
              <a:spLocks noChangeArrowheads="1"/>
            </p:cNvSpPr>
            <p:nvPr/>
          </p:nvSpPr>
          <p:spPr bwMode="auto">
            <a:xfrm>
              <a:off x="1078" y="333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0" name="Oval 15"/>
            <p:cNvSpPr>
              <a:spLocks noChangeArrowheads="1"/>
            </p:cNvSpPr>
            <p:nvPr/>
          </p:nvSpPr>
          <p:spPr bwMode="auto">
            <a:xfrm>
              <a:off x="1075" y="327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1" name="Oval 16"/>
            <p:cNvSpPr>
              <a:spLocks noChangeArrowheads="1"/>
            </p:cNvSpPr>
            <p:nvPr/>
          </p:nvSpPr>
          <p:spPr bwMode="auto">
            <a:xfrm>
              <a:off x="1074" y="264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2" name="Line 17"/>
            <p:cNvSpPr>
              <a:spLocks noChangeShapeType="1"/>
            </p:cNvSpPr>
            <p:nvPr/>
          </p:nvSpPr>
          <p:spPr bwMode="auto">
            <a:xfrm>
              <a:off x="1074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3" name="Line 18"/>
            <p:cNvSpPr>
              <a:spLocks noChangeShapeType="1"/>
            </p:cNvSpPr>
            <p:nvPr/>
          </p:nvSpPr>
          <p:spPr bwMode="auto">
            <a:xfrm>
              <a:off x="1387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4" name="Rectangle 19"/>
            <p:cNvSpPr>
              <a:spLocks noChangeArrowheads="1"/>
            </p:cNvSpPr>
            <p:nvPr/>
          </p:nvSpPr>
          <p:spPr bwMode="auto">
            <a:xfrm>
              <a:off x="1074" y="264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5" name="Oval 20"/>
            <p:cNvSpPr>
              <a:spLocks noChangeArrowheads="1"/>
            </p:cNvSpPr>
            <p:nvPr/>
          </p:nvSpPr>
          <p:spPr bwMode="auto">
            <a:xfrm>
              <a:off x="1071" y="258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6" name="Oval 21"/>
            <p:cNvSpPr>
              <a:spLocks noChangeArrowheads="1"/>
            </p:cNvSpPr>
            <p:nvPr/>
          </p:nvSpPr>
          <p:spPr bwMode="auto">
            <a:xfrm>
              <a:off x="1757" y="264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7" name="Line 22"/>
            <p:cNvSpPr>
              <a:spLocks noChangeShapeType="1"/>
            </p:cNvSpPr>
            <p:nvPr/>
          </p:nvSpPr>
          <p:spPr bwMode="auto">
            <a:xfrm>
              <a:off x="1757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8" name="Line 23"/>
            <p:cNvSpPr>
              <a:spLocks noChangeShapeType="1"/>
            </p:cNvSpPr>
            <p:nvPr/>
          </p:nvSpPr>
          <p:spPr bwMode="auto">
            <a:xfrm>
              <a:off x="2069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9" name="Rectangle 24"/>
            <p:cNvSpPr>
              <a:spLocks noChangeArrowheads="1"/>
            </p:cNvSpPr>
            <p:nvPr/>
          </p:nvSpPr>
          <p:spPr bwMode="auto">
            <a:xfrm>
              <a:off x="1757" y="263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0" name="Oval 25"/>
            <p:cNvSpPr>
              <a:spLocks noChangeArrowheads="1"/>
            </p:cNvSpPr>
            <p:nvPr/>
          </p:nvSpPr>
          <p:spPr bwMode="auto">
            <a:xfrm>
              <a:off x="1760" y="258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1" name="Oval 26"/>
            <p:cNvSpPr>
              <a:spLocks noChangeArrowheads="1"/>
            </p:cNvSpPr>
            <p:nvPr/>
          </p:nvSpPr>
          <p:spPr bwMode="auto">
            <a:xfrm>
              <a:off x="1767" y="333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2" name="Line 27"/>
            <p:cNvSpPr>
              <a:spLocks noChangeShapeType="1"/>
            </p:cNvSpPr>
            <p:nvPr/>
          </p:nvSpPr>
          <p:spPr bwMode="auto">
            <a:xfrm>
              <a:off x="1767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3" name="Line 28"/>
            <p:cNvSpPr>
              <a:spLocks noChangeShapeType="1"/>
            </p:cNvSpPr>
            <p:nvPr/>
          </p:nvSpPr>
          <p:spPr bwMode="auto">
            <a:xfrm>
              <a:off x="2080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4" name="Rectangle 29"/>
            <p:cNvSpPr>
              <a:spLocks noChangeArrowheads="1"/>
            </p:cNvSpPr>
            <p:nvPr/>
          </p:nvSpPr>
          <p:spPr bwMode="auto">
            <a:xfrm>
              <a:off x="1767" y="332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5" name="Oval 30"/>
            <p:cNvSpPr>
              <a:spLocks noChangeArrowheads="1"/>
            </p:cNvSpPr>
            <p:nvPr/>
          </p:nvSpPr>
          <p:spPr bwMode="auto">
            <a:xfrm>
              <a:off x="1764" y="326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6" name="Oval 31"/>
            <p:cNvSpPr>
              <a:spLocks noChangeArrowheads="1"/>
            </p:cNvSpPr>
            <p:nvPr/>
          </p:nvSpPr>
          <p:spPr bwMode="auto">
            <a:xfrm>
              <a:off x="2332" y="299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7" name="Line 32"/>
            <p:cNvSpPr>
              <a:spLocks noChangeShapeType="1"/>
            </p:cNvSpPr>
            <p:nvPr/>
          </p:nvSpPr>
          <p:spPr bwMode="auto">
            <a:xfrm>
              <a:off x="2332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8" name="Line 33"/>
            <p:cNvSpPr>
              <a:spLocks noChangeShapeType="1"/>
            </p:cNvSpPr>
            <p:nvPr/>
          </p:nvSpPr>
          <p:spPr bwMode="auto">
            <a:xfrm>
              <a:off x="2645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9" name="Rectangle 34"/>
            <p:cNvSpPr>
              <a:spLocks noChangeArrowheads="1"/>
            </p:cNvSpPr>
            <p:nvPr/>
          </p:nvSpPr>
          <p:spPr bwMode="auto">
            <a:xfrm>
              <a:off x="2332" y="298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1000" name="Oval 35"/>
            <p:cNvSpPr>
              <a:spLocks noChangeArrowheads="1"/>
            </p:cNvSpPr>
            <p:nvPr/>
          </p:nvSpPr>
          <p:spPr bwMode="auto">
            <a:xfrm>
              <a:off x="2329" y="292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1" name="Freeform 36"/>
            <p:cNvSpPr>
              <a:spLocks/>
            </p:cNvSpPr>
            <p:nvPr/>
          </p:nvSpPr>
          <p:spPr bwMode="auto">
            <a:xfrm>
              <a:off x="1923" y="273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2" name="Freeform 37"/>
            <p:cNvSpPr>
              <a:spLocks/>
            </p:cNvSpPr>
            <p:nvPr/>
          </p:nvSpPr>
          <p:spPr bwMode="auto">
            <a:xfrm>
              <a:off x="1230" y="274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3" name="Freeform 38"/>
            <p:cNvSpPr>
              <a:spLocks/>
            </p:cNvSpPr>
            <p:nvPr/>
          </p:nvSpPr>
          <p:spPr bwMode="auto">
            <a:xfrm>
              <a:off x="1395" y="272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4" name="Freeform 39"/>
            <p:cNvSpPr>
              <a:spLocks/>
            </p:cNvSpPr>
            <p:nvPr/>
          </p:nvSpPr>
          <p:spPr bwMode="auto">
            <a:xfrm>
              <a:off x="2082" y="307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5" name="Freeform 40"/>
            <p:cNvSpPr>
              <a:spLocks/>
            </p:cNvSpPr>
            <p:nvPr/>
          </p:nvSpPr>
          <p:spPr bwMode="auto">
            <a:xfrm>
              <a:off x="1401" y="335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6" name="Freeform 41"/>
            <p:cNvSpPr>
              <a:spLocks/>
            </p:cNvSpPr>
            <p:nvPr/>
          </p:nvSpPr>
          <p:spPr bwMode="auto">
            <a:xfrm>
              <a:off x="810" y="303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7" name="Freeform 42"/>
            <p:cNvSpPr>
              <a:spLocks/>
            </p:cNvSpPr>
            <p:nvPr/>
          </p:nvSpPr>
          <p:spPr bwMode="auto">
            <a:xfrm>
              <a:off x="1395" y="266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8" name="Freeform 43"/>
            <p:cNvSpPr>
              <a:spLocks/>
            </p:cNvSpPr>
            <p:nvPr/>
          </p:nvSpPr>
          <p:spPr bwMode="auto">
            <a:xfrm>
              <a:off x="2070" y="266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9" name="Freeform 44"/>
            <p:cNvSpPr>
              <a:spLocks/>
            </p:cNvSpPr>
            <p:nvPr/>
          </p:nvSpPr>
          <p:spPr bwMode="auto">
            <a:xfrm>
              <a:off x="753" y="223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010" name="Group 45"/>
            <p:cNvGrpSpPr>
              <a:grpSpLocks/>
            </p:cNvGrpSpPr>
            <p:nvPr/>
          </p:nvGrpSpPr>
          <p:grpSpPr bwMode="auto">
            <a:xfrm>
              <a:off x="649" y="2849"/>
              <a:ext cx="212" cy="231"/>
              <a:chOff x="2950" y="2441"/>
              <a:chExt cx="215" cy="231"/>
            </a:xfrm>
          </p:grpSpPr>
          <p:sp>
            <p:nvSpPr>
              <p:cNvPr id="81027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8" name="Text Box 47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81011" name="Group 48"/>
            <p:cNvGrpSpPr>
              <a:grpSpLocks/>
            </p:cNvGrpSpPr>
            <p:nvPr/>
          </p:nvGrpSpPr>
          <p:grpSpPr bwMode="auto">
            <a:xfrm>
              <a:off x="1819" y="3233"/>
              <a:ext cx="212" cy="231"/>
              <a:chOff x="2950" y="2441"/>
              <a:chExt cx="215" cy="231"/>
            </a:xfrm>
          </p:grpSpPr>
          <p:sp>
            <p:nvSpPr>
              <p:cNvPr id="81025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6" name="Text Box 5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81012" name="Group 51"/>
            <p:cNvGrpSpPr>
              <a:grpSpLocks/>
            </p:cNvGrpSpPr>
            <p:nvPr/>
          </p:nvGrpSpPr>
          <p:grpSpPr bwMode="auto">
            <a:xfrm>
              <a:off x="1134" y="3230"/>
              <a:ext cx="220" cy="231"/>
              <a:chOff x="2946" y="2441"/>
              <a:chExt cx="223" cy="231"/>
            </a:xfrm>
          </p:grpSpPr>
          <p:sp>
            <p:nvSpPr>
              <p:cNvPr id="81023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4" name="Text Box 53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81013" name="Group 54"/>
            <p:cNvGrpSpPr>
              <a:grpSpLocks/>
            </p:cNvGrpSpPr>
            <p:nvPr/>
          </p:nvGrpSpPr>
          <p:grpSpPr bwMode="auto">
            <a:xfrm>
              <a:off x="1809" y="2543"/>
              <a:ext cx="220" cy="231"/>
              <a:chOff x="2946" y="2441"/>
              <a:chExt cx="223" cy="231"/>
            </a:xfrm>
          </p:grpSpPr>
          <p:sp>
            <p:nvSpPr>
              <p:cNvPr id="81021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2" name="Text Box 56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81014" name="Group 57"/>
            <p:cNvGrpSpPr>
              <a:grpSpLocks/>
            </p:cNvGrpSpPr>
            <p:nvPr/>
          </p:nvGrpSpPr>
          <p:grpSpPr bwMode="auto">
            <a:xfrm>
              <a:off x="1130" y="2543"/>
              <a:ext cx="212" cy="231"/>
              <a:chOff x="2951" y="2441"/>
              <a:chExt cx="215" cy="231"/>
            </a:xfrm>
          </p:grpSpPr>
          <p:sp>
            <p:nvSpPr>
              <p:cNvPr id="81019" name="Rectangle 5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0" name="Text Box 59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81015" name="Group 60"/>
            <p:cNvGrpSpPr>
              <a:grpSpLocks/>
            </p:cNvGrpSpPr>
            <p:nvPr/>
          </p:nvGrpSpPr>
          <p:grpSpPr bwMode="auto">
            <a:xfrm>
              <a:off x="2396" y="2891"/>
              <a:ext cx="204" cy="231"/>
              <a:chOff x="2954" y="2441"/>
              <a:chExt cx="207" cy="231"/>
            </a:xfrm>
          </p:grpSpPr>
          <p:sp>
            <p:nvSpPr>
              <p:cNvPr id="81017" name="Rectangle 6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18" name="Text Box 62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81016" name="Line 63"/>
            <p:cNvSpPr>
              <a:spLocks noChangeShapeType="1"/>
            </p:cNvSpPr>
            <p:nvPr/>
          </p:nvSpPr>
          <p:spPr bwMode="auto">
            <a:xfrm>
              <a:off x="804" y="302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1900" name="Text Box 124"/>
          <p:cNvSpPr txBox="1">
            <a:spLocks noChangeArrowheads="1"/>
          </p:cNvSpPr>
          <p:nvPr/>
        </p:nvSpPr>
        <p:spPr bwMode="auto">
          <a:xfrm>
            <a:off x="609600" y="5745163"/>
            <a:ext cx="4038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A and D think that this</a:t>
            </a:r>
            <a:br>
              <a:rPr lang="en-US">
                <a:latin typeface="Helvetica" charset="0"/>
              </a:rPr>
            </a:br>
            <a:r>
              <a:rPr lang="en-US">
                <a:latin typeface="Helvetica" charset="0"/>
              </a:rPr>
              <a:t>is the path to C</a:t>
            </a:r>
          </a:p>
        </p:txBody>
      </p:sp>
      <p:sp>
        <p:nvSpPr>
          <p:cNvPr id="971901" name="Text Box 125"/>
          <p:cNvSpPr txBox="1">
            <a:spLocks noChangeArrowheads="1"/>
          </p:cNvSpPr>
          <p:nvPr/>
        </p:nvSpPr>
        <p:spPr bwMode="auto">
          <a:xfrm>
            <a:off x="4953000" y="5715000"/>
            <a:ext cx="3581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E thinks that this</a:t>
            </a:r>
            <a:br>
              <a:rPr lang="en-US" dirty="0">
                <a:latin typeface="Helvetica" charset="0"/>
              </a:rPr>
            </a:br>
            <a:r>
              <a:rPr lang="en-US" dirty="0">
                <a:latin typeface="Helvetica" charset="0"/>
              </a:rPr>
              <a:t>is the path to C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962525" y="3429000"/>
            <a:ext cx="3571875" cy="2236788"/>
            <a:chOff x="4962525" y="3429000"/>
            <a:chExt cx="3571875" cy="2236788"/>
          </a:xfrm>
        </p:grpSpPr>
        <p:grpSp>
          <p:nvGrpSpPr>
            <p:cNvPr id="3" name="Group 2"/>
            <p:cNvGrpSpPr/>
            <p:nvPr/>
          </p:nvGrpSpPr>
          <p:grpSpPr>
            <a:xfrm>
              <a:off x="4962525" y="3429000"/>
              <a:ext cx="3571875" cy="2236788"/>
              <a:chOff x="4962525" y="3429000"/>
              <a:chExt cx="3571875" cy="2236788"/>
            </a:xfrm>
          </p:grpSpPr>
          <p:sp>
            <p:nvSpPr>
              <p:cNvPr id="80909" name="Freeform 64"/>
              <p:cNvSpPr>
                <a:spLocks/>
              </p:cNvSpPr>
              <p:nvPr/>
            </p:nvSpPr>
            <p:spPr bwMode="auto">
              <a:xfrm>
                <a:off x="4962525" y="3429000"/>
                <a:ext cx="3571875" cy="2236788"/>
              </a:xfrm>
              <a:custGeom>
                <a:avLst/>
                <a:gdLst>
                  <a:gd name="T0" fmla="*/ 0 w 2250"/>
                  <a:gd name="T1" fmla="*/ 624 h 1409"/>
                  <a:gd name="T2" fmla="*/ 219 w 2250"/>
                  <a:gd name="T3" fmla="*/ 321 h 1409"/>
                  <a:gd name="T4" fmla="*/ 529 w 2250"/>
                  <a:gd name="T5" fmla="*/ 35 h 1409"/>
                  <a:gd name="T6" fmla="*/ 1551 w 2250"/>
                  <a:gd name="T7" fmla="*/ 111 h 1409"/>
                  <a:gd name="T8" fmla="*/ 1968 w 2250"/>
                  <a:gd name="T9" fmla="*/ 483 h 1409"/>
                  <a:gd name="T10" fmla="*/ 2199 w 2250"/>
                  <a:gd name="T11" fmla="*/ 906 h 1409"/>
                  <a:gd name="T12" fmla="*/ 1659 w 2250"/>
                  <a:gd name="T13" fmla="*/ 1314 h 1409"/>
                  <a:gd name="T14" fmla="*/ 993 w 2250"/>
                  <a:gd name="T15" fmla="*/ 1386 h 1409"/>
                  <a:gd name="T16" fmla="*/ 465 w 2250"/>
                  <a:gd name="T17" fmla="*/ 1356 h 1409"/>
                  <a:gd name="T18" fmla="*/ 102 w 2250"/>
                  <a:gd name="T19" fmla="*/ 1068 h 1409"/>
                  <a:gd name="T20" fmla="*/ 0 w 2250"/>
                  <a:gd name="T21" fmla="*/ 624 h 14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0"/>
                  <a:gd name="T34" fmla="*/ 0 h 1409"/>
                  <a:gd name="T35" fmla="*/ 2250 w 2250"/>
                  <a:gd name="T36" fmla="*/ 1409 h 14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0" h="1409">
                    <a:moveTo>
                      <a:pt x="0" y="624"/>
                    </a:moveTo>
                    <a:cubicBezTo>
                      <a:pt x="5" y="506"/>
                      <a:pt x="131" y="419"/>
                      <a:pt x="219" y="321"/>
                    </a:cubicBezTo>
                    <a:cubicBezTo>
                      <a:pt x="307" y="223"/>
                      <a:pt x="307" y="70"/>
                      <a:pt x="529" y="35"/>
                    </a:cubicBezTo>
                    <a:cubicBezTo>
                      <a:pt x="751" y="0"/>
                      <a:pt x="1311" y="36"/>
                      <a:pt x="1551" y="111"/>
                    </a:cubicBezTo>
                    <a:cubicBezTo>
                      <a:pt x="1791" y="186"/>
                      <a:pt x="1860" y="351"/>
                      <a:pt x="1968" y="483"/>
                    </a:cubicBezTo>
                    <a:cubicBezTo>
                      <a:pt x="2076" y="615"/>
                      <a:pt x="2250" y="767"/>
                      <a:pt x="2199" y="906"/>
                    </a:cubicBezTo>
                    <a:cubicBezTo>
                      <a:pt x="2148" y="1045"/>
                      <a:pt x="1860" y="1234"/>
                      <a:pt x="1659" y="1314"/>
                    </a:cubicBezTo>
                    <a:cubicBezTo>
                      <a:pt x="1458" y="1394"/>
                      <a:pt x="1192" y="1379"/>
                      <a:pt x="993" y="1386"/>
                    </a:cubicBezTo>
                    <a:cubicBezTo>
                      <a:pt x="794" y="1393"/>
                      <a:pt x="613" y="1409"/>
                      <a:pt x="465" y="1356"/>
                    </a:cubicBezTo>
                    <a:cubicBezTo>
                      <a:pt x="317" y="1303"/>
                      <a:pt x="180" y="1190"/>
                      <a:pt x="102" y="1068"/>
                    </a:cubicBezTo>
                    <a:cubicBezTo>
                      <a:pt x="24" y="946"/>
                      <a:pt x="21" y="716"/>
                      <a:pt x="0" y="624"/>
                    </a:cubicBezTo>
                    <a:close/>
                  </a:path>
                </a:pathLst>
              </a:custGeom>
              <a:solidFill>
                <a:srgbClr val="CC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0" name="Freeform 65"/>
              <p:cNvSpPr>
                <a:spLocks/>
              </p:cNvSpPr>
              <p:nvPr/>
            </p:nvSpPr>
            <p:spPr bwMode="auto">
              <a:xfrm>
                <a:off x="5495925" y="4300538"/>
                <a:ext cx="542925" cy="295275"/>
              </a:xfrm>
              <a:custGeom>
                <a:avLst/>
                <a:gdLst>
                  <a:gd name="T0" fmla="*/ 0 w 342"/>
                  <a:gd name="T1" fmla="*/ 186 h 186"/>
                  <a:gd name="T2" fmla="*/ 342 w 342"/>
                  <a:gd name="T3" fmla="*/ 0 h 186"/>
                  <a:gd name="T4" fmla="*/ 0 60000 65536"/>
                  <a:gd name="T5" fmla="*/ 0 60000 65536"/>
                  <a:gd name="T6" fmla="*/ 0 w 342"/>
                  <a:gd name="T7" fmla="*/ 0 h 186"/>
                  <a:gd name="T8" fmla="*/ 342 w 342"/>
                  <a:gd name="T9" fmla="*/ 186 h 18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2" h="186">
                    <a:moveTo>
                      <a:pt x="0" y="186"/>
                    </a:moveTo>
                    <a:lnTo>
                      <a:pt x="34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1" name="Oval 66"/>
              <p:cNvSpPr>
                <a:spLocks noChangeArrowheads="1"/>
              </p:cNvSpPr>
              <p:nvPr/>
            </p:nvSpPr>
            <p:spPr bwMode="auto">
              <a:xfrm>
                <a:off x="5083175" y="46847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2" name="Line 67"/>
              <p:cNvSpPr>
                <a:spLocks noChangeShapeType="1"/>
              </p:cNvSpPr>
              <p:nvPr/>
            </p:nvSpPr>
            <p:spPr bwMode="auto">
              <a:xfrm>
                <a:off x="5083175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3" name="Line 68"/>
              <p:cNvSpPr>
                <a:spLocks noChangeShapeType="1"/>
              </p:cNvSpPr>
              <p:nvPr/>
            </p:nvSpPr>
            <p:spPr bwMode="auto">
              <a:xfrm>
                <a:off x="5580063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4" name="Rectangle 69"/>
              <p:cNvSpPr>
                <a:spLocks noChangeArrowheads="1"/>
              </p:cNvSpPr>
              <p:nvPr/>
            </p:nvSpPr>
            <p:spPr bwMode="auto">
              <a:xfrm>
                <a:off x="5083175" y="46736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15" name="Oval 70"/>
              <p:cNvSpPr>
                <a:spLocks noChangeArrowheads="1"/>
              </p:cNvSpPr>
              <p:nvPr/>
            </p:nvSpPr>
            <p:spPr bwMode="auto">
              <a:xfrm>
                <a:off x="5078413" y="45799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6" name="Oval 71"/>
              <p:cNvSpPr>
                <a:spLocks noChangeArrowheads="1"/>
              </p:cNvSpPr>
              <p:nvPr/>
            </p:nvSpPr>
            <p:spPr bwMode="auto">
              <a:xfrm>
                <a:off x="5835650" y="52990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7" name="Line 72"/>
              <p:cNvSpPr>
                <a:spLocks noChangeShapeType="1"/>
              </p:cNvSpPr>
              <p:nvPr/>
            </p:nvSpPr>
            <p:spPr bwMode="auto">
              <a:xfrm>
                <a:off x="5835650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8" name="Line 73"/>
              <p:cNvSpPr>
                <a:spLocks noChangeShapeType="1"/>
              </p:cNvSpPr>
              <p:nvPr/>
            </p:nvSpPr>
            <p:spPr bwMode="auto">
              <a:xfrm>
                <a:off x="6332538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9" name="Rectangle 74"/>
              <p:cNvSpPr>
                <a:spLocks noChangeArrowheads="1"/>
              </p:cNvSpPr>
              <p:nvPr/>
            </p:nvSpPr>
            <p:spPr bwMode="auto">
              <a:xfrm>
                <a:off x="5835650" y="52879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0" name="Oval 75"/>
              <p:cNvSpPr>
                <a:spLocks noChangeArrowheads="1"/>
              </p:cNvSpPr>
              <p:nvPr/>
            </p:nvSpPr>
            <p:spPr bwMode="auto">
              <a:xfrm>
                <a:off x="5830888" y="51943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1" name="Oval 76"/>
              <p:cNvSpPr>
                <a:spLocks noChangeArrowheads="1"/>
              </p:cNvSpPr>
              <p:nvPr/>
            </p:nvSpPr>
            <p:spPr bwMode="auto">
              <a:xfrm>
                <a:off x="5829300" y="4203700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2" name="Line 77"/>
              <p:cNvSpPr>
                <a:spLocks noChangeShapeType="1"/>
              </p:cNvSpPr>
              <p:nvPr/>
            </p:nvSpPr>
            <p:spPr bwMode="auto">
              <a:xfrm>
                <a:off x="5829300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3" name="Line 78"/>
              <p:cNvSpPr>
                <a:spLocks noChangeShapeType="1"/>
              </p:cNvSpPr>
              <p:nvPr/>
            </p:nvSpPr>
            <p:spPr bwMode="auto">
              <a:xfrm>
                <a:off x="6326188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4" name="Rectangle 79"/>
              <p:cNvSpPr>
                <a:spLocks noChangeArrowheads="1"/>
              </p:cNvSpPr>
              <p:nvPr/>
            </p:nvSpPr>
            <p:spPr bwMode="auto">
              <a:xfrm>
                <a:off x="5829300" y="4192588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5" name="Oval 80"/>
              <p:cNvSpPr>
                <a:spLocks noChangeArrowheads="1"/>
              </p:cNvSpPr>
              <p:nvPr/>
            </p:nvSpPr>
            <p:spPr bwMode="auto">
              <a:xfrm>
                <a:off x="5824538" y="4098925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6" name="Oval 81"/>
              <p:cNvSpPr>
                <a:spLocks noChangeArrowheads="1"/>
              </p:cNvSpPr>
              <p:nvPr/>
            </p:nvSpPr>
            <p:spPr bwMode="auto">
              <a:xfrm>
                <a:off x="6913563" y="4197350"/>
                <a:ext cx="495300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7" name="Line 82"/>
              <p:cNvSpPr>
                <a:spLocks noChangeShapeType="1"/>
              </p:cNvSpPr>
              <p:nvPr/>
            </p:nvSpPr>
            <p:spPr bwMode="auto">
              <a:xfrm>
                <a:off x="69135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8" name="Line 83"/>
              <p:cNvSpPr>
                <a:spLocks noChangeShapeType="1"/>
              </p:cNvSpPr>
              <p:nvPr/>
            </p:nvSpPr>
            <p:spPr bwMode="auto">
              <a:xfrm>
                <a:off x="74088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9" name="Rectangle 84"/>
              <p:cNvSpPr>
                <a:spLocks noChangeArrowheads="1"/>
              </p:cNvSpPr>
              <p:nvPr/>
            </p:nvSpPr>
            <p:spPr bwMode="auto">
              <a:xfrm>
                <a:off x="6913563" y="4186238"/>
                <a:ext cx="490538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0" name="Oval 85"/>
              <p:cNvSpPr>
                <a:spLocks noChangeArrowheads="1"/>
              </p:cNvSpPr>
              <p:nvPr/>
            </p:nvSpPr>
            <p:spPr bwMode="auto">
              <a:xfrm>
                <a:off x="6918325" y="4097338"/>
                <a:ext cx="495300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1" name="Oval 86"/>
              <p:cNvSpPr>
                <a:spLocks noChangeArrowheads="1"/>
              </p:cNvSpPr>
              <p:nvPr/>
            </p:nvSpPr>
            <p:spPr bwMode="auto">
              <a:xfrm>
                <a:off x="6929438" y="52943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2" name="Line 87"/>
              <p:cNvSpPr>
                <a:spLocks noChangeShapeType="1"/>
              </p:cNvSpPr>
              <p:nvPr/>
            </p:nvSpPr>
            <p:spPr bwMode="auto">
              <a:xfrm>
                <a:off x="6929438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3" name="Line 88"/>
              <p:cNvSpPr>
                <a:spLocks noChangeShapeType="1"/>
              </p:cNvSpPr>
              <p:nvPr/>
            </p:nvSpPr>
            <p:spPr bwMode="auto">
              <a:xfrm>
                <a:off x="7426325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4" name="Rectangle 89"/>
              <p:cNvSpPr>
                <a:spLocks noChangeArrowheads="1"/>
              </p:cNvSpPr>
              <p:nvPr/>
            </p:nvSpPr>
            <p:spPr bwMode="auto">
              <a:xfrm>
                <a:off x="6929438" y="52832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5" name="Oval 90"/>
              <p:cNvSpPr>
                <a:spLocks noChangeArrowheads="1"/>
              </p:cNvSpPr>
              <p:nvPr/>
            </p:nvSpPr>
            <p:spPr bwMode="auto">
              <a:xfrm>
                <a:off x="6924675" y="51895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6" name="Oval 91"/>
              <p:cNvSpPr>
                <a:spLocks noChangeArrowheads="1"/>
              </p:cNvSpPr>
              <p:nvPr/>
            </p:nvSpPr>
            <p:spPr bwMode="auto">
              <a:xfrm>
                <a:off x="7826375" y="47529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7" name="Line 92"/>
              <p:cNvSpPr>
                <a:spLocks noChangeShapeType="1"/>
              </p:cNvSpPr>
              <p:nvPr/>
            </p:nvSpPr>
            <p:spPr bwMode="auto">
              <a:xfrm>
                <a:off x="7826375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8" name="Line 93"/>
              <p:cNvSpPr>
                <a:spLocks noChangeShapeType="1"/>
              </p:cNvSpPr>
              <p:nvPr/>
            </p:nvSpPr>
            <p:spPr bwMode="auto">
              <a:xfrm>
                <a:off x="8323263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9" name="Rectangle 94"/>
              <p:cNvSpPr>
                <a:spLocks noChangeArrowheads="1"/>
              </p:cNvSpPr>
              <p:nvPr/>
            </p:nvSpPr>
            <p:spPr bwMode="auto">
              <a:xfrm>
                <a:off x="7826375" y="47418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40" name="Oval 95"/>
              <p:cNvSpPr>
                <a:spLocks noChangeArrowheads="1"/>
              </p:cNvSpPr>
              <p:nvPr/>
            </p:nvSpPr>
            <p:spPr bwMode="auto">
              <a:xfrm>
                <a:off x="7821613" y="46482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2" name="Freeform 97"/>
              <p:cNvSpPr>
                <a:spLocks/>
              </p:cNvSpPr>
              <p:nvPr/>
            </p:nvSpPr>
            <p:spPr bwMode="auto">
              <a:xfrm>
                <a:off x="6076950" y="4352925"/>
                <a:ext cx="1588" cy="852488"/>
              </a:xfrm>
              <a:custGeom>
                <a:avLst/>
                <a:gdLst>
                  <a:gd name="T0" fmla="*/ 0 w 1"/>
                  <a:gd name="T1" fmla="*/ 0 h 537"/>
                  <a:gd name="T2" fmla="*/ 0 w 1"/>
                  <a:gd name="T3" fmla="*/ 537 h 537"/>
                  <a:gd name="T4" fmla="*/ 0 60000 65536"/>
                  <a:gd name="T5" fmla="*/ 0 60000 65536"/>
                  <a:gd name="T6" fmla="*/ 0 w 1"/>
                  <a:gd name="T7" fmla="*/ 0 h 537"/>
                  <a:gd name="T8" fmla="*/ 1 w 1"/>
                  <a:gd name="T9" fmla="*/ 537 h 5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37">
                    <a:moveTo>
                      <a:pt x="0" y="0"/>
                    </a:moveTo>
                    <a:lnTo>
                      <a:pt x="0" y="53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3" name="Freeform 98"/>
              <p:cNvSpPr>
                <a:spLocks/>
              </p:cNvSpPr>
              <p:nvPr/>
            </p:nvSpPr>
            <p:spPr bwMode="auto">
              <a:xfrm>
                <a:off x="6324600" y="4343400"/>
                <a:ext cx="800100" cy="952500"/>
              </a:xfrm>
              <a:custGeom>
                <a:avLst/>
                <a:gdLst>
                  <a:gd name="T0" fmla="*/ 0 w 378"/>
                  <a:gd name="T1" fmla="*/ 7134 h 174"/>
                  <a:gd name="T2" fmla="*/ 896 w 378"/>
                  <a:gd name="T3" fmla="*/ 0 h 174"/>
                  <a:gd name="T4" fmla="*/ 0 60000 65536"/>
                  <a:gd name="T5" fmla="*/ 0 60000 65536"/>
                  <a:gd name="T6" fmla="*/ 0 w 378"/>
                  <a:gd name="T7" fmla="*/ 0 h 174"/>
                  <a:gd name="T8" fmla="*/ 378 w 378"/>
                  <a:gd name="T9" fmla="*/ 174 h 1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8" h="174">
                    <a:moveTo>
                      <a:pt x="0" y="174"/>
                    </a:moveTo>
                    <a:lnTo>
                      <a:pt x="378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4" name="Freeform 99"/>
              <p:cNvSpPr>
                <a:spLocks/>
              </p:cNvSpPr>
              <p:nvPr/>
            </p:nvSpPr>
            <p:spPr bwMode="auto">
              <a:xfrm>
                <a:off x="7429500" y="4876800"/>
                <a:ext cx="581025" cy="428625"/>
              </a:xfrm>
              <a:custGeom>
                <a:avLst/>
                <a:gdLst>
                  <a:gd name="T0" fmla="*/ 0 w 366"/>
                  <a:gd name="T1" fmla="*/ 270 h 270"/>
                  <a:gd name="T2" fmla="*/ 366 w 366"/>
                  <a:gd name="T3" fmla="*/ 0 h 270"/>
                  <a:gd name="T4" fmla="*/ 0 60000 65536"/>
                  <a:gd name="T5" fmla="*/ 0 60000 65536"/>
                  <a:gd name="T6" fmla="*/ 0 w 366"/>
                  <a:gd name="T7" fmla="*/ 0 h 270"/>
                  <a:gd name="T8" fmla="*/ 366 w 366"/>
                  <a:gd name="T9" fmla="*/ 270 h 2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270">
                    <a:moveTo>
                      <a:pt x="0" y="270"/>
                    </a:moveTo>
                    <a:lnTo>
                      <a:pt x="36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5" name="Freeform 100"/>
              <p:cNvSpPr>
                <a:spLocks/>
              </p:cNvSpPr>
              <p:nvPr/>
            </p:nvSpPr>
            <p:spPr bwMode="auto">
              <a:xfrm>
                <a:off x="6348413" y="5329238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6" name="Freeform 101"/>
              <p:cNvSpPr>
                <a:spLocks/>
              </p:cNvSpPr>
              <p:nvPr/>
            </p:nvSpPr>
            <p:spPr bwMode="auto">
              <a:xfrm>
                <a:off x="5410200" y="4814888"/>
                <a:ext cx="438150" cy="419100"/>
              </a:xfrm>
              <a:custGeom>
                <a:avLst/>
                <a:gdLst>
                  <a:gd name="T0" fmla="*/ 276 w 276"/>
                  <a:gd name="T1" fmla="*/ 264 h 264"/>
                  <a:gd name="T2" fmla="*/ 0 w 276"/>
                  <a:gd name="T3" fmla="*/ 0 h 264"/>
                  <a:gd name="T4" fmla="*/ 0 60000 65536"/>
                  <a:gd name="T5" fmla="*/ 0 60000 65536"/>
                  <a:gd name="T6" fmla="*/ 0 w 276"/>
                  <a:gd name="T7" fmla="*/ 0 h 264"/>
                  <a:gd name="T8" fmla="*/ 276 w 276"/>
                  <a:gd name="T9" fmla="*/ 264 h 2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6" h="264">
                    <a:moveTo>
                      <a:pt x="276" y="264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7" name="Freeform 102"/>
              <p:cNvSpPr>
                <a:spLocks/>
              </p:cNvSpPr>
              <p:nvPr/>
            </p:nvSpPr>
            <p:spPr bwMode="auto">
              <a:xfrm>
                <a:off x="6338888" y="4233863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8" name="Freeform 103"/>
              <p:cNvSpPr>
                <a:spLocks/>
              </p:cNvSpPr>
              <p:nvPr/>
            </p:nvSpPr>
            <p:spPr bwMode="auto">
              <a:xfrm>
                <a:off x="7410450" y="4229100"/>
                <a:ext cx="628650" cy="423863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9" name="Freeform 104"/>
              <p:cNvSpPr>
                <a:spLocks/>
              </p:cNvSpPr>
              <p:nvPr/>
            </p:nvSpPr>
            <p:spPr bwMode="auto">
              <a:xfrm>
                <a:off x="5319713" y="3548063"/>
                <a:ext cx="1762125" cy="1023938"/>
              </a:xfrm>
              <a:custGeom>
                <a:avLst/>
                <a:gdLst>
                  <a:gd name="T0" fmla="*/ 1110 w 1110"/>
                  <a:gd name="T1" fmla="*/ 342 h 645"/>
                  <a:gd name="T2" fmla="*/ 0 w 1110"/>
                  <a:gd name="T3" fmla="*/ 645 h 645"/>
                  <a:gd name="T4" fmla="*/ 0 60000 65536"/>
                  <a:gd name="T5" fmla="*/ 0 60000 65536"/>
                  <a:gd name="T6" fmla="*/ 0 w 1110"/>
                  <a:gd name="T7" fmla="*/ 0 h 645"/>
                  <a:gd name="T8" fmla="*/ 1110 w 1110"/>
                  <a:gd name="T9" fmla="*/ 645 h 6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10" h="645">
                    <a:moveTo>
                      <a:pt x="1110" y="342"/>
                    </a:moveTo>
                    <a:cubicBezTo>
                      <a:pt x="1104" y="0"/>
                      <a:pt x="21" y="63"/>
                      <a:pt x="0" y="645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80950" name="Group 105"/>
              <p:cNvGrpSpPr>
                <a:grpSpLocks/>
              </p:cNvGrpSpPr>
              <p:nvPr/>
            </p:nvGrpSpPr>
            <p:grpSpPr bwMode="auto">
              <a:xfrm>
                <a:off x="5154613" y="4522788"/>
                <a:ext cx="336550" cy="366713"/>
                <a:chOff x="2950" y="2441"/>
                <a:chExt cx="215" cy="231"/>
              </a:xfrm>
            </p:grpSpPr>
            <p:sp>
              <p:nvSpPr>
                <p:cNvPr id="80967" name="Rectangle 10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8" name="Text Box 107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A</a:t>
                  </a:r>
                </a:p>
              </p:txBody>
            </p:sp>
          </p:grpSp>
          <p:grpSp>
            <p:nvGrpSpPr>
              <p:cNvPr id="80951" name="Group 108"/>
              <p:cNvGrpSpPr>
                <a:grpSpLocks/>
              </p:cNvGrpSpPr>
              <p:nvPr/>
            </p:nvGrpSpPr>
            <p:grpSpPr bwMode="auto">
              <a:xfrm>
                <a:off x="7011988" y="5132388"/>
                <a:ext cx="336550" cy="366713"/>
                <a:chOff x="2950" y="2441"/>
                <a:chExt cx="215" cy="231"/>
              </a:xfrm>
            </p:grpSpPr>
            <p:sp>
              <p:nvSpPr>
                <p:cNvPr id="80965" name="Rectangle 10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6" name="Text Box 110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E</a:t>
                  </a:r>
                </a:p>
              </p:txBody>
            </p:sp>
          </p:grpSp>
          <p:grpSp>
            <p:nvGrpSpPr>
              <p:cNvPr id="80952" name="Group 111"/>
              <p:cNvGrpSpPr>
                <a:grpSpLocks/>
              </p:cNvGrpSpPr>
              <p:nvPr/>
            </p:nvGrpSpPr>
            <p:grpSpPr bwMode="auto">
              <a:xfrm>
                <a:off x="5924550" y="5127625"/>
                <a:ext cx="349250" cy="366713"/>
                <a:chOff x="2946" y="2441"/>
                <a:chExt cx="223" cy="231"/>
              </a:xfrm>
            </p:grpSpPr>
            <p:sp>
              <p:nvSpPr>
                <p:cNvPr id="80963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4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D</a:t>
                  </a:r>
                </a:p>
              </p:txBody>
            </p:sp>
          </p:grpSp>
          <p:grpSp>
            <p:nvGrpSpPr>
              <p:cNvPr id="80953" name="Group 114"/>
              <p:cNvGrpSpPr>
                <a:grpSpLocks/>
              </p:cNvGrpSpPr>
              <p:nvPr/>
            </p:nvGrpSpPr>
            <p:grpSpPr bwMode="auto">
              <a:xfrm>
                <a:off x="6996113" y="4037013"/>
                <a:ext cx="349250" cy="366713"/>
                <a:chOff x="2946" y="2441"/>
                <a:chExt cx="223" cy="231"/>
              </a:xfrm>
            </p:grpSpPr>
            <p:sp>
              <p:nvSpPr>
                <p:cNvPr id="80961" name="Rectangle 115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2" name="Text Box 116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C</a:t>
                  </a:r>
                </a:p>
              </p:txBody>
            </p:sp>
          </p:grpSp>
          <p:grpSp>
            <p:nvGrpSpPr>
              <p:cNvPr id="80954" name="Group 117"/>
              <p:cNvGrpSpPr>
                <a:grpSpLocks/>
              </p:cNvGrpSpPr>
              <p:nvPr/>
            </p:nvGrpSpPr>
            <p:grpSpPr bwMode="auto">
              <a:xfrm>
                <a:off x="5918200" y="4037013"/>
                <a:ext cx="336550" cy="366713"/>
                <a:chOff x="2951" y="2441"/>
                <a:chExt cx="215" cy="231"/>
              </a:xfrm>
            </p:grpSpPr>
            <p:sp>
              <p:nvSpPr>
                <p:cNvPr id="80959" name="Rectangle 11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0" name="Text Box 119"/>
                <p:cNvSpPr txBox="1">
                  <a:spLocks noChangeArrowheads="1"/>
                </p:cNvSpPr>
                <p:nvPr/>
              </p:nvSpPr>
              <p:spPr bwMode="auto">
                <a:xfrm>
                  <a:off x="2951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B</a:t>
                  </a:r>
                </a:p>
              </p:txBody>
            </p:sp>
          </p:grpSp>
          <p:grpSp>
            <p:nvGrpSpPr>
              <p:cNvPr id="80955" name="Group 120"/>
              <p:cNvGrpSpPr>
                <a:grpSpLocks/>
              </p:cNvGrpSpPr>
              <p:nvPr/>
            </p:nvGrpSpPr>
            <p:grpSpPr bwMode="auto">
              <a:xfrm>
                <a:off x="7927975" y="4589463"/>
                <a:ext cx="323850" cy="366713"/>
                <a:chOff x="2954" y="2441"/>
                <a:chExt cx="207" cy="231"/>
              </a:xfrm>
            </p:grpSpPr>
            <p:sp>
              <p:nvSpPr>
                <p:cNvPr id="80957" name="Rectangle 121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8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54" y="2441"/>
                  <a:ext cx="207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F</a:t>
                  </a:r>
                </a:p>
              </p:txBody>
            </p:sp>
          </p:grpSp>
          <p:sp>
            <p:nvSpPr>
              <p:cNvPr id="80956" name="Line 123"/>
              <p:cNvSpPr>
                <a:spLocks noChangeShapeType="1"/>
              </p:cNvSpPr>
              <p:nvPr/>
            </p:nvSpPr>
            <p:spPr bwMode="auto">
              <a:xfrm>
                <a:off x="5400675" y="4795838"/>
                <a:ext cx="447675" cy="4476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" name="&quot;No&quot; Symbol 3"/>
            <p:cNvSpPr/>
            <p:nvPr/>
          </p:nvSpPr>
          <p:spPr bwMode="auto">
            <a:xfrm>
              <a:off x="7010400" y="4724400"/>
              <a:ext cx="304800" cy="304800"/>
            </a:xfrm>
            <a:prstGeom prst="noSmoking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  <p:grpSp>
        <p:nvGrpSpPr>
          <p:cNvPr id="16" name="Group 132"/>
          <p:cNvGrpSpPr>
            <a:grpSpLocks/>
          </p:cNvGrpSpPr>
          <p:nvPr/>
        </p:nvGrpSpPr>
        <p:grpSpPr bwMode="auto">
          <a:xfrm>
            <a:off x="2057400" y="5094287"/>
            <a:ext cx="5029200" cy="468313"/>
            <a:chOff x="1296" y="3216"/>
            <a:chExt cx="3168" cy="295"/>
          </a:xfrm>
        </p:grpSpPr>
        <p:sp>
          <p:nvSpPr>
            <p:cNvPr id="80905" name="Oval 128"/>
            <p:cNvSpPr>
              <a:spLocks noChangeArrowheads="1"/>
            </p:cNvSpPr>
            <p:nvPr/>
          </p:nvSpPr>
          <p:spPr bwMode="auto">
            <a:xfrm>
              <a:off x="129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06" name="Oval 129"/>
            <p:cNvSpPr>
              <a:spLocks noChangeArrowheads="1"/>
            </p:cNvSpPr>
            <p:nvPr/>
          </p:nvSpPr>
          <p:spPr bwMode="auto">
            <a:xfrm>
              <a:off x="393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80907" name="AutoShape 130"/>
            <p:cNvCxnSpPr>
              <a:cxnSpLocks noChangeShapeType="1"/>
              <a:stCxn id="80905" idx="5"/>
              <a:endCxn id="80906" idx="3"/>
            </p:cNvCxnSpPr>
            <p:nvPr/>
          </p:nvCxnSpPr>
          <p:spPr bwMode="auto">
            <a:xfrm rot="16200000" flipH="1">
              <a:off x="2879" y="2339"/>
              <a:ext cx="1" cy="2266"/>
            </a:xfrm>
            <a:prstGeom prst="curvedConnector3">
              <a:avLst>
                <a:gd name="adj1" fmla="val 17700000"/>
              </a:avLst>
            </a:prstGeom>
            <a:noFill/>
            <a:ln w="28575">
              <a:solidFill>
                <a:schemeClr val="accent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0908" name="Rectangle 131"/>
            <p:cNvSpPr>
              <a:spLocks noChangeArrowheads="1"/>
            </p:cNvSpPr>
            <p:nvPr/>
          </p:nvSpPr>
          <p:spPr bwMode="auto">
            <a:xfrm>
              <a:off x="2554" y="3223"/>
              <a:ext cx="64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accent1"/>
                  </a:solidFill>
                  <a:latin typeface="Arial" charset="0"/>
                </a:rPr>
                <a:t>Loop!</a:t>
              </a:r>
            </a:p>
          </p:txBody>
        </p:sp>
      </p:grpSp>
      <p:sp>
        <p:nvSpPr>
          <p:cNvPr id="13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563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898" grpId="0" build="p"/>
      <p:bldP spid="971900" grpId="0"/>
      <p:bldP spid="97190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727608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Learn-By-Doing</a:t>
            </a:r>
          </a:p>
        </p:txBody>
      </p: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457200" y="3886200"/>
            <a:ext cx="8458200" cy="1752600"/>
          </a:xfrm>
        </p:spPr>
        <p:txBody>
          <a:bodyPr/>
          <a:lstStyle/>
          <a:p>
            <a:r>
              <a:rPr lang="en-US" dirty="0"/>
              <a:t>Let’s try to collectively develop</a:t>
            </a:r>
            <a:br>
              <a:rPr lang="en-US" dirty="0"/>
            </a:br>
            <a:r>
              <a:rPr lang="en-US" dirty="0"/>
              <a:t> distance-vector routing from first principles</a:t>
            </a:r>
            <a:br>
              <a:rPr lang="en-US" dirty="0"/>
            </a:br>
            <a:endParaRPr lang="en-US" b="1" i="1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727007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Experiment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55138"/>
            <a:ext cx="8534400" cy="5029200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Your job: find the (route to) the youngest person in the room</a:t>
            </a:r>
          </a:p>
          <a:p>
            <a:endParaRPr lang="en-US" sz="2400" dirty="0"/>
          </a:p>
          <a:p>
            <a:r>
              <a:rPr lang="en-US" sz="2400" dirty="0"/>
              <a:t>Ground Rules</a:t>
            </a:r>
          </a:p>
          <a:p>
            <a:pPr lvl="1"/>
            <a:r>
              <a:rPr lang="en-US" b="1" dirty="0"/>
              <a:t>You may not</a:t>
            </a:r>
            <a:r>
              <a:rPr lang="en-US" dirty="0"/>
              <a:t> leave your seat, nor shout loudly</a:t>
            </a:r>
            <a:br>
              <a:rPr lang="en-US" dirty="0"/>
            </a:br>
            <a:r>
              <a:rPr lang="en-US" dirty="0"/>
              <a:t>across the class </a:t>
            </a:r>
          </a:p>
          <a:p>
            <a:pPr lvl="1"/>
            <a:r>
              <a:rPr lang="en-US" b="1" dirty="0"/>
              <a:t>You may</a:t>
            </a:r>
            <a:r>
              <a:rPr lang="en-US" dirty="0"/>
              <a:t> talk with your immediate neighbors</a:t>
            </a:r>
          </a:p>
          <a:p>
            <a:pPr marL="457200" lvl="1" indent="0">
              <a:buNone/>
            </a:pPr>
            <a:r>
              <a:rPr lang="en-US" dirty="0"/>
              <a:t>						(N-S-E-W only) </a:t>
            </a:r>
            <a:br>
              <a:rPr lang="en-US" dirty="0"/>
            </a:br>
            <a:r>
              <a:rPr lang="en-US" dirty="0"/>
              <a:t> (hint: “exchange updates” with them)</a:t>
            </a:r>
            <a:br>
              <a:rPr lang="en-US" dirty="0"/>
            </a:br>
            <a:endParaRPr lang="en-US" sz="2400" dirty="0"/>
          </a:p>
          <a:p>
            <a:r>
              <a:rPr lang="en-US" sz="2400" dirty="0"/>
              <a:t>At the end of </a:t>
            </a:r>
            <a:r>
              <a:rPr lang="en-US" sz="2400" dirty="0">
                <a:solidFill>
                  <a:srgbClr val="FF0000"/>
                </a:solidFill>
              </a:rPr>
              <a:t>5 minutes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I will pick a victim and ask: </a:t>
            </a:r>
          </a:p>
          <a:p>
            <a:pPr lvl="1"/>
            <a:r>
              <a:rPr lang="en-US" dirty="0"/>
              <a:t>who is the youngest person in the room? (</a:t>
            </a:r>
            <a:r>
              <a:rPr lang="en-US" dirty="0" err="1"/>
              <a:t>date&amp;name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which one of your neighbors first told you this info.? </a:t>
            </a:r>
          </a:p>
          <a:p>
            <a:pPr marL="0" indent="0">
              <a:buNone/>
            </a:pP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E60496E-83AA-8946-8B86-E8C17561D2A9}"/>
              </a:ext>
            </a:extLst>
          </p:cNvPr>
          <p:cNvSpPr txBox="1"/>
          <p:nvPr/>
        </p:nvSpPr>
        <p:spPr>
          <a:xfrm>
            <a:off x="275129" y="6184338"/>
            <a:ext cx="80839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EQUIPMENT REQUIRED: PIECE OF PAPER and a PEN (or your emotional equivalent)</a:t>
            </a:r>
          </a:p>
        </p:txBody>
      </p:sp>
    </p:spTree>
    <p:extLst>
      <p:ext uri="{BB962C8B-B14F-4D97-AF65-F5344CB8AC3E}">
        <p14:creationId xmlns:p14="http://schemas.microsoft.com/office/powerpoint/2010/main" val="1419594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Go!</a:t>
            </a:r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423923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Distance-Vector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5217624-E8EB-1946-AF78-556EEFA24CD7}"/>
              </a:ext>
            </a:extLst>
          </p:cNvPr>
          <p:cNvSpPr txBox="1"/>
          <p:nvPr/>
        </p:nvSpPr>
        <p:spPr>
          <a:xfrm>
            <a:off x="980267" y="3487118"/>
            <a:ext cx="74779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Routing Information Protocol (RIP)</a:t>
            </a:r>
          </a:p>
        </p:txBody>
      </p:sp>
    </p:spTree>
    <p:extLst>
      <p:ext uri="{BB962C8B-B14F-4D97-AF65-F5344CB8AC3E}">
        <p14:creationId xmlns:p14="http://schemas.microsoft.com/office/powerpoint/2010/main" val="12910165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Packets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Assume packet headers contain:</a:t>
            </a:r>
          </a:p>
          <a:p>
            <a:pPr lvl="1"/>
            <a:r>
              <a:rPr lang="en-US" dirty="0"/>
              <a:t>Source ID, Destination ID, and perhaps other information</a:t>
            </a:r>
          </a:p>
          <a:p>
            <a:pPr lvl="1"/>
            <a:endParaRPr lang="en-US" dirty="0"/>
          </a:p>
          <a:p>
            <a:pPr marL="339725" lvl="1" indent="0">
              <a:buNone/>
            </a:pPr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3124200" y="2819400"/>
            <a:ext cx="2667000" cy="3047999"/>
            <a:chOff x="5486400" y="1828800"/>
            <a:chExt cx="2667000" cy="3047999"/>
          </a:xfrm>
        </p:grpSpPr>
        <p:sp>
          <p:nvSpPr>
            <p:cNvPr id="6" name="TextBox 5"/>
            <p:cNvSpPr txBox="1"/>
            <p:nvPr/>
          </p:nvSpPr>
          <p:spPr>
            <a:xfrm>
              <a:off x="5486400" y="18288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Destination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486400" y="26670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Source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8" name="TextBox 7"/>
            <p:cNvSpPr txBox="1">
              <a:spLocks/>
            </p:cNvSpPr>
            <p:nvPr/>
          </p:nvSpPr>
          <p:spPr>
            <a:xfrm>
              <a:off x="5486400" y="3505199"/>
              <a:ext cx="2657856" cy="1371600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en-US" sz="2400" dirty="0"/>
            </a:p>
            <a:p>
              <a:pPr algn="ctr"/>
              <a:r>
                <a:rPr lang="en-US" sz="2400" dirty="0"/>
                <a:t>Payload</a:t>
              </a:r>
            </a:p>
          </p:txBody>
        </p:sp>
      </p:grpSp>
      <p:sp>
        <p:nvSpPr>
          <p:cNvPr id="9" name="Rounded Rectangular Callout 8"/>
          <p:cNvSpPr/>
          <p:nvPr/>
        </p:nvSpPr>
        <p:spPr bwMode="auto">
          <a:xfrm>
            <a:off x="6553200" y="2971800"/>
            <a:ext cx="2133600" cy="1143000"/>
          </a:xfrm>
          <a:prstGeom prst="wedgeRoundRectCallout">
            <a:avLst>
              <a:gd name="adj1" fmla="val -86904"/>
              <a:gd name="adj2" fmla="val 38796"/>
              <a:gd name="adj3" fmla="val 166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Why include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 b="0" dirty="0">
                <a:solidFill>
                  <a:schemeClr val="accent1"/>
                </a:solidFill>
                <a:latin typeface="Calibri"/>
                <a:cs typeface="Calibri"/>
              </a:rPr>
              <a:t>this</a:t>
            </a: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3413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Example of Distributed Computation</a:t>
            </a:r>
          </a:p>
        </p:txBody>
      </p:sp>
      <p:sp>
        <p:nvSpPr>
          <p:cNvPr id="5" name="Oval 4"/>
          <p:cNvSpPr/>
          <p:nvPr/>
        </p:nvSpPr>
        <p:spPr bwMode="auto">
          <a:xfrm>
            <a:off x="1828800" y="1828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1219200" y="2971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3962400" y="2057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3962400" y="4343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>
            <a:off x="2667000" y="5181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Oval 9"/>
          <p:cNvSpPr/>
          <p:nvPr/>
        </p:nvSpPr>
        <p:spPr bwMode="auto">
          <a:xfrm>
            <a:off x="2438400" y="3124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Oval 10"/>
          <p:cNvSpPr/>
          <p:nvPr/>
        </p:nvSpPr>
        <p:spPr bwMode="auto">
          <a:xfrm>
            <a:off x="5791200" y="2895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Oval 11"/>
          <p:cNvSpPr/>
          <p:nvPr/>
        </p:nvSpPr>
        <p:spPr bwMode="auto">
          <a:xfrm>
            <a:off x="2895600" y="3733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12"/>
          <p:cNvSpPr/>
          <p:nvPr/>
        </p:nvSpPr>
        <p:spPr bwMode="auto">
          <a:xfrm>
            <a:off x="1676400" y="4648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Oval 13"/>
          <p:cNvSpPr/>
          <p:nvPr/>
        </p:nvSpPr>
        <p:spPr bwMode="auto">
          <a:xfrm>
            <a:off x="3810000" y="3276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Oval 14"/>
          <p:cNvSpPr/>
          <p:nvPr/>
        </p:nvSpPr>
        <p:spPr bwMode="auto">
          <a:xfrm>
            <a:off x="5257800" y="44196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16" name="Straight Connector 15"/>
          <p:cNvCxnSpPr>
            <a:stCxn id="5" idx="5"/>
            <a:endCxn id="10" idx="0"/>
          </p:cNvCxnSpPr>
          <p:nvPr/>
        </p:nvCxnSpPr>
        <p:spPr bwMode="auto">
          <a:xfrm>
            <a:off x="1958882" y="1958882"/>
            <a:ext cx="5557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Straight Connector 16"/>
          <p:cNvCxnSpPr>
            <a:stCxn id="5" idx="3"/>
            <a:endCxn id="6" idx="0"/>
          </p:cNvCxnSpPr>
          <p:nvPr/>
        </p:nvCxnSpPr>
        <p:spPr bwMode="auto">
          <a:xfrm flipH="1">
            <a:off x="1295400" y="1958882"/>
            <a:ext cx="555718" cy="1012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Straight Connector 17"/>
          <p:cNvCxnSpPr>
            <a:stCxn id="6" idx="5"/>
            <a:endCxn id="13" idx="1"/>
          </p:cNvCxnSpPr>
          <p:nvPr/>
        </p:nvCxnSpPr>
        <p:spPr bwMode="auto">
          <a:xfrm>
            <a:off x="1349282" y="3101882"/>
            <a:ext cx="349436" cy="15686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>
            <a:endCxn id="12" idx="1"/>
          </p:cNvCxnSpPr>
          <p:nvPr/>
        </p:nvCxnSpPr>
        <p:spPr bwMode="auto">
          <a:xfrm>
            <a:off x="2590800" y="3200400"/>
            <a:ext cx="327118" cy="5557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>
            <a:stCxn id="14" idx="5"/>
          </p:cNvCxnSpPr>
          <p:nvPr/>
        </p:nvCxnSpPr>
        <p:spPr bwMode="auto">
          <a:xfrm>
            <a:off x="3940082" y="3406682"/>
            <a:ext cx="1362354" cy="105755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>
            <a:endCxn id="14" idx="7"/>
          </p:cNvCxnSpPr>
          <p:nvPr/>
        </p:nvCxnSpPr>
        <p:spPr bwMode="auto">
          <a:xfrm flipH="1">
            <a:off x="3940082" y="2133600"/>
            <a:ext cx="985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>
            <a:endCxn id="11" idx="4"/>
          </p:cNvCxnSpPr>
          <p:nvPr/>
        </p:nvCxnSpPr>
        <p:spPr bwMode="auto">
          <a:xfrm>
            <a:off x="4038600" y="2057400"/>
            <a:ext cx="1828800" cy="990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22"/>
          <p:cNvCxnSpPr>
            <a:endCxn id="15" idx="0"/>
          </p:cNvCxnSpPr>
          <p:nvPr/>
        </p:nvCxnSpPr>
        <p:spPr bwMode="auto">
          <a:xfrm flipH="1">
            <a:off x="5334000" y="3048000"/>
            <a:ext cx="5334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>
            <a:endCxn id="9" idx="2"/>
          </p:cNvCxnSpPr>
          <p:nvPr/>
        </p:nvCxnSpPr>
        <p:spPr bwMode="auto">
          <a:xfrm>
            <a:off x="1752600" y="4648200"/>
            <a:ext cx="914400" cy="609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24"/>
          <p:cNvCxnSpPr>
            <a:endCxn id="8" idx="3"/>
          </p:cNvCxnSpPr>
          <p:nvPr/>
        </p:nvCxnSpPr>
        <p:spPr bwMode="auto">
          <a:xfrm>
            <a:off x="2971800" y="3733800"/>
            <a:ext cx="1012918" cy="7396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>
            <a:endCxn id="8" idx="5"/>
          </p:cNvCxnSpPr>
          <p:nvPr/>
        </p:nvCxnSpPr>
        <p:spPr bwMode="auto">
          <a:xfrm flipH="1">
            <a:off x="4092482" y="4419600"/>
            <a:ext cx="1241518" cy="538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>
            <a:endCxn id="8" idx="1"/>
          </p:cNvCxnSpPr>
          <p:nvPr/>
        </p:nvCxnSpPr>
        <p:spPr bwMode="auto">
          <a:xfrm>
            <a:off x="3886200" y="3276600"/>
            <a:ext cx="985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>
            <a:endCxn id="9" idx="0"/>
          </p:cNvCxnSpPr>
          <p:nvPr/>
        </p:nvCxnSpPr>
        <p:spPr bwMode="auto">
          <a:xfrm flipH="1">
            <a:off x="2743200" y="3810000"/>
            <a:ext cx="2286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>
            <a:stCxn id="10" idx="6"/>
            <a:endCxn id="14" idx="1"/>
          </p:cNvCxnSpPr>
          <p:nvPr/>
        </p:nvCxnSpPr>
        <p:spPr bwMode="auto">
          <a:xfrm>
            <a:off x="2590800" y="3200400"/>
            <a:ext cx="1241518" cy="985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>
            <a:stCxn id="6" idx="6"/>
            <a:endCxn id="10" idx="2"/>
          </p:cNvCxnSpPr>
          <p:nvPr/>
        </p:nvCxnSpPr>
        <p:spPr bwMode="auto">
          <a:xfrm>
            <a:off x="1371600" y="3048000"/>
            <a:ext cx="106680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>
            <a:stCxn id="13" idx="0"/>
            <a:endCxn id="12" idx="3"/>
          </p:cNvCxnSpPr>
          <p:nvPr/>
        </p:nvCxnSpPr>
        <p:spPr bwMode="auto">
          <a:xfrm flipV="1">
            <a:off x="1752600" y="3863882"/>
            <a:ext cx="1165318" cy="784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67"/>
          <p:cNvCxnSpPr>
            <a:stCxn id="9" idx="7"/>
            <a:endCxn id="8" idx="3"/>
          </p:cNvCxnSpPr>
          <p:nvPr/>
        </p:nvCxnSpPr>
        <p:spPr bwMode="auto">
          <a:xfrm flipV="1">
            <a:off x="2797082" y="4473482"/>
            <a:ext cx="1187636" cy="7304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>
            <a:stCxn id="13" idx="0"/>
            <a:endCxn id="10" idx="3"/>
          </p:cNvCxnSpPr>
          <p:nvPr/>
        </p:nvCxnSpPr>
        <p:spPr bwMode="auto">
          <a:xfrm flipV="1">
            <a:off x="1752600" y="3254282"/>
            <a:ext cx="7081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>
            <a:stCxn id="12" idx="0"/>
            <a:endCxn id="14" idx="2"/>
          </p:cNvCxnSpPr>
          <p:nvPr/>
        </p:nvCxnSpPr>
        <p:spPr bwMode="auto">
          <a:xfrm flipV="1">
            <a:off x="2971800" y="3352800"/>
            <a:ext cx="83820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14" idx="7"/>
            <a:endCxn id="11" idx="5"/>
          </p:cNvCxnSpPr>
          <p:nvPr/>
        </p:nvCxnSpPr>
        <p:spPr bwMode="auto">
          <a:xfrm flipV="1">
            <a:off x="3940082" y="3025682"/>
            <a:ext cx="1981200" cy="273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5" idx="7"/>
            <a:endCxn id="7" idx="2"/>
          </p:cNvCxnSpPr>
          <p:nvPr/>
        </p:nvCxnSpPr>
        <p:spPr bwMode="auto">
          <a:xfrm>
            <a:off x="1958882" y="1851118"/>
            <a:ext cx="2003518" cy="2824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>
            <a:stCxn id="10" idx="7"/>
            <a:endCxn id="7" idx="0"/>
          </p:cNvCxnSpPr>
          <p:nvPr/>
        </p:nvCxnSpPr>
        <p:spPr bwMode="auto">
          <a:xfrm flipV="1">
            <a:off x="2568482" y="2057400"/>
            <a:ext cx="14701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ular Callout 36"/>
          <p:cNvSpPr/>
          <p:nvPr/>
        </p:nvSpPr>
        <p:spPr bwMode="auto">
          <a:xfrm>
            <a:off x="5486400" y="1905000"/>
            <a:ext cx="2667000" cy="685800"/>
          </a:xfrm>
          <a:prstGeom prst="wedgeRectCallout">
            <a:avLst>
              <a:gd name="adj1" fmla="val -35283"/>
              <a:gd name="adj2" fmla="val 9704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8" name="Rectangular Callout 37"/>
          <p:cNvSpPr/>
          <p:nvPr/>
        </p:nvSpPr>
        <p:spPr bwMode="auto">
          <a:xfrm>
            <a:off x="4114800" y="4876800"/>
            <a:ext cx="2667000" cy="685800"/>
          </a:xfrm>
          <a:prstGeom prst="wedgeRectCallout">
            <a:avLst>
              <a:gd name="adj1" fmla="val -50997"/>
              <a:gd name="adj2" fmla="val -10481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9" name="Rectangular Callout 38"/>
          <p:cNvSpPr/>
          <p:nvPr/>
        </p:nvSpPr>
        <p:spPr bwMode="auto">
          <a:xfrm>
            <a:off x="5791200" y="3657600"/>
            <a:ext cx="2667000" cy="685800"/>
          </a:xfrm>
          <a:prstGeom prst="wedgeRectCallout">
            <a:avLst>
              <a:gd name="adj1" fmla="val -119092"/>
              <a:gd name="adj2" fmla="val -97404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40" name="Rectangular Callout 39"/>
          <p:cNvSpPr/>
          <p:nvPr/>
        </p:nvSpPr>
        <p:spPr bwMode="auto">
          <a:xfrm>
            <a:off x="762000" y="5715000"/>
            <a:ext cx="2667000" cy="685800"/>
          </a:xfrm>
          <a:prstGeom prst="wedgeRectCallout">
            <a:avLst>
              <a:gd name="adj1" fmla="val 23289"/>
              <a:gd name="adj2" fmla="val -1103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1" name="Rectangular Callout 40"/>
          <p:cNvSpPr/>
          <p:nvPr/>
        </p:nvSpPr>
        <p:spPr bwMode="auto">
          <a:xfrm>
            <a:off x="2590800" y="1143000"/>
            <a:ext cx="2667000" cy="685800"/>
          </a:xfrm>
          <a:prstGeom prst="wedgeRectCallout">
            <a:avLst>
              <a:gd name="adj1" fmla="val 4718"/>
              <a:gd name="adj2" fmla="val 82226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2" name="Rectangular Callout 41"/>
          <p:cNvSpPr/>
          <p:nvPr/>
        </p:nvSpPr>
        <p:spPr bwMode="auto">
          <a:xfrm>
            <a:off x="457200" y="2057400"/>
            <a:ext cx="2667000" cy="685800"/>
          </a:xfrm>
          <a:prstGeom prst="wedgeRectCallout">
            <a:avLst>
              <a:gd name="adj1" fmla="val 27099"/>
              <a:gd name="adj2" fmla="val 108152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4" name="Rectangular Callout 43"/>
          <p:cNvSpPr/>
          <p:nvPr/>
        </p:nvSpPr>
        <p:spPr bwMode="auto">
          <a:xfrm>
            <a:off x="2819400" y="2895600"/>
            <a:ext cx="2667000" cy="685800"/>
          </a:xfrm>
          <a:prstGeom prst="wedgeRectCallout">
            <a:avLst>
              <a:gd name="adj1" fmla="val -44806"/>
              <a:gd name="adj2" fmla="val 84078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5" name="Rectangular Callout 44"/>
          <p:cNvSpPr/>
          <p:nvPr/>
        </p:nvSpPr>
        <p:spPr bwMode="auto">
          <a:xfrm>
            <a:off x="76200" y="32766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6" name="Rectangular Callout 45"/>
          <p:cNvSpPr/>
          <p:nvPr/>
        </p:nvSpPr>
        <p:spPr bwMode="auto">
          <a:xfrm>
            <a:off x="76200" y="914400"/>
            <a:ext cx="2667000" cy="685800"/>
          </a:xfrm>
          <a:prstGeom prst="wedgeRectCallout">
            <a:avLst>
              <a:gd name="adj1" fmla="val 17099"/>
              <a:gd name="adj2" fmla="val 9333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7" name="Rectangular Callout 46"/>
          <p:cNvSpPr/>
          <p:nvPr/>
        </p:nvSpPr>
        <p:spPr bwMode="auto">
          <a:xfrm>
            <a:off x="6096000" y="4648200"/>
            <a:ext cx="2667000" cy="685800"/>
          </a:xfrm>
          <a:prstGeom prst="wedgeRectCallout">
            <a:avLst>
              <a:gd name="adj1" fmla="val -75759"/>
              <a:gd name="adj2" fmla="val -71479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sz="2800" dirty="0">
                <a:solidFill>
                  <a:schemeClr val="tx1"/>
                </a:solidFill>
                <a:ea typeface="ＭＳ Ｐゴシック" charset="0"/>
                <a:cs typeface="ＭＳ Ｐゴシック" charset="0"/>
              </a:rPr>
              <a:t>Destination</a:t>
            </a:r>
          </a:p>
        </p:txBody>
      </p:sp>
      <p:sp>
        <p:nvSpPr>
          <p:cNvPr id="48" name="Rectangular Callout 47"/>
          <p:cNvSpPr/>
          <p:nvPr/>
        </p:nvSpPr>
        <p:spPr bwMode="auto">
          <a:xfrm>
            <a:off x="457200" y="49530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00459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97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912938"/>
            <a:ext cx="8839200" cy="4411662"/>
          </a:xfrm>
        </p:spPr>
        <p:txBody>
          <a:bodyPr>
            <a:normAutofit fontScale="77500" lnSpcReduction="20000"/>
          </a:bodyPr>
          <a:lstStyle/>
          <a:p>
            <a:pPr marL="0" indent="0" algn="just">
              <a:lnSpc>
                <a:spcPct val="90000"/>
              </a:lnSpc>
              <a:buNone/>
            </a:pPr>
            <a:r>
              <a:rPr lang="en-US" i="1" dirty="0">
                <a:latin typeface="Arial" charset="0"/>
              </a:rPr>
              <a:t>Each router sends its knowledge about the “whole” network to its neighbors. Information sharing at regular intervals. 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knows the links to its neighbors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Does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flood this information to the whole network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has provisional </a:t>
            </a:r>
            <a:r>
              <a:rPr lang="ja-JP" altLang="en-US" dirty="0">
                <a:latin typeface="Arial" charset="0"/>
              </a:rPr>
              <a:t>“</a:t>
            </a:r>
            <a:r>
              <a:rPr lang="en-US" altLang="ja-JP" dirty="0">
                <a:latin typeface="Arial" charset="0"/>
              </a:rPr>
              <a:t>shortest path</a:t>
            </a:r>
            <a:r>
              <a:rPr lang="ja-JP" altLang="en-US" dirty="0">
                <a:latin typeface="Arial" charset="0"/>
              </a:rPr>
              <a:t>”</a:t>
            </a:r>
            <a:r>
              <a:rPr lang="en-US" altLang="ja-JP" dirty="0">
                <a:latin typeface="Arial" charset="0"/>
              </a:rPr>
              <a:t> to </a:t>
            </a:r>
            <a:br>
              <a:rPr lang="en-US" altLang="ja-JP" dirty="0">
                <a:latin typeface="Arial" charset="0"/>
              </a:rPr>
            </a:br>
            <a:r>
              <a:rPr lang="en-US" altLang="ja-JP" dirty="0">
                <a:solidFill>
                  <a:srgbClr val="FF0000"/>
                </a:solidFill>
                <a:latin typeface="Arial" charset="0"/>
              </a:rPr>
              <a:t>every</a:t>
            </a:r>
            <a:r>
              <a:rPr lang="en-US" altLang="ja-JP" dirty="0">
                <a:latin typeface="Arial" charset="0"/>
              </a:rPr>
              <a:t> other router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E.g.:  Router A: 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altLang="ja-JP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I can get to router B with cost 11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”</a:t>
            </a:r>
            <a:endParaRPr lang="en-US" altLang="ja-JP" dirty="0">
              <a:solidFill>
                <a:srgbClr val="000090"/>
              </a:solidFill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exchange this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distance vector</a:t>
            </a:r>
            <a:r>
              <a:rPr lang="en-US" dirty="0">
                <a:latin typeface="Arial" charset="0"/>
              </a:rPr>
              <a:t>  information with their neighboring routers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Vector because one entry per destination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look over the set of options offered by their neighbors and select the best one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Iterative process converges to set of shortest paths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1788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923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few other inconvenient truths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if we use a non-additive metric?</a:t>
            </a:r>
          </a:p>
          <a:p>
            <a:pPr lvl="1"/>
            <a:r>
              <a:rPr lang="en-US" dirty="0"/>
              <a:t>E.g., maximal capacity</a:t>
            </a:r>
          </a:p>
          <a:p>
            <a:pPr lvl="1"/>
            <a:endParaRPr lang="en-US" dirty="0"/>
          </a:p>
          <a:p>
            <a:r>
              <a:rPr lang="en-US" dirty="0"/>
              <a:t>What if routers don’t use the same metric?</a:t>
            </a:r>
          </a:p>
          <a:p>
            <a:pPr lvl="1"/>
            <a:r>
              <a:rPr lang="en-US" dirty="0"/>
              <a:t>I want low delay, you want low loss rate?</a:t>
            </a:r>
          </a:p>
          <a:p>
            <a:pPr lvl="1"/>
            <a:endParaRPr lang="en-US" dirty="0"/>
          </a:p>
          <a:p>
            <a:r>
              <a:rPr lang="en-US" dirty="0"/>
              <a:t>What happens if nodes lie?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90350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Can You Use Any Metric?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 said that we can pick any metric.  Really?</a:t>
            </a:r>
          </a:p>
          <a:p>
            <a:r>
              <a:rPr lang="en-US" dirty="0"/>
              <a:t>What about maximizing capacity?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1287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5334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All nodes want to maximize capacity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572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 high capacity link gets reduced to low capacity</a:t>
            </a:r>
          </a:p>
        </p:txBody>
      </p:sp>
      <p:cxnSp>
        <p:nvCxnSpPr>
          <p:cNvPr id="26" name="Straight Connector 25"/>
          <p:cNvCxnSpPr/>
          <p:nvPr/>
        </p:nvCxnSpPr>
        <p:spPr bwMode="auto">
          <a:xfrm>
            <a:off x="4495800" y="3810000"/>
            <a:ext cx="0" cy="2133600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Arrow Connector 4"/>
          <p:cNvCxnSpPr/>
          <p:nvPr/>
        </p:nvCxnSpPr>
        <p:spPr bwMode="auto">
          <a:xfrm>
            <a:off x="2667000" y="3124200"/>
            <a:ext cx="838200" cy="457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54102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" name="Straight Arrow Connector 30"/>
          <p:cNvCxnSpPr/>
          <p:nvPr/>
        </p:nvCxnSpPr>
        <p:spPr bwMode="auto">
          <a:xfrm>
            <a:off x="4267200" y="4267200"/>
            <a:ext cx="0" cy="838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3" name="Straight Arrow Connector 32"/>
          <p:cNvCxnSpPr/>
          <p:nvPr/>
        </p:nvCxnSpPr>
        <p:spPr bwMode="auto">
          <a:xfrm flipV="1">
            <a:off x="54864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" name="Straight Arrow Connector 35"/>
          <p:cNvCxnSpPr/>
          <p:nvPr/>
        </p:nvCxnSpPr>
        <p:spPr bwMode="auto">
          <a:xfrm flipH="1">
            <a:off x="4114800" y="2514600"/>
            <a:ext cx="990600" cy="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" name="Text Box 143"/>
          <p:cNvSpPr txBox="1">
            <a:spLocks noChangeArrowheads="1"/>
          </p:cNvSpPr>
          <p:nvPr/>
        </p:nvSpPr>
        <p:spPr bwMode="auto">
          <a:xfrm>
            <a:off x="304800" y="13716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 err="1">
                <a:latin typeface="Times New Roman" charset="0"/>
              </a:rPr>
              <a:t>Problem:“cost</a:t>
            </a:r>
            <a:r>
              <a:rPr lang="en-US" sz="3200" b="0" i="1" dirty="0">
                <a:latin typeface="Times New Roman" charset="0"/>
              </a:rPr>
              <a:t>” does not change around loop</a:t>
            </a:r>
          </a:p>
        </p:txBody>
      </p:sp>
      <p:sp>
        <p:nvSpPr>
          <p:cNvPr id="28" name="Text Box 143"/>
          <p:cNvSpPr txBox="1">
            <a:spLocks noChangeArrowheads="1"/>
          </p:cNvSpPr>
          <p:nvPr/>
        </p:nvSpPr>
        <p:spPr bwMode="auto">
          <a:xfrm>
            <a:off x="381000" y="60960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>
                <a:latin typeface="Times New Roman" charset="0"/>
              </a:rPr>
              <a:t>Additive measures avoid this problem!</a:t>
            </a:r>
          </a:p>
        </p:txBody>
      </p:sp>
      <p:sp>
        <p:nvSpPr>
          <p:cNvPr id="2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64644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28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 agreement on metrics?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If the nodes choose their paths according to different criteria, then bad things might happen</a:t>
            </a:r>
          </a:p>
          <a:p>
            <a:r>
              <a:rPr lang="en-US" dirty="0"/>
              <a:t>Example</a:t>
            </a:r>
          </a:p>
          <a:p>
            <a:pPr lvl="1"/>
            <a:r>
              <a:rPr lang="en-US" dirty="0"/>
              <a:t>Node A is minimizing latency</a:t>
            </a:r>
          </a:p>
          <a:p>
            <a:pPr lvl="1"/>
            <a:r>
              <a:rPr lang="en-US" dirty="0"/>
              <a:t>Node B is minimizing loss rate</a:t>
            </a:r>
          </a:p>
          <a:p>
            <a:pPr lvl="1"/>
            <a:r>
              <a:rPr lang="en-US" dirty="0"/>
              <a:t>Node C is minimizing price</a:t>
            </a:r>
          </a:p>
          <a:p>
            <a:r>
              <a:rPr lang="en-US" dirty="0"/>
              <a:t>Any of those goals are fine, if globally adopted</a:t>
            </a:r>
          </a:p>
          <a:p>
            <a:pPr lvl="1"/>
            <a:r>
              <a:rPr lang="en-US" dirty="0"/>
              <a:t>Only a problem when nodes use different criteria</a:t>
            </a:r>
          </a:p>
          <a:p>
            <a:pPr lvl="6"/>
            <a:endParaRPr lang="en-US" dirty="0"/>
          </a:p>
          <a:p>
            <a:r>
              <a:rPr lang="en-US" dirty="0"/>
              <a:t>Consider a routing algorithm where paths are described by delay, cost, loss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34349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extBox 113"/>
          <p:cNvSpPr txBox="1"/>
          <p:nvPr/>
        </p:nvSpPr>
        <p:spPr>
          <a:xfrm>
            <a:off x="2895600" y="17526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18288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5720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17526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3124200" y="3962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40386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22" name="AutoShape 11"/>
          <p:cNvSpPr>
            <a:spLocks noChangeArrowheads="1"/>
          </p:cNvSpPr>
          <p:nvPr/>
        </p:nvSpPr>
        <p:spPr bwMode="auto">
          <a:xfrm>
            <a:off x="25400" y="1295400"/>
            <a:ext cx="3200400" cy="762000"/>
          </a:xfrm>
          <a:prstGeom prst="wedgeRoundRectCallout">
            <a:avLst>
              <a:gd name="adj1" fmla="val -2053"/>
              <a:gd name="adj2" fmla="val 78103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price, </a:t>
            </a:r>
          </a:p>
          <a:p>
            <a:pPr algn="ctr"/>
            <a:r>
              <a:rPr lang="en-US" dirty="0">
                <a:latin typeface="+mn-lt"/>
              </a:rPr>
              <a:t>then loss</a:t>
            </a:r>
          </a:p>
        </p:txBody>
      </p:sp>
      <p:sp>
        <p:nvSpPr>
          <p:cNvPr id="123" name="AutoShape 11"/>
          <p:cNvSpPr>
            <a:spLocks noChangeArrowheads="1"/>
          </p:cNvSpPr>
          <p:nvPr/>
        </p:nvSpPr>
        <p:spPr bwMode="auto">
          <a:xfrm>
            <a:off x="5715000" y="1295400"/>
            <a:ext cx="3200400" cy="762000"/>
          </a:xfrm>
          <a:prstGeom prst="wedgeRoundRectCallout">
            <a:avLst>
              <a:gd name="adj1" fmla="val 2709"/>
              <a:gd name="adj2" fmla="val 66436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delay,</a:t>
            </a:r>
          </a:p>
          <a:p>
            <a:pPr algn="ctr"/>
            <a:r>
              <a:rPr lang="en-US" dirty="0">
                <a:latin typeface="+mn-lt"/>
              </a:rPr>
              <a:t>then price</a:t>
            </a:r>
          </a:p>
        </p:txBody>
      </p:sp>
      <p:sp>
        <p:nvSpPr>
          <p:cNvPr id="124" name="AutoShape 11"/>
          <p:cNvSpPr>
            <a:spLocks noChangeArrowheads="1"/>
          </p:cNvSpPr>
          <p:nvPr/>
        </p:nvSpPr>
        <p:spPr bwMode="auto">
          <a:xfrm>
            <a:off x="5257800" y="3200400"/>
            <a:ext cx="3886200" cy="838200"/>
          </a:xfrm>
          <a:prstGeom prst="wedgeRoundRectCallout">
            <a:avLst>
              <a:gd name="adj1" fmla="val -68089"/>
              <a:gd name="adj2" fmla="val 14618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loss,</a:t>
            </a:r>
          </a:p>
          <a:p>
            <a:pPr algn="ctr"/>
            <a:r>
              <a:rPr lang="en-US" dirty="0">
                <a:latin typeface="+mn-lt"/>
              </a:rPr>
              <a:t>then delay</a:t>
            </a:r>
          </a:p>
        </p:txBody>
      </p:sp>
      <p:sp>
        <p:nvSpPr>
          <p:cNvPr id="2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070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3" grpId="0" animBg="1"/>
      <p:bldP spid="124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22238"/>
            <a:ext cx="8686800" cy="1173162"/>
          </a:xfrm>
        </p:spPr>
        <p:txBody>
          <a:bodyPr/>
          <a:lstStyle/>
          <a:p>
            <a:r>
              <a:rPr lang="en-US" dirty="0"/>
              <a:t>Must agree on loop-avoiding metric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When all nodes minimize same metric</a:t>
            </a:r>
          </a:p>
          <a:p>
            <a:pPr lvl="4"/>
            <a:endParaRPr lang="en-US" dirty="0"/>
          </a:p>
          <a:p>
            <a:r>
              <a:rPr lang="en-US" dirty="0"/>
              <a:t>And that metric increases around loops</a:t>
            </a:r>
          </a:p>
          <a:p>
            <a:pPr lvl="3"/>
            <a:endParaRPr lang="en-US" dirty="0"/>
          </a:p>
          <a:p>
            <a:r>
              <a:rPr lang="en-US" dirty="0"/>
              <a:t>Then process is guaranteed to converge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3516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when routers lie?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lnSpcReduction="10000"/>
          </a:bodyPr>
          <a:lstStyle/>
          <a:p>
            <a:r>
              <a:rPr lang="en-US" dirty="0"/>
              <a:t>What if a router claims a 1-hop path to everywhere?</a:t>
            </a:r>
          </a:p>
          <a:p>
            <a:pPr lvl="3"/>
            <a:endParaRPr lang="en-US" dirty="0"/>
          </a:p>
          <a:p>
            <a:r>
              <a:rPr lang="en-US" dirty="0"/>
              <a:t>All traffic from nearby routers gets sent there</a:t>
            </a:r>
          </a:p>
          <a:p>
            <a:pPr lvl="4"/>
            <a:endParaRPr lang="en-US" dirty="0"/>
          </a:p>
          <a:p>
            <a:r>
              <a:rPr lang="en-US" dirty="0"/>
              <a:t>How can you tell if they are lying?</a:t>
            </a:r>
          </a:p>
          <a:p>
            <a:pPr lvl="4"/>
            <a:endParaRPr lang="en-US" dirty="0"/>
          </a:p>
          <a:p>
            <a:r>
              <a:rPr lang="en-US" dirty="0"/>
              <a:t>Can this happen in real life?</a:t>
            </a:r>
          </a:p>
          <a:p>
            <a:pPr lvl="1"/>
            <a:r>
              <a:rPr lang="en-US" dirty="0"/>
              <a:t>It has, several times….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5913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228600" y="2133600"/>
            <a:ext cx="8686800" cy="2547937"/>
          </a:xfrm>
        </p:spPr>
        <p:txBody>
          <a:bodyPr/>
          <a:lstStyle/>
          <a:p>
            <a:r>
              <a:rPr lang="en-US" sz="3200" dirty="0"/>
              <a:t>Core idea</a:t>
            </a:r>
          </a:p>
          <a:p>
            <a:pPr lvl="1"/>
            <a:r>
              <a:rPr lang="en-US" sz="2800" dirty="0"/>
              <a:t>LS: tell all nodes about your immediate neighbors</a:t>
            </a:r>
          </a:p>
          <a:p>
            <a:pPr lvl="1"/>
            <a:r>
              <a:rPr lang="en-US" sz="2800" dirty="0"/>
              <a:t>DV: tell your immediate neighbors about (your least cost distance to) all nodes</a:t>
            </a:r>
          </a:p>
          <a:p>
            <a:pPr lvl="1"/>
            <a:endParaRPr lang="en-US" sz="2800" dirty="0"/>
          </a:p>
          <a:p>
            <a:endParaRPr lang="en-US" sz="32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68910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Switches/Routers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Multiple ports (attached to other switches or hosts)</a:t>
            </a:r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r>
              <a:rPr lang="en-US" sz="2800" dirty="0"/>
              <a:t>Ports are typically duplex (incoming and outgoing)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524000" y="2138363"/>
            <a:ext cx="5480050" cy="3195637"/>
            <a:chOff x="1825625" y="2357438"/>
            <a:chExt cx="5480050" cy="3195637"/>
          </a:xfrm>
        </p:grpSpPr>
        <p:grpSp>
          <p:nvGrpSpPr>
            <p:cNvPr id="6" name="Group 2"/>
            <p:cNvGrpSpPr>
              <a:grpSpLocks/>
            </p:cNvGrpSpPr>
            <p:nvPr/>
          </p:nvGrpSpPr>
          <p:grpSpPr bwMode="auto">
            <a:xfrm>
              <a:off x="5554663" y="4867275"/>
              <a:ext cx="1751012" cy="304800"/>
              <a:chOff x="1056" y="1872"/>
              <a:chExt cx="1104" cy="192"/>
            </a:xfrm>
          </p:grpSpPr>
          <p:sp>
            <p:nvSpPr>
              <p:cNvPr id="31" name="Oval 3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32" name="Rectangle 4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3" name="Oval 5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7" name="Group 6"/>
            <p:cNvGrpSpPr>
              <a:grpSpLocks/>
            </p:cNvGrpSpPr>
            <p:nvPr/>
          </p:nvGrpSpPr>
          <p:grpSpPr bwMode="auto">
            <a:xfrm>
              <a:off x="5554663" y="3954463"/>
              <a:ext cx="1751012" cy="304800"/>
              <a:chOff x="1056" y="1872"/>
              <a:chExt cx="1104" cy="192"/>
            </a:xfrm>
          </p:grpSpPr>
          <p:sp>
            <p:nvSpPr>
              <p:cNvPr id="28" name="Oval 7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9" name="Rectangle 8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0" name="Oval 9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8" name="Group 10"/>
            <p:cNvGrpSpPr>
              <a:grpSpLocks/>
            </p:cNvGrpSpPr>
            <p:nvPr/>
          </p:nvGrpSpPr>
          <p:grpSpPr bwMode="auto">
            <a:xfrm>
              <a:off x="5554663" y="2967038"/>
              <a:ext cx="1751012" cy="303212"/>
              <a:chOff x="1056" y="1872"/>
              <a:chExt cx="1104" cy="192"/>
            </a:xfrm>
          </p:grpSpPr>
          <p:sp>
            <p:nvSpPr>
              <p:cNvPr id="25" name="Oval 11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6" name="Rectangle 12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7" name="Oval 13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9" name="Rectangle 16"/>
            <p:cNvSpPr>
              <a:spLocks noChangeArrowheads="1"/>
            </p:cNvSpPr>
            <p:nvPr/>
          </p:nvSpPr>
          <p:spPr bwMode="auto">
            <a:xfrm>
              <a:off x="3579813" y="2889250"/>
              <a:ext cx="2127250" cy="2663825"/>
            </a:xfrm>
            <a:prstGeom prst="rect">
              <a:avLst/>
            </a:prstGeom>
            <a:solidFill>
              <a:schemeClr val="bg1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0" name="Group 17"/>
            <p:cNvGrpSpPr>
              <a:grpSpLocks/>
            </p:cNvGrpSpPr>
            <p:nvPr/>
          </p:nvGrpSpPr>
          <p:grpSpPr bwMode="auto">
            <a:xfrm>
              <a:off x="1825625" y="2967038"/>
              <a:ext cx="1751013" cy="303212"/>
              <a:chOff x="1056" y="1872"/>
              <a:chExt cx="1104" cy="192"/>
            </a:xfrm>
          </p:grpSpPr>
          <p:sp>
            <p:nvSpPr>
              <p:cNvPr id="22" name="Oval 18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3" name="Rectangle 19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4" name="Oval 20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1" name="Group 21"/>
            <p:cNvGrpSpPr>
              <a:grpSpLocks/>
            </p:cNvGrpSpPr>
            <p:nvPr/>
          </p:nvGrpSpPr>
          <p:grpSpPr bwMode="auto">
            <a:xfrm>
              <a:off x="1825625" y="3954463"/>
              <a:ext cx="1751013" cy="304800"/>
              <a:chOff x="1056" y="1872"/>
              <a:chExt cx="1104" cy="192"/>
            </a:xfrm>
          </p:grpSpPr>
          <p:sp>
            <p:nvSpPr>
              <p:cNvPr id="19" name="Oval 22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0" name="Rectangle 23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1" name="Oval 24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2" name="Group 25"/>
            <p:cNvGrpSpPr>
              <a:grpSpLocks/>
            </p:cNvGrpSpPr>
            <p:nvPr/>
          </p:nvGrpSpPr>
          <p:grpSpPr bwMode="auto">
            <a:xfrm>
              <a:off x="1825625" y="4867275"/>
              <a:ext cx="1751013" cy="304800"/>
              <a:chOff x="1056" y="1872"/>
              <a:chExt cx="1104" cy="192"/>
            </a:xfrm>
          </p:grpSpPr>
          <p:sp>
            <p:nvSpPr>
              <p:cNvPr id="16" name="Oval 26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17" name="Rectangle 27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18" name="Oval 28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13" name="Rectangle 29"/>
            <p:cNvSpPr>
              <a:spLocks noChangeArrowheads="1"/>
            </p:cNvSpPr>
            <p:nvPr/>
          </p:nvSpPr>
          <p:spPr bwMode="auto">
            <a:xfrm>
              <a:off x="1951618" y="2387600"/>
              <a:ext cx="133551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incoming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4" name="Rectangle 30"/>
            <p:cNvSpPr>
              <a:spLocks noChangeArrowheads="1"/>
            </p:cNvSpPr>
            <p:nvPr/>
          </p:nvSpPr>
          <p:spPr bwMode="auto">
            <a:xfrm>
              <a:off x="5706200" y="2387600"/>
              <a:ext cx="13082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outgoing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5" name="Rectangle 35"/>
            <p:cNvSpPr>
              <a:spLocks noChangeArrowheads="1"/>
            </p:cNvSpPr>
            <p:nvPr/>
          </p:nvSpPr>
          <p:spPr bwMode="auto">
            <a:xfrm>
              <a:off x="4071376" y="2357438"/>
              <a:ext cx="62024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Switch</a:t>
              </a:r>
              <a:endParaRPr lang="en-US" sz="1800" b="0" dirty="0">
                <a:latin typeface="Calibri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48400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304800" y="1836738"/>
            <a:ext cx="8686800" cy="4411662"/>
          </a:xfrm>
        </p:spPr>
        <p:txBody>
          <a:bodyPr/>
          <a:lstStyle/>
          <a:p>
            <a:r>
              <a:rPr lang="en-US" sz="2400" dirty="0"/>
              <a:t>LS: each node learns the complete network map; each node computes shortest paths independently and in parallel</a:t>
            </a:r>
          </a:p>
          <a:p>
            <a:endParaRPr lang="en-US" sz="2400" dirty="0"/>
          </a:p>
          <a:p>
            <a:r>
              <a:rPr lang="en-US" sz="2400" dirty="0"/>
              <a:t>DV: no node has the complete picture; nodes cooperate to compute shortest paths in a distributed manner</a:t>
            </a:r>
          </a:p>
          <a:p>
            <a:endParaRPr lang="en-US" sz="2400" dirty="0"/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messaging overhead</a:t>
            </a:r>
            <a:endParaRPr lang="en-US" dirty="0">
              <a:solidFill>
                <a:srgbClr val="000090"/>
              </a:solidFill>
              <a:sym typeface="Wingdings"/>
            </a:endParaRP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processing complexity</a:t>
            </a: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is l</a:t>
            </a:r>
            <a:r>
              <a:rPr lang="en-US" dirty="0">
                <a:solidFill>
                  <a:srgbClr val="000090"/>
                </a:solidFill>
              </a:rPr>
              <a:t>ess vulnerable to looping</a:t>
            </a:r>
          </a:p>
          <a:p>
            <a:pPr lvl="1"/>
            <a:endParaRPr lang="en-US" sz="2000" dirty="0"/>
          </a:p>
          <a:p>
            <a:endParaRPr lang="en-US" sz="24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6869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1905000"/>
            <a:ext cx="39624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FF0000"/>
                </a:solidFill>
              </a:rPr>
              <a:t>Message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</a:t>
            </a:r>
            <a:r>
              <a:rPr lang="en-US" sz="2000" dirty="0" err="1"/>
              <a:t>NxE</a:t>
            </a:r>
            <a:r>
              <a:rPr lang="en-US" sz="2000" dirty="0"/>
              <a:t>) messages; </a:t>
            </a:r>
          </a:p>
          <a:p>
            <a:pPr lvl="1"/>
            <a:r>
              <a:rPr lang="en-US" sz="1600" dirty="0"/>
              <a:t>N is #nodes; E is #edges</a:t>
            </a:r>
          </a:p>
          <a:p>
            <a:r>
              <a:rPr lang="en-US" sz="2000" dirty="0"/>
              <a:t>DV: O(#Iterations x E)</a:t>
            </a:r>
          </a:p>
          <a:p>
            <a:pPr lvl="1"/>
            <a:r>
              <a:rPr lang="en-US" sz="1600" dirty="0"/>
              <a:t>where #Iterations is ideally </a:t>
            </a:r>
            <a:br>
              <a:rPr lang="en-US" sz="1600" dirty="0"/>
            </a:br>
            <a:r>
              <a:rPr lang="en-US" sz="1600" dirty="0"/>
              <a:t>O(network diameter) but varies due to routing loops or the </a:t>
            </a:r>
            <a:br>
              <a:rPr lang="en-US" sz="1600" dirty="0"/>
            </a:br>
            <a:r>
              <a:rPr lang="en-US" sz="1600" dirty="0"/>
              <a:t>count-to-infinity problem</a:t>
            </a:r>
          </a:p>
          <a:p>
            <a:pPr>
              <a:buFont typeface="Wingdings" charset="0"/>
              <a:buNone/>
            </a:pPr>
            <a:endParaRPr lang="en-US" sz="2000" dirty="0">
              <a:solidFill>
                <a:schemeClr val="accent1"/>
              </a:solidFill>
            </a:endParaRPr>
          </a:p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00FF"/>
                </a:solidFill>
              </a:rPr>
              <a:t>Processing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O(N</a:t>
            </a:r>
            <a:r>
              <a:rPr lang="en-US" sz="2000" baseline="30000" dirty="0"/>
              <a:t>2</a:t>
            </a:r>
            <a:r>
              <a:rPr lang="en-US" sz="2000" dirty="0"/>
              <a:t>)</a:t>
            </a:r>
          </a:p>
          <a:p>
            <a:r>
              <a:rPr lang="en-US" sz="2000" dirty="0"/>
              <a:t>DV: O(#Iterations x N)</a:t>
            </a:r>
          </a:p>
        </p:txBody>
      </p:sp>
      <p:sp>
        <p:nvSpPr>
          <p:cNvPr id="80486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905000"/>
            <a:ext cx="41148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8000"/>
                </a:solidFill>
              </a:rPr>
              <a:t>Robustness:</a:t>
            </a:r>
            <a:r>
              <a:rPr lang="en-US" sz="2000" dirty="0"/>
              <a:t> what happens if router malfunctions?</a:t>
            </a:r>
          </a:p>
          <a:p>
            <a:r>
              <a:rPr lang="en-US" sz="2000" dirty="0"/>
              <a:t>LS: 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link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 computes only its </a:t>
            </a:r>
            <a:r>
              <a:rPr lang="en-US" sz="1800" i="1" dirty="0"/>
              <a:t>own</a:t>
            </a:r>
            <a:r>
              <a:rPr lang="en-US" sz="1800" dirty="0"/>
              <a:t> table</a:t>
            </a:r>
          </a:p>
          <a:p>
            <a:r>
              <a:rPr lang="en-US" sz="2000" dirty="0"/>
              <a:t>DV: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path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</a:t>
            </a:r>
            <a:r>
              <a:rPr lang="ja-JP" altLang="en-US" sz="1800" dirty="0">
                <a:latin typeface="Arial"/>
              </a:rPr>
              <a:t>’</a:t>
            </a:r>
            <a:r>
              <a:rPr lang="en-US" sz="1800" dirty="0"/>
              <a:t>s table used by others; error propagates through network</a:t>
            </a:r>
          </a:p>
          <a:p>
            <a:pPr lvl="1"/>
            <a:endParaRPr lang="en-US" sz="18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199209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Routing: Just the Beginning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Link state and distance-vector are the deployed routing paradigms for intra-domain routing </a:t>
            </a:r>
          </a:p>
          <a:p>
            <a:endParaRPr lang="en-US" dirty="0"/>
          </a:p>
          <a:p>
            <a:r>
              <a:rPr lang="en-US" dirty="0"/>
              <a:t>Inter-domain routing (BGP)</a:t>
            </a:r>
          </a:p>
          <a:p>
            <a:pPr lvl="1"/>
            <a:r>
              <a:rPr lang="en-US" dirty="0"/>
              <a:t>more Part II (Principles of Communications)</a:t>
            </a:r>
          </a:p>
          <a:p>
            <a:pPr lvl="1"/>
            <a:r>
              <a:rPr lang="en-US" dirty="0"/>
              <a:t>A version of DV</a:t>
            </a:r>
          </a:p>
          <a:p>
            <a:pPr lvl="1"/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1749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r>
              <a:rPr lang="en-US" dirty="0"/>
              <a:t>What are desirable goals for a routing solution?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86800" cy="4411662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“Good” paths (least cost)</a:t>
            </a:r>
          </a:p>
          <a:p>
            <a:r>
              <a:rPr lang="en-US" dirty="0"/>
              <a:t>Fast convergence after change/failures</a:t>
            </a:r>
          </a:p>
          <a:p>
            <a:pPr lvl="1"/>
            <a:r>
              <a:rPr lang="en-US" dirty="0"/>
              <a:t>no/rare loops</a:t>
            </a:r>
          </a:p>
          <a:p>
            <a:r>
              <a:rPr lang="en-US" dirty="0"/>
              <a:t>Scalable </a:t>
            </a:r>
          </a:p>
          <a:p>
            <a:pPr lvl="1"/>
            <a:r>
              <a:rPr lang="en-US" dirty="0"/>
              <a:t>#messages</a:t>
            </a:r>
          </a:p>
          <a:p>
            <a:pPr lvl="1"/>
            <a:r>
              <a:rPr lang="en-US" dirty="0"/>
              <a:t>table size </a:t>
            </a:r>
          </a:p>
          <a:p>
            <a:pPr lvl="1"/>
            <a:r>
              <a:rPr lang="en-US" dirty="0"/>
              <a:t>processing complexity</a:t>
            </a:r>
          </a:p>
          <a:p>
            <a:r>
              <a:rPr lang="en-US" dirty="0"/>
              <a:t>Secure</a:t>
            </a:r>
          </a:p>
          <a:p>
            <a:r>
              <a:rPr lang="en-US" dirty="0"/>
              <a:t>Policy</a:t>
            </a:r>
          </a:p>
          <a:p>
            <a:r>
              <a:rPr lang="en-US" dirty="0"/>
              <a:t>Rich metrics (more later)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58294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Delivery models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077200" cy="4411662"/>
          </a:xfrm>
        </p:spPr>
        <p:txBody>
          <a:bodyPr/>
          <a:lstStyle/>
          <a:p>
            <a:r>
              <a:rPr lang="en-US" dirty="0"/>
              <a:t>What if a node wants to send to more than one destination?</a:t>
            </a:r>
          </a:p>
          <a:p>
            <a:pPr lvl="1"/>
            <a:r>
              <a:rPr lang="en-US" dirty="0"/>
              <a:t>broadcast: send to all</a:t>
            </a:r>
          </a:p>
          <a:p>
            <a:pPr lvl="1"/>
            <a:r>
              <a:rPr lang="en-US" dirty="0"/>
              <a:t>multicast: send to all members of a group</a:t>
            </a:r>
          </a:p>
          <a:p>
            <a:pPr lvl="1"/>
            <a:r>
              <a:rPr lang="en-US" dirty="0" err="1"/>
              <a:t>anycast</a:t>
            </a:r>
            <a:r>
              <a:rPr lang="en-US" dirty="0"/>
              <a:t>: send to any member of a group</a:t>
            </a:r>
          </a:p>
          <a:p>
            <a:pPr lvl="1"/>
            <a:endParaRPr lang="en-US" dirty="0"/>
          </a:p>
          <a:p>
            <a:r>
              <a:rPr lang="en-US" dirty="0"/>
              <a:t>What if a node wants to send along more than one path?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56462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Metrics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10600" cy="4411662"/>
          </a:xfrm>
        </p:spPr>
        <p:txBody>
          <a:bodyPr>
            <a:normAutofit lnSpcReduction="10000"/>
          </a:bodyPr>
          <a:lstStyle/>
          <a:p>
            <a:r>
              <a:rPr lang="en-US" sz="2400" dirty="0"/>
              <a:t>Propagation delay</a:t>
            </a:r>
          </a:p>
          <a:p>
            <a:r>
              <a:rPr lang="en-US" sz="2400" dirty="0"/>
              <a:t>Congestion</a:t>
            </a:r>
          </a:p>
          <a:p>
            <a:r>
              <a:rPr lang="en-US" sz="2400" dirty="0"/>
              <a:t>Load balance</a:t>
            </a:r>
          </a:p>
          <a:p>
            <a:r>
              <a:rPr lang="en-US" sz="2400" dirty="0"/>
              <a:t>Bandwidth (available, capacity, maximal, </a:t>
            </a:r>
            <a:r>
              <a:rPr lang="en-US" sz="2400" dirty="0" err="1"/>
              <a:t>bbw</a:t>
            </a:r>
            <a:r>
              <a:rPr lang="en-US" sz="2400" dirty="0"/>
              <a:t>)</a:t>
            </a:r>
          </a:p>
          <a:p>
            <a:r>
              <a:rPr lang="en-US" sz="2400" dirty="0"/>
              <a:t>Price</a:t>
            </a:r>
          </a:p>
          <a:p>
            <a:r>
              <a:rPr lang="en-US" sz="2400" dirty="0"/>
              <a:t>Reliability </a:t>
            </a:r>
          </a:p>
          <a:p>
            <a:r>
              <a:rPr lang="en-US" sz="2400" dirty="0"/>
              <a:t>Loss rate </a:t>
            </a:r>
          </a:p>
          <a:p>
            <a:r>
              <a:rPr lang="en-US" sz="2400" dirty="0"/>
              <a:t>Combinations of the above</a:t>
            </a:r>
          </a:p>
          <a:p>
            <a:pPr marL="0" indent="0">
              <a:buNone/>
            </a:pPr>
            <a:r>
              <a:rPr lang="en-US" dirty="0"/>
              <a:t>In practice, operators set abstract “weights” (much like our costs); how exactly is a bit of a black art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24247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From Routing back to Forwarding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50549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57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Basic Architectural Components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dirty="0">
                <a:solidFill>
                  <a:schemeClr val="tx1"/>
                </a:solidFill>
              </a:rPr>
              <a:t>of an IP Router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1125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58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Independent operation!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  <p:sp>
        <p:nvSpPr>
          <p:cNvPr id="3" name="Rectangle 2"/>
          <p:cNvSpPr/>
          <p:nvPr/>
        </p:nvSpPr>
        <p:spPr bwMode="auto">
          <a:xfrm>
            <a:off x="78059" y="1115122"/>
            <a:ext cx="9065941" cy="269487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79141" y="1152294"/>
            <a:ext cx="807905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If the control-plane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fails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…..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The data-path is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 affected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</a:t>
            </a: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like a loyal pet it will keep going using the current (last) table update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This is a feature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 a bug</a:t>
            </a:r>
          </a:p>
        </p:txBody>
      </p:sp>
    </p:spTree>
    <p:extLst>
      <p:ext uri="{BB962C8B-B14F-4D97-AF65-F5344CB8AC3E}">
        <p14:creationId xmlns:p14="http://schemas.microsoft.com/office/powerpoint/2010/main" val="59578781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8A23001-2294-6545-B391-9CDF8B5F13ED}" type="slidenum">
              <a:rPr lang="en-US">
                <a:solidFill>
                  <a:srgbClr val="000000"/>
                </a:solidFill>
              </a:rPr>
              <a:pPr>
                <a:defRPr/>
              </a:pPr>
              <a:t>59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330200" y="373063"/>
            <a:ext cx="8364538" cy="1235075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Per-packet processing in an IP Router</a:t>
            </a: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4850" y="1760538"/>
            <a:ext cx="7772400" cy="4494212"/>
          </a:xfrm>
        </p:spPr>
        <p:txBody>
          <a:bodyPr/>
          <a:lstStyle/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1. Accept packet arriving on an incoming link.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2. Lookup packet destination address in the forwarding table, to identify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3. Manipulate packet header: e.g., decrement TTL, update header checksum.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4. Send packet to the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5. Buffer packet in the queue.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6. Transmit packet onto outgoing link.</a:t>
            </a:r>
          </a:p>
        </p:txBody>
      </p:sp>
    </p:spTree>
    <p:extLst>
      <p:ext uri="{BB962C8B-B14F-4D97-AF65-F5344CB8AC3E}">
        <p14:creationId xmlns:p14="http://schemas.microsoft.com/office/powerpoint/2010/main" val="391253448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 Variety of </a:t>
            </a:r>
            <a:r>
              <a:rPr lang="en-US" sz="2700" i="1" dirty="0"/>
              <a:t>(Internet Protocol-based) </a:t>
            </a:r>
            <a:r>
              <a:rPr lang="en-US" dirty="0"/>
              <a:t>Networks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ISPs: carriers</a:t>
            </a:r>
          </a:p>
          <a:p>
            <a:pPr lvl="1"/>
            <a:r>
              <a:rPr lang="en-US" dirty="0"/>
              <a:t>Backbone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other ISPs)</a:t>
            </a:r>
          </a:p>
          <a:p>
            <a:r>
              <a:rPr lang="en-US" dirty="0"/>
              <a:t>Enterprises: companies, universities</a:t>
            </a:r>
          </a:p>
          <a:p>
            <a:pPr lvl="1"/>
            <a:r>
              <a:rPr lang="en-US" dirty="0"/>
              <a:t>Core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outside)</a:t>
            </a:r>
          </a:p>
          <a:p>
            <a:r>
              <a:rPr lang="en-US" dirty="0"/>
              <a:t>Datacenters: massive collections of machines</a:t>
            </a:r>
          </a:p>
          <a:p>
            <a:pPr lvl="1"/>
            <a:r>
              <a:rPr lang="en-US" dirty="0"/>
              <a:t>Top-of-Rack</a:t>
            </a:r>
          </a:p>
          <a:p>
            <a:pPr lvl="1"/>
            <a:r>
              <a:rPr lang="en-US" dirty="0"/>
              <a:t>Aggregation and Core</a:t>
            </a:r>
          </a:p>
          <a:p>
            <a:pPr lvl="1"/>
            <a:r>
              <a:rPr lang="en-US" dirty="0"/>
              <a:t>Border (to outside)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55404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B09AE8-5FAD-0C4B-A01E-BB61C781D67A}" type="slidenum">
              <a:rPr lang="en-US">
                <a:solidFill>
                  <a:srgbClr val="000000"/>
                </a:solidFill>
              </a:rPr>
              <a:pPr>
                <a:defRPr/>
              </a:pPr>
              <a:t>60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3011" name="Rectangle 2"/>
          <p:cNvSpPr>
            <a:spLocks noChangeArrowheads="1"/>
          </p:cNvSpPr>
          <p:nvPr/>
        </p:nvSpPr>
        <p:spPr bwMode="auto">
          <a:xfrm>
            <a:off x="1600200" y="1905000"/>
            <a:ext cx="5791200" cy="2362200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sp>
        <p:nvSpPr>
          <p:cNvPr id="43013" name="Rectangle 4"/>
          <p:cNvSpPr>
            <a:spLocks noChangeArrowheads="1"/>
          </p:cNvSpPr>
          <p:nvPr/>
        </p:nvSpPr>
        <p:spPr bwMode="auto">
          <a:xfrm>
            <a:off x="2057400" y="2438400"/>
            <a:ext cx="17526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Lookup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IP Address</a:t>
            </a:r>
          </a:p>
        </p:txBody>
      </p:sp>
      <p:sp>
        <p:nvSpPr>
          <p:cNvPr id="43014" name="Rectangle 5"/>
          <p:cNvSpPr>
            <a:spLocks noChangeArrowheads="1"/>
          </p:cNvSpPr>
          <p:nvPr/>
        </p:nvSpPr>
        <p:spPr bwMode="auto">
          <a:xfrm>
            <a:off x="3810000" y="2438400"/>
            <a:ext cx="14478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Update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Header</a:t>
            </a:r>
          </a:p>
        </p:txBody>
      </p:sp>
      <p:sp>
        <p:nvSpPr>
          <p:cNvPr id="43015" name="Text Box 6"/>
          <p:cNvSpPr txBox="1">
            <a:spLocks noChangeArrowheads="1"/>
          </p:cNvSpPr>
          <p:nvPr/>
        </p:nvSpPr>
        <p:spPr bwMode="auto">
          <a:xfrm>
            <a:off x="2133600" y="1905000"/>
            <a:ext cx="3260725" cy="519113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Header Processing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304800" y="2438400"/>
            <a:ext cx="1752600" cy="609600"/>
            <a:chOff x="192" y="2064"/>
            <a:chExt cx="1104" cy="384"/>
          </a:xfrm>
        </p:grpSpPr>
        <p:sp>
          <p:nvSpPr>
            <p:cNvPr id="43036" name="Line 8"/>
            <p:cNvSpPr>
              <a:spLocks noChangeShapeType="1"/>
            </p:cNvSpPr>
            <p:nvPr/>
          </p:nvSpPr>
          <p:spPr bwMode="auto">
            <a:xfrm>
              <a:off x="192" y="2448"/>
              <a:ext cx="1104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7" name="Rectangle 9"/>
            <p:cNvSpPr>
              <a:spLocks noChangeArrowheads="1"/>
            </p:cNvSpPr>
            <p:nvPr/>
          </p:nvSpPr>
          <p:spPr bwMode="auto">
            <a:xfrm>
              <a:off x="192" y="206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8" name="Rectangle 10"/>
            <p:cNvSpPr>
              <a:spLocks noChangeArrowheads="1"/>
            </p:cNvSpPr>
            <p:nvPr/>
          </p:nvSpPr>
          <p:spPr bwMode="auto">
            <a:xfrm>
              <a:off x="768" y="2064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5303838" y="2438400"/>
            <a:ext cx="3429000" cy="609600"/>
            <a:chOff x="3504" y="1536"/>
            <a:chExt cx="2160" cy="384"/>
          </a:xfrm>
        </p:grpSpPr>
        <p:sp>
          <p:nvSpPr>
            <p:cNvPr id="43033" name="Line 12"/>
            <p:cNvSpPr>
              <a:spLocks noChangeShapeType="1"/>
            </p:cNvSpPr>
            <p:nvPr/>
          </p:nvSpPr>
          <p:spPr bwMode="auto">
            <a:xfrm>
              <a:off x="3504" y="1920"/>
              <a:ext cx="2160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4" name="Rectangle 13"/>
            <p:cNvSpPr>
              <a:spLocks noChangeArrowheads="1"/>
            </p:cNvSpPr>
            <p:nvPr/>
          </p:nvSpPr>
          <p:spPr bwMode="auto">
            <a:xfrm>
              <a:off x="4656" y="153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5" name="Rectangle 14"/>
            <p:cNvSpPr>
              <a:spLocks noChangeArrowheads="1"/>
            </p:cNvSpPr>
            <p:nvPr/>
          </p:nvSpPr>
          <p:spPr bwMode="auto">
            <a:xfrm>
              <a:off x="5232" y="1536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7119" name="Text Box 15"/>
          <p:cNvSpPr txBox="1">
            <a:spLocks noChangeArrowheads="1"/>
          </p:cNvSpPr>
          <p:nvPr/>
        </p:nvSpPr>
        <p:spPr bwMode="auto">
          <a:xfrm>
            <a:off x="455160" y="4752975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prefixes</a:t>
            </a:r>
          </a:p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1676400" y="3733800"/>
            <a:ext cx="1981200" cy="1981200"/>
            <a:chOff x="1056" y="2352"/>
            <a:chExt cx="1248" cy="1248"/>
          </a:xfrm>
        </p:grpSpPr>
        <p:sp>
          <p:nvSpPr>
            <p:cNvPr id="47121" name="Rectangle 17"/>
            <p:cNvSpPr>
              <a:spLocks noChangeArrowheads="1"/>
            </p:cNvSpPr>
            <p:nvPr/>
          </p:nvSpPr>
          <p:spPr bwMode="auto">
            <a:xfrm>
              <a:off x="1392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grpSp>
          <p:nvGrpSpPr>
            <p:cNvPr id="43030" name="Group 18"/>
            <p:cNvGrpSpPr>
              <a:grpSpLocks/>
            </p:cNvGrpSpPr>
            <p:nvPr/>
          </p:nvGrpSpPr>
          <p:grpSpPr bwMode="auto">
            <a:xfrm>
              <a:off x="1056" y="2352"/>
              <a:ext cx="739" cy="480"/>
              <a:chOff x="1056" y="2352"/>
              <a:chExt cx="739" cy="480"/>
            </a:xfrm>
          </p:grpSpPr>
          <p:sp>
            <p:nvSpPr>
              <p:cNvPr id="43031" name="Line 19"/>
              <p:cNvSpPr>
                <a:spLocks noChangeShapeType="1"/>
              </p:cNvSpPr>
              <p:nvPr/>
            </p:nvSpPr>
            <p:spPr bwMode="auto">
              <a:xfrm>
                <a:off x="1632" y="2352"/>
                <a:ext cx="0" cy="480"/>
              </a:xfrm>
              <a:prstGeom prst="line">
                <a:avLst/>
              </a:prstGeom>
              <a:noFill/>
              <a:ln w="38100" cap="rnd">
                <a:solidFill>
                  <a:schemeClr val="tx1"/>
                </a:solidFill>
                <a:prstDash val="sysDot"/>
                <a:round/>
                <a:headEnd type="none" w="sm" len="sm"/>
                <a:tailEnd type="triangle" w="sm" len="sm"/>
              </a:ln>
            </p:spPr>
            <p:txBody>
              <a:bodyPr wrap="none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43032" name="Text Box 20"/>
              <p:cNvSpPr txBox="1">
                <a:spLocks noChangeArrowheads="1"/>
              </p:cNvSpPr>
              <p:nvPr/>
            </p:nvSpPr>
            <p:spPr bwMode="auto">
              <a:xfrm>
                <a:off x="1056" y="2476"/>
                <a:ext cx="739" cy="213"/>
              </a:xfrm>
              <a:prstGeom prst="rect">
                <a:avLst/>
              </a:prstGeom>
              <a:solidFill>
                <a:schemeClr val="bg2"/>
              </a:solidFill>
              <a:ln w="12700" cap="sq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prstTxWarp prst="textNoShape">
                  <a:avLst/>
                </a:prstTxWarp>
                <a:spAutoFit/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00"/>
                    </a:solidFill>
                    <a:latin typeface="Arial"/>
                  </a:rPr>
                  <a:t>IP Address</a:t>
                </a:r>
              </a:p>
            </p:txBody>
          </p:sp>
        </p:grpSp>
      </p:grp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3011488" y="3733800"/>
            <a:ext cx="1039812" cy="762000"/>
            <a:chOff x="1897" y="2352"/>
            <a:chExt cx="655" cy="480"/>
          </a:xfrm>
        </p:grpSpPr>
        <p:sp>
          <p:nvSpPr>
            <p:cNvPr id="43027" name="Line 22"/>
            <p:cNvSpPr>
              <a:spLocks noChangeShapeType="1"/>
            </p:cNvSpPr>
            <p:nvPr/>
          </p:nvSpPr>
          <p:spPr bwMode="auto">
            <a:xfrm flipV="1">
              <a:off x="2064" y="2352"/>
              <a:ext cx="0" cy="480"/>
            </a:xfrm>
            <a:prstGeom prst="line">
              <a:avLst/>
            </a:prstGeom>
            <a:noFill/>
            <a:ln w="3810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28" name="Text Box 23"/>
            <p:cNvSpPr txBox="1">
              <a:spLocks noChangeArrowheads="1"/>
            </p:cNvSpPr>
            <p:nvPr/>
          </p:nvSpPr>
          <p:spPr bwMode="auto">
            <a:xfrm>
              <a:off x="1897" y="2476"/>
              <a:ext cx="655" cy="213"/>
            </a:xfrm>
            <a:prstGeom prst="rect">
              <a:avLst/>
            </a:prstGeom>
            <a:solidFill>
              <a:schemeClr val="bg2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</a:rPr>
                <a:t>Next Hop</a:t>
              </a:r>
            </a:p>
          </p:txBody>
        </p:sp>
      </p:grpSp>
      <p:sp>
        <p:nvSpPr>
          <p:cNvPr id="43021" name="Rectangle 24"/>
          <p:cNvSpPr>
            <a:spLocks noChangeArrowheads="1"/>
          </p:cNvSpPr>
          <p:nvPr/>
        </p:nvSpPr>
        <p:spPr bwMode="auto">
          <a:xfrm>
            <a:off x="5608638" y="2438400"/>
            <a:ext cx="1371600" cy="1265238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Queue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Packet</a:t>
            </a:r>
          </a:p>
        </p:txBody>
      </p:sp>
      <p:grpSp>
        <p:nvGrpSpPr>
          <p:cNvPr id="7" name="Group 25"/>
          <p:cNvGrpSpPr>
            <a:grpSpLocks/>
          </p:cNvGrpSpPr>
          <p:nvPr/>
        </p:nvGrpSpPr>
        <p:grpSpPr bwMode="auto">
          <a:xfrm>
            <a:off x="5532438" y="3733800"/>
            <a:ext cx="1447800" cy="1981200"/>
            <a:chOff x="3485" y="2352"/>
            <a:chExt cx="912" cy="1248"/>
          </a:xfrm>
        </p:grpSpPr>
        <p:sp>
          <p:nvSpPr>
            <p:cNvPr id="47130" name="Rectangle 26"/>
            <p:cNvSpPr>
              <a:spLocks noChangeArrowheads="1"/>
            </p:cNvSpPr>
            <p:nvPr/>
          </p:nvSpPr>
          <p:spPr bwMode="auto">
            <a:xfrm>
              <a:off x="3485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Buffer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Memory</a:t>
              </a:r>
            </a:p>
          </p:txBody>
        </p:sp>
        <p:sp>
          <p:nvSpPr>
            <p:cNvPr id="43026" name="Line 27"/>
            <p:cNvSpPr>
              <a:spLocks noChangeShapeType="1"/>
            </p:cNvSpPr>
            <p:nvPr/>
          </p:nvSpPr>
          <p:spPr bwMode="auto">
            <a:xfrm>
              <a:off x="3725" y="2352"/>
              <a:ext cx="0" cy="480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7132" name="Line 28"/>
          <p:cNvSpPr>
            <a:spLocks noChangeShapeType="1"/>
          </p:cNvSpPr>
          <p:nvPr/>
        </p:nvSpPr>
        <p:spPr bwMode="auto">
          <a:xfrm flipV="1">
            <a:off x="6599238" y="3733800"/>
            <a:ext cx="0" cy="762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7133" name="Text Box 29"/>
          <p:cNvSpPr txBox="1">
            <a:spLocks noChangeArrowheads="1"/>
          </p:cNvSpPr>
          <p:nvPr/>
        </p:nvSpPr>
        <p:spPr bwMode="auto">
          <a:xfrm>
            <a:off x="7042150" y="4768850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packets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122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7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19" grpId="0" autoUpdateAnimBg="0"/>
      <p:bldP spid="47132" grpId="0" animBg="1"/>
      <p:bldP spid="47133" grpId="0" autoUpdateAnimBg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/>
          <p:cNvSpPr>
            <a:spLocks noGrp="1"/>
          </p:cNvSpPr>
          <p:nvPr>
            <p:ph type="title"/>
          </p:nvPr>
        </p:nvSpPr>
        <p:spPr>
          <a:xfrm>
            <a:off x="457200" y="5336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Forwarding tables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590550" y="2484438"/>
          <a:ext cx="3733800" cy="1554296"/>
        </p:xfrm>
        <a:graphic>
          <a:graphicData uri="http://schemas.openxmlformats.org/drawingml/2006/table">
            <a:tbl>
              <a:tblPr/>
              <a:tblGrid>
                <a:gridCol w="838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 2</a:t>
                      </a:r>
                      <a:r>
                        <a:rPr kumimoji="0" lang="en-US" sz="1800" b="0" i="0" u="none" strike="noStrike" cap="none" normalizeH="0" baseline="30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32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565" name="Right Brace 7"/>
          <p:cNvSpPr>
            <a:spLocks/>
          </p:cNvSpPr>
          <p:nvPr/>
        </p:nvSpPr>
        <p:spPr bwMode="auto">
          <a:xfrm>
            <a:off x="4476750" y="2895600"/>
            <a:ext cx="5334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23566" name="TextBox 8"/>
          <p:cNvSpPr txBox="1">
            <a:spLocks noChangeArrowheads="1"/>
          </p:cNvSpPr>
          <p:nvPr/>
        </p:nvSpPr>
        <p:spPr bwMode="auto">
          <a:xfrm>
            <a:off x="5010150" y="3276600"/>
            <a:ext cx="23903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~ 4 billion entries</a:t>
            </a:r>
          </a:p>
        </p:txBody>
      </p:sp>
      <p:sp>
        <p:nvSpPr>
          <p:cNvPr id="23567" name="TextBox 9"/>
          <p:cNvSpPr txBox="1">
            <a:spLocks noChangeArrowheads="1"/>
          </p:cNvSpPr>
          <p:nvPr/>
        </p:nvSpPr>
        <p:spPr bwMode="auto">
          <a:xfrm>
            <a:off x="590550" y="1600200"/>
            <a:ext cx="297073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Naïve approach:</a:t>
            </a:r>
          </a:p>
          <a:p>
            <a:pPr eaLnBrk="1" hangingPunct="1"/>
            <a:r>
              <a:rPr lang="en-US" dirty="0">
                <a:latin typeface="Calibri"/>
              </a:rPr>
              <a:t>One entry per address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590550" y="4114800"/>
            <a:ext cx="442335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Improved approach:</a:t>
            </a:r>
          </a:p>
          <a:p>
            <a:pPr eaLnBrk="1" hangingPunct="1"/>
            <a:r>
              <a:rPr lang="en-US" dirty="0">
                <a:latin typeface="Calibri"/>
              </a:rPr>
              <a:t>Group entries to reduce table size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590550" y="4945063"/>
          <a:ext cx="5260975" cy="1554296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50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 – 127.255.255.255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128.0.0.1 – 128.255.255.255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248.0.0.0 – 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4058" name="Rectangle 1"/>
          <p:cNvSpPr>
            <a:spLocks noChangeArrowheads="1"/>
          </p:cNvSpPr>
          <p:nvPr/>
        </p:nvSpPr>
        <p:spPr bwMode="auto">
          <a:xfrm>
            <a:off x="590550" y="1173163"/>
            <a:ext cx="2076450" cy="279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 anchor="ctr"/>
          <a:lstStyle/>
          <a:p>
            <a:pPr algn="ctr" eaLnBrk="0" hangingPunct="0"/>
            <a:r>
              <a:rPr lang="en-US" sz="1600">
                <a:solidFill>
                  <a:srgbClr val="000000"/>
                </a:solidFill>
              </a:rPr>
              <a:t>IP address</a:t>
            </a:r>
          </a:p>
        </p:txBody>
      </p:sp>
      <p:sp>
        <p:nvSpPr>
          <p:cNvPr id="44059" name="Right Brace 2"/>
          <p:cNvSpPr>
            <a:spLocks/>
          </p:cNvSpPr>
          <p:nvPr/>
        </p:nvSpPr>
        <p:spPr bwMode="auto">
          <a:xfrm>
            <a:off x="2751138" y="1173163"/>
            <a:ext cx="155575" cy="279400"/>
          </a:xfrm>
          <a:prstGeom prst="rightBrace">
            <a:avLst>
              <a:gd name="adj1" fmla="val 8248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4060" name="TextBox 3"/>
          <p:cNvSpPr txBox="1">
            <a:spLocks noChangeArrowheads="1"/>
          </p:cNvSpPr>
          <p:nvPr/>
        </p:nvSpPr>
        <p:spPr bwMode="auto">
          <a:xfrm>
            <a:off x="2862263" y="1082675"/>
            <a:ext cx="59007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Calibri"/>
              </a:rPr>
              <a:t>32 bits wide → ~ 4 billion unique address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6280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5" grpId="0" animBg="1"/>
      <p:bldP spid="23566" grpId="0"/>
      <p:bldP spid="23567" grpId="0"/>
      <p:bldP spid="11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6FB415B-1B08-0347-9FB8-53E58B47BB6F}" type="slidenum">
              <a:rPr lang="en-US">
                <a:solidFill>
                  <a:srgbClr val="000000"/>
                </a:solidFill>
              </a:rPr>
              <a:pPr>
                <a:defRPr/>
              </a:pPr>
              <a:t>62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5059" name="Rectangle 90"/>
          <p:cNvSpPr>
            <a:spLocks noChangeArrowheads="1"/>
          </p:cNvSpPr>
          <p:nvPr/>
        </p:nvSpPr>
        <p:spPr bwMode="auto">
          <a:xfrm>
            <a:off x="0" y="5867400"/>
            <a:ext cx="9144000" cy="9906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130" name="Rectangle 2"/>
          <p:cNvSpPr>
            <a:spLocks noChangeArrowheads="1"/>
          </p:cNvSpPr>
          <p:nvPr/>
        </p:nvSpPr>
        <p:spPr bwMode="auto">
          <a:xfrm>
            <a:off x="4038600" y="2667000"/>
            <a:ext cx="1524000" cy="15240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grpSp>
        <p:nvGrpSpPr>
          <p:cNvPr id="45062" name="Group 4"/>
          <p:cNvGrpSpPr>
            <a:grpSpLocks/>
          </p:cNvGrpSpPr>
          <p:nvPr/>
        </p:nvGrpSpPr>
        <p:grpSpPr bwMode="auto">
          <a:xfrm>
            <a:off x="1524000" y="1295400"/>
            <a:ext cx="2057400" cy="1524000"/>
            <a:chOff x="1104" y="816"/>
            <a:chExt cx="1296" cy="960"/>
          </a:xfrm>
        </p:grpSpPr>
        <p:sp>
          <p:nvSpPr>
            <p:cNvPr id="45141" name="Rectangle 5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2" name="Rectangle 6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43" name="Rectangle 7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44" name="Text Box 8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37" name="Rectangle 9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46" name="Line 10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7" name="Line 11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3" name="Group 12"/>
          <p:cNvGrpSpPr>
            <a:grpSpLocks/>
          </p:cNvGrpSpPr>
          <p:nvPr/>
        </p:nvGrpSpPr>
        <p:grpSpPr bwMode="auto">
          <a:xfrm>
            <a:off x="1524000" y="2895600"/>
            <a:ext cx="2057400" cy="1524000"/>
            <a:chOff x="1104" y="816"/>
            <a:chExt cx="1296" cy="960"/>
          </a:xfrm>
        </p:grpSpPr>
        <p:sp>
          <p:nvSpPr>
            <p:cNvPr id="45134" name="Rectangle 13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5" name="Rectangle 14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36" name="Rectangle 15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7" name="Text Box 16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45" name="Rectangle 17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9" name="Line 18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0" name="Line 19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4" name="Group 20"/>
          <p:cNvGrpSpPr>
            <a:grpSpLocks/>
          </p:cNvGrpSpPr>
          <p:nvPr/>
        </p:nvGrpSpPr>
        <p:grpSpPr bwMode="auto">
          <a:xfrm>
            <a:off x="1524000" y="4953000"/>
            <a:ext cx="2057400" cy="1524000"/>
            <a:chOff x="1104" y="816"/>
            <a:chExt cx="1296" cy="960"/>
          </a:xfrm>
        </p:grpSpPr>
        <p:sp>
          <p:nvSpPr>
            <p:cNvPr id="45127" name="Rectangle 21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28" name="Rectangle 22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29" name="Rectangle 23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0" name="Text Box 24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53" name="Rectangle 25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2" name="Line 26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3" name="Line 27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5065" name="Line 28"/>
          <p:cNvSpPr>
            <a:spLocks noChangeShapeType="1"/>
          </p:cNvSpPr>
          <p:nvPr/>
        </p:nvSpPr>
        <p:spPr bwMode="auto">
          <a:xfrm>
            <a:off x="20574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6" name="Line 29"/>
          <p:cNvSpPr>
            <a:spLocks noChangeShapeType="1"/>
          </p:cNvSpPr>
          <p:nvPr/>
        </p:nvSpPr>
        <p:spPr bwMode="auto">
          <a:xfrm>
            <a:off x="30480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7" name="Line 30"/>
          <p:cNvSpPr>
            <a:spLocks noChangeShapeType="1"/>
          </p:cNvSpPr>
          <p:nvPr/>
        </p:nvSpPr>
        <p:spPr bwMode="auto">
          <a:xfrm>
            <a:off x="-76200" y="18288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152400" y="1295400"/>
            <a:ext cx="1219200" cy="381000"/>
            <a:chOff x="-48" y="816"/>
            <a:chExt cx="912" cy="240"/>
          </a:xfrm>
        </p:grpSpPr>
        <p:sp>
          <p:nvSpPr>
            <p:cNvPr id="45125" name="Rectangle 32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6" name="Rectangle 33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69" name="Line 34"/>
          <p:cNvSpPr>
            <a:spLocks noChangeShapeType="1"/>
          </p:cNvSpPr>
          <p:nvPr/>
        </p:nvSpPr>
        <p:spPr bwMode="auto">
          <a:xfrm>
            <a:off x="-76200" y="34290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152400" y="2895600"/>
            <a:ext cx="1219200" cy="381000"/>
            <a:chOff x="-48" y="1824"/>
            <a:chExt cx="912" cy="240"/>
          </a:xfrm>
        </p:grpSpPr>
        <p:sp>
          <p:nvSpPr>
            <p:cNvPr id="45123" name="Rectangle 36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4" name="Rectangle 37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1" name="Line 38"/>
          <p:cNvSpPr>
            <a:spLocks noChangeShapeType="1"/>
          </p:cNvSpPr>
          <p:nvPr/>
        </p:nvSpPr>
        <p:spPr bwMode="auto">
          <a:xfrm>
            <a:off x="-76200" y="54864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152400" y="4953000"/>
            <a:ext cx="1219200" cy="381000"/>
            <a:chOff x="-48" y="3120"/>
            <a:chExt cx="912" cy="240"/>
          </a:xfrm>
        </p:grpSpPr>
        <p:sp>
          <p:nvSpPr>
            <p:cNvPr id="45121" name="Rectangle 40"/>
            <p:cNvSpPr>
              <a:spLocks noChangeArrowheads="1"/>
            </p:cNvSpPr>
            <p:nvPr/>
          </p:nvSpPr>
          <p:spPr bwMode="auto">
            <a:xfrm>
              <a:off x="-48" y="3120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2" name="Rectangle 41"/>
            <p:cNvSpPr>
              <a:spLocks noChangeArrowheads="1"/>
            </p:cNvSpPr>
            <p:nvPr/>
          </p:nvSpPr>
          <p:spPr bwMode="auto">
            <a:xfrm>
              <a:off x="528" y="3120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3" name="Rectangle 42"/>
          <p:cNvSpPr>
            <a:spLocks noChangeArrowheads="1"/>
          </p:cNvSpPr>
          <p:nvPr/>
        </p:nvSpPr>
        <p:spPr bwMode="auto">
          <a:xfrm>
            <a:off x="6019800" y="12954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4" name="Rectangle 43"/>
          <p:cNvSpPr>
            <a:spLocks noChangeArrowheads="1"/>
          </p:cNvSpPr>
          <p:nvPr/>
        </p:nvSpPr>
        <p:spPr bwMode="auto">
          <a:xfrm>
            <a:off x="6629400" y="14478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2" name="Rectangle 44"/>
          <p:cNvSpPr>
            <a:spLocks noChangeArrowheads="1"/>
          </p:cNvSpPr>
          <p:nvPr/>
        </p:nvSpPr>
        <p:spPr bwMode="auto">
          <a:xfrm>
            <a:off x="6732588" y="22621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76" name="Line 45"/>
          <p:cNvSpPr>
            <a:spLocks noChangeShapeType="1"/>
          </p:cNvSpPr>
          <p:nvPr/>
        </p:nvSpPr>
        <p:spPr bwMode="auto">
          <a:xfrm>
            <a:off x="6829425" y="19605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7" name="Line 46"/>
          <p:cNvSpPr>
            <a:spLocks noChangeShapeType="1"/>
          </p:cNvSpPr>
          <p:nvPr/>
        </p:nvSpPr>
        <p:spPr bwMode="auto">
          <a:xfrm flipV="1">
            <a:off x="7275513" y="19605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8" name="Line 47"/>
          <p:cNvSpPr>
            <a:spLocks noChangeShapeType="1"/>
          </p:cNvSpPr>
          <p:nvPr/>
        </p:nvSpPr>
        <p:spPr bwMode="auto">
          <a:xfrm>
            <a:off x="7543800" y="1752600"/>
            <a:ext cx="14478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9" name="Rectangle 48"/>
          <p:cNvSpPr>
            <a:spLocks noChangeArrowheads="1"/>
          </p:cNvSpPr>
          <p:nvPr/>
        </p:nvSpPr>
        <p:spPr bwMode="auto">
          <a:xfrm>
            <a:off x="6019800" y="28956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0" name="Rectangle 49"/>
          <p:cNvSpPr>
            <a:spLocks noChangeArrowheads="1"/>
          </p:cNvSpPr>
          <p:nvPr/>
        </p:nvSpPr>
        <p:spPr bwMode="auto">
          <a:xfrm>
            <a:off x="6629400" y="30480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8" name="Rectangle 50"/>
          <p:cNvSpPr>
            <a:spLocks noChangeArrowheads="1"/>
          </p:cNvSpPr>
          <p:nvPr/>
        </p:nvSpPr>
        <p:spPr bwMode="auto">
          <a:xfrm>
            <a:off x="6732588" y="38623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2" name="Line 51"/>
          <p:cNvSpPr>
            <a:spLocks noChangeShapeType="1"/>
          </p:cNvSpPr>
          <p:nvPr/>
        </p:nvSpPr>
        <p:spPr bwMode="auto">
          <a:xfrm>
            <a:off x="6829425" y="35607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3" name="Line 52"/>
          <p:cNvSpPr>
            <a:spLocks noChangeShapeType="1"/>
          </p:cNvSpPr>
          <p:nvPr/>
        </p:nvSpPr>
        <p:spPr bwMode="auto">
          <a:xfrm flipV="1">
            <a:off x="7275513" y="35607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4" name="Line 53"/>
          <p:cNvSpPr>
            <a:spLocks noChangeShapeType="1"/>
          </p:cNvSpPr>
          <p:nvPr/>
        </p:nvSpPr>
        <p:spPr bwMode="auto">
          <a:xfrm>
            <a:off x="7543800" y="33528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5" name="Rectangle 54"/>
          <p:cNvSpPr>
            <a:spLocks noChangeArrowheads="1"/>
          </p:cNvSpPr>
          <p:nvPr/>
        </p:nvSpPr>
        <p:spPr bwMode="auto">
          <a:xfrm>
            <a:off x="6019800" y="49530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6" name="Rectangle 55"/>
          <p:cNvSpPr>
            <a:spLocks noChangeArrowheads="1"/>
          </p:cNvSpPr>
          <p:nvPr/>
        </p:nvSpPr>
        <p:spPr bwMode="auto">
          <a:xfrm>
            <a:off x="6629400" y="51054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84" name="Rectangle 56"/>
          <p:cNvSpPr>
            <a:spLocks noChangeArrowheads="1"/>
          </p:cNvSpPr>
          <p:nvPr/>
        </p:nvSpPr>
        <p:spPr bwMode="auto">
          <a:xfrm>
            <a:off x="6732588" y="59197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8" name="Line 57"/>
          <p:cNvSpPr>
            <a:spLocks noChangeShapeType="1"/>
          </p:cNvSpPr>
          <p:nvPr/>
        </p:nvSpPr>
        <p:spPr bwMode="auto">
          <a:xfrm>
            <a:off x="6829425" y="56181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9" name="Line 58"/>
          <p:cNvSpPr>
            <a:spLocks noChangeShapeType="1"/>
          </p:cNvSpPr>
          <p:nvPr/>
        </p:nvSpPr>
        <p:spPr bwMode="auto">
          <a:xfrm flipV="1">
            <a:off x="7275513" y="56181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0" name="Line 59"/>
          <p:cNvSpPr>
            <a:spLocks noChangeShapeType="1"/>
          </p:cNvSpPr>
          <p:nvPr/>
        </p:nvSpPr>
        <p:spPr bwMode="auto">
          <a:xfrm>
            <a:off x="7543800" y="54102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1" name="Line 60"/>
          <p:cNvSpPr>
            <a:spLocks noChangeShapeType="1"/>
          </p:cNvSpPr>
          <p:nvPr/>
        </p:nvSpPr>
        <p:spPr bwMode="auto">
          <a:xfrm>
            <a:off x="65532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2" name="Line 61"/>
          <p:cNvSpPr>
            <a:spLocks noChangeShapeType="1"/>
          </p:cNvSpPr>
          <p:nvPr/>
        </p:nvSpPr>
        <p:spPr bwMode="auto">
          <a:xfrm>
            <a:off x="75438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3" name="Oval 62"/>
          <p:cNvSpPr>
            <a:spLocks noChangeArrowheads="1"/>
          </p:cNvSpPr>
          <p:nvPr/>
        </p:nvSpPr>
        <p:spPr bwMode="auto">
          <a:xfrm>
            <a:off x="5715000" y="1676400"/>
            <a:ext cx="152400" cy="152400"/>
          </a:xfrm>
          <a:prstGeom prst="ellipse">
            <a:avLst/>
          </a:prstGeom>
          <a:solidFill>
            <a:srgbClr val="000099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4" name="Oval 63"/>
          <p:cNvSpPr>
            <a:spLocks noChangeArrowheads="1"/>
          </p:cNvSpPr>
          <p:nvPr/>
        </p:nvSpPr>
        <p:spPr bwMode="auto">
          <a:xfrm>
            <a:off x="5715000" y="3200400"/>
            <a:ext cx="152400" cy="152400"/>
          </a:xfrm>
          <a:prstGeom prst="ellipse">
            <a:avLst/>
          </a:prstGeom>
          <a:solidFill>
            <a:srgbClr val="CC33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5" name="Oval 64"/>
          <p:cNvSpPr>
            <a:spLocks noChangeArrowheads="1"/>
          </p:cNvSpPr>
          <p:nvPr/>
        </p:nvSpPr>
        <p:spPr bwMode="auto">
          <a:xfrm>
            <a:off x="5715000" y="5334000"/>
            <a:ext cx="152400" cy="152400"/>
          </a:xfrm>
          <a:prstGeom prst="ellipse">
            <a:avLst/>
          </a:prstGeom>
          <a:solidFill>
            <a:srgbClr val="0099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6" name="Oval 65"/>
          <p:cNvSpPr>
            <a:spLocks noChangeArrowheads="1"/>
          </p:cNvSpPr>
          <p:nvPr/>
        </p:nvSpPr>
        <p:spPr bwMode="auto">
          <a:xfrm>
            <a:off x="3733800" y="1676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7" name="Oval 66"/>
          <p:cNvSpPr>
            <a:spLocks noChangeArrowheads="1"/>
          </p:cNvSpPr>
          <p:nvPr/>
        </p:nvSpPr>
        <p:spPr bwMode="auto">
          <a:xfrm>
            <a:off x="3733800" y="3200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8" name="Oval 67"/>
          <p:cNvSpPr>
            <a:spLocks noChangeArrowheads="1"/>
          </p:cNvSpPr>
          <p:nvPr/>
        </p:nvSpPr>
        <p:spPr bwMode="auto">
          <a:xfrm>
            <a:off x="3733800" y="53340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8" name="Group 68"/>
          <p:cNvGrpSpPr>
            <a:grpSpLocks/>
          </p:cNvGrpSpPr>
          <p:nvPr/>
        </p:nvGrpSpPr>
        <p:grpSpPr bwMode="auto">
          <a:xfrm>
            <a:off x="7772400" y="2895600"/>
            <a:ext cx="1219200" cy="381000"/>
            <a:chOff x="-48" y="816"/>
            <a:chExt cx="912" cy="240"/>
          </a:xfrm>
        </p:grpSpPr>
        <p:sp>
          <p:nvSpPr>
            <p:cNvPr id="45119" name="Rectangle 69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0" name="Rectangle 70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Group 71"/>
          <p:cNvGrpSpPr>
            <a:grpSpLocks/>
          </p:cNvGrpSpPr>
          <p:nvPr/>
        </p:nvGrpSpPr>
        <p:grpSpPr bwMode="auto">
          <a:xfrm>
            <a:off x="7772400" y="1295400"/>
            <a:ext cx="1219200" cy="381000"/>
            <a:chOff x="-48" y="1824"/>
            <a:chExt cx="912" cy="240"/>
          </a:xfrm>
        </p:grpSpPr>
        <p:sp>
          <p:nvSpPr>
            <p:cNvPr id="45117" name="Rectangle 72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8" name="Rectangle 73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2" name="Rectangle 74"/>
          <p:cNvSpPr>
            <a:spLocks noChangeArrowheads="1"/>
          </p:cNvSpPr>
          <p:nvPr/>
        </p:nvSpPr>
        <p:spPr bwMode="auto">
          <a:xfrm>
            <a:off x="0" y="27432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203" name="Rectangle 75"/>
          <p:cNvSpPr>
            <a:spLocks noChangeArrowheads="1"/>
          </p:cNvSpPr>
          <p:nvPr/>
        </p:nvSpPr>
        <p:spPr bwMode="auto">
          <a:xfrm>
            <a:off x="0" y="11430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" name="Group 76"/>
          <p:cNvGrpSpPr>
            <a:grpSpLocks/>
          </p:cNvGrpSpPr>
          <p:nvPr/>
        </p:nvGrpSpPr>
        <p:grpSpPr bwMode="auto">
          <a:xfrm>
            <a:off x="6477000" y="3886200"/>
            <a:ext cx="1219200" cy="381000"/>
            <a:chOff x="-48" y="816"/>
            <a:chExt cx="912" cy="240"/>
          </a:xfrm>
        </p:grpSpPr>
        <p:sp>
          <p:nvSpPr>
            <p:cNvPr id="45115" name="Rectangle 77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6" name="Rectangle 78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7" name="Rectangle 79"/>
          <p:cNvSpPr>
            <a:spLocks noChangeArrowheads="1"/>
          </p:cNvSpPr>
          <p:nvPr/>
        </p:nvSpPr>
        <p:spPr bwMode="auto">
          <a:xfrm>
            <a:off x="0" y="48006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45105" name="Group 80"/>
          <p:cNvGrpSpPr>
            <a:grpSpLocks/>
          </p:cNvGrpSpPr>
          <p:nvPr/>
        </p:nvGrpSpPr>
        <p:grpSpPr bwMode="auto">
          <a:xfrm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11" name="Line 81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2" name="Line 82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3" name="Line 83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4" name="Line 84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106" name="Group 85"/>
          <p:cNvGrpSpPr>
            <a:grpSpLocks/>
          </p:cNvGrpSpPr>
          <p:nvPr/>
        </p:nvGrpSpPr>
        <p:grpSpPr bwMode="auto">
          <a:xfrm rot="-5400000"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07" name="Line 86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8" name="Line 87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9" name="Line 88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0" name="Line 89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00814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02" grpId="0" animBg="1"/>
      <p:bldP spid="48203" grpId="0" animBg="1"/>
      <p:bldP spid="48207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IP addresses as a line</a:t>
            </a:r>
          </a:p>
        </p:txBody>
      </p:sp>
      <p:sp>
        <p:nvSpPr>
          <p:cNvPr id="45058" name="Line 5"/>
          <p:cNvSpPr>
            <a:spLocks noChangeShapeType="1"/>
          </p:cNvSpPr>
          <p:nvPr/>
        </p:nvSpPr>
        <p:spPr bwMode="auto">
          <a:xfrm>
            <a:off x="1336675" y="3409950"/>
            <a:ext cx="6248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59" name="Line 6"/>
          <p:cNvSpPr>
            <a:spLocks noChangeShapeType="1"/>
          </p:cNvSpPr>
          <p:nvPr/>
        </p:nvSpPr>
        <p:spPr bwMode="auto">
          <a:xfrm>
            <a:off x="13366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0" name="Line 7"/>
          <p:cNvSpPr>
            <a:spLocks noChangeShapeType="1"/>
          </p:cNvSpPr>
          <p:nvPr/>
        </p:nvSpPr>
        <p:spPr bwMode="auto">
          <a:xfrm>
            <a:off x="75850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1" name="Text Box 8"/>
          <p:cNvSpPr txBox="1">
            <a:spLocks noChangeArrowheads="1"/>
          </p:cNvSpPr>
          <p:nvPr/>
        </p:nvSpPr>
        <p:spPr bwMode="auto">
          <a:xfrm>
            <a:off x="1184275" y="3413125"/>
            <a:ext cx="3146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zh-CN" sz="2000" dirty="0">
                <a:solidFill>
                  <a:srgbClr val="000000"/>
                </a:solidFill>
                <a:latin typeface="Calibri"/>
                <a:ea typeface="宋体" charset="0"/>
                <a:cs typeface="宋体" charset="0"/>
              </a:rPr>
              <a:t>0</a:t>
            </a:r>
            <a:endParaRPr lang="en-US" altLang="zh-CN" sz="1600" dirty="0">
              <a:solidFill>
                <a:srgbClr val="000000"/>
              </a:solidFill>
              <a:latin typeface="Calibri"/>
              <a:ea typeface="宋体" charset="0"/>
              <a:cs typeface="宋体" charset="0"/>
            </a:endParaRPr>
          </a:p>
        </p:txBody>
      </p:sp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7248525" y="3413125"/>
            <a:ext cx="70961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2</a:t>
            </a:r>
            <a:r>
              <a:rPr lang="en-US" altLang="zh-CN" baseline="30000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32</a:t>
            </a: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-1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0034070"/>
              </p:ext>
            </p:extLst>
          </p:nvPr>
        </p:nvGraphicFramePr>
        <p:xfrm>
          <a:off x="1941513" y="46355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" name="All IP Addresses"/>
          <p:cNvGrpSpPr>
            <a:grpSpLocks/>
          </p:cNvGrpSpPr>
          <p:nvPr/>
        </p:nvGrpSpPr>
        <p:grpSpPr bwMode="auto">
          <a:xfrm>
            <a:off x="1336675" y="3886200"/>
            <a:ext cx="6248400" cy="749255"/>
            <a:chOff x="1337468" y="4191003"/>
            <a:chExt cx="6248399" cy="749164"/>
          </a:xfrm>
        </p:grpSpPr>
        <p:sp>
          <p:nvSpPr>
            <p:cNvPr id="45102" name="TextBox 13"/>
            <p:cNvSpPr txBox="1">
              <a:spLocks noChangeArrowheads="1"/>
            </p:cNvSpPr>
            <p:nvPr/>
          </p:nvSpPr>
          <p:spPr bwMode="auto">
            <a:xfrm>
              <a:off x="3537856" y="4570880"/>
              <a:ext cx="1640105" cy="369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All IP addresses</a:t>
              </a:r>
            </a:p>
          </p:txBody>
        </p:sp>
        <p:sp>
          <p:nvSpPr>
            <p:cNvPr id="45103" name="Right Brace 22"/>
            <p:cNvSpPr>
              <a:spLocks/>
            </p:cNvSpPr>
            <p:nvPr/>
          </p:nvSpPr>
          <p:spPr bwMode="auto">
            <a:xfrm rot="5400000">
              <a:off x="4284429" y="1244042"/>
              <a:ext cx="354477" cy="6248399"/>
            </a:xfrm>
            <a:prstGeom prst="rightBrace">
              <a:avLst>
                <a:gd name="adj1" fmla="val 8324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North America"/>
          <p:cNvGrpSpPr>
            <a:grpSpLocks/>
          </p:cNvGrpSpPr>
          <p:nvPr/>
        </p:nvGrpSpPr>
        <p:grpSpPr bwMode="auto">
          <a:xfrm>
            <a:off x="4572000" y="2635250"/>
            <a:ext cx="2438400" cy="774700"/>
            <a:chOff x="4572000" y="2634734"/>
            <a:chExt cx="2438400" cy="775216"/>
          </a:xfrm>
        </p:grpSpPr>
        <p:sp>
          <p:nvSpPr>
            <p:cNvPr id="45098" name="TextBox 16"/>
            <p:cNvSpPr txBox="1">
              <a:spLocks noChangeArrowheads="1"/>
            </p:cNvSpPr>
            <p:nvPr/>
          </p:nvSpPr>
          <p:spPr bwMode="auto">
            <a:xfrm>
              <a:off x="5348165" y="2907268"/>
              <a:ext cx="856988" cy="36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Europe</a:t>
              </a:r>
            </a:p>
          </p:txBody>
        </p:sp>
        <p:cxnSp>
          <p:nvCxnSpPr>
            <p:cNvPr id="45099" name="Straight Connector 24"/>
            <p:cNvCxnSpPr>
              <a:cxnSpLocks noChangeShapeType="1"/>
            </p:cNvCxnSpPr>
            <p:nvPr/>
          </p:nvCxnSpPr>
          <p:spPr bwMode="auto">
            <a:xfrm>
              <a:off x="4572000" y="2872264"/>
              <a:ext cx="24384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100" name="Line 17"/>
            <p:cNvSpPr>
              <a:spLocks noChangeShapeType="1"/>
            </p:cNvSpPr>
            <p:nvPr/>
          </p:nvSpPr>
          <p:spPr bwMode="auto">
            <a:xfrm>
              <a:off x="4572000" y="264795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01" name="Line 17"/>
            <p:cNvSpPr>
              <a:spLocks noChangeShapeType="1"/>
            </p:cNvSpPr>
            <p:nvPr/>
          </p:nvSpPr>
          <p:spPr bwMode="auto">
            <a:xfrm>
              <a:off x="7004276" y="2634734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" name="Asia"/>
          <p:cNvGrpSpPr>
            <a:grpSpLocks/>
          </p:cNvGrpSpPr>
          <p:nvPr/>
        </p:nvGrpSpPr>
        <p:grpSpPr bwMode="auto">
          <a:xfrm>
            <a:off x="1946275" y="2630488"/>
            <a:ext cx="1720850" cy="798512"/>
            <a:chOff x="1946668" y="2629745"/>
            <a:chExt cx="1720036" cy="799646"/>
          </a:xfrm>
        </p:grpSpPr>
        <p:sp>
          <p:nvSpPr>
            <p:cNvPr id="45094" name="TextBox 17"/>
            <p:cNvSpPr txBox="1">
              <a:spLocks noChangeArrowheads="1"/>
            </p:cNvSpPr>
            <p:nvPr/>
          </p:nvSpPr>
          <p:spPr bwMode="auto">
            <a:xfrm>
              <a:off x="2485056" y="2907268"/>
              <a:ext cx="572121" cy="369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USA</a:t>
              </a:r>
            </a:p>
          </p:txBody>
        </p:sp>
        <p:cxnSp>
          <p:nvCxnSpPr>
            <p:cNvPr id="45095" name="Straight Connector 25"/>
            <p:cNvCxnSpPr>
              <a:cxnSpLocks noChangeShapeType="1"/>
            </p:cNvCxnSpPr>
            <p:nvPr/>
          </p:nvCxnSpPr>
          <p:spPr bwMode="auto">
            <a:xfrm>
              <a:off x="1951657" y="2872264"/>
              <a:ext cx="170030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96" name="Line 17"/>
            <p:cNvSpPr>
              <a:spLocks noChangeShapeType="1"/>
            </p:cNvSpPr>
            <p:nvPr/>
          </p:nvSpPr>
          <p:spPr bwMode="auto">
            <a:xfrm>
              <a:off x="1946668" y="2667391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7" name="Line 17"/>
            <p:cNvSpPr>
              <a:spLocks noChangeShapeType="1"/>
            </p:cNvSpPr>
            <p:nvPr/>
          </p:nvSpPr>
          <p:spPr bwMode="auto">
            <a:xfrm>
              <a:off x="3661715" y="2629745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Berkeley"/>
          <p:cNvGrpSpPr>
            <a:grpSpLocks/>
          </p:cNvGrpSpPr>
          <p:nvPr/>
        </p:nvGrpSpPr>
        <p:grpSpPr bwMode="auto">
          <a:xfrm>
            <a:off x="6081405" y="1918485"/>
            <a:ext cx="929080" cy="959652"/>
            <a:chOff x="6081601" y="1918321"/>
            <a:chExt cx="928799" cy="959402"/>
          </a:xfrm>
        </p:grpSpPr>
        <p:sp>
          <p:nvSpPr>
            <p:cNvPr id="45090" name="TextBox 19"/>
            <p:cNvSpPr txBox="1">
              <a:spLocks noChangeArrowheads="1"/>
            </p:cNvSpPr>
            <p:nvPr/>
          </p:nvSpPr>
          <p:spPr bwMode="auto">
            <a:xfrm>
              <a:off x="6107802" y="1918321"/>
              <a:ext cx="831151" cy="369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Oxford</a:t>
              </a:r>
            </a:p>
          </p:txBody>
        </p:sp>
        <p:cxnSp>
          <p:nvCxnSpPr>
            <p:cNvPr id="45091" name="Straight Connector 34"/>
            <p:cNvCxnSpPr>
              <a:cxnSpLocks noChangeShapeType="1"/>
            </p:cNvCxnSpPr>
            <p:nvPr/>
          </p:nvCxnSpPr>
          <p:spPr bwMode="auto">
            <a:xfrm flipH="1">
              <a:off x="608659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92" name="Line 17"/>
            <p:cNvSpPr>
              <a:spLocks noChangeShapeType="1"/>
            </p:cNvSpPr>
            <p:nvPr/>
          </p:nvSpPr>
          <p:spPr bwMode="auto">
            <a:xfrm>
              <a:off x="6081601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3" name="Line 17"/>
            <p:cNvSpPr>
              <a:spLocks noChangeShapeType="1"/>
            </p:cNvSpPr>
            <p:nvPr/>
          </p:nvSpPr>
          <p:spPr bwMode="auto">
            <a:xfrm>
              <a:off x="7004276" y="2115723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Stanford"/>
          <p:cNvGrpSpPr>
            <a:grpSpLocks/>
          </p:cNvGrpSpPr>
          <p:nvPr/>
        </p:nvGrpSpPr>
        <p:grpSpPr bwMode="auto">
          <a:xfrm>
            <a:off x="4370765" y="1918485"/>
            <a:ext cx="1202222" cy="956479"/>
            <a:chOff x="4371178" y="1918319"/>
            <a:chExt cx="1201568" cy="956683"/>
          </a:xfrm>
        </p:grpSpPr>
        <p:sp>
          <p:nvSpPr>
            <p:cNvPr id="45086" name="TextBox 18"/>
            <p:cNvSpPr txBox="1">
              <a:spLocks noChangeArrowheads="1"/>
            </p:cNvSpPr>
            <p:nvPr/>
          </p:nvSpPr>
          <p:spPr bwMode="auto">
            <a:xfrm>
              <a:off x="4371178" y="1918319"/>
              <a:ext cx="1201568" cy="369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Cambridge</a:t>
              </a:r>
            </a:p>
          </p:txBody>
        </p:sp>
        <p:cxnSp>
          <p:nvCxnSpPr>
            <p:cNvPr id="45087" name="Straight Connector 27"/>
            <p:cNvCxnSpPr>
              <a:cxnSpLocks noChangeShapeType="1"/>
            </p:cNvCxnSpPr>
            <p:nvPr/>
          </p:nvCxnSpPr>
          <p:spPr bwMode="auto">
            <a:xfrm flipH="1">
              <a:off x="457200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88" name="Line 17"/>
            <p:cNvSpPr>
              <a:spLocks noChangeShapeType="1"/>
            </p:cNvSpPr>
            <p:nvPr/>
          </p:nvSpPr>
          <p:spPr bwMode="auto">
            <a:xfrm>
              <a:off x="5508703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89" name="Line 17"/>
            <p:cNvSpPr>
              <a:spLocks noChangeShapeType="1"/>
            </p:cNvSpPr>
            <p:nvPr/>
          </p:nvSpPr>
          <p:spPr bwMode="auto">
            <a:xfrm>
              <a:off x="4567011" y="205740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Your computer"/>
          <p:cNvGrpSpPr>
            <a:grpSpLocks/>
          </p:cNvGrpSpPr>
          <p:nvPr/>
        </p:nvGrpSpPr>
        <p:grpSpPr bwMode="auto">
          <a:xfrm>
            <a:off x="3351213" y="1143000"/>
            <a:ext cx="1591752" cy="2309813"/>
            <a:chOff x="3350929" y="1143000"/>
            <a:chExt cx="1592076" cy="2309811"/>
          </a:xfrm>
        </p:grpSpPr>
        <p:sp>
          <p:nvSpPr>
            <p:cNvPr id="45083" name="TextBox 15"/>
            <p:cNvSpPr txBox="1">
              <a:spLocks noChangeArrowheads="1"/>
            </p:cNvSpPr>
            <p:nvPr/>
          </p:nvSpPr>
          <p:spPr bwMode="auto">
            <a:xfrm>
              <a:off x="3350929" y="1143000"/>
              <a:ext cx="15920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Your computer</a:t>
              </a:r>
            </a:p>
          </p:txBody>
        </p:sp>
        <p:cxnSp>
          <p:nvCxnSpPr>
            <p:cNvPr id="45084" name="Straight Arrow Connector 48"/>
            <p:cNvCxnSpPr>
              <a:cxnSpLocks noChangeShapeType="1"/>
              <a:stCxn id="45083" idx="2"/>
            </p:cNvCxnSpPr>
            <p:nvPr/>
          </p:nvCxnSpPr>
          <p:spPr bwMode="auto">
            <a:xfrm>
              <a:off x="4146967" y="1512332"/>
              <a:ext cx="729833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85" name="Oval 51"/>
            <p:cNvSpPr>
              <a:spLocks noChangeArrowheads="1"/>
            </p:cNvSpPr>
            <p:nvPr/>
          </p:nvSpPr>
          <p:spPr bwMode="auto">
            <a:xfrm>
              <a:off x="48312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9" name="My computer"/>
          <p:cNvGrpSpPr>
            <a:grpSpLocks/>
          </p:cNvGrpSpPr>
          <p:nvPr/>
        </p:nvGrpSpPr>
        <p:grpSpPr bwMode="auto">
          <a:xfrm>
            <a:off x="5135562" y="1143000"/>
            <a:ext cx="1788285" cy="2309813"/>
            <a:chOff x="5136067" y="1143000"/>
            <a:chExt cx="1787798" cy="2309811"/>
          </a:xfrm>
        </p:grpSpPr>
        <p:sp>
          <p:nvSpPr>
            <p:cNvPr id="45080" name="TextBox 14"/>
            <p:cNvSpPr txBox="1">
              <a:spLocks noChangeArrowheads="1"/>
            </p:cNvSpPr>
            <p:nvPr/>
          </p:nvSpPr>
          <p:spPr bwMode="auto">
            <a:xfrm>
              <a:off x="5466636" y="1143000"/>
              <a:ext cx="14572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My computer</a:t>
              </a:r>
            </a:p>
          </p:txBody>
        </p:sp>
        <p:cxnSp>
          <p:nvCxnSpPr>
            <p:cNvPr id="45081" name="Straight Arrow Connector 50"/>
            <p:cNvCxnSpPr>
              <a:cxnSpLocks noChangeShapeType="1"/>
              <a:stCxn id="45080" idx="2"/>
            </p:cNvCxnSpPr>
            <p:nvPr/>
          </p:nvCxnSpPr>
          <p:spPr bwMode="auto">
            <a:xfrm flipH="1">
              <a:off x="5181600" y="1512332"/>
              <a:ext cx="1013651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82" name="Oval 52"/>
            <p:cNvSpPr>
              <a:spLocks noChangeArrowheads="1"/>
            </p:cNvSpPr>
            <p:nvPr/>
          </p:nvSpPr>
          <p:spPr bwMode="auto">
            <a:xfrm>
              <a:off x="51360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68261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5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6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083596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6092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3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4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6095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6096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Cambridge</a:t>
              </a: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>
            <a:off x="1096963" y="1855788"/>
            <a:ext cx="2131375" cy="3430587"/>
            <a:chOff x="1097756" y="1856097"/>
            <a:chExt cx="2129886" cy="3430938"/>
          </a:xfrm>
        </p:grpSpPr>
        <p:cxnSp>
          <p:nvCxnSpPr>
            <p:cNvPr id="46102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103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104" name="Curved Connector 36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4511" y="2939342"/>
              <a:ext cx="3430938" cy="1264447"/>
            </a:xfrm>
            <a:prstGeom prst="curvedConnector3">
              <a:avLst>
                <a:gd name="adj1" fmla="val 100009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717"/>
              <a:ext cx="1836404" cy="120045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Cambridge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6100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6101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07632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9152122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7116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7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8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7119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7120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47121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France</a:t>
              </a:r>
            </a:p>
          </p:txBody>
        </p:sp>
      </p:grp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096963" y="2438400"/>
            <a:ext cx="2131375" cy="2847975"/>
            <a:chOff x="1097756" y="2438401"/>
            <a:chExt cx="2129886" cy="2848634"/>
          </a:xfrm>
        </p:grpSpPr>
        <p:cxnSp>
          <p:nvCxnSpPr>
            <p:cNvPr id="47126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127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536"/>
              <a:ext cx="1836404" cy="92354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7124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7125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292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>
            <a:spLocks noGrp="1"/>
          </p:cNvSpPr>
          <p:nvPr>
            <p:ph type="title"/>
          </p:nvPr>
        </p:nvSpPr>
        <p:spPr>
          <a:xfrm>
            <a:off x="457200" y="3864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Calibri"/>
              </a:rPr>
              <a:t>Implementing Longest Prefix Match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55793"/>
              </p:ext>
            </p:extLst>
          </p:nvPr>
        </p:nvGraphicFramePr>
        <p:xfrm>
          <a:off x="228600" y="24384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8140" name="TextBox 2"/>
          <p:cNvSpPr txBox="1">
            <a:spLocks noChangeArrowheads="1"/>
          </p:cNvSpPr>
          <p:nvPr/>
        </p:nvSpPr>
        <p:spPr bwMode="auto">
          <a:xfrm>
            <a:off x="7364413" y="2819400"/>
            <a:ext cx="142031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Most specific</a:t>
            </a:r>
          </a:p>
        </p:txBody>
      </p:sp>
      <p:sp>
        <p:nvSpPr>
          <p:cNvPr id="48141" name="TextBox 8"/>
          <p:cNvSpPr txBox="1">
            <a:spLocks noChangeArrowheads="1"/>
          </p:cNvSpPr>
          <p:nvPr/>
        </p:nvSpPr>
        <p:spPr bwMode="auto">
          <a:xfrm>
            <a:off x="7332663" y="3886200"/>
            <a:ext cx="14236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Least specific</a:t>
            </a:r>
          </a:p>
        </p:txBody>
      </p:sp>
      <p:cxnSp>
        <p:nvCxnSpPr>
          <p:cNvPr id="48142" name="Straight Arrow Connector 14"/>
          <p:cNvCxnSpPr>
            <a:cxnSpLocks noChangeShapeType="1"/>
            <a:stCxn id="48140" idx="2"/>
            <a:endCxn id="48141" idx="0"/>
          </p:cNvCxnSpPr>
          <p:nvPr/>
        </p:nvCxnSpPr>
        <p:spPr bwMode="auto">
          <a:xfrm flipH="1">
            <a:off x="8044513" y="3188732"/>
            <a:ext cx="30059" cy="69746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18" name="Rounded Rectangle 17"/>
          <p:cNvSpPr>
            <a:spLocks noChangeArrowheads="1"/>
          </p:cNvSpPr>
          <p:nvPr/>
        </p:nvSpPr>
        <p:spPr bwMode="auto">
          <a:xfrm>
            <a:off x="228600" y="2819400"/>
            <a:ext cx="6705600" cy="369888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Searching</a:t>
            </a:r>
          </a:p>
        </p:txBody>
      </p:sp>
      <p:sp>
        <p:nvSpPr>
          <p:cNvPr id="27" name="Rounded Rectangle 26"/>
          <p:cNvSpPr>
            <a:spLocks noChangeArrowheads="1"/>
          </p:cNvSpPr>
          <p:nvPr/>
        </p:nvSpPr>
        <p:spPr bwMode="auto">
          <a:xfrm>
            <a:off x="228600" y="3613150"/>
            <a:ext cx="6705600" cy="368300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FOUND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3297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59259E-6 L 5.55112E-17 0.1175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6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8" grpId="2" animBg="1"/>
      <p:bldP spid="27" grpId="0" animBg="1"/>
      <p:bldP spid="27" grpId="1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EAD5DF-9C60-8349-8408-A7476FF940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table realities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F8F5C1-B7D6-534D-AF53-3A8B7FC9CA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67</a:t>
            </a:fld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BD8C4D-2DA0-CC4A-B7AD-6E36A2EC87D9}"/>
              </a:ext>
            </a:extLst>
          </p:cNvPr>
          <p:cNvSpPr txBox="1"/>
          <p:nvPr/>
        </p:nvSpPr>
        <p:spPr>
          <a:xfrm>
            <a:off x="228600" y="1284514"/>
            <a:ext cx="862148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High Speed: Must be “packet-rate” lookup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about 200M lookups / second for 100Gbps</a:t>
            </a:r>
            <a:endParaRPr lang="en-US" sz="32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Large (messy) tables – (BGP Jan 2021 stats)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866,000+ routing prefix entries for IPv4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104,000+ routing prefix entries for IPv6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Changing and Growing</a:t>
            </a:r>
          </a:p>
          <a:p>
            <a:r>
              <a:rPr lang="en-US" sz="3200" dirty="0"/>
              <a:t>			the harsh side of “up and to the right”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F05262-7691-8F48-B029-B2C64BEE6EFC}"/>
              </a:ext>
            </a:extLst>
          </p:cNvPr>
          <p:cNvSpPr txBox="1"/>
          <p:nvPr/>
        </p:nvSpPr>
        <p:spPr>
          <a:xfrm>
            <a:off x="0" y="6583362"/>
            <a:ext cx="80772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/>
              <a:t>Hudson 2020 report https://</a:t>
            </a:r>
            <a:r>
              <a:rPr lang="en-US" sz="1050" dirty="0" err="1"/>
              <a:t>blog.apnic.net</a:t>
            </a:r>
            <a:r>
              <a:rPr lang="en-US" sz="1050" dirty="0"/>
              <a:t>/2021/01/05/bgp-in-2020-the-bgp-table/</a:t>
            </a:r>
          </a:p>
        </p:txBody>
      </p:sp>
      <p:pic>
        <p:nvPicPr>
          <p:cNvPr id="240642" name="Picture 2">
            <a:extLst>
              <a:ext uri="{FF2B5EF4-FFF2-40B4-BE49-F238E27FC236}">
                <a16:creationId xmlns:a16="http://schemas.microsoft.com/office/drawing/2014/main" id="{72CEF01E-F65F-104D-9A95-B4165FD81C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3089" y="4529935"/>
            <a:ext cx="1907207" cy="1143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4" name="Picture 4">
            <a:extLst>
              <a:ext uri="{FF2B5EF4-FFF2-40B4-BE49-F238E27FC236}">
                <a16:creationId xmlns:a16="http://schemas.microsoft.com/office/drawing/2014/main" id="{71E444C5-16D1-D046-A32A-2BAA441302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073" y="4529936"/>
            <a:ext cx="1906103" cy="1143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6" name="Picture 6" descr="Figure 7 — IPv6 BGP update counts">
            <a:extLst>
              <a:ext uri="{FF2B5EF4-FFF2-40B4-BE49-F238E27FC236}">
                <a16:creationId xmlns:a16="http://schemas.microsoft.com/office/drawing/2014/main" id="{FD6242A8-47E7-7D45-A3CB-DDEA7205DF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4541849"/>
            <a:ext cx="1906103" cy="1181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8" name="Picture 8" descr="Figure 1 — IPv4 BGP update counts">
            <a:extLst>
              <a:ext uri="{FF2B5EF4-FFF2-40B4-BE49-F238E27FC236}">
                <a16:creationId xmlns:a16="http://schemas.microsoft.com/office/drawing/2014/main" id="{F3C47066-DD78-E14D-A3C3-700A5E4EB7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4081" y="4541849"/>
            <a:ext cx="1906103" cy="1131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7EAE89A-B53D-CD4E-9AD9-93C5B0EDD25E}"/>
              </a:ext>
            </a:extLst>
          </p:cNvPr>
          <p:cNvSpPr txBox="1"/>
          <p:nvPr/>
        </p:nvSpPr>
        <p:spPr>
          <a:xfrm>
            <a:off x="228600" y="5803392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Open problems </a:t>
            </a:r>
            <a:r>
              <a:rPr lang="en-US" sz="2400" dirty="0"/>
              <a:t>: continual growth is continual demand for innovation 	opportunities in control, algorithms, &amp; network hardware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47044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E9794A-D215-0E4C-A9E8-B1E7A7EBDEDC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161794" name="Rectangle 2"/>
          <p:cNvSpPr>
            <a:spLocks noChangeArrowheads="1"/>
          </p:cNvSpPr>
          <p:nvPr/>
        </p:nvSpPr>
        <p:spPr bwMode="auto">
          <a:xfrm>
            <a:off x="1704975" y="1781175"/>
            <a:ext cx="6534150" cy="40767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5" name="Rectangle 3"/>
          <p:cNvSpPr>
            <a:spLocks noChangeArrowheads="1"/>
          </p:cNvSpPr>
          <p:nvPr/>
        </p:nvSpPr>
        <p:spPr bwMode="auto">
          <a:xfrm>
            <a:off x="1638300" y="1847850"/>
            <a:ext cx="6534150" cy="4076700"/>
          </a:xfrm>
          <a:prstGeom prst="rect">
            <a:avLst/>
          </a:prstGeom>
          <a:solidFill>
            <a:srgbClr val="FFFFFF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6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133350"/>
            <a:ext cx="7772400" cy="1143000"/>
          </a:xfrm>
        </p:spPr>
        <p:txBody>
          <a:bodyPr/>
          <a:lstStyle/>
          <a:p>
            <a:r>
              <a:rPr lang="en-US" sz="3600" dirty="0"/>
              <a:t>The Internet version of a Network layer</a:t>
            </a:r>
            <a:endParaRPr lang="en-US" dirty="0"/>
          </a:p>
        </p:txBody>
      </p:sp>
      <p:grpSp>
        <p:nvGrpSpPr>
          <p:cNvPr id="161798" name="Group 6"/>
          <p:cNvGrpSpPr>
            <a:grpSpLocks/>
          </p:cNvGrpSpPr>
          <p:nvPr/>
        </p:nvGrpSpPr>
        <p:grpSpPr bwMode="auto">
          <a:xfrm>
            <a:off x="3713163" y="3479800"/>
            <a:ext cx="1354137" cy="1214438"/>
            <a:chOff x="3967" y="2883"/>
            <a:chExt cx="660" cy="765"/>
          </a:xfrm>
        </p:grpSpPr>
        <p:sp>
          <p:nvSpPr>
            <p:cNvPr id="161799" name="Rectangle 7"/>
            <p:cNvSpPr>
              <a:spLocks noChangeArrowheads="1"/>
            </p:cNvSpPr>
            <p:nvPr/>
          </p:nvSpPr>
          <p:spPr bwMode="auto">
            <a:xfrm>
              <a:off x="4023" y="2883"/>
              <a:ext cx="582" cy="7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0" name="Rectangle 8"/>
            <p:cNvSpPr>
              <a:spLocks noChangeArrowheads="1"/>
            </p:cNvSpPr>
            <p:nvPr/>
          </p:nvSpPr>
          <p:spPr bwMode="auto">
            <a:xfrm>
              <a:off x="3996" y="2910"/>
              <a:ext cx="582" cy="73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1" name="Text Box 9"/>
            <p:cNvSpPr txBox="1">
              <a:spLocks noChangeArrowheads="1"/>
            </p:cNvSpPr>
            <p:nvPr/>
          </p:nvSpPr>
          <p:spPr bwMode="auto">
            <a:xfrm>
              <a:off x="3967" y="3074"/>
              <a:ext cx="660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forwarding</a:t>
              </a:r>
            </a:p>
            <a:p>
              <a:pPr algn="ctr"/>
              <a:r>
                <a:rPr lang="en-US"/>
                <a:t>table</a:t>
              </a:r>
            </a:p>
          </p:txBody>
        </p:sp>
        <p:sp>
          <p:nvSpPr>
            <p:cNvPr id="161802" name="Line 10"/>
            <p:cNvSpPr>
              <a:spLocks noChangeShapeType="1"/>
            </p:cNvSpPr>
            <p:nvPr/>
          </p:nvSpPr>
          <p:spPr bwMode="auto">
            <a:xfrm>
              <a:off x="4065" y="2994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3" name="Line 11"/>
            <p:cNvSpPr>
              <a:spLocks noChangeShapeType="1"/>
            </p:cNvSpPr>
            <p:nvPr/>
          </p:nvSpPr>
          <p:spPr bwMode="auto">
            <a:xfrm>
              <a:off x="4071" y="304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4" name="Line 12"/>
            <p:cNvSpPr>
              <a:spLocks noChangeShapeType="1"/>
            </p:cNvSpPr>
            <p:nvPr/>
          </p:nvSpPr>
          <p:spPr bwMode="auto">
            <a:xfrm>
              <a:off x="4074" y="3102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5" name="Line 13"/>
            <p:cNvSpPr>
              <a:spLocks noChangeShapeType="1"/>
            </p:cNvSpPr>
            <p:nvPr/>
          </p:nvSpPr>
          <p:spPr bwMode="auto">
            <a:xfrm>
              <a:off x="4065" y="3477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6" name="Line 14"/>
            <p:cNvSpPr>
              <a:spLocks noChangeShapeType="1"/>
            </p:cNvSpPr>
            <p:nvPr/>
          </p:nvSpPr>
          <p:spPr bwMode="auto">
            <a:xfrm>
              <a:off x="4068" y="352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7" name="Line 15"/>
            <p:cNvSpPr>
              <a:spLocks noChangeShapeType="1"/>
            </p:cNvSpPr>
            <p:nvPr/>
          </p:nvSpPr>
          <p:spPr bwMode="auto">
            <a:xfrm>
              <a:off x="4071" y="3579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1808" name="Rectangle 16"/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1133475"/>
            <a:ext cx="7534275" cy="438150"/>
          </a:xfrm>
        </p:spPr>
        <p:txBody>
          <a:bodyPr>
            <a:normAutofit lnSpcReduction="10000"/>
          </a:bodyPr>
          <a:lstStyle/>
          <a:p>
            <a:pPr>
              <a:buFont typeface="ZapfDingbats" charset="0"/>
              <a:buNone/>
            </a:pPr>
            <a:r>
              <a:rPr lang="en-US" sz="2400" dirty="0"/>
              <a:t>Host, router network layer functions:</a:t>
            </a:r>
          </a:p>
        </p:txBody>
      </p:sp>
      <p:sp>
        <p:nvSpPr>
          <p:cNvPr id="161809" name="Line 17"/>
          <p:cNvSpPr>
            <a:spLocks noChangeShapeType="1"/>
          </p:cNvSpPr>
          <p:nvPr/>
        </p:nvSpPr>
        <p:spPr bwMode="auto">
          <a:xfrm flipV="1">
            <a:off x="1628775" y="5410200"/>
            <a:ext cx="6505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0" name="Line 18"/>
          <p:cNvSpPr>
            <a:spLocks noChangeShapeType="1"/>
          </p:cNvSpPr>
          <p:nvPr/>
        </p:nvSpPr>
        <p:spPr bwMode="auto">
          <a:xfrm flipV="1">
            <a:off x="1657350" y="488632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1" name="Group 19"/>
          <p:cNvGrpSpPr>
            <a:grpSpLocks/>
          </p:cNvGrpSpPr>
          <p:nvPr/>
        </p:nvGrpSpPr>
        <p:grpSpPr bwMode="auto">
          <a:xfrm>
            <a:off x="1836738" y="2667002"/>
            <a:ext cx="1887537" cy="904876"/>
            <a:chOff x="1175" y="1848"/>
            <a:chExt cx="1189" cy="570"/>
          </a:xfrm>
        </p:grpSpPr>
        <p:sp>
          <p:nvSpPr>
            <p:cNvPr id="161812" name="Rectangle 20"/>
            <p:cNvSpPr>
              <a:spLocks noChangeArrowheads="1"/>
            </p:cNvSpPr>
            <p:nvPr/>
          </p:nvSpPr>
          <p:spPr bwMode="auto">
            <a:xfrm>
              <a:off x="1224" y="1848"/>
              <a:ext cx="1140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3" name="Rectangle 21"/>
            <p:cNvSpPr>
              <a:spLocks noChangeArrowheads="1"/>
            </p:cNvSpPr>
            <p:nvPr/>
          </p:nvSpPr>
          <p:spPr bwMode="auto">
            <a:xfrm>
              <a:off x="1182" y="1890"/>
              <a:ext cx="1140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4" name="Text Box 22"/>
            <p:cNvSpPr txBox="1">
              <a:spLocks noChangeArrowheads="1"/>
            </p:cNvSpPr>
            <p:nvPr/>
          </p:nvSpPr>
          <p:spPr bwMode="auto">
            <a:xfrm>
              <a:off x="1175" y="1895"/>
              <a:ext cx="104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Routing protocols</a:t>
              </a:r>
            </a:p>
            <a:p>
              <a:pPr>
                <a:buFontTx/>
                <a:buChar char="•"/>
              </a:pPr>
              <a:r>
                <a:rPr lang="en-US" sz="1600" dirty="0"/>
                <a:t>path selection</a:t>
              </a:r>
            </a:p>
            <a:p>
              <a:pPr>
                <a:buFontTx/>
                <a:buChar char="•"/>
              </a:pPr>
              <a:r>
                <a:rPr lang="en-US" sz="1600" dirty="0"/>
                <a:t>RIP, OSPF, BGP</a:t>
              </a:r>
              <a:endParaRPr lang="en-US" dirty="0"/>
            </a:p>
          </p:txBody>
        </p:sp>
      </p:grpSp>
      <p:sp>
        <p:nvSpPr>
          <p:cNvPr id="161815" name="Freeform 23"/>
          <p:cNvSpPr>
            <a:spLocks/>
          </p:cNvSpPr>
          <p:nvPr/>
        </p:nvSpPr>
        <p:spPr bwMode="auto">
          <a:xfrm>
            <a:off x="3143250" y="3657600"/>
            <a:ext cx="628650" cy="390525"/>
          </a:xfrm>
          <a:custGeom>
            <a:avLst/>
            <a:gdLst>
              <a:gd name="T0" fmla="*/ 0 w 396"/>
              <a:gd name="T1" fmla="*/ 0 h 246"/>
              <a:gd name="T2" fmla="*/ 150 w 396"/>
              <a:gd name="T3" fmla="*/ 186 h 246"/>
              <a:gd name="T4" fmla="*/ 396 w 396"/>
              <a:gd name="T5" fmla="*/ 21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6" h="246">
                <a:moveTo>
                  <a:pt x="0" y="0"/>
                </a:moveTo>
                <a:cubicBezTo>
                  <a:pt x="30" y="16"/>
                  <a:pt x="42" y="126"/>
                  <a:pt x="150" y="186"/>
                </a:cubicBezTo>
                <a:cubicBezTo>
                  <a:pt x="258" y="246"/>
                  <a:pt x="345" y="205"/>
                  <a:pt x="396" y="210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6" name="Group 24"/>
          <p:cNvGrpSpPr>
            <a:grpSpLocks/>
          </p:cNvGrpSpPr>
          <p:nvPr/>
        </p:nvGrpSpPr>
        <p:grpSpPr bwMode="auto">
          <a:xfrm>
            <a:off x="5092700" y="2576513"/>
            <a:ext cx="3000375" cy="1181100"/>
            <a:chOff x="102" y="1272"/>
            <a:chExt cx="1890" cy="744"/>
          </a:xfrm>
        </p:grpSpPr>
        <p:sp>
          <p:nvSpPr>
            <p:cNvPr id="161817" name="Rectangle 25"/>
            <p:cNvSpPr>
              <a:spLocks noChangeArrowheads="1"/>
            </p:cNvSpPr>
            <p:nvPr/>
          </p:nvSpPr>
          <p:spPr bwMode="auto">
            <a:xfrm>
              <a:off x="144" y="1272"/>
              <a:ext cx="1848" cy="6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8" name="Rectangle 26"/>
            <p:cNvSpPr>
              <a:spLocks noChangeArrowheads="1"/>
            </p:cNvSpPr>
            <p:nvPr/>
          </p:nvSpPr>
          <p:spPr bwMode="auto">
            <a:xfrm>
              <a:off x="102" y="1314"/>
              <a:ext cx="1848" cy="70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9" name="Text Box 27"/>
            <p:cNvSpPr txBox="1">
              <a:spLocks noChangeArrowheads="1"/>
            </p:cNvSpPr>
            <p:nvPr/>
          </p:nvSpPr>
          <p:spPr bwMode="auto">
            <a:xfrm>
              <a:off x="116" y="1319"/>
              <a:ext cx="1820" cy="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>
                  <a:solidFill>
                    <a:srgbClr val="FF0000"/>
                  </a:solidFill>
                </a:rPr>
                <a:t>IP protocol</a:t>
              </a:r>
            </a:p>
            <a:p>
              <a:pPr>
                <a:buFontTx/>
                <a:buChar char="•"/>
              </a:pPr>
              <a:r>
                <a:rPr lang="en-US" sz="1600"/>
                <a:t>addressing conventions</a:t>
              </a:r>
            </a:p>
            <a:p>
              <a:pPr>
                <a:buFontTx/>
                <a:buChar char="•"/>
              </a:pPr>
              <a:r>
                <a:rPr lang="en-US" sz="1600"/>
                <a:t>datagram format</a:t>
              </a:r>
            </a:p>
            <a:p>
              <a:pPr>
                <a:buFontTx/>
                <a:buChar char="•"/>
              </a:pPr>
              <a:r>
                <a:rPr lang="en-US" sz="1600"/>
                <a:t>packet handling conventions</a:t>
              </a:r>
              <a:endParaRPr lang="en-US"/>
            </a:p>
          </p:txBody>
        </p:sp>
      </p:grpSp>
      <p:grpSp>
        <p:nvGrpSpPr>
          <p:cNvPr id="161820" name="Group 28"/>
          <p:cNvGrpSpPr>
            <a:grpSpLocks/>
          </p:cNvGrpSpPr>
          <p:nvPr/>
        </p:nvGrpSpPr>
        <p:grpSpPr bwMode="auto">
          <a:xfrm>
            <a:off x="5149850" y="3889375"/>
            <a:ext cx="2000250" cy="890588"/>
            <a:chOff x="72" y="1146"/>
            <a:chExt cx="1260" cy="561"/>
          </a:xfrm>
        </p:grpSpPr>
        <p:sp>
          <p:nvSpPr>
            <p:cNvPr id="161821" name="Rectangle 29"/>
            <p:cNvSpPr>
              <a:spLocks noChangeArrowheads="1"/>
            </p:cNvSpPr>
            <p:nvPr/>
          </p:nvSpPr>
          <p:spPr bwMode="auto">
            <a:xfrm>
              <a:off x="114" y="1146"/>
              <a:ext cx="1218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2" name="Rectangle 30"/>
            <p:cNvSpPr>
              <a:spLocks noChangeArrowheads="1"/>
            </p:cNvSpPr>
            <p:nvPr/>
          </p:nvSpPr>
          <p:spPr bwMode="auto">
            <a:xfrm>
              <a:off x="72" y="1188"/>
              <a:ext cx="1218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3" name="Text Box 31"/>
            <p:cNvSpPr txBox="1">
              <a:spLocks noChangeArrowheads="1"/>
            </p:cNvSpPr>
            <p:nvPr/>
          </p:nvSpPr>
          <p:spPr bwMode="auto">
            <a:xfrm>
              <a:off x="80" y="1187"/>
              <a:ext cx="1197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ICMP protocol</a:t>
              </a:r>
            </a:p>
            <a:p>
              <a:pPr>
                <a:buFontTx/>
                <a:buChar char="•"/>
              </a:pPr>
              <a:r>
                <a:rPr lang="en-US" sz="1600" dirty="0"/>
                <a:t>error reporting</a:t>
              </a:r>
            </a:p>
            <a:p>
              <a:pPr>
                <a:buFontTx/>
                <a:buChar char="•"/>
              </a:pPr>
              <a:r>
                <a:rPr lang="en-US" sz="1600" dirty="0"/>
                <a:t>router </a:t>
              </a:r>
              <a:r>
                <a:rPr lang="ja-JP" altLang="en-US" sz="1600" dirty="0">
                  <a:latin typeface="Calibri"/>
                </a:rPr>
                <a:t>“</a:t>
              </a:r>
              <a:r>
                <a:rPr lang="en-US" sz="1600" dirty="0"/>
                <a:t>signaling</a:t>
              </a:r>
              <a:r>
                <a:rPr lang="ja-JP" altLang="en-US" sz="1600" dirty="0">
                  <a:latin typeface="Calibri"/>
                </a:rPr>
                <a:t>”</a:t>
              </a:r>
              <a:endParaRPr lang="en-US" dirty="0"/>
            </a:p>
          </p:txBody>
        </p:sp>
      </p:grpSp>
      <p:sp>
        <p:nvSpPr>
          <p:cNvPr id="161824" name="Line 32"/>
          <p:cNvSpPr>
            <a:spLocks noChangeShapeType="1"/>
          </p:cNvSpPr>
          <p:nvPr/>
        </p:nvSpPr>
        <p:spPr bwMode="auto">
          <a:xfrm flipV="1">
            <a:off x="1657350" y="246697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25" name="Text Box 33"/>
          <p:cNvSpPr txBox="1">
            <a:spLocks noChangeArrowheads="1"/>
          </p:cNvSpPr>
          <p:nvPr/>
        </p:nvSpPr>
        <p:spPr bwMode="auto">
          <a:xfrm>
            <a:off x="3098800" y="1993900"/>
            <a:ext cx="29924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Transport layer: TCP, UDP</a:t>
            </a:r>
            <a:endParaRPr lang="en-US"/>
          </a:p>
        </p:txBody>
      </p:sp>
      <p:sp>
        <p:nvSpPr>
          <p:cNvPr id="161826" name="Text Box 34"/>
          <p:cNvSpPr txBox="1">
            <a:spLocks noChangeArrowheads="1"/>
          </p:cNvSpPr>
          <p:nvPr/>
        </p:nvSpPr>
        <p:spPr bwMode="auto">
          <a:xfrm>
            <a:off x="4213225" y="4965700"/>
            <a:ext cx="12176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Link layer</a:t>
            </a:r>
            <a:endParaRPr lang="en-US"/>
          </a:p>
        </p:txBody>
      </p:sp>
      <p:sp>
        <p:nvSpPr>
          <p:cNvPr id="161827" name="Text Box 35"/>
          <p:cNvSpPr txBox="1">
            <a:spLocks noChangeArrowheads="1"/>
          </p:cNvSpPr>
          <p:nvPr/>
        </p:nvSpPr>
        <p:spPr bwMode="auto">
          <a:xfrm>
            <a:off x="4060825" y="5489575"/>
            <a:ext cx="16303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physical layer</a:t>
            </a:r>
            <a:endParaRPr lang="en-US"/>
          </a:p>
        </p:txBody>
      </p:sp>
      <p:sp>
        <p:nvSpPr>
          <p:cNvPr id="161828" name="Text Box 36"/>
          <p:cNvSpPr txBox="1">
            <a:spLocks noChangeArrowheads="1"/>
          </p:cNvSpPr>
          <p:nvPr/>
        </p:nvSpPr>
        <p:spPr bwMode="auto">
          <a:xfrm>
            <a:off x="155575" y="3265488"/>
            <a:ext cx="141605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2400">
                <a:solidFill>
                  <a:srgbClr val="FF0000"/>
                </a:solidFill>
              </a:rPr>
              <a:t>Network</a:t>
            </a:r>
          </a:p>
          <a:p>
            <a:pPr algn="r"/>
            <a:r>
              <a:rPr lang="en-US" sz="2400">
                <a:solidFill>
                  <a:srgbClr val="FF0000"/>
                </a:solidFill>
              </a:rPr>
              <a:t>layer</a:t>
            </a:r>
            <a:endParaRPr lang="en-US"/>
          </a:p>
        </p:txBody>
      </p:sp>
      <p:sp>
        <p:nvSpPr>
          <p:cNvPr id="161829" name="Line 37"/>
          <p:cNvSpPr>
            <a:spLocks noChangeShapeType="1"/>
          </p:cNvSpPr>
          <p:nvPr/>
        </p:nvSpPr>
        <p:spPr bwMode="auto">
          <a:xfrm flipV="1">
            <a:off x="1381125" y="2486025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30" name="Line 38"/>
          <p:cNvSpPr>
            <a:spLocks noChangeShapeType="1"/>
          </p:cNvSpPr>
          <p:nvPr/>
        </p:nvSpPr>
        <p:spPr bwMode="auto">
          <a:xfrm>
            <a:off x="1381125" y="4152900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27723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2"/>
          <p:cNvSpPr>
            <a:spLocks noChangeArrowheads="1"/>
          </p:cNvSpPr>
          <p:nvPr/>
        </p:nvSpPr>
        <p:spPr bwMode="auto">
          <a:xfrm>
            <a:off x="1466850" y="1560513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0" name="Rectangle 3"/>
          <p:cNvSpPr>
            <a:spLocks noChangeArrowheads="1"/>
          </p:cNvSpPr>
          <p:nvPr/>
        </p:nvSpPr>
        <p:spPr bwMode="auto">
          <a:xfrm>
            <a:off x="1468438" y="4862513"/>
            <a:ext cx="6002337" cy="6350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1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2" name="Rectangle 5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lIns="90488" tIns="44450" rIns="90488" bIns="44450" anchor="b"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IPv4 Packet Structure</a:t>
            </a:r>
            <a:b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20 Bytes of Standard Header, then Options</a:t>
            </a:r>
          </a:p>
        </p:txBody>
      </p:sp>
      <p:sp>
        <p:nvSpPr>
          <p:cNvPr id="48133" name="Rectangle 6"/>
          <p:cNvSpPr>
            <a:spLocks noChangeArrowheads="1"/>
          </p:cNvSpPr>
          <p:nvPr/>
        </p:nvSpPr>
        <p:spPr bwMode="auto">
          <a:xfrm>
            <a:off x="1455738" y="5508625"/>
            <a:ext cx="6002337" cy="8255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4" name="Line 7"/>
          <p:cNvSpPr>
            <a:spLocks noChangeShapeType="1"/>
          </p:cNvSpPr>
          <p:nvPr/>
        </p:nvSpPr>
        <p:spPr bwMode="auto">
          <a:xfrm flipV="1">
            <a:off x="1525588" y="2289175"/>
            <a:ext cx="5949950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5" name="Line 8"/>
          <p:cNvSpPr>
            <a:spLocks noChangeShapeType="1"/>
          </p:cNvSpPr>
          <p:nvPr/>
        </p:nvSpPr>
        <p:spPr bwMode="auto">
          <a:xfrm>
            <a:off x="1538288" y="2990850"/>
            <a:ext cx="59547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6" name="Line 9"/>
          <p:cNvSpPr>
            <a:spLocks noChangeShapeType="1"/>
          </p:cNvSpPr>
          <p:nvPr/>
        </p:nvSpPr>
        <p:spPr bwMode="auto">
          <a:xfrm>
            <a:off x="1538288" y="3638550"/>
            <a:ext cx="5956300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7" name="Line 10"/>
          <p:cNvSpPr>
            <a:spLocks noChangeShapeType="1"/>
          </p:cNvSpPr>
          <p:nvPr/>
        </p:nvSpPr>
        <p:spPr bwMode="auto">
          <a:xfrm>
            <a:off x="4432300" y="1585913"/>
            <a:ext cx="1588" cy="20272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8" name="Line 11"/>
          <p:cNvSpPr>
            <a:spLocks noChangeShapeType="1"/>
          </p:cNvSpPr>
          <p:nvPr/>
        </p:nvSpPr>
        <p:spPr bwMode="auto">
          <a:xfrm>
            <a:off x="29591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9" name="Line 12"/>
          <p:cNvSpPr>
            <a:spLocks noChangeShapeType="1"/>
          </p:cNvSpPr>
          <p:nvPr/>
        </p:nvSpPr>
        <p:spPr bwMode="auto">
          <a:xfrm>
            <a:off x="22352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0" name="Rectangle 13"/>
          <p:cNvSpPr>
            <a:spLocks noChangeArrowheads="1"/>
          </p:cNvSpPr>
          <p:nvPr/>
        </p:nvSpPr>
        <p:spPr bwMode="auto">
          <a:xfrm>
            <a:off x="1488102" y="1670050"/>
            <a:ext cx="736957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Version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1" name="Rectangle 14"/>
          <p:cNvSpPr>
            <a:spLocks noChangeArrowheads="1"/>
          </p:cNvSpPr>
          <p:nvPr/>
        </p:nvSpPr>
        <p:spPr bwMode="auto">
          <a:xfrm>
            <a:off x="2237564" y="1592263"/>
            <a:ext cx="731872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Header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Length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2" name="Rectangle 15"/>
          <p:cNvSpPr>
            <a:spLocks noChangeArrowheads="1"/>
          </p:cNvSpPr>
          <p:nvPr/>
        </p:nvSpPr>
        <p:spPr bwMode="auto">
          <a:xfrm>
            <a:off x="3035949" y="1592263"/>
            <a:ext cx="1287751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Type of Service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(TOS)</a:t>
            </a:r>
          </a:p>
        </p:txBody>
      </p:sp>
      <p:sp>
        <p:nvSpPr>
          <p:cNvPr id="48143" name="Rectangle 16"/>
          <p:cNvSpPr>
            <a:spLocks noChangeArrowheads="1"/>
          </p:cNvSpPr>
          <p:nvPr/>
        </p:nvSpPr>
        <p:spPr bwMode="auto">
          <a:xfrm>
            <a:off x="4592638" y="1763713"/>
            <a:ext cx="2387874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16-bit Total Length (Bytes)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44" name="Rectangle 17"/>
          <p:cNvSpPr>
            <a:spLocks noChangeArrowheads="1"/>
          </p:cNvSpPr>
          <p:nvPr/>
        </p:nvSpPr>
        <p:spPr bwMode="auto">
          <a:xfrm>
            <a:off x="2144713" y="2493963"/>
            <a:ext cx="188595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Identification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5" name="Line 18"/>
          <p:cNvSpPr>
            <a:spLocks noChangeShapeType="1"/>
          </p:cNvSpPr>
          <p:nvPr/>
        </p:nvSpPr>
        <p:spPr bwMode="auto">
          <a:xfrm>
            <a:off x="5092700" y="23193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6" name="Rectangle 19"/>
          <p:cNvSpPr>
            <a:spLocks noChangeArrowheads="1"/>
          </p:cNvSpPr>
          <p:nvPr/>
        </p:nvSpPr>
        <p:spPr bwMode="auto">
          <a:xfrm>
            <a:off x="4491299" y="2379663"/>
            <a:ext cx="54716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3-bit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Flags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7" name="Rectangle 20"/>
          <p:cNvSpPr>
            <a:spLocks noChangeArrowheads="1"/>
          </p:cNvSpPr>
          <p:nvPr/>
        </p:nvSpPr>
        <p:spPr bwMode="auto">
          <a:xfrm>
            <a:off x="5153025" y="2511425"/>
            <a:ext cx="2080699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13-bit Fragment Offset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8" name="Line 21"/>
          <p:cNvSpPr>
            <a:spLocks noChangeShapeType="1"/>
          </p:cNvSpPr>
          <p:nvPr/>
        </p:nvSpPr>
        <p:spPr bwMode="auto">
          <a:xfrm>
            <a:off x="3022600" y="3017838"/>
            <a:ext cx="1588" cy="6016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9" name="Rectangle 22"/>
          <p:cNvSpPr>
            <a:spLocks noChangeArrowheads="1"/>
          </p:cNvSpPr>
          <p:nvPr/>
        </p:nvSpPr>
        <p:spPr bwMode="auto">
          <a:xfrm>
            <a:off x="1708430" y="3052763"/>
            <a:ext cx="1121803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 Time to 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Live (TTL)</a:t>
            </a:r>
          </a:p>
        </p:txBody>
      </p:sp>
      <p:sp>
        <p:nvSpPr>
          <p:cNvPr id="48150" name="Rectangle 23"/>
          <p:cNvSpPr>
            <a:spLocks noChangeArrowheads="1"/>
          </p:cNvSpPr>
          <p:nvPr/>
        </p:nvSpPr>
        <p:spPr bwMode="auto">
          <a:xfrm>
            <a:off x="3000375" y="3149600"/>
            <a:ext cx="13242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8-bit Protocol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1" name="Rectangle 24"/>
          <p:cNvSpPr>
            <a:spLocks noChangeArrowheads="1"/>
          </p:cNvSpPr>
          <p:nvPr/>
        </p:nvSpPr>
        <p:spPr bwMode="auto">
          <a:xfrm>
            <a:off x="4710113" y="3167063"/>
            <a:ext cx="223088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2" name="Line 25"/>
          <p:cNvSpPr>
            <a:spLocks noChangeShapeType="1"/>
          </p:cNvSpPr>
          <p:nvPr/>
        </p:nvSpPr>
        <p:spPr bwMode="auto">
          <a:xfrm>
            <a:off x="1525588" y="4286250"/>
            <a:ext cx="59674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53" name="Rectangle 26"/>
          <p:cNvSpPr>
            <a:spLocks noChangeArrowheads="1"/>
          </p:cNvSpPr>
          <p:nvPr/>
        </p:nvSpPr>
        <p:spPr bwMode="auto">
          <a:xfrm>
            <a:off x="3201988" y="3810000"/>
            <a:ext cx="221314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Source IP Address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4" name="Rectangle 27"/>
          <p:cNvSpPr>
            <a:spLocks noChangeArrowheads="1"/>
          </p:cNvSpPr>
          <p:nvPr/>
        </p:nvSpPr>
        <p:spPr bwMode="auto">
          <a:xfrm>
            <a:off x="3032125" y="4435475"/>
            <a:ext cx="260177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Destination IP Address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5" name="Rectangle 28"/>
          <p:cNvSpPr>
            <a:spLocks noChangeArrowheads="1"/>
          </p:cNvSpPr>
          <p:nvPr/>
        </p:nvSpPr>
        <p:spPr bwMode="auto">
          <a:xfrm>
            <a:off x="3783013" y="5116513"/>
            <a:ext cx="1462841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Options (if any)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6" name="Rectangle 29"/>
          <p:cNvSpPr>
            <a:spLocks noChangeArrowheads="1"/>
          </p:cNvSpPr>
          <p:nvPr/>
        </p:nvSpPr>
        <p:spPr bwMode="auto">
          <a:xfrm>
            <a:off x="4037013" y="5853113"/>
            <a:ext cx="84127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Payload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907832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 Variety of </a:t>
            </a:r>
            <a:r>
              <a:rPr lang="en-US" sz="2700" i="1" dirty="0"/>
              <a:t>(Internet Protocol-based) </a:t>
            </a:r>
            <a:r>
              <a:rPr lang="en-US" dirty="0"/>
              <a:t>Routers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ISPs: carriers</a:t>
            </a:r>
          </a:p>
          <a:p>
            <a:pPr lvl="1"/>
            <a:r>
              <a:rPr lang="en-US" dirty="0"/>
              <a:t>Backbone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other ISPs)</a:t>
            </a:r>
          </a:p>
          <a:p>
            <a:r>
              <a:rPr lang="en-US" dirty="0"/>
              <a:t>Enterprises: companies, universities</a:t>
            </a:r>
          </a:p>
          <a:p>
            <a:pPr lvl="1"/>
            <a:r>
              <a:rPr lang="en-US" dirty="0"/>
              <a:t>Core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outside)</a:t>
            </a:r>
          </a:p>
          <a:p>
            <a:r>
              <a:rPr lang="en-US" dirty="0"/>
              <a:t>Datacenters: massive collections of machines</a:t>
            </a:r>
          </a:p>
          <a:p>
            <a:pPr lvl="1"/>
            <a:r>
              <a:rPr lang="en-US" dirty="0"/>
              <a:t>Top-of-Rack</a:t>
            </a:r>
          </a:p>
          <a:p>
            <a:pPr lvl="1"/>
            <a:r>
              <a:rPr lang="en-US" dirty="0"/>
              <a:t>Aggregation and Core</a:t>
            </a:r>
          </a:p>
          <a:p>
            <a:pPr lvl="1"/>
            <a:r>
              <a:rPr lang="en-US" dirty="0"/>
              <a:t>Border (to outside)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p:pic>
        <p:nvPicPr>
          <p:cNvPr id="240642" name="Picture 2">
            <a:extLst>
              <a:ext uri="{FF2B5EF4-FFF2-40B4-BE49-F238E27FC236}">
                <a16:creationId xmlns:a16="http://schemas.microsoft.com/office/drawing/2014/main" id="{9A7576DF-7115-6741-A54A-D809077130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7121" y="1703535"/>
            <a:ext cx="1434707" cy="14281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4" name="Picture 4">
            <a:extLst>
              <a:ext uri="{FF2B5EF4-FFF2-40B4-BE49-F238E27FC236}">
                <a16:creationId xmlns:a16="http://schemas.microsoft.com/office/drawing/2014/main" id="{83C25C36-F8AC-3947-BF67-1E4213ECDD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7121" y="2894653"/>
            <a:ext cx="1891717" cy="1309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8" name="Picture 8" descr="Arista Networks | Networking, Data center, Software">
            <a:extLst>
              <a:ext uri="{FF2B5EF4-FFF2-40B4-BE49-F238E27FC236}">
                <a16:creationId xmlns:a16="http://schemas.microsoft.com/office/drawing/2014/main" id="{3F5D987B-6CF8-7F46-B5A8-5421AD9829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25"/>
          <a:stretch/>
        </p:blipFill>
        <p:spPr bwMode="auto">
          <a:xfrm>
            <a:off x="5522026" y="5038306"/>
            <a:ext cx="3513974" cy="1691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6" name="Picture 6">
            <a:extLst>
              <a:ext uri="{FF2B5EF4-FFF2-40B4-BE49-F238E27FC236}">
                <a16:creationId xmlns:a16="http://schemas.microsoft.com/office/drawing/2014/main" id="{326B5396-56CE-0940-B01B-C50704E02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6905" y="3324223"/>
            <a:ext cx="2026140" cy="880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50" name="Picture 10">
            <a:extLst>
              <a:ext uri="{FF2B5EF4-FFF2-40B4-BE49-F238E27FC236}">
                <a16:creationId xmlns:a16="http://schemas.microsoft.com/office/drawing/2014/main" id="{E8D2474D-8EDD-D942-B871-06A1FF546E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6204" y="1219426"/>
            <a:ext cx="1891717" cy="1255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52" name="Picture 12">
            <a:extLst>
              <a:ext uri="{FF2B5EF4-FFF2-40B4-BE49-F238E27FC236}">
                <a16:creationId xmlns:a16="http://schemas.microsoft.com/office/drawing/2014/main" id="{3601AB0C-C71E-694C-9E71-0374A6CAFE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2088" y="5714596"/>
            <a:ext cx="2247900" cy="142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28777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(Packet) Network Tasks One-by-One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Read packet correctly</a:t>
            </a:r>
          </a:p>
          <a:p>
            <a:r>
              <a:rPr lang="en-US" dirty="0"/>
              <a:t>Get packet to the destination</a:t>
            </a:r>
          </a:p>
          <a:p>
            <a:r>
              <a:rPr lang="en-US" dirty="0"/>
              <a:t>Get responses to the packet back to source</a:t>
            </a:r>
          </a:p>
          <a:p>
            <a:r>
              <a:rPr lang="en-US" dirty="0"/>
              <a:t>Carry data</a:t>
            </a:r>
          </a:p>
          <a:p>
            <a:r>
              <a:rPr lang="en-US" dirty="0"/>
              <a:t>Tell host what to do with packet once arrived</a:t>
            </a:r>
          </a:p>
          <a:p>
            <a:r>
              <a:rPr lang="en-US" dirty="0"/>
              <a:t>Specify any special network handling of the packet</a:t>
            </a:r>
          </a:p>
          <a:p>
            <a:r>
              <a:rPr lang="en-US" dirty="0"/>
              <a:t>Deal with problems that arise along the path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45807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71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42014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Reading Packet Correctly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47915" y="2320024"/>
            <a:ext cx="8229600" cy="4525963"/>
          </a:xfrm>
        </p:spPr>
        <p:txBody>
          <a:bodyPr>
            <a:normAutofit fontScale="77500" lnSpcReduction="20000"/>
          </a:bodyPr>
          <a:lstStyle/>
          <a:p>
            <a:r>
              <a:rPr lang="en-US" dirty="0">
                <a:latin typeface="Calibri"/>
              </a:rPr>
              <a:t>Version number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Indicates the version of the IP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Necessary to know what other fields to expect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4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IPv4), and sometimes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IPv6)</a:t>
            </a:r>
          </a:p>
          <a:p>
            <a:r>
              <a:rPr lang="en-US" dirty="0">
                <a:latin typeface="Calibri"/>
              </a:rPr>
              <a:t>Header length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Number of 32-bit words in the header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5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a 20-byte IPv4 header)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Can be more when IP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options </a:t>
            </a:r>
            <a:r>
              <a:rPr lang="en-US" dirty="0">
                <a:latin typeface="Calibri"/>
                <a:ea typeface="Calibri"/>
                <a:cs typeface="Calibri"/>
              </a:rPr>
              <a:t>are used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Total length (16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Number of bytes in the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Maximum size is 65,535 bytes (2</a:t>
            </a:r>
            <a:r>
              <a:rPr lang="en-US" baseline="30000" dirty="0">
                <a:latin typeface="Calibri"/>
                <a:ea typeface="Calibri"/>
                <a:cs typeface="Calibri"/>
              </a:rPr>
              <a:t>16</a:t>
            </a:r>
            <a:r>
              <a:rPr lang="en-US" dirty="0">
                <a:latin typeface="Calibri"/>
                <a:ea typeface="Calibri"/>
                <a:cs typeface="Calibri"/>
              </a:rPr>
              <a:t> -1)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 though underlying links may impose smaller limits</a:t>
            </a:r>
            <a:br>
              <a:rPr lang="en-US" dirty="0">
                <a:latin typeface="Calibri"/>
                <a:ea typeface="Calibri"/>
                <a:cs typeface="Calibri"/>
              </a:rPr>
            </a:br>
            <a:endParaRPr lang="en-US" dirty="0">
              <a:latin typeface="Calibri"/>
              <a:ea typeface="Calibri"/>
              <a:cs typeface="Calibri"/>
            </a:endParaRPr>
          </a:p>
          <a:p>
            <a:endParaRPr lang="en-US" dirty="0">
              <a:latin typeface="Calibri"/>
              <a:ea typeface="Calibri"/>
              <a:cs typeface="Calibri"/>
            </a:endParaRP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795825" y="74184"/>
            <a:ext cx="1027542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7455700" y="74184"/>
            <a:ext cx="1620354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527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uiExpand="1" animBg="1"/>
      <p:bldP spid="33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4430486" cy="685800"/>
          </a:xfrm>
        </p:spPr>
        <p:txBody>
          <a:bodyPr>
            <a:noAutofit/>
          </a:bodyPr>
          <a:lstStyle/>
          <a:p>
            <a:r>
              <a:rPr lang="en-US" sz="3600" dirty="0"/>
              <a:t>Getting Packet to Destination and Back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Two IP addresses</a:t>
            </a:r>
          </a:p>
          <a:p>
            <a:pPr lvl="1"/>
            <a:r>
              <a:rPr lang="en-US" dirty="0"/>
              <a:t>Source IP address (32 bits)</a:t>
            </a:r>
          </a:p>
          <a:p>
            <a:pPr lvl="1"/>
            <a:r>
              <a:rPr lang="en-US" dirty="0"/>
              <a:t>Destination IP address (32 bits)</a:t>
            </a:r>
          </a:p>
          <a:p>
            <a:r>
              <a:rPr lang="en-US" dirty="0"/>
              <a:t>Destination address</a:t>
            </a:r>
          </a:p>
          <a:p>
            <a:pPr lvl="1"/>
            <a:r>
              <a:rPr lang="en-US" dirty="0"/>
              <a:t>Unique identifier/locator for the receiving host</a:t>
            </a:r>
          </a:p>
          <a:p>
            <a:pPr lvl="1"/>
            <a:r>
              <a:rPr lang="en-US" dirty="0"/>
              <a:t>Allows each node to make forwarding decisions</a:t>
            </a:r>
          </a:p>
          <a:p>
            <a:r>
              <a:rPr lang="en-US" dirty="0"/>
              <a:t>Source address</a:t>
            </a:r>
          </a:p>
          <a:p>
            <a:pPr lvl="1"/>
            <a:r>
              <a:rPr lang="en-US" dirty="0"/>
              <a:t>Unique identifier/locator for the sending host</a:t>
            </a:r>
          </a:p>
          <a:p>
            <a:pPr lvl="1"/>
            <a:r>
              <a:rPr lang="en-US" dirty="0"/>
              <a:t>Recipient can decide whether to accept packet</a:t>
            </a:r>
          </a:p>
          <a:p>
            <a:pPr lvl="1"/>
            <a:r>
              <a:rPr lang="en-US" dirty="0"/>
              <a:t>Enables recipient to send a reply back to source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7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9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0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9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0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1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8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5" name="Oval 30"/>
          <p:cNvSpPr>
            <a:spLocks noChangeArrowheads="1"/>
          </p:cNvSpPr>
          <p:nvPr/>
        </p:nvSpPr>
        <p:spPr bwMode="auto">
          <a:xfrm>
            <a:off x="5598159" y="1162518"/>
            <a:ext cx="3545841" cy="61154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5843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4BF9926-CE1C-3E44-AF15-3D5CF34E20DD}" type="slidenum">
              <a:rPr lang="en-US" sz="1400" b="0">
                <a:latin typeface="Times New Roman" charset="0"/>
              </a:rPr>
              <a:pPr eaLnBrk="1" hangingPunct="1"/>
              <a:t>73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Autofit/>
          </a:bodyPr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Telling Host How to Handle Packet</a:t>
            </a:r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59450"/>
            <a:ext cx="8458200" cy="2862263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latin typeface="Calibri"/>
              </a:rPr>
              <a:t>Protocol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Identifies the higher-level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Important for </a:t>
            </a:r>
            <a:r>
              <a:rPr lang="en-US" dirty="0" err="1">
                <a:latin typeface="Calibri"/>
                <a:ea typeface="Calibri"/>
                <a:cs typeface="Calibri"/>
              </a:rPr>
              <a:t>demultiplexing</a:t>
            </a:r>
            <a:r>
              <a:rPr lang="en-US" dirty="0">
                <a:latin typeface="Calibri"/>
                <a:ea typeface="Calibri"/>
                <a:cs typeface="Calibri"/>
              </a:rPr>
              <a:t> at receiving host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Most common examples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Transmission Control Protocol (TCP)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17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User Datagram Protocol (UDP)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768475" y="5142706"/>
            <a:ext cx="5607050" cy="2427288"/>
            <a:chOff x="1806575" y="4343400"/>
            <a:chExt cx="5607050" cy="2427288"/>
          </a:xfrm>
        </p:grpSpPr>
        <p:sp>
          <p:nvSpPr>
            <p:cNvPr id="82948" name="Text Box 4"/>
            <p:cNvSpPr txBox="1">
              <a:spLocks noChangeArrowheads="1"/>
            </p:cNvSpPr>
            <p:nvPr/>
          </p:nvSpPr>
          <p:spPr bwMode="auto">
            <a:xfrm>
              <a:off x="1806575" y="4811713"/>
              <a:ext cx="19589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49" name="Text Box 5"/>
            <p:cNvSpPr txBox="1">
              <a:spLocks noChangeArrowheads="1"/>
            </p:cNvSpPr>
            <p:nvPr/>
          </p:nvSpPr>
          <p:spPr bwMode="auto">
            <a:xfrm>
              <a:off x="5378450" y="4811713"/>
              <a:ext cx="20351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50" name="Text Box 6"/>
            <p:cNvSpPr txBox="1">
              <a:spLocks noChangeArrowheads="1"/>
            </p:cNvSpPr>
            <p:nvPr/>
          </p:nvSpPr>
          <p:spPr bwMode="auto">
            <a:xfrm>
              <a:off x="1806575" y="5195888"/>
              <a:ext cx="19573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TCP header</a:t>
              </a:r>
            </a:p>
          </p:txBody>
        </p:sp>
        <p:sp>
          <p:nvSpPr>
            <p:cNvPr id="82951" name="Text Box 7"/>
            <p:cNvSpPr txBox="1">
              <a:spLocks noChangeArrowheads="1"/>
            </p:cNvSpPr>
            <p:nvPr/>
          </p:nvSpPr>
          <p:spPr bwMode="auto">
            <a:xfrm>
              <a:off x="5378450" y="5195888"/>
              <a:ext cx="20335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UDP header</a:t>
              </a:r>
            </a:p>
          </p:txBody>
        </p:sp>
        <p:sp>
          <p:nvSpPr>
            <p:cNvPr id="82952" name="Rectangle 8"/>
            <p:cNvSpPr>
              <a:spLocks noChangeArrowheads="1"/>
            </p:cNvSpPr>
            <p:nvPr/>
          </p:nvSpPr>
          <p:spPr bwMode="auto">
            <a:xfrm>
              <a:off x="1806575" y="5580063"/>
              <a:ext cx="19589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3" name="Rectangle 9"/>
            <p:cNvSpPr>
              <a:spLocks noChangeArrowheads="1"/>
            </p:cNvSpPr>
            <p:nvPr/>
          </p:nvSpPr>
          <p:spPr bwMode="auto">
            <a:xfrm>
              <a:off x="5340350" y="5580063"/>
              <a:ext cx="20732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4" name="Text Box 10"/>
            <p:cNvSpPr txBox="1">
              <a:spLocks noChangeArrowheads="1"/>
            </p:cNvSpPr>
            <p:nvPr/>
          </p:nvSpPr>
          <p:spPr bwMode="auto">
            <a:xfrm>
              <a:off x="1949450" y="4343400"/>
              <a:ext cx="170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protocol=6</a:t>
              </a:r>
            </a:p>
          </p:txBody>
        </p:sp>
        <p:sp>
          <p:nvSpPr>
            <p:cNvPr id="82955" name="Text Box 11"/>
            <p:cNvSpPr txBox="1">
              <a:spLocks noChangeArrowheads="1"/>
            </p:cNvSpPr>
            <p:nvPr/>
          </p:nvSpPr>
          <p:spPr bwMode="auto">
            <a:xfrm>
              <a:off x="5410200" y="4343400"/>
              <a:ext cx="18605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protocol=17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15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6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7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8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7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3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4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5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6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7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8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0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1" name="Oval 30"/>
          <p:cNvSpPr>
            <a:spLocks noChangeArrowheads="1"/>
          </p:cNvSpPr>
          <p:nvPr/>
        </p:nvSpPr>
        <p:spPr bwMode="auto">
          <a:xfrm>
            <a:off x="6736091" y="853592"/>
            <a:ext cx="716256" cy="295529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27924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7" grpId="0" build="p"/>
      <p:bldP spid="4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74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Special Handling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r>
              <a:rPr lang="en-US" dirty="0">
                <a:latin typeface="Calibri"/>
              </a:rPr>
              <a:t>Type-of-Service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Allow packets to be treated differently based on needs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low delay for audio, high bandwidth for bulk transfer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Has been redefined several times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Options</a:t>
            </a: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6717153" y="135911"/>
            <a:ext cx="745133" cy="363835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787571" y="1651001"/>
            <a:ext cx="3262960" cy="544286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50185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animBg="1"/>
      <p:bldP spid="33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Potential Problems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Header Corrupted: </a:t>
            </a:r>
            <a:r>
              <a:rPr lang="en-US" b="1" dirty="0">
                <a:solidFill>
                  <a:srgbClr val="F47A00"/>
                </a:solidFill>
              </a:rPr>
              <a:t>Checksum</a:t>
            </a:r>
          </a:p>
          <a:p>
            <a:pPr lvl="1"/>
            <a:endParaRPr lang="en-US" b="1" dirty="0">
              <a:solidFill>
                <a:srgbClr val="F47A00"/>
              </a:solidFill>
            </a:endParaRPr>
          </a:p>
          <a:p>
            <a:r>
              <a:rPr lang="en-US" dirty="0"/>
              <a:t>Loop: </a:t>
            </a:r>
            <a:r>
              <a:rPr lang="en-US" b="1" dirty="0">
                <a:solidFill>
                  <a:schemeClr val="accent1"/>
                </a:solidFill>
              </a:rPr>
              <a:t>TTL</a:t>
            </a:r>
          </a:p>
          <a:p>
            <a:pPr lvl="1"/>
            <a:endParaRPr lang="en-US" dirty="0"/>
          </a:p>
          <a:p>
            <a:r>
              <a:rPr lang="en-US" dirty="0"/>
              <a:t>Packet too large: </a:t>
            </a:r>
            <a:r>
              <a:rPr lang="en-US" b="1" dirty="0">
                <a:solidFill>
                  <a:srgbClr val="F47A00"/>
                </a:solidFill>
              </a:rPr>
              <a:t>Fragmentation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5258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Header Corruption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499884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Checksum (16 bits)</a:t>
            </a:r>
          </a:p>
          <a:p>
            <a:pPr lvl="1"/>
            <a:r>
              <a:rPr lang="en-US" dirty="0"/>
              <a:t>Particular form of checksum over packet header</a:t>
            </a:r>
          </a:p>
          <a:p>
            <a:pPr lvl="1"/>
            <a:endParaRPr lang="en-US" dirty="0"/>
          </a:p>
          <a:p>
            <a:r>
              <a:rPr lang="en-US" dirty="0"/>
              <a:t>If not correct, router discards packets</a:t>
            </a:r>
          </a:p>
          <a:p>
            <a:pPr lvl="1"/>
            <a:r>
              <a:rPr lang="en-US" dirty="0"/>
              <a:t>So it doesn’t act on bogus information</a:t>
            </a:r>
          </a:p>
          <a:p>
            <a:pPr lvl="1"/>
            <a:endParaRPr lang="en-US" dirty="0"/>
          </a:p>
          <a:p>
            <a:r>
              <a:rPr lang="en-US" dirty="0"/>
              <a:t>Checksum recalculated at every router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include TTL?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only header?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7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2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4" name="Oval 31"/>
          <p:cNvSpPr>
            <a:spLocks noChangeArrowheads="1"/>
          </p:cNvSpPr>
          <p:nvPr/>
        </p:nvSpPr>
        <p:spPr bwMode="auto">
          <a:xfrm>
            <a:off x="7459816" y="833890"/>
            <a:ext cx="1580833" cy="32862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176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  <p:bldP spid="34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6A1FB5E-DA7A-E942-B2E2-412B142BC0C7}" type="slidenum">
              <a:rPr lang="en-US" sz="1400" b="0">
                <a:latin typeface="Times New Roman" charset="0"/>
              </a:rPr>
              <a:pPr eaLnBrk="1" hangingPunct="1"/>
              <a:t>77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  <a:t>Preventing Loops</a:t>
            </a:r>
            <a:b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(aka</a:t>
            </a:r>
            <a:r>
              <a:rPr lang="en-US" sz="2700" dirty="0">
                <a:latin typeface="Helvetica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Internet Zombie plan)</a:t>
            </a:r>
          </a:p>
        </p:txBody>
      </p:sp>
      <p:pic>
        <p:nvPicPr>
          <p:cNvPr id="965636" name="Picture 4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3438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7" name="Picture 5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5463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8" name="Picture 6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9075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5639" name="Line 7"/>
          <p:cNvSpPr>
            <a:spLocks noChangeShapeType="1"/>
          </p:cNvSpPr>
          <p:nvPr/>
        </p:nvSpPr>
        <p:spPr bwMode="auto">
          <a:xfrm>
            <a:off x="885825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0" name="Line 8"/>
          <p:cNvSpPr>
            <a:spLocks noChangeShapeType="1"/>
          </p:cNvSpPr>
          <p:nvPr/>
        </p:nvSpPr>
        <p:spPr bwMode="auto">
          <a:xfrm>
            <a:off x="2574925" y="3851257"/>
            <a:ext cx="18827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1" name="Line 9"/>
          <p:cNvSpPr>
            <a:spLocks noChangeShapeType="1"/>
          </p:cNvSpPr>
          <p:nvPr/>
        </p:nvSpPr>
        <p:spPr bwMode="auto">
          <a:xfrm flipV="1">
            <a:off x="4840288" y="3851257"/>
            <a:ext cx="17684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2" name="Line 10"/>
          <p:cNvSpPr>
            <a:spLocks noChangeShapeType="1"/>
          </p:cNvSpPr>
          <p:nvPr/>
        </p:nvSpPr>
        <p:spPr bwMode="auto">
          <a:xfrm>
            <a:off x="7069138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3" name="Freeform 11"/>
          <p:cNvSpPr>
            <a:spLocks/>
          </p:cNvSpPr>
          <p:nvPr/>
        </p:nvSpPr>
        <p:spPr bwMode="auto">
          <a:xfrm>
            <a:off x="923925" y="4187807"/>
            <a:ext cx="3973513" cy="620713"/>
          </a:xfrm>
          <a:custGeom>
            <a:avLst/>
            <a:gdLst>
              <a:gd name="T0" fmla="*/ 0 w 2503"/>
              <a:gd name="T1" fmla="*/ 60483799 h 391"/>
              <a:gd name="T2" fmla="*/ 2147483647 w 2503"/>
              <a:gd name="T3" fmla="*/ 120967597 h 391"/>
              <a:gd name="T4" fmla="*/ 2147483647 w 2503"/>
              <a:gd name="T5" fmla="*/ 791329700 h 391"/>
              <a:gd name="T6" fmla="*/ 2147483647 w 2503"/>
              <a:gd name="T7" fmla="*/ 914818249 h 391"/>
              <a:gd name="T8" fmla="*/ 2147483647 w 2503"/>
              <a:gd name="T9" fmla="*/ 365423744 h 391"/>
              <a:gd name="T10" fmla="*/ 2147483647 w 2503"/>
              <a:gd name="T11" fmla="*/ 365423744 h 3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03"/>
              <a:gd name="T19" fmla="*/ 0 h 391"/>
              <a:gd name="T20" fmla="*/ 2503 w 2503"/>
              <a:gd name="T21" fmla="*/ 391 h 39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03" h="391">
                <a:moveTo>
                  <a:pt x="0" y="24"/>
                </a:moveTo>
                <a:cubicBezTo>
                  <a:pt x="925" y="12"/>
                  <a:pt x="1851" y="0"/>
                  <a:pt x="2177" y="48"/>
                </a:cubicBezTo>
                <a:cubicBezTo>
                  <a:pt x="2503" y="96"/>
                  <a:pt x="2132" y="262"/>
                  <a:pt x="1959" y="314"/>
                </a:cubicBezTo>
                <a:cubicBezTo>
                  <a:pt x="1786" y="366"/>
                  <a:pt x="1274" y="391"/>
                  <a:pt x="1137" y="363"/>
                </a:cubicBezTo>
                <a:cubicBezTo>
                  <a:pt x="1000" y="335"/>
                  <a:pt x="1056" y="181"/>
                  <a:pt x="1137" y="145"/>
                </a:cubicBezTo>
                <a:cubicBezTo>
                  <a:pt x="1218" y="109"/>
                  <a:pt x="1419" y="127"/>
                  <a:pt x="1621" y="145"/>
                </a:cubicBezTo>
              </a:path>
            </a:pathLst>
          </a:custGeom>
          <a:noFill/>
          <a:ln w="63500">
            <a:solidFill>
              <a:srgbClr val="FF3300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4" name="Line 12"/>
          <p:cNvSpPr>
            <a:spLocks noChangeShapeType="1"/>
          </p:cNvSpPr>
          <p:nvPr/>
        </p:nvSpPr>
        <p:spPr bwMode="auto">
          <a:xfrm>
            <a:off x="2152650" y="3381357"/>
            <a:ext cx="1036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5" name="Line 13"/>
          <p:cNvSpPr>
            <a:spLocks noChangeShapeType="1"/>
          </p:cNvSpPr>
          <p:nvPr/>
        </p:nvSpPr>
        <p:spPr bwMode="auto">
          <a:xfrm flipH="1">
            <a:off x="3535363" y="3381357"/>
            <a:ext cx="1036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1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4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2" name="Oval 31"/>
          <p:cNvSpPr>
            <a:spLocks noChangeArrowheads="1"/>
          </p:cNvSpPr>
          <p:nvPr/>
        </p:nvSpPr>
        <p:spPr bwMode="auto">
          <a:xfrm>
            <a:off x="6032439" y="731865"/>
            <a:ext cx="769832" cy="329053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71040"/>
            <a:ext cx="8458200" cy="488696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90000"/>
              </a:lnSpc>
            </a:pPr>
            <a:endParaRPr lang="en-US" dirty="0"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Forwarding loops cause packets to cycle forever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As these accumulate, eventually consume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all</a:t>
            </a:r>
            <a:r>
              <a:rPr lang="en-US" dirty="0">
                <a:latin typeface="Calibri"/>
                <a:ea typeface="Calibri"/>
                <a:cs typeface="Calibri"/>
              </a:rPr>
              <a:t> capacity</a:t>
            </a: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 lvl="1"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Time-to-Live (TTL) Field  (8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Decremented at each hop, packet discarded if reaches 0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…and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time exceeded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message is sent to the source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Using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ICMP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control message; basis for </a:t>
            </a:r>
            <a:r>
              <a:rPr lang="en-US" altLang="ja-JP" b="1" dirty="0" err="1">
                <a:latin typeface="Calibri"/>
                <a:ea typeface="Calibri"/>
                <a:cs typeface="Calibri"/>
              </a:rPr>
              <a:t>traceroute</a:t>
            </a:r>
            <a:endParaRPr lang="en-US" dirty="0">
              <a:latin typeface="Calibri"/>
              <a:ea typeface="Calibri"/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97392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5639" grpId="0" uiExpand="1" animBg="1"/>
      <p:bldP spid="965640" grpId="0" uiExpand="1" animBg="1"/>
      <p:bldP spid="965641" grpId="0" uiExpand="1" animBg="1"/>
      <p:bldP spid="965642" grpId="0" uiExpand="1" animBg="1"/>
      <p:bldP spid="965643" grpId="0" uiExpand="1" animBg="1"/>
      <p:bldP spid="965644" grpId="0" uiExpand="1" animBg="1"/>
      <p:bldP spid="965645" grpId="0" uiExpand="1" animBg="1"/>
      <p:bldP spid="42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75E5A25-7D9B-2444-8F10-B56487359E93}" type="slidenum">
              <a:rPr lang="en-US" sz="1400" b="0">
                <a:latin typeface="Times New Roman" charset="0"/>
              </a:rPr>
              <a:pPr eaLnBrk="1" hangingPunct="1"/>
              <a:t>78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000" dirty="0">
                <a:latin typeface="Helvetica" charset="0"/>
                <a:ea typeface="ＭＳ Ｐゴシック" charset="0"/>
                <a:cs typeface="ＭＳ Ｐゴシック" charset="0"/>
              </a:rPr>
              <a:t>(some assembly required)</a:t>
            </a:r>
          </a:p>
        </p:txBody>
      </p:sp>
      <p:sp>
        <p:nvSpPr>
          <p:cNvPr id="947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Fragmentation: when forwarding a packet, an Internet router can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split </a:t>
            </a:r>
            <a:r>
              <a:rPr lang="en-US" dirty="0">
                <a:latin typeface="Calibri"/>
              </a:rPr>
              <a:t>it into multiple pieces (</a:t>
            </a:r>
            <a:r>
              <a:rPr lang="ja-JP" altLang="en-US" dirty="0">
                <a:latin typeface="Calibri"/>
              </a:rPr>
              <a:t>“</a:t>
            </a:r>
            <a:r>
              <a:rPr lang="en-US" altLang="ja-JP" dirty="0">
                <a:latin typeface="Calibri"/>
              </a:rPr>
              <a:t>fragments</a:t>
            </a:r>
            <a:r>
              <a:rPr lang="ja-JP" altLang="en-US" dirty="0">
                <a:latin typeface="Calibri"/>
              </a:rPr>
              <a:t>”</a:t>
            </a:r>
            <a:r>
              <a:rPr lang="en-US" altLang="ja-JP" dirty="0">
                <a:latin typeface="Calibri"/>
              </a:rPr>
              <a:t>) if too big for next hop link</a:t>
            </a:r>
            <a:br>
              <a:rPr lang="en-US" altLang="ja-JP" dirty="0">
                <a:latin typeface="Calibri"/>
              </a:rPr>
            </a:br>
            <a:endParaRPr lang="en-US" altLang="ja-JP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Must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reassemble </a:t>
            </a:r>
            <a:r>
              <a:rPr lang="en-US" dirty="0">
                <a:latin typeface="Calibri"/>
              </a:rPr>
              <a:t>to recover original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Need fragmentation information (32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Packet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identifier</a:t>
            </a:r>
            <a:r>
              <a:rPr lang="en-US" dirty="0">
                <a:latin typeface="Calibri"/>
                <a:ea typeface="Calibri"/>
                <a:cs typeface="Calibri"/>
              </a:rPr>
              <a:t>,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flags</a:t>
            </a:r>
            <a:r>
              <a:rPr lang="en-US" dirty="0">
                <a:latin typeface="Calibri"/>
                <a:ea typeface="Calibri"/>
                <a:cs typeface="Calibri"/>
              </a:rPr>
              <a:t>, and fragment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offset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04003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7203" grpId="0" build="p"/>
      <p:bldP spid="32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&amp;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512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76225" y="1304925"/>
            <a:ext cx="3810000" cy="4648200"/>
          </a:xfrm>
        </p:spPr>
        <p:txBody>
          <a:bodyPr/>
          <a:lstStyle/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network links have MTU (</a:t>
            </a:r>
            <a:r>
              <a:rPr lang="en-US" sz="1800" dirty="0" err="1">
                <a:latin typeface="Calibri"/>
                <a:ea typeface="ＭＳ Ｐゴシック" charset="0"/>
                <a:cs typeface="ＭＳ Ｐゴシック" charset="0"/>
              </a:rPr>
              <a:t>max.transfer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 size) - largest possible link-level frame.</a:t>
            </a:r>
            <a:endParaRPr lang="en-US" sz="2000" dirty="0">
              <a:latin typeface="Calibri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different link types, different MTUs </a:t>
            </a:r>
          </a:p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large IP datagram divided (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fragmented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) within net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one datagram becomes several datagrams</a:t>
            </a:r>
            <a:endParaRPr lang="en-US" sz="1600" dirty="0">
              <a:latin typeface="Calibri"/>
              <a:ea typeface="ＭＳ Ｐゴシック" charset="0"/>
            </a:endParaRPr>
          </a:p>
          <a:p>
            <a:pPr lvl="1"/>
            <a:r>
              <a:rPr lang="ja-JP" altLang="en-US" sz="1800" dirty="0">
                <a:latin typeface="Calibri"/>
                <a:ea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</a:rPr>
              <a:t>reassembled</a:t>
            </a:r>
            <a:r>
              <a:rPr lang="ja-JP" altLang="en-US" sz="1800" dirty="0">
                <a:latin typeface="Calibri"/>
                <a:ea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</a:rPr>
              <a:t> only at final destination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IP header bits used to identify, order related fragments</a:t>
            </a:r>
          </a:p>
          <a:p>
            <a:r>
              <a:rPr lang="en-US" sz="2200" dirty="0">
                <a:latin typeface="Calibri"/>
                <a:ea typeface="ＭＳ Ｐゴシック" charset="0"/>
              </a:rPr>
              <a:t>IPv6 does things differently…</a:t>
            </a:r>
          </a:p>
        </p:txBody>
      </p:sp>
      <p:sp>
        <p:nvSpPr>
          <p:cNvPr id="51206" name="Freeform 4"/>
          <p:cNvSpPr>
            <a:spLocks/>
          </p:cNvSpPr>
          <p:nvPr/>
        </p:nvSpPr>
        <p:spPr bwMode="auto">
          <a:xfrm>
            <a:off x="4597400" y="1628775"/>
            <a:ext cx="2436813" cy="2255838"/>
          </a:xfrm>
          <a:custGeom>
            <a:avLst/>
            <a:gdLst>
              <a:gd name="T0" fmla="*/ 850193116 w 1292"/>
              <a:gd name="T1" fmla="*/ 22615899 h 1255"/>
              <a:gd name="T2" fmla="*/ 124505678 w 1292"/>
              <a:gd name="T3" fmla="*/ 507256181 h 1255"/>
              <a:gd name="T4" fmla="*/ 103160932 w 1292"/>
              <a:gd name="T5" fmla="*/ 1689779043 h 1255"/>
              <a:gd name="T6" fmla="*/ 188536146 w 1292"/>
              <a:gd name="T7" fmla="*/ 2147483647 h 1255"/>
              <a:gd name="T8" fmla="*/ 87153597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1437766887 h 1255"/>
              <a:gd name="T18" fmla="*/ 2147483647 w 1292"/>
              <a:gd name="T19" fmla="*/ 681726826 h 1255"/>
              <a:gd name="T20" fmla="*/ 2147483647 w 1292"/>
              <a:gd name="T21" fmla="*/ 371557190 h 1255"/>
              <a:gd name="T22" fmla="*/ 850193116 w 1292"/>
              <a:gd name="T23" fmla="*/ 22615899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sp>
        <p:nvSpPr>
          <p:cNvPr id="51207" name="Freeform 5"/>
          <p:cNvSpPr>
            <a:spLocks/>
          </p:cNvSpPr>
          <p:nvPr/>
        </p:nvSpPr>
        <p:spPr bwMode="auto">
          <a:xfrm>
            <a:off x="4597400" y="4030663"/>
            <a:ext cx="1976438" cy="1987550"/>
          </a:xfrm>
          <a:custGeom>
            <a:avLst/>
            <a:gdLst>
              <a:gd name="T0" fmla="*/ 10251216 w 873"/>
              <a:gd name="T1" fmla="*/ 1810653821 h 940"/>
              <a:gd name="T2" fmla="*/ 1178869424 w 873"/>
              <a:gd name="T3" fmla="*/ 290598840 h 940"/>
              <a:gd name="T4" fmla="*/ 2147483647 w 873"/>
              <a:gd name="T5" fmla="*/ 98356238 h 940"/>
              <a:gd name="T6" fmla="*/ 2147483647 w 873"/>
              <a:gd name="T7" fmla="*/ 880738380 h 940"/>
              <a:gd name="T8" fmla="*/ 2147483647 w 873"/>
              <a:gd name="T9" fmla="*/ 1551350436 h 940"/>
              <a:gd name="T10" fmla="*/ 2147483647 w 873"/>
              <a:gd name="T11" fmla="*/ 2147483647 h 940"/>
              <a:gd name="T12" fmla="*/ 2147483647 w 873"/>
              <a:gd name="T13" fmla="*/ 2147483647 h 940"/>
              <a:gd name="T14" fmla="*/ 2147483647 w 873"/>
              <a:gd name="T15" fmla="*/ 2147483647 h 940"/>
              <a:gd name="T16" fmla="*/ 2142467848 w 873"/>
              <a:gd name="T17" fmla="*/ 2147483647 h 940"/>
              <a:gd name="T18" fmla="*/ 712448168 w 873"/>
              <a:gd name="T19" fmla="*/ 2147483647 h 940"/>
              <a:gd name="T20" fmla="*/ 10251216 w 873"/>
              <a:gd name="T21" fmla="*/ 1810653821 h 9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73"/>
              <a:gd name="T34" fmla="*/ 0 h 940"/>
              <a:gd name="T35" fmla="*/ 873 w 873"/>
              <a:gd name="T36" fmla="*/ 940 h 94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73" h="940">
                <a:moveTo>
                  <a:pt x="2" y="405"/>
                </a:moveTo>
                <a:cubicBezTo>
                  <a:pt x="17" y="290"/>
                  <a:pt x="138" y="129"/>
                  <a:pt x="230" y="65"/>
                </a:cubicBezTo>
                <a:cubicBezTo>
                  <a:pt x="322" y="1"/>
                  <a:pt x="460" y="0"/>
                  <a:pt x="555" y="22"/>
                </a:cubicBezTo>
                <a:cubicBezTo>
                  <a:pt x="650" y="44"/>
                  <a:pt x="748" y="143"/>
                  <a:pt x="800" y="197"/>
                </a:cubicBezTo>
                <a:cubicBezTo>
                  <a:pt x="852" y="251"/>
                  <a:pt x="859" y="292"/>
                  <a:pt x="866" y="347"/>
                </a:cubicBezTo>
                <a:cubicBezTo>
                  <a:pt x="873" y="402"/>
                  <a:pt x="855" y="457"/>
                  <a:pt x="842" y="527"/>
                </a:cubicBezTo>
                <a:cubicBezTo>
                  <a:pt x="829" y="597"/>
                  <a:pt x="827" y="714"/>
                  <a:pt x="788" y="767"/>
                </a:cubicBezTo>
                <a:cubicBezTo>
                  <a:pt x="749" y="820"/>
                  <a:pt x="670" y="819"/>
                  <a:pt x="608" y="845"/>
                </a:cubicBezTo>
                <a:cubicBezTo>
                  <a:pt x="546" y="871"/>
                  <a:pt x="496" y="940"/>
                  <a:pt x="418" y="925"/>
                </a:cubicBezTo>
                <a:cubicBezTo>
                  <a:pt x="340" y="910"/>
                  <a:pt x="208" y="840"/>
                  <a:pt x="139" y="754"/>
                </a:cubicBezTo>
                <a:cubicBezTo>
                  <a:pt x="69" y="667"/>
                  <a:pt x="0" y="546"/>
                  <a:pt x="2" y="405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grpSp>
        <p:nvGrpSpPr>
          <p:cNvPr id="51208" name="Group 6"/>
          <p:cNvGrpSpPr>
            <a:grpSpLocks/>
          </p:cNvGrpSpPr>
          <p:nvPr/>
        </p:nvGrpSpPr>
        <p:grpSpPr bwMode="auto">
          <a:xfrm>
            <a:off x="4191000" y="2008188"/>
            <a:ext cx="649288" cy="1247775"/>
            <a:chOff x="3314" y="1248"/>
            <a:chExt cx="344" cy="694"/>
          </a:xfrm>
        </p:grpSpPr>
        <p:sp>
          <p:nvSpPr>
            <p:cNvPr id="51349" name="Line 8"/>
            <p:cNvSpPr>
              <a:spLocks noChangeShapeType="1"/>
            </p:cNvSpPr>
            <p:nvPr/>
          </p:nvSpPr>
          <p:spPr bwMode="auto">
            <a:xfrm flipV="1">
              <a:off x="3606" y="1433"/>
              <a:ext cx="5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50" name="Line 10"/>
            <p:cNvSpPr>
              <a:spLocks noChangeShapeType="1"/>
            </p:cNvSpPr>
            <p:nvPr/>
          </p:nvSpPr>
          <p:spPr bwMode="auto">
            <a:xfrm flipV="1">
              <a:off x="3606" y="1882"/>
              <a:ext cx="5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1351" name="Group 11"/>
            <p:cNvGrpSpPr>
              <a:grpSpLocks/>
            </p:cNvGrpSpPr>
            <p:nvPr/>
          </p:nvGrpSpPr>
          <p:grpSpPr bwMode="auto">
            <a:xfrm>
              <a:off x="3404" y="1504"/>
              <a:ext cx="51" cy="167"/>
              <a:chOff x="3842" y="406"/>
              <a:chExt cx="51" cy="167"/>
            </a:xfrm>
          </p:grpSpPr>
          <p:sp>
            <p:nvSpPr>
              <p:cNvPr id="51353" name="Oval 12"/>
              <p:cNvSpPr>
                <a:spLocks noChangeArrowheads="1"/>
              </p:cNvSpPr>
              <p:nvPr/>
            </p:nvSpPr>
            <p:spPr bwMode="auto">
              <a:xfrm>
                <a:off x="3842" y="40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4" name="Oval 13"/>
              <p:cNvSpPr>
                <a:spLocks noChangeArrowheads="1"/>
              </p:cNvSpPr>
              <p:nvPr/>
            </p:nvSpPr>
            <p:spPr bwMode="auto">
              <a:xfrm>
                <a:off x="3844" y="46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5" name="Oval 14"/>
              <p:cNvSpPr>
                <a:spLocks noChangeArrowheads="1"/>
              </p:cNvSpPr>
              <p:nvPr/>
            </p:nvSpPr>
            <p:spPr bwMode="auto">
              <a:xfrm>
                <a:off x="3846" y="52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1352" name="Line 15"/>
            <p:cNvSpPr>
              <a:spLocks noChangeShapeType="1"/>
            </p:cNvSpPr>
            <p:nvPr/>
          </p:nvSpPr>
          <p:spPr bwMode="auto">
            <a:xfrm>
              <a:off x="3654" y="1431"/>
              <a:ext cx="0" cy="4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1209" name="Line 16"/>
          <p:cNvSpPr>
            <a:spLocks noChangeShapeType="1"/>
          </p:cNvSpPr>
          <p:nvPr/>
        </p:nvSpPr>
        <p:spPr bwMode="auto">
          <a:xfrm flipV="1">
            <a:off x="4670425" y="2584450"/>
            <a:ext cx="127000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0" name="Line 17"/>
          <p:cNvSpPr>
            <a:spLocks noChangeShapeType="1"/>
          </p:cNvSpPr>
          <p:nvPr/>
        </p:nvSpPr>
        <p:spPr bwMode="auto">
          <a:xfrm>
            <a:off x="5246688" y="1909763"/>
            <a:ext cx="658812" cy="279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1" name="Line 18"/>
          <p:cNvSpPr>
            <a:spLocks noChangeShapeType="1"/>
          </p:cNvSpPr>
          <p:nvPr/>
        </p:nvSpPr>
        <p:spPr bwMode="auto">
          <a:xfrm>
            <a:off x="6092825" y="2246313"/>
            <a:ext cx="196850" cy="6699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2" name="Line 19"/>
          <p:cNvSpPr>
            <a:spLocks noChangeShapeType="1"/>
          </p:cNvSpPr>
          <p:nvPr/>
        </p:nvSpPr>
        <p:spPr bwMode="auto">
          <a:xfrm>
            <a:off x="4995863" y="2022475"/>
            <a:ext cx="1587" cy="5826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3" name="Line 20"/>
          <p:cNvSpPr>
            <a:spLocks noChangeShapeType="1"/>
          </p:cNvSpPr>
          <p:nvPr/>
        </p:nvSpPr>
        <p:spPr bwMode="auto">
          <a:xfrm>
            <a:off x="5021263" y="2670175"/>
            <a:ext cx="971550" cy="4016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4" name="Line 21"/>
          <p:cNvSpPr>
            <a:spLocks noChangeShapeType="1"/>
          </p:cNvSpPr>
          <p:nvPr/>
        </p:nvSpPr>
        <p:spPr bwMode="auto">
          <a:xfrm flipH="1" flipV="1">
            <a:off x="6548438" y="3162300"/>
            <a:ext cx="476250" cy="687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5" name="Line 22"/>
          <p:cNvSpPr>
            <a:spLocks noChangeShapeType="1"/>
          </p:cNvSpPr>
          <p:nvPr/>
        </p:nvSpPr>
        <p:spPr bwMode="auto">
          <a:xfrm flipH="1">
            <a:off x="5254625" y="2214563"/>
            <a:ext cx="758825" cy="5175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6" name="Line 23"/>
          <p:cNvSpPr>
            <a:spLocks noChangeShapeType="1"/>
          </p:cNvSpPr>
          <p:nvPr/>
        </p:nvSpPr>
        <p:spPr bwMode="auto">
          <a:xfrm flipH="1">
            <a:off x="5264150" y="1654175"/>
            <a:ext cx="47625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7" name="Line 24"/>
          <p:cNvSpPr>
            <a:spLocks noChangeShapeType="1"/>
          </p:cNvSpPr>
          <p:nvPr/>
        </p:nvSpPr>
        <p:spPr bwMode="auto">
          <a:xfrm flipH="1">
            <a:off x="5981700" y="1830388"/>
            <a:ext cx="273050" cy="2365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18" name="Group 25"/>
          <p:cNvGrpSpPr>
            <a:grpSpLocks/>
          </p:cNvGrpSpPr>
          <p:nvPr/>
        </p:nvGrpSpPr>
        <p:grpSpPr bwMode="auto">
          <a:xfrm>
            <a:off x="4745038" y="1793875"/>
            <a:ext cx="679450" cy="314325"/>
            <a:chOff x="3600" y="219"/>
            <a:chExt cx="360" cy="175"/>
          </a:xfrm>
        </p:grpSpPr>
        <p:sp>
          <p:nvSpPr>
            <p:cNvPr id="51336" name="Oval 2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37" name="Line 2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8" name="Line 2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9" name="Rectangle 2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40" name="Oval 3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41" name="Group 3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46" name="Line 3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7" name="Line 3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8" name="Line 3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42" name="Group 3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43" name="Line 3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4" name="Line 3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5" name="Line 3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19" name="Group 39"/>
          <p:cNvGrpSpPr>
            <a:grpSpLocks/>
          </p:cNvGrpSpPr>
          <p:nvPr/>
        </p:nvGrpSpPr>
        <p:grpSpPr bwMode="auto">
          <a:xfrm>
            <a:off x="4762500" y="2451100"/>
            <a:ext cx="679450" cy="314325"/>
            <a:chOff x="3600" y="219"/>
            <a:chExt cx="360" cy="175"/>
          </a:xfrm>
        </p:grpSpPr>
        <p:sp>
          <p:nvSpPr>
            <p:cNvPr id="51323" name="Oval 4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24" name="Line 4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5" name="Line 4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6" name="Rectangle 4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27" name="Oval 4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28" name="Group 4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33" name="Line 4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4" name="Line 4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5" name="Line 4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29" name="Group 4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30" name="Line 5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1" name="Line 5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2" name="Line 5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0" name="Group 53"/>
          <p:cNvGrpSpPr>
            <a:grpSpLocks/>
          </p:cNvGrpSpPr>
          <p:nvPr/>
        </p:nvGrpSpPr>
        <p:grpSpPr bwMode="auto">
          <a:xfrm>
            <a:off x="5732463" y="2001838"/>
            <a:ext cx="676275" cy="314325"/>
            <a:chOff x="3600" y="219"/>
            <a:chExt cx="360" cy="175"/>
          </a:xfrm>
        </p:grpSpPr>
        <p:sp>
          <p:nvSpPr>
            <p:cNvPr id="51310" name="Oval 54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11" name="Line 55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2" name="Line 56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3" name="Rectangle 57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14" name="Oval 58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15" name="Group 59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20" name="Line 6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1" name="Line 6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2" name="Line 6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16" name="Group 63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17" name="Line 6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8" name="Line 6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9" name="Line 6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1" name="Group 67"/>
          <p:cNvGrpSpPr>
            <a:grpSpLocks/>
          </p:cNvGrpSpPr>
          <p:nvPr/>
        </p:nvGrpSpPr>
        <p:grpSpPr bwMode="auto">
          <a:xfrm>
            <a:off x="5976938" y="2908300"/>
            <a:ext cx="679450" cy="314325"/>
            <a:chOff x="3600" y="219"/>
            <a:chExt cx="360" cy="175"/>
          </a:xfrm>
        </p:grpSpPr>
        <p:sp>
          <p:nvSpPr>
            <p:cNvPr id="51297" name="Oval 68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98" name="Line 6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99" name="Line 7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00" name="Rectangle 71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01" name="Oval 7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02" name="Group 7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07" name="Line 7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8" name="Line 7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9" name="Line 7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03" name="Group 7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04" name="Line 7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5" name="Line 7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6" name="Line 8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2" name="Group 81"/>
          <p:cNvGrpSpPr>
            <a:grpSpLocks/>
          </p:cNvGrpSpPr>
          <p:nvPr/>
        </p:nvGrpSpPr>
        <p:grpSpPr bwMode="auto">
          <a:xfrm>
            <a:off x="5745163" y="4900613"/>
            <a:ext cx="715962" cy="311150"/>
            <a:chOff x="3600" y="219"/>
            <a:chExt cx="360" cy="175"/>
          </a:xfrm>
        </p:grpSpPr>
        <p:sp>
          <p:nvSpPr>
            <p:cNvPr id="51284" name="Oval 82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85" name="Line 83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6" name="Line 84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7" name="Rectangle 85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88" name="Oval 86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89" name="Group 87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94" name="Line 8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5" name="Line 8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6" name="Line 9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90" name="Group 91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91" name="Line 9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2" name="Line 9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3" name="Line 9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3" name="Group 95"/>
          <p:cNvGrpSpPr>
            <a:grpSpLocks/>
          </p:cNvGrpSpPr>
          <p:nvPr/>
        </p:nvGrpSpPr>
        <p:grpSpPr bwMode="auto">
          <a:xfrm>
            <a:off x="6738938" y="3889375"/>
            <a:ext cx="679450" cy="314325"/>
            <a:chOff x="3600" y="219"/>
            <a:chExt cx="360" cy="175"/>
          </a:xfrm>
        </p:grpSpPr>
        <p:sp>
          <p:nvSpPr>
            <p:cNvPr id="51271" name="Oval 9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2" name="Line 9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3" name="Line 9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4" name="Rectangle 9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75" name="Oval 10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76" name="Group 10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81" name="Line 10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2" name="Line 10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3" name="Line 10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77" name="Group 10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78" name="Line 10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79" name="Line 10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0" name="Line 10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pic>
        <p:nvPicPr>
          <p:cNvPr id="5122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350" y="4392613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5" name="Line 110"/>
          <p:cNvSpPr>
            <a:spLocks noChangeShapeType="1"/>
          </p:cNvSpPr>
          <p:nvPr/>
        </p:nvSpPr>
        <p:spPr bwMode="auto">
          <a:xfrm>
            <a:off x="5249863" y="4721225"/>
            <a:ext cx="31432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122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4900" y="519112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7" name="Line 112"/>
          <p:cNvSpPr>
            <a:spLocks noChangeShapeType="1"/>
          </p:cNvSpPr>
          <p:nvPr/>
        </p:nvSpPr>
        <p:spPr bwMode="auto">
          <a:xfrm flipV="1">
            <a:off x="5465763" y="5529263"/>
            <a:ext cx="984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28" name="Group 113"/>
          <p:cNvGrpSpPr>
            <a:grpSpLocks/>
          </p:cNvGrpSpPr>
          <p:nvPr/>
        </p:nvGrpSpPr>
        <p:grpSpPr bwMode="auto">
          <a:xfrm>
            <a:off x="5084763" y="4849813"/>
            <a:ext cx="96837" cy="300037"/>
            <a:chOff x="3842" y="406"/>
            <a:chExt cx="51" cy="167"/>
          </a:xfrm>
        </p:grpSpPr>
        <p:sp>
          <p:nvSpPr>
            <p:cNvPr id="51268" name="Oval 114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9" name="Oval 115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0" name="Oval 116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29" name="Line 117"/>
          <p:cNvSpPr>
            <a:spLocks noChangeShapeType="1"/>
          </p:cNvSpPr>
          <p:nvPr/>
        </p:nvSpPr>
        <p:spPr bwMode="auto">
          <a:xfrm>
            <a:off x="5556250" y="4718050"/>
            <a:ext cx="0" cy="809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0" name="Line 118"/>
          <p:cNvSpPr>
            <a:spLocks noChangeShapeType="1"/>
          </p:cNvSpPr>
          <p:nvPr/>
        </p:nvSpPr>
        <p:spPr bwMode="auto">
          <a:xfrm>
            <a:off x="5556250" y="5067300"/>
            <a:ext cx="187325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1" name="Line 119"/>
          <p:cNvSpPr>
            <a:spLocks noChangeShapeType="1"/>
          </p:cNvSpPr>
          <p:nvPr/>
        </p:nvSpPr>
        <p:spPr bwMode="auto">
          <a:xfrm flipH="1">
            <a:off x="6461125" y="4206875"/>
            <a:ext cx="636588" cy="877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32" name="Group 120"/>
          <p:cNvGrpSpPr>
            <a:grpSpLocks/>
          </p:cNvGrpSpPr>
          <p:nvPr/>
        </p:nvGrpSpPr>
        <p:grpSpPr bwMode="auto">
          <a:xfrm rot="1433392">
            <a:off x="5003800" y="2955925"/>
            <a:ext cx="1028700" cy="171450"/>
            <a:chOff x="4712" y="1742"/>
            <a:chExt cx="648" cy="108"/>
          </a:xfrm>
        </p:grpSpPr>
        <p:sp>
          <p:nvSpPr>
            <p:cNvPr id="51266" name="Rectangle 121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7" name="Rectangle 122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3" name="Group 123"/>
          <p:cNvGrpSpPr>
            <a:grpSpLocks/>
          </p:cNvGrpSpPr>
          <p:nvPr/>
        </p:nvGrpSpPr>
        <p:grpSpPr bwMode="auto">
          <a:xfrm rot="3346875">
            <a:off x="6283325" y="3241676"/>
            <a:ext cx="447675" cy="171450"/>
            <a:chOff x="5078" y="1860"/>
            <a:chExt cx="282" cy="108"/>
          </a:xfrm>
        </p:grpSpPr>
        <p:sp>
          <p:nvSpPr>
            <p:cNvPr id="51264" name="Rectangle 12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5" name="Rectangle 12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4" name="Group 126"/>
          <p:cNvGrpSpPr>
            <a:grpSpLocks/>
          </p:cNvGrpSpPr>
          <p:nvPr/>
        </p:nvGrpSpPr>
        <p:grpSpPr bwMode="auto">
          <a:xfrm rot="3215306">
            <a:off x="6600825" y="3346451"/>
            <a:ext cx="447675" cy="171450"/>
            <a:chOff x="5078" y="1860"/>
            <a:chExt cx="282" cy="108"/>
          </a:xfrm>
        </p:grpSpPr>
        <p:sp>
          <p:nvSpPr>
            <p:cNvPr id="51262" name="Rectangle 127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3" name="Rectangle 128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5" name="Group 129"/>
          <p:cNvGrpSpPr>
            <a:grpSpLocks/>
          </p:cNvGrpSpPr>
          <p:nvPr/>
        </p:nvGrpSpPr>
        <p:grpSpPr bwMode="auto">
          <a:xfrm rot="3051000">
            <a:off x="6953250" y="3467101"/>
            <a:ext cx="447675" cy="171450"/>
            <a:chOff x="5078" y="1860"/>
            <a:chExt cx="282" cy="108"/>
          </a:xfrm>
        </p:grpSpPr>
        <p:sp>
          <p:nvSpPr>
            <p:cNvPr id="51260" name="Rectangle 130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1" name="Rectangle 131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36" name="Line 132"/>
          <p:cNvSpPr>
            <a:spLocks noChangeShapeType="1"/>
          </p:cNvSpPr>
          <p:nvPr/>
        </p:nvSpPr>
        <p:spPr bwMode="auto">
          <a:xfrm>
            <a:off x="6007100" y="32766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7" name="Line 133"/>
          <p:cNvSpPr>
            <a:spLocks noChangeShapeType="1"/>
          </p:cNvSpPr>
          <p:nvPr/>
        </p:nvSpPr>
        <p:spPr bwMode="auto">
          <a:xfrm>
            <a:off x="6642100" y="3517900"/>
            <a:ext cx="13335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8" name="Line 134"/>
          <p:cNvSpPr>
            <a:spLocks noChangeShapeType="1"/>
          </p:cNvSpPr>
          <p:nvPr/>
        </p:nvSpPr>
        <p:spPr bwMode="auto">
          <a:xfrm>
            <a:off x="6965950" y="3616325"/>
            <a:ext cx="117475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9" name="Line 135"/>
          <p:cNvSpPr>
            <a:spLocks noChangeShapeType="1"/>
          </p:cNvSpPr>
          <p:nvPr/>
        </p:nvSpPr>
        <p:spPr bwMode="auto">
          <a:xfrm>
            <a:off x="7334250" y="3730625"/>
            <a:ext cx="101600" cy="187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0" name="Text Box 136"/>
          <p:cNvSpPr txBox="1">
            <a:spLocks noChangeArrowheads="1"/>
          </p:cNvSpPr>
          <p:nvPr/>
        </p:nvSpPr>
        <p:spPr bwMode="auto">
          <a:xfrm>
            <a:off x="6615113" y="2246313"/>
            <a:ext cx="22621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fragmentation: 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in:</a:t>
            </a:r>
            <a:r>
              <a:rPr lang="en-US" sz="1600" dirty="0">
                <a:latin typeface="Calibri"/>
              </a:rPr>
              <a:t> one large datagram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out:</a:t>
            </a:r>
            <a:r>
              <a:rPr lang="en-US" sz="1600" dirty="0">
                <a:latin typeface="Calibri"/>
              </a:rPr>
              <a:t> 3 smaller datagrams</a:t>
            </a:r>
            <a:endParaRPr lang="en-US" sz="1800" dirty="0">
              <a:latin typeface="Calibri"/>
            </a:endParaRPr>
          </a:p>
        </p:txBody>
      </p:sp>
      <p:grpSp>
        <p:nvGrpSpPr>
          <p:cNvPr id="51241" name="Group 137"/>
          <p:cNvGrpSpPr>
            <a:grpSpLocks/>
          </p:cNvGrpSpPr>
          <p:nvPr/>
        </p:nvGrpSpPr>
        <p:grpSpPr bwMode="auto">
          <a:xfrm rot="-10773343">
            <a:off x="5610225" y="4352925"/>
            <a:ext cx="447675" cy="171450"/>
            <a:chOff x="5078" y="1860"/>
            <a:chExt cx="282" cy="108"/>
          </a:xfrm>
        </p:grpSpPr>
        <p:sp>
          <p:nvSpPr>
            <p:cNvPr id="51258" name="Rectangle 138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9" name="Rectangle 139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2" name="Group 140"/>
          <p:cNvGrpSpPr>
            <a:grpSpLocks/>
          </p:cNvGrpSpPr>
          <p:nvPr/>
        </p:nvGrpSpPr>
        <p:grpSpPr bwMode="auto">
          <a:xfrm rot="-10773343">
            <a:off x="5613400" y="4546600"/>
            <a:ext cx="447675" cy="171450"/>
            <a:chOff x="5078" y="1860"/>
            <a:chExt cx="282" cy="108"/>
          </a:xfrm>
        </p:grpSpPr>
        <p:sp>
          <p:nvSpPr>
            <p:cNvPr id="51256" name="Rectangle 141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7" name="Rectangle 142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3" name="Group 143"/>
          <p:cNvGrpSpPr>
            <a:grpSpLocks/>
          </p:cNvGrpSpPr>
          <p:nvPr/>
        </p:nvGrpSpPr>
        <p:grpSpPr bwMode="auto">
          <a:xfrm rot="-10773343">
            <a:off x="5616575" y="4740275"/>
            <a:ext cx="447675" cy="171450"/>
            <a:chOff x="5078" y="1860"/>
            <a:chExt cx="282" cy="108"/>
          </a:xfrm>
        </p:grpSpPr>
        <p:sp>
          <p:nvSpPr>
            <p:cNvPr id="51254" name="Rectangle 14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5" name="Rectangle 14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4" name="Line 146"/>
          <p:cNvSpPr>
            <a:spLocks noChangeShapeType="1"/>
          </p:cNvSpPr>
          <p:nvPr/>
        </p:nvSpPr>
        <p:spPr bwMode="auto">
          <a:xfrm rot="9691848">
            <a:off x="5365750" y="4410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5" name="Line 147"/>
          <p:cNvSpPr>
            <a:spLocks noChangeShapeType="1"/>
          </p:cNvSpPr>
          <p:nvPr/>
        </p:nvSpPr>
        <p:spPr bwMode="auto">
          <a:xfrm rot="9691848">
            <a:off x="5356225" y="45847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6" name="Line 148"/>
          <p:cNvSpPr>
            <a:spLocks noChangeShapeType="1"/>
          </p:cNvSpPr>
          <p:nvPr/>
        </p:nvSpPr>
        <p:spPr bwMode="auto">
          <a:xfrm rot="9691848">
            <a:off x="5359400" y="4791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47" name="Group 149"/>
          <p:cNvGrpSpPr>
            <a:grpSpLocks/>
          </p:cNvGrpSpPr>
          <p:nvPr/>
        </p:nvGrpSpPr>
        <p:grpSpPr bwMode="auto">
          <a:xfrm rot="10793026">
            <a:off x="4281488" y="4189413"/>
            <a:ext cx="1030287" cy="173037"/>
            <a:chOff x="4712" y="1742"/>
            <a:chExt cx="648" cy="108"/>
          </a:xfrm>
        </p:grpSpPr>
        <p:sp>
          <p:nvSpPr>
            <p:cNvPr id="51252" name="Rectangle 150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3" name="Rectangle 151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8" name="Line 152"/>
          <p:cNvSpPr>
            <a:spLocks noChangeShapeType="1"/>
          </p:cNvSpPr>
          <p:nvPr/>
        </p:nvSpPr>
        <p:spPr bwMode="auto">
          <a:xfrm rot="9691848">
            <a:off x="4032250" y="42322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9" name="Text Box 153"/>
          <p:cNvSpPr txBox="1">
            <a:spLocks noChangeArrowheads="1"/>
          </p:cNvSpPr>
          <p:nvPr/>
        </p:nvSpPr>
        <p:spPr bwMode="auto">
          <a:xfrm>
            <a:off x="4672013" y="3843338"/>
            <a:ext cx="11336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reassembly</a:t>
            </a:r>
            <a:endParaRPr lang="en-US" sz="1800" dirty="0">
              <a:latin typeface="Calibri"/>
            </a:endParaRPr>
          </a:p>
        </p:txBody>
      </p:sp>
      <p:pic>
        <p:nvPicPr>
          <p:cNvPr id="5125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008188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80987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79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59197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mph" presetSubtype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12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Switches forward packets</a:t>
            </a:r>
          </a:p>
        </p:txBody>
      </p:sp>
      <p:pic>
        <p:nvPicPr>
          <p:cNvPr id="4301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3352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1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54864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2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3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876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4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5" name="TextBox 12"/>
          <p:cNvSpPr txBox="1">
            <a:spLocks noChangeArrowheads="1"/>
          </p:cNvSpPr>
          <p:nvPr/>
        </p:nvSpPr>
        <p:spPr bwMode="auto">
          <a:xfrm>
            <a:off x="7239002" y="1912058"/>
            <a:ext cx="15698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EDINBURGH</a:t>
            </a:r>
          </a:p>
        </p:txBody>
      </p:sp>
      <p:sp>
        <p:nvSpPr>
          <p:cNvPr id="43016" name="TextBox 14"/>
          <p:cNvSpPr txBox="1">
            <a:spLocks noChangeArrowheads="1"/>
          </p:cNvSpPr>
          <p:nvPr/>
        </p:nvSpPr>
        <p:spPr bwMode="auto">
          <a:xfrm>
            <a:off x="105535" y="5562600"/>
            <a:ext cx="1108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OXFORD</a:t>
            </a:r>
          </a:p>
        </p:txBody>
      </p:sp>
      <p:sp>
        <p:nvSpPr>
          <p:cNvPr id="43017" name="TextBox 15"/>
          <p:cNvSpPr txBox="1">
            <a:spLocks noChangeArrowheads="1"/>
          </p:cNvSpPr>
          <p:nvPr/>
        </p:nvSpPr>
        <p:spPr bwMode="auto">
          <a:xfrm>
            <a:off x="277935" y="1766907"/>
            <a:ext cx="12747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r" eaLnBrk="1" hangingPunct="1"/>
            <a:r>
              <a:rPr lang="en-US" dirty="0"/>
              <a:t>GLASGOW</a:t>
            </a:r>
          </a:p>
        </p:txBody>
      </p:sp>
      <p:sp>
        <p:nvSpPr>
          <p:cNvPr id="43018" name="TextBox 31"/>
          <p:cNvSpPr txBox="1">
            <a:spLocks noChangeArrowheads="1"/>
          </p:cNvSpPr>
          <p:nvPr/>
        </p:nvSpPr>
        <p:spPr bwMode="auto">
          <a:xfrm>
            <a:off x="6951516" y="5638800"/>
            <a:ext cx="6464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UCL</a:t>
            </a:r>
          </a:p>
        </p:txBody>
      </p:sp>
      <p:graphicFrame>
        <p:nvGraphicFramePr>
          <p:cNvPr id="43" name="Table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536858"/>
              </p:ext>
            </p:extLst>
          </p:nvPr>
        </p:nvGraphicFramePr>
        <p:xfrm>
          <a:off x="5791200" y="3352800"/>
          <a:ext cx="2743200" cy="171608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6558">
                <a:tc>
                  <a:txBody>
                    <a:bodyPr/>
                    <a:lstStyle/>
                    <a:p>
                      <a:r>
                        <a:rPr lang="en-US" sz="1400" dirty="0"/>
                        <a:t>Destination 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Next</a:t>
                      </a:r>
                      <a:r>
                        <a:rPr lang="en-US" sz="1400" baseline="0" dirty="0"/>
                        <a:t> Hop</a:t>
                      </a:r>
                      <a:endParaRPr lang="en-US" sz="1400" dirty="0"/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GLASGOW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OXFORD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5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EDIN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UCL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3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43039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200400"/>
            <a:ext cx="762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4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505200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" name="Straight Arrow Connector 56"/>
          <p:cNvCxnSpPr/>
          <p:nvPr/>
        </p:nvCxnSpPr>
        <p:spPr>
          <a:xfrm>
            <a:off x="3962400" y="3657600"/>
            <a:ext cx="1219200" cy="1588"/>
          </a:xfrm>
          <a:prstGeom prst="straightConnector1">
            <a:avLst/>
          </a:prstGeom>
          <a:ln w="12700">
            <a:solidFill>
              <a:schemeClr val="tx1"/>
            </a:solidFill>
            <a:prstDash val="sysDash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5999163" y="2938463"/>
            <a:ext cx="21542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/>
              <a:t>Forwarding Table</a:t>
            </a:r>
          </a:p>
        </p:txBody>
      </p:sp>
      <p:cxnSp>
        <p:nvCxnSpPr>
          <p:cNvPr id="34" name="Straight Connector 33"/>
          <p:cNvCxnSpPr>
            <a:stCxn id="43040" idx="3"/>
            <a:endCxn id="43010" idx="1"/>
          </p:cNvCxnSpPr>
          <p:nvPr/>
        </p:nvCxnSpPr>
        <p:spPr>
          <a:xfrm flipV="1">
            <a:off x="1524000" y="3695700"/>
            <a:ext cx="1828800" cy="381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 flipV="1">
            <a:off x="2362200" y="3848100"/>
            <a:ext cx="1143000" cy="11049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rot="16200000" flipV="1">
            <a:off x="4000500" y="3924300"/>
            <a:ext cx="1676400" cy="1600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rot="10800000" flipV="1">
            <a:off x="4114800" y="2286000"/>
            <a:ext cx="1752600" cy="1143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rot="10800000">
            <a:off x="2362200" y="2362200"/>
            <a:ext cx="1143000" cy="1066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16200000" flipV="1">
            <a:off x="2286000" y="5410200"/>
            <a:ext cx="228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 flipV="1">
            <a:off x="1066800" y="5410200"/>
            <a:ext cx="5334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rot="16200000" flipH="1">
            <a:off x="1371600" y="4648200"/>
            <a:ext cx="3048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rot="10800000">
            <a:off x="6324600" y="5865813"/>
            <a:ext cx="381000" cy="1587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 rot="10800000" flipV="1">
            <a:off x="5105400" y="5945188"/>
            <a:ext cx="381000" cy="15081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6743700" y="2133600"/>
            <a:ext cx="495300" cy="158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rot="5400000" flipH="1" flipV="1">
            <a:off x="6096001" y="1676400"/>
            <a:ext cx="304800" cy="3175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ounded Rectangle 46"/>
          <p:cNvSpPr/>
          <p:nvPr/>
        </p:nvSpPr>
        <p:spPr>
          <a:xfrm>
            <a:off x="5638800" y="4419600"/>
            <a:ext cx="2971800" cy="457200"/>
          </a:xfrm>
          <a:prstGeom prst="roundRect">
            <a:avLst/>
          </a:prstGeom>
          <a:solidFill>
            <a:srgbClr val="FFC000">
              <a:alpha val="24000"/>
            </a:srgbClr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609600" y="3200400"/>
            <a:ext cx="1447800" cy="381000"/>
            <a:chOff x="885372" y="3276600"/>
            <a:chExt cx="1172028" cy="228600"/>
          </a:xfrm>
        </p:grpSpPr>
        <p:sp>
          <p:nvSpPr>
            <p:cNvPr id="36" name="Rectangle 35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200" dirty="0"/>
                <a:t>111010010</a:t>
              </a:r>
              <a:endParaRPr lang="en-US" sz="2800" dirty="0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100" dirty="0">
                  <a:solidFill>
                    <a:schemeClr val="tx1"/>
                  </a:solidFill>
                </a:rPr>
                <a:t>EDIN</a:t>
              </a:r>
            </a:p>
          </p:txBody>
        </p:sp>
      </p:grpSp>
      <p:sp>
        <p:nvSpPr>
          <p:cNvPr id="43057" name="TextBox 10"/>
          <p:cNvSpPr txBox="1">
            <a:spLocks noChangeArrowheads="1"/>
          </p:cNvSpPr>
          <p:nvPr/>
        </p:nvSpPr>
        <p:spPr bwMode="auto">
          <a:xfrm>
            <a:off x="55626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switch#2</a:t>
            </a:r>
          </a:p>
        </p:txBody>
      </p:sp>
      <p:sp>
        <p:nvSpPr>
          <p:cNvPr id="43058" name="TextBox 48"/>
          <p:cNvSpPr txBox="1">
            <a:spLocks noChangeArrowheads="1"/>
          </p:cNvSpPr>
          <p:nvPr/>
        </p:nvSpPr>
        <p:spPr bwMode="auto">
          <a:xfrm>
            <a:off x="1371600" y="5410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switch#5</a:t>
            </a:r>
          </a:p>
        </p:txBody>
      </p:sp>
      <p:sp>
        <p:nvSpPr>
          <p:cNvPr id="43059" name="TextBox 51"/>
          <p:cNvSpPr txBox="1">
            <a:spLocks noChangeArrowheads="1"/>
          </p:cNvSpPr>
          <p:nvPr/>
        </p:nvSpPr>
        <p:spPr bwMode="auto">
          <a:xfrm>
            <a:off x="5181600" y="60198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switch#3</a:t>
            </a:r>
          </a:p>
        </p:txBody>
      </p:sp>
      <p:sp>
        <p:nvSpPr>
          <p:cNvPr id="43060" name="TextBox 55"/>
          <p:cNvSpPr txBox="1">
            <a:spLocks noChangeArrowheads="1"/>
          </p:cNvSpPr>
          <p:nvPr/>
        </p:nvSpPr>
        <p:spPr bwMode="auto">
          <a:xfrm>
            <a:off x="12192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switch#4</a:t>
            </a:r>
          </a:p>
        </p:txBody>
      </p:sp>
      <p:sp>
        <p:nvSpPr>
          <p:cNvPr id="38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792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8.32562E-7 L 0.15 -8.32562E-7 " pathEditMode="relative" ptsTypes="AA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083 3.36725E-6 L 0.4625 -0.18872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" y="-9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5625 -0.21092 L 0.7125 -0.21092 " pathEditMode="relative" rAng="0" ptsTypes="AA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8" grpId="1"/>
      <p:bldP spid="47" grpId="0" animBg="1"/>
      <p:bldP spid="47" grpId="1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and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2229" name="Group 3"/>
          <p:cNvGrpSpPr>
            <a:grpSpLocks/>
          </p:cNvGrpSpPr>
          <p:nvPr/>
        </p:nvGrpSpPr>
        <p:grpSpPr bwMode="auto">
          <a:xfrm>
            <a:off x="3606800" y="1498600"/>
            <a:ext cx="4800600" cy="4046538"/>
            <a:chOff x="1218" y="944"/>
            <a:chExt cx="3024" cy="2549"/>
          </a:xfrm>
        </p:grpSpPr>
        <p:grpSp>
          <p:nvGrpSpPr>
            <p:cNvPr id="52235" name="Group 4"/>
            <p:cNvGrpSpPr>
              <a:grpSpLocks/>
            </p:cNvGrpSpPr>
            <p:nvPr/>
          </p:nvGrpSpPr>
          <p:grpSpPr bwMode="auto">
            <a:xfrm>
              <a:off x="1218" y="944"/>
              <a:ext cx="2676" cy="419"/>
              <a:chOff x="3006" y="1208"/>
              <a:chExt cx="2676" cy="419"/>
            </a:xfrm>
          </p:grpSpPr>
          <p:sp>
            <p:nvSpPr>
              <p:cNvPr id="52279" name="Rectangle 5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80" name="Rectangle 6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81" name="Text Box 7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82" name="Text Box 8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3" name="Text Box 9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4" name="Text Box 10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=4000</a:t>
                </a:r>
              </a:p>
            </p:txBody>
          </p:sp>
          <p:sp>
            <p:nvSpPr>
              <p:cNvPr id="52285" name="Line 11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6" name="Line 12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7" name="Line 13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8" name="Line 14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9" name="Line 15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90" name="Rectangle 16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6" name="Group 17"/>
            <p:cNvGrpSpPr>
              <a:grpSpLocks/>
            </p:cNvGrpSpPr>
            <p:nvPr/>
          </p:nvGrpSpPr>
          <p:grpSpPr bwMode="auto">
            <a:xfrm>
              <a:off x="1566" y="2048"/>
              <a:ext cx="2676" cy="419"/>
              <a:chOff x="3006" y="1208"/>
              <a:chExt cx="2676" cy="419"/>
            </a:xfrm>
          </p:grpSpPr>
          <p:sp>
            <p:nvSpPr>
              <p:cNvPr id="52267" name="Rectangle 18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68" name="Rectangle 19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69" name="Text Box 20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70" name="Text Box 21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71" name="Text Box 22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72" name="Text Box 23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73" name="Line 24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4" name="Line 25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5" name="Line 26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6" name="Line 27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7" name="Line 28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8" name="Rectangle 29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7" name="Group 30"/>
            <p:cNvGrpSpPr>
              <a:grpSpLocks/>
            </p:cNvGrpSpPr>
            <p:nvPr/>
          </p:nvGrpSpPr>
          <p:grpSpPr bwMode="auto">
            <a:xfrm>
              <a:off x="1566" y="2552"/>
              <a:ext cx="2676" cy="419"/>
              <a:chOff x="3006" y="1208"/>
              <a:chExt cx="2676" cy="419"/>
            </a:xfrm>
          </p:grpSpPr>
          <p:sp>
            <p:nvSpPr>
              <p:cNvPr id="52255" name="Rectangle 31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56" name="Rectangle 32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57" name="Text Box 33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58" name="Text Box 34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=185</a:t>
                </a:r>
              </a:p>
            </p:txBody>
          </p:sp>
          <p:sp>
            <p:nvSpPr>
              <p:cNvPr id="52259" name="Text Box 35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60" name="Text Box 36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61" name="Line 37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2" name="Line 38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3" name="Line 39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4" name="Line 40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5" name="Line 41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6" name="Rectangle 42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8" name="Group 43"/>
            <p:cNvGrpSpPr>
              <a:grpSpLocks/>
            </p:cNvGrpSpPr>
            <p:nvPr/>
          </p:nvGrpSpPr>
          <p:grpSpPr bwMode="auto">
            <a:xfrm>
              <a:off x="1560" y="3074"/>
              <a:ext cx="2676" cy="419"/>
              <a:chOff x="3006" y="1208"/>
              <a:chExt cx="2676" cy="419"/>
            </a:xfrm>
          </p:grpSpPr>
          <p:sp>
            <p:nvSpPr>
              <p:cNvPr id="52243" name="Rectangle 44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44" name="Rectangle 45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45" name="Text Box 46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46" name="Text Box 47"/>
              <p:cNvSpPr txBox="1">
                <a:spLocks noChangeArrowheads="1"/>
              </p:cNvSpPr>
              <p:nvPr/>
            </p:nvSpPr>
            <p:spPr bwMode="auto">
              <a:xfrm>
                <a:off x="4654" y="1220"/>
                <a:ext cx="457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=370</a:t>
                </a:r>
              </a:p>
            </p:txBody>
          </p:sp>
          <p:sp>
            <p:nvSpPr>
              <p:cNvPr id="52247" name="Text Box 48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48" name="Text Box 49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=1040</a:t>
                </a:r>
              </a:p>
            </p:txBody>
          </p:sp>
          <p:sp>
            <p:nvSpPr>
              <p:cNvPr id="52249" name="Line 50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0" name="Line 51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1" name="Line 52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2" name="Line 53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3" name="Line 54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4" name="Rectangle 55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2239" name="Freeform 56"/>
            <p:cNvSpPr>
              <a:spLocks/>
            </p:cNvSpPr>
            <p:nvPr/>
          </p:nvSpPr>
          <p:spPr bwMode="auto">
            <a:xfrm>
              <a:off x="1290" y="1422"/>
              <a:ext cx="210" cy="1362"/>
            </a:xfrm>
            <a:custGeom>
              <a:avLst/>
              <a:gdLst>
                <a:gd name="T0" fmla="*/ 0 w 210"/>
                <a:gd name="T1" fmla="*/ 0 h 1362"/>
                <a:gd name="T2" fmla="*/ 0 w 210"/>
                <a:gd name="T3" fmla="*/ 1362 h 1362"/>
                <a:gd name="T4" fmla="*/ 210 w 210"/>
                <a:gd name="T5" fmla="*/ 858 h 1362"/>
                <a:gd name="T6" fmla="*/ 0 60000 65536"/>
                <a:gd name="T7" fmla="*/ 0 60000 65536"/>
                <a:gd name="T8" fmla="*/ 0 60000 65536"/>
                <a:gd name="T9" fmla="*/ 0 w 210"/>
                <a:gd name="T10" fmla="*/ 0 h 1362"/>
                <a:gd name="T11" fmla="*/ 210 w 210"/>
                <a:gd name="T12" fmla="*/ 1362 h 1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0" h="1362">
                  <a:moveTo>
                    <a:pt x="0" y="0"/>
                  </a:moveTo>
                  <a:lnTo>
                    <a:pt x="0" y="1362"/>
                  </a:lnTo>
                  <a:lnTo>
                    <a:pt x="210" y="858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2240" name="Line 57"/>
            <p:cNvSpPr>
              <a:spLocks noChangeShapeType="1"/>
            </p:cNvSpPr>
            <p:nvPr/>
          </p:nvSpPr>
          <p:spPr bwMode="auto">
            <a:xfrm>
              <a:off x="1290" y="2766"/>
              <a:ext cx="228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1" name="Line 58"/>
            <p:cNvSpPr>
              <a:spLocks noChangeShapeType="1"/>
            </p:cNvSpPr>
            <p:nvPr/>
          </p:nvSpPr>
          <p:spPr bwMode="auto">
            <a:xfrm>
              <a:off x="1296" y="2772"/>
              <a:ext cx="210" cy="49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2" name="Text Box 59"/>
            <p:cNvSpPr txBox="1">
              <a:spLocks noChangeArrowheads="1"/>
            </p:cNvSpPr>
            <p:nvPr/>
          </p:nvSpPr>
          <p:spPr bwMode="auto">
            <a:xfrm>
              <a:off x="1274" y="1472"/>
              <a:ext cx="188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One large datagram becomes</a:t>
              </a:r>
            </a:p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several smaller datagrams</a:t>
              </a:r>
              <a:endParaRPr lang="en-US" sz="1800" dirty="0">
                <a:latin typeface="Calibri"/>
              </a:endParaRPr>
            </a:p>
          </p:txBody>
        </p:sp>
      </p:grpSp>
      <p:sp>
        <p:nvSpPr>
          <p:cNvPr id="52230" name="Rectangle 60"/>
          <p:cNvSpPr>
            <a:spLocks noChangeArrowheads="1"/>
          </p:cNvSpPr>
          <p:nvPr/>
        </p:nvSpPr>
        <p:spPr bwMode="auto">
          <a:xfrm>
            <a:off x="331788" y="1801813"/>
            <a:ext cx="2830512" cy="1677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2000" u="sng">
                <a:solidFill>
                  <a:srgbClr val="FF0000"/>
                </a:solidFill>
              </a:rPr>
              <a:t>Example</a:t>
            </a:r>
            <a:endParaRPr lang="en-US" sz="2000"/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4000 byte datagram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MTU = 1500 bytes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sz="2000"/>
          </a:p>
        </p:txBody>
      </p:sp>
      <p:sp>
        <p:nvSpPr>
          <p:cNvPr id="52231" name="Text Box 61"/>
          <p:cNvSpPr txBox="1">
            <a:spLocks noChangeArrowheads="1"/>
          </p:cNvSpPr>
          <p:nvPr/>
        </p:nvSpPr>
        <p:spPr bwMode="auto">
          <a:xfrm>
            <a:off x="463550" y="3756025"/>
            <a:ext cx="143947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1480 bytes in </a:t>
            </a:r>
            <a:br>
              <a:rPr lang="en-US" sz="1800" dirty="0">
                <a:latin typeface="Calibri"/>
              </a:rPr>
            </a:br>
            <a:r>
              <a:rPr lang="en-US" sz="1800" dirty="0">
                <a:latin typeface="Calibri"/>
              </a:rPr>
              <a:t>data field</a:t>
            </a:r>
          </a:p>
        </p:txBody>
      </p:sp>
      <p:sp>
        <p:nvSpPr>
          <p:cNvPr id="52232" name="Line 62"/>
          <p:cNvSpPr>
            <a:spLocks noChangeShapeType="1"/>
          </p:cNvSpPr>
          <p:nvPr/>
        </p:nvSpPr>
        <p:spPr bwMode="auto">
          <a:xfrm flipV="1">
            <a:off x="2085975" y="3592513"/>
            <a:ext cx="2536825" cy="581025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2233" name="Text Box 63"/>
          <p:cNvSpPr txBox="1">
            <a:spLocks noChangeArrowheads="1"/>
          </p:cNvSpPr>
          <p:nvPr/>
        </p:nvSpPr>
        <p:spPr bwMode="auto">
          <a:xfrm>
            <a:off x="1839913" y="4567238"/>
            <a:ext cx="89068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offset =</a:t>
            </a:r>
          </a:p>
          <a:p>
            <a:r>
              <a:rPr lang="en-US" sz="1800" dirty="0">
                <a:latin typeface="Calibri"/>
              </a:rPr>
              <a:t>1480/8 </a:t>
            </a:r>
          </a:p>
        </p:txBody>
      </p:sp>
      <p:sp>
        <p:nvSpPr>
          <p:cNvPr id="52234" name="Line 64"/>
          <p:cNvSpPr>
            <a:spLocks noChangeShapeType="1"/>
          </p:cNvSpPr>
          <p:nvPr/>
        </p:nvSpPr>
        <p:spPr bwMode="auto">
          <a:xfrm flipV="1">
            <a:off x="2870200" y="4440238"/>
            <a:ext cx="4032250" cy="412750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31788" y="5872480"/>
            <a:ext cx="77962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Question</a:t>
            </a:r>
            <a:r>
              <a:rPr lang="en-US" dirty="0"/>
              <a:t>: What happens when a fragment is lost?</a:t>
            </a:r>
          </a:p>
        </p:txBody>
      </p:sp>
      <p:sp>
        <p:nvSpPr>
          <p:cNvPr id="6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80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09402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3512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 Details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77520" y="2398284"/>
            <a:ext cx="8229600" cy="4525963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Identifier (16 bits): used to tell which fragments belong together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Flags (3 bits):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Reserved </a:t>
            </a:r>
            <a:r>
              <a:rPr lang="en-US" b="1" dirty="0">
                <a:latin typeface="Calibri"/>
                <a:ea typeface="Calibri"/>
                <a:cs typeface="Calibri"/>
              </a:rPr>
              <a:t>(RF):</a:t>
            </a:r>
            <a:r>
              <a:rPr lang="en-US" dirty="0">
                <a:latin typeface="Calibri"/>
                <a:ea typeface="Calibri"/>
                <a:cs typeface="Calibri"/>
              </a:rPr>
              <a:t> unused bit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Fragment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(DF):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instruct routers to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not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fragment the packet even if it won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fit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Instead, they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drop</a:t>
            </a:r>
            <a:r>
              <a:rPr lang="en-US" dirty="0">
                <a:latin typeface="Calibri"/>
                <a:ea typeface="Calibri"/>
                <a:cs typeface="Calibri"/>
              </a:rPr>
              <a:t> the packet and send back a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Too Large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ICMP control message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Forms the basis for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Path MTU Discovery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endParaRPr lang="en-US" altLang="ja-JP" dirty="0">
              <a:latin typeface="Calibri"/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More (</a:t>
            </a:r>
            <a:r>
              <a:rPr lang="en-US" b="1" dirty="0">
                <a:latin typeface="Calibri"/>
                <a:ea typeface="Calibri"/>
                <a:cs typeface="Calibri"/>
              </a:rPr>
              <a:t>MF</a:t>
            </a:r>
            <a:r>
              <a:rPr lang="en-US" dirty="0">
                <a:latin typeface="Calibri"/>
                <a:ea typeface="Calibri"/>
                <a:cs typeface="Calibri"/>
              </a:rPr>
              <a:t>): this fragment is not the last one</a:t>
            </a:r>
            <a:endParaRPr lang="en-US" b="1" dirty="0">
              <a:solidFill>
                <a:srgbClr val="0000FF"/>
              </a:solidFill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Offset (13 bits): what part of datagram this fragment covers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in 8-byte units </a:t>
            </a:r>
          </a:p>
        </p:txBody>
      </p: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78918" y="6372259"/>
            <a:ext cx="76268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Pop quiz question: Why do frags use offset and not a frag number?</a:t>
            </a:r>
          </a:p>
        </p:txBody>
      </p:sp>
      <p:sp>
        <p:nvSpPr>
          <p:cNvPr id="3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81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91445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/>
              <a:t>Options</a:t>
            </a:r>
            <a:endParaRPr lang="en-US" sz="31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524760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End of Options List</a:t>
            </a:r>
          </a:p>
          <a:p>
            <a:r>
              <a:rPr lang="en-US" dirty="0"/>
              <a:t>No Operation (padding between options)</a:t>
            </a:r>
          </a:p>
          <a:p>
            <a:r>
              <a:rPr lang="en-US" dirty="0"/>
              <a:t>Record Route</a:t>
            </a:r>
          </a:p>
          <a:p>
            <a:r>
              <a:rPr lang="en-US" dirty="0"/>
              <a:t>Strict Source Route</a:t>
            </a:r>
          </a:p>
          <a:p>
            <a:r>
              <a:rPr lang="en-US" dirty="0"/>
              <a:t>Loose Source Route</a:t>
            </a:r>
          </a:p>
          <a:p>
            <a:r>
              <a:rPr lang="en-US" dirty="0"/>
              <a:t>Timestamp</a:t>
            </a:r>
          </a:p>
          <a:p>
            <a:r>
              <a:rPr lang="en-US" dirty="0" err="1"/>
              <a:t>Traceroute</a:t>
            </a:r>
            <a:endParaRPr lang="en-US" dirty="0"/>
          </a:p>
          <a:p>
            <a:r>
              <a:rPr lang="en-US" dirty="0"/>
              <a:t>Router Alert</a:t>
            </a:r>
          </a:p>
          <a:p>
            <a:r>
              <a:rPr lang="en-US" dirty="0"/>
              <a:t>…..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954732" y="1667737"/>
            <a:ext cx="3076862" cy="325391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27802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6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3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6FDB48-E8EA-514F-A1E5-C5BFB955F753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Addressing: introduction</a:t>
            </a:r>
            <a:endParaRPr lang="en-US"/>
          </a:p>
        </p:txBody>
      </p:sp>
      <p:sp>
        <p:nvSpPr>
          <p:cNvPr id="16281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333500"/>
            <a:ext cx="3695700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32-bit identifier for host, router </a:t>
            </a:r>
            <a:r>
              <a:rPr lang="en-US" sz="2400" i="1" dirty="0"/>
              <a:t>interface</a:t>
            </a:r>
            <a:r>
              <a:rPr lang="en-US" sz="2400" dirty="0"/>
              <a:t>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interface:</a:t>
            </a:r>
            <a:r>
              <a:rPr lang="en-US" sz="2400" dirty="0"/>
              <a:t> connection between host/router and physical link</a:t>
            </a:r>
          </a:p>
          <a:p>
            <a:pPr lvl="1"/>
            <a:r>
              <a:rPr lang="en-US" sz="2000" dirty="0"/>
              <a:t>routers typically have multiple interfaces</a:t>
            </a:r>
          </a:p>
          <a:p>
            <a:pPr lvl="1"/>
            <a:r>
              <a:rPr lang="en-US" sz="2000" dirty="0"/>
              <a:t>host typically has one interface</a:t>
            </a:r>
          </a:p>
          <a:p>
            <a:pPr lvl="1"/>
            <a:r>
              <a:rPr lang="en-US" sz="2000" dirty="0"/>
              <a:t>IP addresses associated with each interface</a:t>
            </a:r>
          </a:p>
        </p:txBody>
      </p:sp>
      <p:graphicFrame>
        <p:nvGraphicFramePr>
          <p:cNvPr id="162820" name="Object 4"/>
          <p:cNvGraphicFramePr>
            <a:graphicFrameLocks noChangeAspect="1"/>
          </p:cNvGraphicFramePr>
          <p:nvPr/>
        </p:nvGraphicFramePr>
        <p:xfrm>
          <a:off x="4456113" y="12652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61"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2652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1" name="Line 5"/>
          <p:cNvSpPr>
            <a:spLocks noChangeShapeType="1"/>
          </p:cNvSpPr>
          <p:nvPr/>
        </p:nvSpPr>
        <p:spPr bwMode="auto">
          <a:xfrm>
            <a:off x="5016500" y="1638300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2" name="Line 6"/>
          <p:cNvSpPr>
            <a:spLocks noChangeShapeType="1"/>
          </p:cNvSpPr>
          <p:nvPr/>
        </p:nvSpPr>
        <p:spPr bwMode="auto">
          <a:xfrm flipH="1">
            <a:off x="5307013" y="162401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3" name="Line 7"/>
          <p:cNvSpPr>
            <a:spLocks noChangeShapeType="1"/>
          </p:cNvSpPr>
          <p:nvPr/>
        </p:nvSpPr>
        <p:spPr bwMode="auto">
          <a:xfrm flipV="1">
            <a:off x="5016500" y="2282825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4" name="Line 8"/>
          <p:cNvSpPr>
            <a:spLocks noChangeShapeType="1"/>
          </p:cNvSpPr>
          <p:nvPr/>
        </p:nvSpPr>
        <p:spPr bwMode="auto">
          <a:xfrm>
            <a:off x="5026025" y="2909888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25" name="Object 9"/>
          <p:cNvGraphicFramePr>
            <a:graphicFrameLocks noChangeAspect="1"/>
          </p:cNvGraphicFramePr>
          <p:nvPr/>
        </p:nvGraphicFramePr>
        <p:xfrm>
          <a:off x="4456113" y="19319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62"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9319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6" name="Object 10"/>
          <p:cNvGraphicFramePr>
            <a:graphicFrameLocks noChangeAspect="1"/>
          </p:cNvGraphicFramePr>
          <p:nvPr/>
        </p:nvGraphicFramePr>
        <p:xfrm>
          <a:off x="4456113" y="25415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63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5415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7" name="Line 11"/>
          <p:cNvSpPr>
            <a:spLocks noChangeShapeType="1"/>
          </p:cNvSpPr>
          <p:nvPr/>
        </p:nvSpPr>
        <p:spPr bwMode="auto">
          <a:xfrm>
            <a:off x="5307013" y="2481263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28" name="Group 12"/>
          <p:cNvGrpSpPr>
            <a:grpSpLocks/>
          </p:cNvGrpSpPr>
          <p:nvPr/>
        </p:nvGrpSpPr>
        <p:grpSpPr bwMode="auto">
          <a:xfrm>
            <a:off x="6249988" y="2446338"/>
            <a:ext cx="711200" cy="381000"/>
            <a:chOff x="3600" y="219"/>
            <a:chExt cx="360" cy="175"/>
          </a:xfrm>
        </p:grpSpPr>
        <p:sp>
          <p:nvSpPr>
            <p:cNvPr id="162829" name="Oval 13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0" name="Line 14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1" name="Line 15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2" name="Rectangle 16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2833" name="Oval 17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2834" name="Group 18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2835" name="Line 19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6" name="Line 20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7" name="Line 21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2838" name="Group 22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2839" name="Line 2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0" name="Line 2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1" name="Line 2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2842" name="Text Box 26"/>
          <p:cNvSpPr txBox="1">
            <a:spLocks noChangeArrowheads="1"/>
          </p:cNvSpPr>
          <p:nvPr/>
        </p:nvSpPr>
        <p:spPr bwMode="auto">
          <a:xfrm>
            <a:off x="4975225" y="13128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grpSp>
        <p:nvGrpSpPr>
          <p:cNvPr id="162843" name="Group 27"/>
          <p:cNvGrpSpPr>
            <a:grpSpLocks/>
          </p:cNvGrpSpPr>
          <p:nvPr/>
        </p:nvGrpSpPr>
        <p:grpSpPr bwMode="auto">
          <a:xfrm>
            <a:off x="4975228" y="1955801"/>
            <a:ext cx="963613" cy="338138"/>
            <a:chOff x="3251" y="608"/>
            <a:chExt cx="607" cy="213"/>
          </a:xfrm>
        </p:grpSpPr>
        <p:sp>
          <p:nvSpPr>
            <p:cNvPr id="162844" name="Rectangle 28"/>
            <p:cNvSpPr>
              <a:spLocks noChangeArrowheads="1"/>
            </p:cNvSpPr>
            <p:nvPr/>
          </p:nvSpPr>
          <p:spPr bwMode="auto">
            <a:xfrm>
              <a:off x="3306" y="657"/>
              <a:ext cx="525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45" name="Text Box 29"/>
            <p:cNvSpPr txBox="1">
              <a:spLocks noChangeArrowheads="1"/>
            </p:cNvSpPr>
            <p:nvPr/>
          </p:nvSpPr>
          <p:spPr bwMode="auto">
            <a:xfrm>
              <a:off x="3251" y="608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223.1.1.2</a:t>
              </a:r>
              <a:endParaRPr lang="en-US" dirty="0"/>
            </a:p>
          </p:txBody>
        </p:sp>
      </p:grpSp>
      <p:sp>
        <p:nvSpPr>
          <p:cNvPr id="162846" name="Text Box 30"/>
          <p:cNvSpPr txBox="1">
            <a:spLocks noChangeArrowheads="1"/>
          </p:cNvSpPr>
          <p:nvPr/>
        </p:nvSpPr>
        <p:spPr bwMode="auto">
          <a:xfrm>
            <a:off x="4860925" y="289401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2847" name="Text Box 31"/>
          <p:cNvSpPr txBox="1">
            <a:spLocks noChangeArrowheads="1"/>
          </p:cNvSpPr>
          <p:nvPr/>
        </p:nvSpPr>
        <p:spPr bwMode="auto">
          <a:xfrm>
            <a:off x="5651500" y="2222500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2848" name="Line 32"/>
          <p:cNvSpPr>
            <a:spLocks noChangeShapeType="1"/>
          </p:cNvSpPr>
          <p:nvPr/>
        </p:nvSpPr>
        <p:spPr bwMode="auto">
          <a:xfrm>
            <a:off x="6854825" y="2490788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49" name="Text Box 33"/>
          <p:cNvSpPr txBox="1">
            <a:spLocks noChangeArrowheads="1"/>
          </p:cNvSpPr>
          <p:nvPr/>
        </p:nvSpPr>
        <p:spPr bwMode="auto">
          <a:xfrm>
            <a:off x="6727825" y="221297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2850" name="Line 34"/>
          <p:cNvSpPr>
            <a:spLocks noChangeShapeType="1"/>
          </p:cNvSpPr>
          <p:nvPr/>
        </p:nvSpPr>
        <p:spPr bwMode="auto">
          <a:xfrm flipH="1">
            <a:off x="7878763" y="179546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1" name="Object 35"/>
          <p:cNvGraphicFramePr>
            <a:graphicFrameLocks noChangeAspect="1"/>
          </p:cNvGraphicFramePr>
          <p:nvPr/>
        </p:nvGraphicFramePr>
        <p:xfrm>
          <a:off x="8056563" y="150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64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50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2" name="Line 36"/>
          <p:cNvSpPr>
            <a:spLocks noChangeShapeType="1"/>
          </p:cNvSpPr>
          <p:nvPr/>
        </p:nvSpPr>
        <p:spPr bwMode="auto">
          <a:xfrm>
            <a:off x="7878763" y="1800225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3" name="Object 37"/>
          <p:cNvGraphicFramePr>
            <a:graphicFrameLocks noChangeAspect="1"/>
          </p:cNvGraphicFramePr>
          <p:nvPr/>
        </p:nvGraphicFramePr>
        <p:xfrm>
          <a:off x="8061325" y="28844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65" name="Clip" r:id="rId9" imgW="1305000" imgH="1085760" progId="MS_ClipArt_Gallery.2">
                  <p:embed/>
                </p:oleObj>
              </mc:Choice>
              <mc:Fallback>
                <p:oleObj name="Clip" r:id="rId9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28844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4" name="Line 38"/>
          <p:cNvSpPr>
            <a:spLocks noChangeShapeType="1"/>
          </p:cNvSpPr>
          <p:nvPr/>
        </p:nvSpPr>
        <p:spPr bwMode="auto">
          <a:xfrm>
            <a:off x="7878763" y="3071813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55" name="Group 39"/>
          <p:cNvGrpSpPr>
            <a:grpSpLocks/>
          </p:cNvGrpSpPr>
          <p:nvPr/>
        </p:nvGrpSpPr>
        <p:grpSpPr bwMode="auto">
          <a:xfrm>
            <a:off x="7189792" y="2732091"/>
            <a:ext cx="963613" cy="338138"/>
            <a:chOff x="4532" y="1229"/>
            <a:chExt cx="607" cy="213"/>
          </a:xfrm>
        </p:grpSpPr>
        <p:sp>
          <p:nvSpPr>
            <p:cNvPr id="162856" name="Rectangle 40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7" name="Text Box 41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223.1.2.2</a:t>
              </a:r>
              <a:endParaRPr lang="en-US" dirty="0"/>
            </a:p>
          </p:txBody>
        </p:sp>
      </p:grpSp>
      <p:grpSp>
        <p:nvGrpSpPr>
          <p:cNvPr id="162858" name="Group 42"/>
          <p:cNvGrpSpPr>
            <a:grpSpLocks/>
          </p:cNvGrpSpPr>
          <p:nvPr/>
        </p:nvGrpSpPr>
        <p:grpSpPr bwMode="auto">
          <a:xfrm>
            <a:off x="7151692" y="1760541"/>
            <a:ext cx="963613" cy="338138"/>
            <a:chOff x="4532" y="1229"/>
            <a:chExt cx="607" cy="213"/>
          </a:xfrm>
        </p:grpSpPr>
        <p:sp>
          <p:nvSpPr>
            <p:cNvPr id="162859" name="Rectangle 43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0" name="Text Box 44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223.1.2.1</a:t>
              </a:r>
              <a:endParaRPr lang="en-US" dirty="0"/>
            </a:p>
          </p:txBody>
        </p:sp>
      </p:grpSp>
      <p:sp>
        <p:nvSpPr>
          <p:cNvPr id="162861" name="Line 45"/>
          <p:cNvSpPr>
            <a:spLocks noChangeShapeType="1"/>
          </p:cNvSpPr>
          <p:nvPr/>
        </p:nvSpPr>
        <p:spPr bwMode="auto">
          <a:xfrm flipH="1">
            <a:off x="6616700" y="2828925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2" name="Line 46"/>
          <p:cNvSpPr>
            <a:spLocks noChangeShapeType="1"/>
          </p:cNvSpPr>
          <p:nvPr/>
        </p:nvSpPr>
        <p:spPr bwMode="auto">
          <a:xfrm flipH="1">
            <a:off x="6007100" y="4110038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3" name="Line 47"/>
          <p:cNvSpPr>
            <a:spLocks noChangeShapeType="1"/>
          </p:cNvSpPr>
          <p:nvPr/>
        </p:nvSpPr>
        <p:spPr bwMode="auto">
          <a:xfrm flipH="1" flipV="1">
            <a:off x="6003925" y="41021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4" name="Line 48"/>
          <p:cNvSpPr>
            <a:spLocks noChangeShapeType="1"/>
          </p:cNvSpPr>
          <p:nvPr/>
        </p:nvSpPr>
        <p:spPr bwMode="auto">
          <a:xfrm flipH="1" flipV="1">
            <a:off x="7180263" y="410686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65" name="Object 49"/>
          <p:cNvGraphicFramePr>
            <a:graphicFrameLocks noChangeAspect="1"/>
          </p:cNvGraphicFramePr>
          <p:nvPr/>
        </p:nvGraphicFramePr>
        <p:xfrm>
          <a:off x="6965950" y="42656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66" name="Clip" r:id="rId10" imgW="1305000" imgH="1085760" progId="MS_ClipArt_Gallery.2">
                  <p:embed/>
                </p:oleObj>
              </mc:Choice>
              <mc:Fallback>
                <p:oleObj name="Clip" r:id="rId10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2656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66" name="Object 50"/>
          <p:cNvGraphicFramePr>
            <a:graphicFrameLocks noChangeAspect="1"/>
          </p:cNvGraphicFramePr>
          <p:nvPr/>
        </p:nvGraphicFramePr>
        <p:xfrm>
          <a:off x="5708650" y="4279900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67" name="Clip" r:id="rId11" imgW="1305000" imgH="1085760" progId="MS_ClipArt_Gallery.2">
                  <p:embed/>
                </p:oleObj>
              </mc:Choice>
              <mc:Fallback>
                <p:oleObj name="Clip" r:id="rId11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279900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2867" name="Group 51"/>
          <p:cNvGrpSpPr>
            <a:grpSpLocks/>
          </p:cNvGrpSpPr>
          <p:nvPr/>
        </p:nvGrpSpPr>
        <p:grpSpPr bwMode="auto">
          <a:xfrm>
            <a:off x="7151692" y="3984628"/>
            <a:ext cx="963613" cy="338138"/>
            <a:chOff x="4532" y="1229"/>
            <a:chExt cx="607" cy="213"/>
          </a:xfrm>
        </p:grpSpPr>
        <p:sp>
          <p:nvSpPr>
            <p:cNvPr id="162868" name="Rectangle 52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9" name="Text Box 53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</a:t>
              </a:r>
              <a:endParaRPr lang="en-US" dirty="0"/>
            </a:p>
          </p:txBody>
        </p:sp>
      </p:grpSp>
      <p:grpSp>
        <p:nvGrpSpPr>
          <p:cNvPr id="162870" name="Group 54"/>
          <p:cNvGrpSpPr>
            <a:grpSpLocks/>
          </p:cNvGrpSpPr>
          <p:nvPr/>
        </p:nvGrpSpPr>
        <p:grpSpPr bwMode="auto">
          <a:xfrm>
            <a:off x="5003804" y="4013203"/>
            <a:ext cx="963613" cy="338138"/>
            <a:chOff x="4532" y="1229"/>
            <a:chExt cx="607" cy="213"/>
          </a:xfrm>
        </p:grpSpPr>
        <p:sp>
          <p:nvSpPr>
            <p:cNvPr id="162871" name="Rectangle 55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2" name="Text Box 56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223.1.3.1</a:t>
              </a:r>
              <a:endParaRPr lang="en-US" dirty="0"/>
            </a:p>
          </p:txBody>
        </p:sp>
      </p:grpSp>
      <p:grpSp>
        <p:nvGrpSpPr>
          <p:cNvPr id="162873" name="Group 57"/>
          <p:cNvGrpSpPr>
            <a:grpSpLocks/>
          </p:cNvGrpSpPr>
          <p:nvPr/>
        </p:nvGrpSpPr>
        <p:grpSpPr bwMode="auto">
          <a:xfrm>
            <a:off x="6003922" y="2874966"/>
            <a:ext cx="1069975" cy="338138"/>
            <a:chOff x="4532" y="1229"/>
            <a:chExt cx="674" cy="213"/>
          </a:xfrm>
        </p:grpSpPr>
        <p:sp>
          <p:nvSpPr>
            <p:cNvPr id="162874" name="Rectangle 58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5" name="Text Box 59"/>
            <p:cNvSpPr txBox="1">
              <a:spLocks noChangeArrowheads="1"/>
            </p:cNvSpPr>
            <p:nvPr/>
          </p:nvSpPr>
          <p:spPr bwMode="auto">
            <a:xfrm>
              <a:off x="4532" y="1229"/>
              <a:ext cx="674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223.1.3.27</a:t>
              </a:r>
              <a:endParaRPr lang="en-US" dirty="0"/>
            </a:p>
          </p:txBody>
        </p:sp>
      </p:grpSp>
      <p:sp>
        <p:nvSpPr>
          <p:cNvPr id="162876" name="Text Box 60"/>
          <p:cNvSpPr txBox="1">
            <a:spLocks noChangeArrowheads="1"/>
          </p:cNvSpPr>
          <p:nvPr/>
        </p:nvSpPr>
        <p:spPr bwMode="auto">
          <a:xfrm>
            <a:off x="3984625" y="5341938"/>
            <a:ext cx="462598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 = 11011111 00000001 00000001 00000001</a:t>
            </a:r>
            <a:endParaRPr lang="en-US" dirty="0"/>
          </a:p>
        </p:txBody>
      </p:sp>
      <p:sp>
        <p:nvSpPr>
          <p:cNvPr id="162877" name="Freeform 61"/>
          <p:cNvSpPr>
            <a:spLocks/>
          </p:cNvSpPr>
          <p:nvPr/>
        </p:nvSpPr>
        <p:spPr bwMode="auto">
          <a:xfrm>
            <a:off x="5083352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81" name="Text Box 65"/>
          <p:cNvSpPr txBox="1">
            <a:spLocks noChangeArrowheads="1"/>
          </p:cNvSpPr>
          <p:nvPr/>
        </p:nvSpPr>
        <p:spPr bwMode="auto">
          <a:xfrm>
            <a:off x="5212000" y="5818188"/>
            <a:ext cx="4966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</a:t>
            </a:r>
            <a:endParaRPr lang="en-US" dirty="0"/>
          </a:p>
        </p:txBody>
      </p:sp>
      <p:sp>
        <p:nvSpPr>
          <p:cNvPr id="162882" name="Text Box 66"/>
          <p:cNvSpPr txBox="1">
            <a:spLocks noChangeArrowheads="1"/>
          </p:cNvSpPr>
          <p:nvPr/>
        </p:nvSpPr>
        <p:spPr bwMode="auto">
          <a:xfrm>
            <a:off x="6210935" y="5827713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3" name="Text Box 67"/>
          <p:cNvSpPr txBox="1">
            <a:spLocks noChangeArrowheads="1"/>
          </p:cNvSpPr>
          <p:nvPr/>
        </p:nvSpPr>
        <p:spPr bwMode="auto">
          <a:xfrm>
            <a:off x="7938299" y="5813425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4" name="Text Box 68"/>
          <p:cNvSpPr txBox="1">
            <a:spLocks noChangeArrowheads="1"/>
          </p:cNvSpPr>
          <p:nvPr/>
        </p:nvSpPr>
        <p:spPr bwMode="auto">
          <a:xfrm>
            <a:off x="7128674" y="5827713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71" name="Freeform 61"/>
          <p:cNvSpPr>
            <a:spLocks/>
          </p:cNvSpPr>
          <p:nvPr/>
        </p:nvSpPr>
        <p:spPr bwMode="auto">
          <a:xfrm>
            <a:off x="5924596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Freeform 61"/>
          <p:cNvSpPr>
            <a:spLocks/>
          </p:cNvSpPr>
          <p:nvPr/>
        </p:nvSpPr>
        <p:spPr bwMode="auto">
          <a:xfrm>
            <a:off x="6800248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" name="Freeform 61"/>
          <p:cNvSpPr>
            <a:spLocks/>
          </p:cNvSpPr>
          <p:nvPr/>
        </p:nvSpPr>
        <p:spPr bwMode="auto">
          <a:xfrm>
            <a:off x="7670773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504452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421247"/>
            <a:ext cx="2133600" cy="365125"/>
          </a:xfrm>
        </p:spPr>
        <p:txBody>
          <a:bodyPr/>
          <a:lstStyle/>
          <a:p>
            <a:fld id="{BA237927-860B-D746-8FC1-BE2254EB66FB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63842" name="Freeform 2"/>
          <p:cNvSpPr>
            <a:spLocks/>
          </p:cNvSpPr>
          <p:nvPr/>
        </p:nvSpPr>
        <p:spPr bwMode="auto">
          <a:xfrm>
            <a:off x="4378325" y="1392238"/>
            <a:ext cx="1941513" cy="2049462"/>
          </a:xfrm>
          <a:custGeom>
            <a:avLst/>
            <a:gdLst>
              <a:gd name="T0" fmla="*/ 1201 w 1223"/>
              <a:gd name="T1" fmla="*/ 756 h 1291"/>
              <a:gd name="T2" fmla="*/ 702 w 1223"/>
              <a:gd name="T3" fmla="*/ 670 h 1291"/>
              <a:gd name="T4" fmla="*/ 608 w 1223"/>
              <a:gd name="T5" fmla="*/ 103 h 1291"/>
              <a:gd name="T6" fmla="*/ 335 w 1223"/>
              <a:gd name="T7" fmla="*/ 52 h 1291"/>
              <a:gd name="T8" fmla="*/ 65 w 1223"/>
              <a:gd name="T9" fmla="*/ 82 h 1291"/>
              <a:gd name="T10" fmla="*/ 41 w 1223"/>
              <a:gd name="T11" fmla="*/ 544 h 1291"/>
              <a:gd name="T12" fmla="*/ 38 w 1223"/>
              <a:gd name="T13" fmla="*/ 751 h 1291"/>
              <a:gd name="T14" fmla="*/ 23 w 1223"/>
              <a:gd name="T15" fmla="*/ 940 h 1291"/>
              <a:gd name="T16" fmla="*/ 17 w 1223"/>
              <a:gd name="T17" fmla="*/ 1114 h 1291"/>
              <a:gd name="T18" fmla="*/ 128 w 1223"/>
              <a:gd name="T19" fmla="*/ 1219 h 1291"/>
              <a:gd name="T20" fmla="*/ 602 w 1223"/>
              <a:gd name="T21" fmla="*/ 1243 h 1291"/>
              <a:gd name="T22" fmla="*/ 686 w 1223"/>
              <a:gd name="T23" fmla="*/ 930 h 1291"/>
              <a:gd name="T24" fmla="*/ 1177 w 1223"/>
              <a:gd name="T25" fmla="*/ 916 h 1291"/>
              <a:gd name="T26" fmla="*/ 1201 w 1223"/>
              <a:gd name="T27" fmla="*/ 756 h 1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3" name="Freeform 3"/>
          <p:cNvSpPr>
            <a:spLocks/>
          </p:cNvSpPr>
          <p:nvPr/>
        </p:nvSpPr>
        <p:spPr bwMode="auto">
          <a:xfrm>
            <a:off x="6894513" y="1679575"/>
            <a:ext cx="1906587" cy="1958975"/>
          </a:xfrm>
          <a:custGeom>
            <a:avLst/>
            <a:gdLst>
              <a:gd name="T0" fmla="*/ 25 w 1201"/>
              <a:gd name="T1" fmla="*/ 709 h 1234"/>
              <a:gd name="T2" fmla="*/ 526 w 1201"/>
              <a:gd name="T3" fmla="*/ 780 h 1234"/>
              <a:gd name="T4" fmla="*/ 613 w 1201"/>
              <a:gd name="T5" fmla="*/ 1134 h 1234"/>
              <a:gd name="T6" fmla="*/ 946 w 1201"/>
              <a:gd name="T7" fmla="*/ 1230 h 1234"/>
              <a:gd name="T8" fmla="*/ 1171 w 1201"/>
              <a:gd name="T9" fmla="*/ 1107 h 1234"/>
              <a:gd name="T10" fmla="*/ 1126 w 1201"/>
              <a:gd name="T11" fmla="*/ 894 h 1234"/>
              <a:gd name="T12" fmla="*/ 1114 w 1201"/>
              <a:gd name="T13" fmla="*/ 693 h 1234"/>
              <a:gd name="T14" fmla="*/ 1099 w 1201"/>
              <a:gd name="T15" fmla="*/ 423 h 1234"/>
              <a:gd name="T16" fmla="*/ 1141 w 1201"/>
              <a:gd name="T17" fmla="*/ 216 h 1234"/>
              <a:gd name="T18" fmla="*/ 1102 w 1201"/>
              <a:gd name="T19" fmla="*/ 33 h 1234"/>
              <a:gd name="T20" fmla="*/ 646 w 1201"/>
              <a:gd name="T21" fmla="*/ 81 h 1234"/>
              <a:gd name="T22" fmla="*/ 535 w 1201"/>
              <a:gd name="T23" fmla="*/ 519 h 1234"/>
              <a:gd name="T24" fmla="*/ 44 w 1201"/>
              <a:gd name="T25" fmla="*/ 548 h 1234"/>
              <a:gd name="T26" fmla="*/ 25 w 1201"/>
              <a:gd name="T27" fmla="*/ 709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01" h="1234">
                <a:moveTo>
                  <a:pt x="25" y="709"/>
                </a:moveTo>
                <a:cubicBezTo>
                  <a:pt x="49" y="824"/>
                  <a:pt x="428" y="709"/>
                  <a:pt x="526" y="780"/>
                </a:cubicBezTo>
                <a:cubicBezTo>
                  <a:pt x="624" y="851"/>
                  <a:pt x="543" y="1059"/>
                  <a:pt x="613" y="1134"/>
                </a:cubicBezTo>
                <a:cubicBezTo>
                  <a:pt x="683" y="1209"/>
                  <a:pt x="853" y="1234"/>
                  <a:pt x="946" y="1230"/>
                </a:cubicBezTo>
                <a:cubicBezTo>
                  <a:pt x="1039" y="1226"/>
                  <a:pt x="1141" y="1163"/>
                  <a:pt x="1171" y="1107"/>
                </a:cubicBezTo>
                <a:cubicBezTo>
                  <a:pt x="1201" y="1051"/>
                  <a:pt x="1135" y="963"/>
                  <a:pt x="1126" y="894"/>
                </a:cubicBezTo>
                <a:cubicBezTo>
                  <a:pt x="1117" y="825"/>
                  <a:pt x="1119" y="772"/>
                  <a:pt x="1114" y="693"/>
                </a:cubicBezTo>
                <a:cubicBezTo>
                  <a:pt x="1109" y="614"/>
                  <a:pt x="1095" y="502"/>
                  <a:pt x="1099" y="423"/>
                </a:cubicBezTo>
                <a:cubicBezTo>
                  <a:pt x="1103" y="344"/>
                  <a:pt x="1141" y="281"/>
                  <a:pt x="1141" y="216"/>
                </a:cubicBezTo>
                <a:cubicBezTo>
                  <a:pt x="1141" y="151"/>
                  <a:pt x="1185" y="56"/>
                  <a:pt x="1102" y="33"/>
                </a:cubicBezTo>
                <a:cubicBezTo>
                  <a:pt x="1019" y="10"/>
                  <a:pt x="740" y="0"/>
                  <a:pt x="646" y="81"/>
                </a:cubicBezTo>
                <a:cubicBezTo>
                  <a:pt x="552" y="162"/>
                  <a:pt x="635" y="441"/>
                  <a:pt x="535" y="519"/>
                </a:cubicBezTo>
                <a:cubicBezTo>
                  <a:pt x="435" y="597"/>
                  <a:pt x="129" y="516"/>
                  <a:pt x="44" y="548"/>
                </a:cubicBezTo>
                <a:cubicBezTo>
                  <a:pt x="15" y="601"/>
                  <a:pt x="0" y="594"/>
                  <a:pt x="25" y="70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4" name="Freeform 4"/>
          <p:cNvSpPr>
            <a:spLocks/>
          </p:cNvSpPr>
          <p:nvPr/>
        </p:nvSpPr>
        <p:spPr bwMode="auto">
          <a:xfrm>
            <a:off x="5578475" y="3113088"/>
            <a:ext cx="2041525" cy="1979612"/>
          </a:xfrm>
          <a:custGeom>
            <a:avLst/>
            <a:gdLst>
              <a:gd name="T0" fmla="*/ 587 w 1286"/>
              <a:gd name="T1" fmla="*/ 30 h 1247"/>
              <a:gd name="T2" fmla="*/ 509 w 1286"/>
              <a:gd name="T3" fmla="*/ 618 h 1247"/>
              <a:gd name="T4" fmla="*/ 77 w 1286"/>
              <a:gd name="T5" fmla="*/ 909 h 1247"/>
              <a:gd name="T6" fmla="*/ 47 w 1286"/>
              <a:gd name="T7" fmla="*/ 1095 h 1247"/>
              <a:gd name="T8" fmla="*/ 140 w 1286"/>
              <a:gd name="T9" fmla="*/ 1224 h 1247"/>
              <a:gd name="T10" fmla="*/ 461 w 1286"/>
              <a:gd name="T11" fmla="*/ 1209 h 1247"/>
              <a:gd name="T12" fmla="*/ 692 w 1286"/>
              <a:gd name="T13" fmla="*/ 1209 h 1247"/>
              <a:gd name="T14" fmla="*/ 1190 w 1286"/>
              <a:gd name="T15" fmla="*/ 1227 h 1247"/>
              <a:gd name="T16" fmla="*/ 1271 w 1286"/>
              <a:gd name="T17" fmla="*/ 1089 h 1247"/>
              <a:gd name="T18" fmla="*/ 1139 w 1286"/>
              <a:gd name="T19" fmla="*/ 741 h 1247"/>
              <a:gd name="T20" fmla="*/ 800 w 1286"/>
              <a:gd name="T21" fmla="*/ 627 h 1247"/>
              <a:gd name="T22" fmla="*/ 749 w 1286"/>
              <a:gd name="T23" fmla="*/ 42 h 1247"/>
              <a:gd name="T24" fmla="*/ 587 w 1286"/>
              <a:gd name="T25" fmla="*/ 3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6" h="1247">
                <a:moveTo>
                  <a:pt x="587" y="30"/>
                </a:moveTo>
                <a:cubicBezTo>
                  <a:pt x="473" y="60"/>
                  <a:pt x="601" y="475"/>
                  <a:pt x="509" y="618"/>
                </a:cubicBezTo>
                <a:cubicBezTo>
                  <a:pt x="424" y="765"/>
                  <a:pt x="154" y="830"/>
                  <a:pt x="77" y="909"/>
                </a:cubicBezTo>
                <a:cubicBezTo>
                  <a:pt x="0" y="988"/>
                  <a:pt x="37" y="1043"/>
                  <a:pt x="47" y="1095"/>
                </a:cubicBezTo>
                <a:cubicBezTo>
                  <a:pt x="57" y="1147"/>
                  <a:pt x="71" y="1205"/>
                  <a:pt x="140" y="1224"/>
                </a:cubicBezTo>
                <a:cubicBezTo>
                  <a:pt x="209" y="1243"/>
                  <a:pt x="369" y="1212"/>
                  <a:pt x="461" y="1209"/>
                </a:cubicBezTo>
                <a:cubicBezTo>
                  <a:pt x="553" y="1206"/>
                  <a:pt x="571" y="1206"/>
                  <a:pt x="692" y="1209"/>
                </a:cubicBezTo>
                <a:cubicBezTo>
                  <a:pt x="813" y="1212"/>
                  <a:pt x="1094" y="1247"/>
                  <a:pt x="1190" y="1227"/>
                </a:cubicBezTo>
                <a:cubicBezTo>
                  <a:pt x="1286" y="1207"/>
                  <a:pt x="1279" y="1170"/>
                  <a:pt x="1271" y="1089"/>
                </a:cubicBezTo>
                <a:cubicBezTo>
                  <a:pt x="1263" y="1008"/>
                  <a:pt x="1217" y="818"/>
                  <a:pt x="1139" y="741"/>
                </a:cubicBezTo>
                <a:cubicBezTo>
                  <a:pt x="1061" y="664"/>
                  <a:pt x="865" y="743"/>
                  <a:pt x="800" y="627"/>
                </a:cubicBezTo>
                <a:cubicBezTo>
                  <a:pt x="735" y="511"/>
                  <a:pt x="785" y="142"/>
                  <a:pt x="749" y="42"/>
                </a:cubicBezTo>
                <a:cubicBezTo>
                  <a:pt x="695" y="15"/>
                  <a:pt x="701" y="0"/>
                  <a:pt x="587" y="30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5" name="Rectangle 5"/>
          <p:cNvSpPr>
            <a:spLocks noGrp="1" noChangeArrowheads="1"/>
          </p:cNvSpPr>
          <p:nvPr>
            <p:ph type="title"/>
          </p:nvPr>
        </p:nvSpPr>
        <p:spPr>
          <a:xfrm>
            <a:off x="3041650" y="24321"/>
            <a:ext cx="5645149" cy="1143000"/>
          </a:xfrm>
        </p:spPr>
        <p:txBody>
          <a:bodyPr/>
          <a:lstStyle/>
          <a:p>
            <a:r>
              <a:rPr lang="en-US" dirty="0"/>
              <a:t>Subnets</a:t>
            </a:r>
          </a:p>
        </p:txBody>
      </p:sp>
      <p:sp>
        <p:nvSpPr>
          <p:cNvPr id="163846" name="Rectangle 6"/>
          <p:cNvSpPr>
            <a:spLocks noGrp="1" noChangeArrowheads="1"/>
          </p:cNvSpPr>
          <p:nvPr>
            <p:ph type="body" sz="half" idx="1"/>
          </p:nvPr>
        </p:nvSpPr>
        <p:spPr>
          <a:xfrm>
            <a:off x="90714" y="830263"/>
            <a:ext cx="4081236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</a:t>
            </a:r>
          </a:p>
          <a:p>
            <a:pPr lvl="1"/>
            <a:r>
              <a:rPr lang="en-US" sz="2000" dirty="0"/>
              <a:t>subnet part (high order bits)</a:t>
            </a:r>
          </a:p>
          <a:p>
            <a:pPr lvl="1"/>
            <a:r>
              <a:rPr lang="en-US" sz="2000" dirty="0"/>
              <a:t>host part (low order bits)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What</a:t>
            </a:r>
            <a:r>
              <a:rPr lang="ja-JP" altLang="en-US" sz="2400" i="1" dirty="0">
                <a:solidFill>
                  <a:schemeClr val="accent2"/>
                </a:solidFill>
                <a:latin typeface="Calibri"/>
              </a:rPr>
              <a:t>’</a:t>
            </a:r>
            <a:r>
              <a:rPr lang="en-US" sz="2400" i="1" dirty="0">
                <a:solidFill>
                  <a:schemeClr val="accent2"/>
                </a:solidFill>
              </a:rPr>
              <a:t>s a subnet ?</a:t>
            </a:r>
          </a:p>
          <a:p>
            <a:pPr lvl="1"/>
            <a:r>
              <a:rPr lang="en-US" sz="2000" dirty="0"/>
              <a:t>device interfaces with same subnet part of IP address</a:t>
            </a:r>
          </a:p>
          <a:p>
            <a:pPr lvl="1"/>
            <a:r>
              <a:rPr lang="en-US" sz="2000" dirty="0"/>
              <a:t>can physically reach each other without intervening router</a:t>
            </a:r>
          </a:p>
        </p:txBody>
      </p:sp>
      <p:graphicFrame>
        <p:nvGraphicFramePr>
          <p:cNvPr id="163847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2428103"/>
              </p:ext>
            </p:extLst>
          </p:nvPr>
        </p:nvGraphicFramePr>
        <p:xfrm>
          <a:off x="4456113" y="14970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6"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4970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48" name="Line 8"/>
          <p:cNvSpPr>
            <a:spLocks noChangeShapeType="1"/>
          </p:cNvSpPr>
          <p:nvPr/>
        </p:nvSpPr>
        <p:spPr bwMode="auto">
          <a:xfrm>
            <a:off x="5016500" y="1870075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9" name="Line 9"/>
          <p:cNvSpPr>
            <a:spLocks noChangeShapeType="1"/>
          </p:cNvSpPr>
          <p:nvPr/>
        </p:nvSpPr>
        <p:spPr bwMode="auto">
          <a:xfrm flipH="1">
            <a:off x="5307013" y="185578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0" name="Line 10"/>
          <p:cNvSpPr>
            <a:spLocks noChangeShapeType="1"/>
          </p:cNvSpPr>
          <p:nvPr/>
        </p:nvSpPr>
        <p:spPr bwMode="auto">
          <a:xfrm flipV="1">
            <a:off x="5016500" y="2514600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1" name="Line 11"/>
          <p:cNvSpPr>
            <a:spLocks noChangeShapeType="1"/>
          </p:cNvSpPr>
          <p:nvPr/>
        </p:nvSpPr>
        <p:spPr bwMode="auto">
          <a:xfrm>
            <a:off x="5026025" y="3141663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52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62456696"/>
              </p:ext>
            </p:extLst>
          </p:nvPr>
        </p:nvGraphicFramePr>
        <p:xfrm>
          <a:off x="4456113" y="21637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7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1637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53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63006130"/>
              </p:ext>
            </p:extLst>
          </p:nvPr>
        </p:nvGraphicFramePr>
        <p:xfrm>
          <a:off x="4456113" y="277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8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77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54" name="Line 14"/>
          <p:cNvSpPr>
            <a:spLocks noChangeShapeType="1"/>
          </p:cNvSpPr>
          <p:nvPr/>
        </p:nvSpPr>
        <p:spPr bwMode="auto">
          <a:xfrm>
            <a:off x="5307013" y="2713038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3855" name="Group 15"/>
          <p:cNvGrpSpPr>
            <a:grpSpLocks/>
          </p:cNvGrpSpPr>
          <p:nvPr/>
        </p:nvGrpSpPr>
        <p:grpSpPr bwMode="auto">
          <a:xfrm>
            <a:off x="6249988" y="2678113"/>
            <a:ext cx="711200" cy="381000"/>
            <a:chOff x="3600" y="219"/>
            <a:chExt cx="360" cy="175"/>
          </a:xfrm>
        </p:grpSpPr>
        <p:sp>
          <p:nvSpPr>
            <p:cNvPr id="163856" name="Oval 1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7" name="Line 1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8" name="Line 1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9" name="Rectangle 1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3860" name="Oval 2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3861" name="Group 2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3862" name="Line 2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3" name="Line 2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4" name="Line 2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3865" name="Group 2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386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3869" name="Text Box 29"/>
          <p:cNvSpPr txBox="1">
            <a:spLocks noChangeArrowheads="1"/>
          </p:cNvSpPr>
          <p:nvPr/>
        </p:nvSpPr>
        <p:spPr bwMode="auto">
          <a:xfrm>
            <a:off x="4975225" y="154463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sp>
        <p:nvSpPr>
          <p:cNvPr id="163870" name="Rectangle 30"/>
          <p:cNvSpPr>
            <a:spLocks noChangeArrowheads="1"/>
          </p:cNvSpPr>
          <p:nvPr/>
        </p:nvSpPr>
        <p:spPr bwMode="auto">
          <a:xfrm>
            <a:off x="5062538" y="2265363"/>
            <a:ext cx="309562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1" name="Text Box 31"/>
          <p:cNvSpPr txBox="1">
            <a:spLocks noChangeArrowheads="1"/>
          </p:cNvSpPr>
          <p:nvPr/>
        </p:nvSpPr>
        <p:spPr bwMode="auto">
          <a:xfrm>
            <a:off x="4976813" y="21732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223.1.1.2</a:t>
            </a:r>
            <a:endParaRPr lang="en-US" dirty="0"/>
          </a:p>
        </p:txBody>
      </p:sp>
      <p:sp>
        <p:nvSpPr>
          <p:cNvPr id="163872" name="Text Box 32"/>
          <p:cNvSpPr txBox="1">
            <a:spLocks noChangeArrowheads="1"/>
          </p:cNvSpPr>
          <p:nvPr/>
        </p:nvSpPr>
        <p:spPr bwMode="auto">
          <a:xfrm>
            <a:off x="4860925" y="3125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3873" name="Text Box 33"/>
          <p:cNvSpPr txBox="1">
            <a:spLocks noChangeArrowheads="1"/>
          </p:cNvSpPr>
          <p:nvPr/>
        </p:nvSpPr>
        <p:spPr bwMode="auto">
          <a:xfrm>
            <a:off x="5651500" y="2454275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3874" name="Line 34"/>
          <p:cNvSpPr>
            <a:spLocks noChangeShapeType="1"/>
          </p:cNvSpPr>
          <p:nvPr/>
        </p:nvSpPr>
        <p:spPr bwMode="auto">
          <a:xfrm>
            <a:off x="6854825" y="2722563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5" name="Text Box 35"/>
          <p:cNvSpPr txBox="1">
            <a:spLocks noChangeArrowheads="1"/>
          </p:cNvSpPr>
          <p:nvPr/>
        </p:nvSpPr>
        <p:spPr bwMode="auto">
          <a:xfrm>
            <a:off x="6727825" y="2444750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3876" name="Line 36"/>
          <p:cNvSpPr>
            <a:spLocks noChangeShapeType="1"/>
          </p:cNvSpPr>
          <p:nvPr/>
        </p:nvSpPr>
        <p:spPr bwMode="auto">
          <a:xfrm flipH="1">
            <a:off x="7878763" y="202723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7" name="Object 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1003110"/>
              </p:ext>
            </p:extLst>
          </p:nvPr>
        </p:nvGraphicFramePr>
        <p:xfrm>
          <a:off x="8056563" y="17351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9" name="Clip" r:id="rId9" imgW="1305000" imgH="1085760" progId="MS_ClipArt_Gallery.2">
                  <p:embed/>
                </p:oleObj>
              </mc:Choice>
              <mc:Fallback>
                <p:oleObj name="Clip" r:id="rId9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7351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78" name="Line 38"/>
          <p:cNvSpPr>
            <a:spLocks noChangeShapeType="1"/>
          </p:cNvSpPr>
          <p:nvPr/>
        </p:nvSpPr>
        <p:spPr bwMode="auto">
          <a:xfrm>
            <a:off x="7878763" y="2032000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9" name="Object 3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12125944"/>
              </p:ext>
            </p:extLst>
          </p:nvPr>
        </p:nvGraphicFramePr>
        <p:xfrm>
          <a:off x="8061325" y="31162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60" name="Clip" r:id="rId10" imgW="1305000" imgH="1085760" progId="MS_ClipArt_Gallery.2">
                  <p:embed/>
                </p:oleObj>
              </mc:Choice>
              <mc:Fallback>
                <p:oleObj name="Clip" r:id="rId10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31162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80" name="Line 40"/>
          <p:cNvSpPr>
            <a:spLocks noChangeShapeType="1"/>
          </p:cNvSpPr>
          <p:nvPr/>
        </p:nvSpPr>
        <p:spPr bwMode="auto">
          <a:xfrm>
            <a:off x="7878763" y="3303588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1" name="Rectangle 41"/>
          <p:cNvSpPr>
            <a:spLocks noChangeArrowheads="1"/>
          </p:cNvSpPr>
          <p:nvPr/>
        </p:nvSpPr>
        <p:spPr bwMode="auto">
          <a:xfrm>
            <a:off x="7824788" y="3051175"/>
            <a:ext cx="1714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2" name="Text Box 42"/>
          <p:cNvSpPr txBox="1">
            <a:spLocks noChangeArrowheads="1"/>
          </p:cNvSpPr>
          <p:nvPr/>
        </p:nvSpPr>
        <p:spPr bwMode="auto">
          <a:xfrm>
            <a:off x="7251700" y="29892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223.1.2.2</a:t>
            </a:r>
            <a:endParaRPr lang="en-US" dirty="0"/>
          </a:p>
        </p:txBody>
      </p:sp>
      <p:sp>
        <p:nvSpPr>
          <p:cNvPr id="163883" name="Rectangle 43"/>
          <p:cNvSpPr>
            <a:spLocks noChangeArrowheads="1"/>
          </p:cNvSpPr>
          <p:nvPr/>
        </p:nvSpPr>
        <p:spPr bwMode="auto">
          <a:xfrm>
            <a:off x="7839075" y="2079625"/>
            <a:ext cx="2476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4" name="Text Box 44"/>
          <p:cNvSpPr txBox="1">
            <a:spLocks noChangeArrowheads="1"/>
          </p:cNvSpPr>
          <p:nvPr/>
        </p:nvSpPr>
        <p:spPr bwMode="auto">
          <a:xfrm>
            <a:off x="7061200" y="1982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223.1.2.1</a:t>
            </a:r>
            <a:endParaRPr lang="en-US" dirty="0"/>
          </a:p>
        </p:txBody>
      </p:sp>
      <p:sp>
        <p:nvSpPr>
          <p:cNvPr id="163885" name="Line 45"/>
          <p:cNvSpPr>
            <a:spLocks noChangeShapeType="1"/>
          </p:cNvSpPr>
          <p:nvPr/>
        </p:nvSpPr>
        <p:spPr bwMode="auto">
          <a:xfrm flipH="1">
            <a:off x="6616700" y="3060700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6" name="Line 46"/>
          <p:cNvSpPr>
            <a:spLocks noChangeShapeType="1"/>
          </p:cNvSpPr>
          <p:nvPr/>
        </p:nvSpPr>
        <p:spPr bwMode="auto">
          <a:xfrm flipH="1">
            <a:off x="6007100" y="4341813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7" name="Line 47"/>
          <p:cNvSpPr>
            <a:spLocks noChangeShapeType="1"/>
          </p:cNvSpPr>
          <p:nvPr/>
        </p:nvSpPr>
        <p:spPr bwMode="auto">
          <a:xfrm flipH="1" flipV="1">
            <a:off x="6003925" y="4333875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8" name="Line 48"/>
          <p:cNvSpPr>
            <a:spLocks noChangeShapeType="1"/>
          </p:cNvSpPr>
          <p:nvPr/>
        </p:nvSpPr>
        <p:spPr bwMode="auto">
          <a:xfrm flipH="1" flipV="1">
            <a:off x="7180263" y="4338638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89" name="Object 4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86375817"/>
              </p:ext>
            </p:extLst>
          </p:nvPr>
        </p:nvGraphicFramePr>
        <p:xfrm>
          <a:off x="6965950" y="44973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61" name="Clip" r:id="rId11" imgW="1305000" imgH="1085760" progId="MS_ClipArt_Gallery.2">
                  <p:embed/>
                </p:oleObj>
              </mc:Choice>
              <mc:Fallback>
                <p:oleObj name="Clip" r:id="rId11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4973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90" name="Object 5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0617116"/>
              </p:ext>
            </p:extLst>
          </p:nvPr>
        </p:nvGraphicFramePr>
        <p:xfrm>
          <a:off x="5708650" y="4511675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62" name="Clip" r:id="rId12" imgW="1305000" imgH="1085760" progId="MS_ClipArt_Gallery.2">
                  <p:embed/>
                </p:oleObj>
              </mc:Choice>
              <mc:Fallback>
                <p:oleObj name="Clip" r:id="rId12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511675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1" name="Text Box 51"/>
          <p:cNvSpPr txBox="1">
            <a:spLocks noChangeArrowheads="1"/>
          </p:cNvSpPr>
          <p:nvPr/>
        </p:nvSpPr>
        <p:spPr bwMode="auto">
          <a:xfrm>
            <a:off x="7185025" y="41878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</a:t>
            </a:r>
            <a:endParaRPr lang="en-US" dirty="0"/>
          </a:p>
        </p:txBody>
      </p:sp>
      <p:sp>
        <p:nvSpPr>
          <p:cNvPr id="163892" name="Rectangle 52"/>
          <p:cNvSpPr>
            <a:spLocks noChangeArrowheads="1"/>
          </p:cNvSpPr>
          <p:nvPr/>
        </p:nvSpPr>
        <p:spPr bwMode="auto">
          <a:xfrm>
            <a:off x="4848225" y="4060825"/>
            <a:ext cx="847725" cy="1809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3" name="Text Box 53"/>
          <p:cNvSpPr txBox="1">
            <a:spLocks noChangeArrowheads="1"/>
          </p:cNvSpPr>
          <p:nvPr/>
        </p:nvSpPr>
        <p:spPr bwMode="auto">
          <a:xfrm>
            <a:off x="5008563" y="42259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223.1.3.1</a:t>
            </a:r>
            <a:endParaRPr lang="en-US" dirty="0"/>
          </a:p>
        </p:txBody>
      </p:sp>
      <p:sp>
        <p:nvSpPr>
          <p:cNvPr id="163894" name="Rectangle 54"/>
          <p:cNvSpPr>
            <a:spLocks noChangeArrowheads="1"/>
          </p:cNvSpPr>
          <p:nvPr/>
        </p:nvSpPr>
        <p:spPr bwMode="auto">
          <a:xfrm>
            <a:off x="6553200" y="3194050"/>
            <a:ext cx="128588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5" name="Text Box 55"/>
          <p:cNvSpPr txBox="1">
            <a:spLocks noChangeArrowheads="1"/>
          </p:cNvSpPr>
          <p:nvPr/>
        </p:nvSpPr>
        <p:spPr bwMode="auto">
          <a:xfrm>
            <a:off x="6115050" y="3154363"/>
            <a:ext cx="106952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223.1.3.27</a:t>
            </a:r>
            <a:endParaRPr lang="en-US" dirty="0"/>
          </a:p>
        </p:txBody>
      </p:sp>
      <p:sp>
        <p:nvSpPr>
          <p:cNvPr id="163896" name="Text Box 56"/>
          <p:cNvSpPr txBox="1">
            <a:spLocks noChangeArrowheads="1"/>
          </p:cNvSpPr>
          <p:nvPr/>
        </p:nvSpPr>
        <p:spPr bwMode="auto">
          <a:xfrm>
            <a:off x="4744872" y="6111170"/>
            <a:ext cx="35798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/>
              <a:t>network consisting of 3 subnets</a:t>
            </a:r>
          </a:p>
        </p:txBody>
      </p:sp>
      <p:sp>
        <p:nvSpPr>
          <p:cNvPr id="163897" name="Text Box 57"/>
          <p:cNvSpPr txBox="1">
            <a:spLocks noChangeArrowheads="1"/>
          </p:cNvSpPr>
          <p:nvPr/>
        </p:nvSpPr>
        <p:spPr bwMode="auto">
          <a:xfrm>
            <a:off x="6842125" y="3663950"/>
            <a:ext cx="9017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subnet</a:t>
            </a:r>
          </a:p>
        </p:txBody>
      </p:sp>
      <p:sp>
        <p:nvSpPr>
          <p:cNvPr id="163898" name="Line 58"/>
          <p:cNvSpPr>
            <a:spLocks noChangeShapeType="1"/>
          </p:cNvSpPr>
          <p:nvPr/>
        </p:nvSpPr>
        <p:spPr bwMode="auto">
          <a:xfrm flipH="1">
            <a:off x="6705600" y="3927475"/>
            <a:ext cx="17145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33"/>
          <p:cNvSpPr txBox="1">
            <a:spLocks noChangeArrowheads="1"/>
          </p:cNvSpPr>
          <p:nvPr/>
        </p:nvSpPr>
        <p:spPr bwMode="auto">
          <a:xfrm>
            <a:off x="5347114" y="1227137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223.1.1.0/24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2" name="Text Box 35"/>
          <p:cNvSpPr txBox="1">
            <a:spLocks noChangeArrowheads="1"/>
          </p:cNvSpPr>
          <p:nvPr/>
        </p:nvSpPr>
        <p:spPr bwMode="auto">
          <a:xfrm>
            <a:off x="7523576" y="1311275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223.1.2.0/24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3" name="Text Box 51"/>
          <p:cNvSpPr txBox="1">
            <a:spLocks noChangeArrowheads="1"/>
          </p:cNvSpPr>
          <p:nvPr/>
        </p:nvSpPr>
        <p:spPr bwMode="auto">
          <a:xfrm>
            <a:off x="6064251" y="5028629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4" name="Text Box 61"/>
          <p:cNvSpPr txBox="1">
            <a:spLocks noChangeArrowheads="1"/>
          </p:cNvSpPr>
          <p:nvPr/>
        </p:nvSpPr>
        <p:spPr bwMode="auto">
          <a:xfrm>
            <a:off x="5541963" y="5465646"/>
            <a:ext cx="2708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400" dirty="0"/>
              <a:t>Subnet mask: /24</a:t>
            </a:r>
          </a:p>
        </p:txBody>
      </p:sp>
      <p:sp>
        <p:nvSpPr>
          <p:cNvPr id="66" name="Text Box 5"/>
          <p:cNvSpPr txBox="1">
            <a:spLocks noChangeArrowheads="1"/>
          </p:cNvSpPr>
          <p:nvPr/>
        </p:nvSpPr>
        <p:spPr bwMode="auto">
          <a:xfrm>
            <a:off x="199949" y="4945178"/>
            <a:ext cx="3287788" cy="2950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11011111  00000001</a:t>
            </a:r>
            <a:r>
              <a:rPr lang="en-US" sz="2400" dirty="0">
                <a:latin typeface="Calibri"/>
              </a:rPr>
              <a:t>  </a:t>
            </a:r>
            <a:r>
              <a:rPr lang="en-US" sz="2400" dirty="0">
                <a:solidFill>
                  <a:schemeClr val="accent2"/>
                </a:solidFill>
                <a:latin typeface="Calibri"/>
              </a:rPr>
              <a:t>00000011</a:t>
            </a:r>
            <a:r>
              <a:rPr lang="en-US" sz="2400" dirty="0">
                <a:latin typeface="Calibri"/>
              </a:rPr>
              <a:t> 00000000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7" name="Text Box 6"/>
          <p:cNvSpPr txBox="1">
            <a:spLocks noChangeArrowheads="1"/>
          </p:cNvSpPr>
          <p:nvPr/>
        </p:nvSpPr>
        <p:spPr bwMode="auto">
          <a:xfrm>
            <a:off x="1167439" y="4604009"/>
            <a:ext cx="52992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>
                <a:solidFill>
                  <a:schemeClr val="accent2"/>
                </a:solidFill>
              </a:rPr>
              <a:t>subnet</a:t>
            </a:r>
          </a:p>
          <a:p>
            <a:pPr algn="ctr"/>
            <a:r>
              <a:rPr lang="en-US">
                <a:solidFill>
                  <a:schemeClr val="accent2"/>
                </a:solidFill>
              </a:rPr>
              <a:t>part</a:t>
            </a:r>
            <a:endParaRPr lang="en-US"/>
          </a:p>
        </p:txBody>
      </p:sp>
      <p:sp>
        <p:nvSpPr>
          <p:cNvPr id="68" name="Text Box 7"/>
          <p:cNvSpPr txBox="1">
            <a:spLocks noChangeArrowheads="1"/>
          </p:cNvSpPr>
          <p:nvPr/>
        </p:nvSpPr>
        <p:spPr bwMode="auto">
          <a:xfrm>
            <a:off x="3191781" y="4580689"/>
            <a:ext cx="38531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/>
              <a:t>host</a:t>
            </a:r>
          </a:p>
          <a:p>
            <a:pPr algn="ctr"/>
            <a:r>
              <a:rPr lang="en-US"/>
              <a:t>part</a:t>
            </a:r>
          </a:p>
        </p:txBody>
      </p:sp>
      <p:sp>
        <p:nvSpPr>
          <p:cNvPr id="69" name="Line 8"/>
          <p:cNvSpPr>
            <a:spLocks noChangeShapeType="1"/>
          </p:cNvSpPr>
          <p:nvPr/>
        </p:nvSpPr>
        <p:spPr bwMode="auto">
          <a:xfrm>
            <a:off x="1768272" y="4805772"/>
            <a:ext cx="1038193" cy="9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H="1">
            <a:off x="264324" y="4802731"/>
            <a:ext cx="862065" cy="709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1" name="Line 10"/>
          <p:cNvSpPr>
            <a:spLocks noChangeShapeType="1"/>
          </p:cNvSpPr>
          <p:nvPr/>
        </p:nvSpPr>
        <p:spPr bwMode="auto">
          <a:xfrm flipH="1" flipV="1">
            <a:off x="2806465" y="4807801"/>
            <a:ext cx="406775" cy="709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2" name="Line 11"/>
          <p:cNvSpPr>
            <a:spLocks noChangeShapeType="1"/>
          </p:cNvSpPr>
          <p:nvPr/>
        </p:nvSpPr>
        <p:spPr bwMode="auto">
          <a:xfrm flipV="1">
            <a:off x="3481002" y="4805773"/>
            <a:ext cx="349864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1338173" y="5326914"/>
            <a:ext cx="1396657" cy="29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b="1" i="1" dirty="0">
                <a:solidFill>
                  <a:srgbClr val="660066"/>
                </a:solidFill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74" name="Rectangle 3"/>
          <p:cNvSpPr txBox="1">
            <a:spLocks noChangeArrowheads="1"/>
          </p:cNvSpPr>
          <p:nvPr/>
        </p:nvSpPr>
        <p:spPr>
          <a:xfrm>
            <a:off x="-20637" y="5552845"/>
            <a:ext cx="4647066" cy="13060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</a:rPr>
              <a:t>CIDR: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C</a:t>
            </a:r>
            <a:r>
              <a:rPr lang="en-US" sz="1800" dirty="0"/>
              <a:t>lassless </a:t>
            </a:r>
            <a:r>
              <a:rPr lang="en-US" sz="1800" dirty="0" err="1">
                <a:solidFill>
                  <a:srgbClr val="FF0000"/>
                </a:solidFill>
              </a:rPr>
              <a:t>I</a:t>
            </a:r>
            <a:r>
              <a:rPr lang="en-US" sz="1800" dirty="0" err="1"/>
              <a:t>nter</a:t>
            </a:r>
            <a:r>
              <a:rPr lang="en-US" sz="1800" dirty="0" err="1">
                <a:solidFill>
                  <a:srgbClr val="FF0000"/>
                </a:solidFill>
              </a:rPr>
              <a:t>D</a:t>
            </a:r>
            <a:r>
              <a:rPr lang="en-US" sz="1800" dirty="0" err="1"/>
              <a:t>omain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R</a:t>
            </a:r>
            <a:r>
              <a:rPr lang="en-US" sz="1800" dirty="0"/>
              <a:t>outing</a:t>
            </a:r>
          </a:p>
          <a:p>
            <a:pPr lvl="1"/>
            <a:r>
              <a:rPr lang="en-US" sz="1400" dirty="0"/>
              <a:t>subnet portion of address of arbitrary length</a:t>
            </a:r>
          </a:p>
          <a:p>
            <a:pPr lvl="1"/>
            <a:r>
              <a:rPr lang="en-US" sz="1400" dirty="0"/>
              <a:t>address format: </a:t>
            </a:r>
            <a:r>
              <a:rPr lang="en-US" sz="1400" dirty="0" err="1">
                <a:solidFill>
                  <a:srgbClr val="FF0000"/>
                </a:solidFill>
              </a:rPr>
              <a:t>a.b.c.d</a:t>
            </a:r>
            <a:r>
              <a:rPr lang="en-US" sz="1400" dirty="0">
                <a:solidFill>
                  <a:srgbClr val="FF0000"/>
                </a:solidFill>
              </a:rPr>
              <a:t>/x</a:t>
            </a:r>
            <a:r>
              <a:rPr lang="en-US" sz="1400" dirty="0"/>
              <a:t>, where x is # bits in subnet portion of address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583770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73" grpId="0"/>
      <p:bldP spid="74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DD8B18-FF53-A64F-839A-E947FDBBE7EC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1679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5" y="1687513"/>
            <a:ext cx="8034338" cy="3359150"/>
          </a:xfrm>
        </p:spPr>
        <p:txBody>
          <a:bodyPr>
            <a:normAutofit fontScale="85000" lnSpcReduction="200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a </a:t>
            </a:r>
            <a:r>
              <a:rPr lang="en-US" i="1" dirty="0"/>
              <a:t>host</a:t>
            </a:r>
            <a:r>
              <a:rPr lang="en-US" dirty="0"/>
              <a:t> get IP address?</a:t>
            </a:r>
          </a:p>
          <a:p>
            <a:pPr>
              <a:buFont typeface="ZapfDingbats" charset="0"/>
              <a:buNone/>
            </a:pPr>
            <a:endParaRPr lang="en-US" dirty="0"/>
          </a:p>
          <a:p>
            <a:r>
              <a:rPr lang="en-US" sz="2400" dirty="0"/>
              <a:t>hard-coded by system admin in a file</a:t>
            </a:r>
          </a:p>
          <a:p>
            <a:pPr lvl="1"/>
            <a:r>
              <a:rPr lang="en-US" dirty="0"/>
              <a:t>Windows: control-panel-&gt;network-&gt;configuration-&gt;</a:t>
            </a:r>
            <a:r>
              <a:rPr lang="en-US" dirty="0" err="1"/>
              <a:t>tcp</a:t>
            </a:r>
            <a:r>
              <a:rPr lang="en-US" dirty="0"/>
              <a:t>/</a:t>
            </a:r>
            <a:r>
              <a:rPr lang="en-US" dirty="0" err="1"/>
              <a:t>ip</a:t>
            </a:r>
            <a:r>
              <a:rPr lang="en-US" dirty="0"/>
              <a:t>-&gt;properties</a:t>
            </a:r>
          </a:p>
          <a:p>
            <a:pPr lvl="1"/>
            <a:r>
              <a:rPr lang="en-US" dirty="0"/>
              <a:t>UNIX: /</a:t>
            </a:r>
            <a:r>
              <a:rPr lang="en-US" dirty="0" err="1"/>
              <a:t>etc</a:t>
            </a:r>
            <a:r>
              <a:rPr lang="en-US" dirty="0"/>
              <a:t>/</a:t>
            </a:r>
            <a:r>
              <a:rPr lang="en-US" dirty="0" err="1"/>
              <a:t>rc.config</a:t>
            </a:r>
            <a:r>
              <a:rPr lang="en-US" dirty="0"/>
              <a:t> </a:t>
            </a:r>
            <a:r>
              <a:rPr lang="en-US" sz="2100" dirty="0"/>
              <a:t>(circa 1980’s your mileage will vary)</a:t>
            </a:r>
            <a:endParaRPr lang="en-US" dirty="0"/>
          </a:p>
          <a:p>
            <a:r>
              <a:rPr lang="en-US" sz="2400" dirty="0">
                <a:solidFill>
                  <a:srgbClr val="FF0000"/>
                </a:solidFill>
              </a:rPr>
              <a:t>DHCP: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FF0000"/>
                </a:solidFill>
              </a:rPr>
              <a:t>D</a:t>
            </a:r>
            <a:r>
              <a:rPr lang="en-US" sz="2400" dirty="0"/>
              <a:t>ynamic </a:t>
            </a:r>
            <a:r>
              <a:rPr lang="en-US" sz="2400" dirty="0">
                <a:solidFill>
                  <a:srgbClr val="FF0000"/>
                </a:solidFill>
              </a:rPr>
              <a:t>H</a:t>
            </a:r>
            <a:r>
              <a:rPr lang="en-US" sz="2400" dirty="0"/>
              <a:t>ost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onfiguration </a:t>
            </a:r>
            <a:r>
              <a:rPr lang="en-US" sz="2400" dirty="0">
                <a:solidFill>
                  <a:srgbClr val="FF0000"/>
                </a:solidFill>
              </a:rPr>
              <a:t>P</a:t>
            </a:r>
            <a:r>
              <a:rPr lang="en-US" sz="2400" dirty="0"/>
              <a:t>rotocol: dynamically get address from as server</a:t>
            </a:r>
          </a:p>
          <a:p>
            <a:pPr lvl="1"/>
            <a:r>
              <a:rPr lang="ja-JP" altLang="en-US" dirty="0">
                <a:latin typeface="Calibri"/>
              </a:rPr>
              <a:t>“</a:t>
            </a:r>
            <a:r>
              <a:rPr lang="en-US" dirty="0"/>
              <a:t>plug-and-play</a:t>
            </a:r>
            <a:r>
              <a:rPr lang="ja-JP" altLang="en-US" dirty="0">
                <a:latin typeface="Calibri"/>
              </a:rPr>
              <a:t>”</a:t>
            </a:r>
            <a:r>
              <a:rPr lang="en-US" dirty="0"/>
              <a:t> </a:t>
            </a:r>
          </a:p>
          <a:p>
            <a:pPr>
              <a:buFont typeface="ZapfDingbats" charset="0"/>
              <a:buNone/>
            </a:pPr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08324247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408960-F37B-114D-A8F9-49A40732560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635906" name="Rectangle 2"/>
          <p:cNvSpPr>
            <a:spLocks noGrp="1" noChangeArrowheads="1"/>
          </p:cNvSpPr>
          <p:nvPr>
            <p:ph type="title"/>
          </p:nvPr>
        </p:nvSpPr>
        <p:spPr>
          <a:xfrm>
            <a:off x="438150" y="7938"/>
            <a:ext cx="7772400" cy="1143000"/>
          </a:xfrm>
        </p:spPr>
        <p:txBody>
          <a:bodyPr/>
          <a:lstStyle/>
          <a:p>
            <a:r>
              <a:rPr lang="en-US" sz="3600" dirty="0"/>
              <a:t>DHCP client-server scenario</a:t>
            </a:r>
          </a:p>
        </p:txBody>
      </p:sp>
      <p:sp>
        <p:nvSpPr>
          <p:cNvPr id="635907" name="Rectangle 3"/>
          <p:cNvSpPr>
            <a:spLocks noChangeArrowheads="1"/>
          </p:cNvSpPr>
          <p:nvPr/>
        </p:nvSpPr>
        <p:spPr bwMode="auto">
          <a:xfrm>
            <a:off x="2408238" y="6037263"/>
            <a:ext cx="4978400" cy="3190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67" name="Rectangle 63"/>
          <p:cNvSpPr>
            <a:spLocks noChangeArrowheads="1"/>
          </p:cNvSpPr>
          <p:nvPr/>
        </p:nvSpPr>
        <p:spPr bwMode="auto">
          <a:xfrm>
            <a:off x="6210300" y="6770688"/>
            <a:ext cx="857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700">
                <a:solidFill>
                  <a:srgbClr val="000000"/>
                </a:solidFill>
                <a:latin typeface="Times New Roman" charset="0"/>
              </a:rPr>
              <a:t> </a:t>
            </a:r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21153" y="4066876"/>
            <a:ext cx="3887769" cy="2654599"/>
            <a:chOff x="1712913" y="2103438"/>
            <a:chExt cx="5232400" cy="3154362"/>
          </a:xfrm>
        </p:grpSpPr>
        <p:sp>
          <p:nvSpPr>
            <p:cNvPr id="635908" name="Freeform 4"/>
            <p:cNvSpPr>
              <a:spLocks/>
            </p:cNvSpPr>
            <p:nvPr/>
          </p:nvSpPr>
          <p:spPr bwMode="auto">
            <a:xfrm>
              <a:off x="1712913" y="2103438"/>
              <a:ext cx="1941512" cy="2049462"/>
            </a:xfrm>
            <a:custGeom>
              <a:avLst/>
              <a:gdLst>
                <a:gd name="T0" fmla="*/ 1201 w 1223"/>
                <a:gd name="T1" fmla="*/ 756 h 1291"/>
                <a:gd name="T2" fmla="*/ 702 w 1223"/>
                <a:gd name="T3" fmla="*/ 670 h 1291"/>
                <a:gd name="T4" fmla="*/ 608 w 1223"/>
                <a:gd name="T5" fmla="*/ 103 h 1291"/>
                <a:gd name="T6" fmla="*/ 335 w 1223"/>
                <a:gd name="T7" fmla="*/ 52 h 1291"/>
                <a:gd name="T8" fmla="*/ 65 w 1223"/>
                <a:gd name="T9" fmla="*/ 82 h 1291"/>
                <a:gd name="T10" fmla="*/ 41 w 1223"/>
                <a:gd name="T11" fmla="*/ 544 h 1291"/>
                <a:gd name="T12" fmla="*/ 38 w 1223"/>
                <a:gd name="T13" fmla="*/ 751 h 1291"/>
                <a:gd name="T14" fmla="*/ 23 w 1223"/>
                <a:gd name="T15" fmla="*/ 940 h 1291"/>
                <a:gd name="T16" fmla="*/ 17 w 1223"/>
                <a:gd name="T17" fmla="*/ 1114 h 1291"/>
                <a:gd name="T18" fmla="*/ 128 w 1223"/>
                <a:gd name="T19" fmla="*/ 1219 h 1291"/>
                <a:gd name="T20" fmla="*/ 602 w 1223"/>
                <a:gd name="T21" fmla="*/ 1243 h 1291"/>
                <a:gd name="T22" fmla="*/ 686 w 1223"/>
                <a:gd name="T23" fmla="*/ 930 h 1291"/>
                <a:gd name="T24" fmla="*/ 1177 w 1223"/>
                <a:gd name="T25" fmla="*/ 916 h 1291"/>
                <a:gd name="T26" fmla="*/ 1201 w 1223"/>
                <a:gd name="T27" fmla="*/ 756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23" h="1291">
                  <a:moveTo>
                    <a:pt x="1201" y="756"/>
                  </a:moveTo>
                  <a:cubicBezTo>
                    <a:pt x="1180" y="640"/>
                    <a:pt x="798" y="744"/>
                    <a:pt x="702" y="670"/>
                  </a:cubicBezTo>
                  <a:cubicBezTo>
                    <a:pt x="603" y="561"/>
                    <a:pt x="669" y="206"/>
                    <a:pt x="608" y="103"/>
                  </a:cubicBezTo>
                  <a:cubicBezTo>
                    <a:pt x="547" y="0"/>
                    <a:pt x="425" y="55"/>
                    <a:pt x="335" y="52"/>
                  </a:cubicBezTo>
                  <a:cubicBezTo>
                    <a:pt x="245" y="49"/>
                    <a:pt x="114" y="0"/>
                    <a:pt x="65" y="82"/>
                  </a:cubicBezTo>
                  <a:cubicBezTo>
                    <a:pt x="16" y="164"/>
                    <a:pt x="45" y="433"/>
                    <a:pt x="41" y="544"/>
                  </a:cubicBezTo>
                  <a:cubicBezTo>
                    <a:pt x="37" y="655"/>
                    <a:pt x="41" y="685"/>
                    <a:pt x="38" y="751"/>
                  </a:cubicBezTo>
                  <a:cubicBezTo>
                    <a:pt x="35" y="817"/>
                    <a:pt x="26" y="880"/>
                    <a:pt x="23" y="940"/>
                  </a:cubicBezTo>
                  <a:cubicBezTo>
                    <a:pt x="20" y="1000"/>
                    <a:pt x="0" y="1068"/>
                    <a:pt x="17" y="1114"/>
                  </a:cubicBezTo>
                  <a:cubicBezTo>
                    <a:pt x="34" y="1160"/>
                    <a:pt x="31" y="1198"/>
                    <a:pt x="128" y="1219"/>
                  </a:cubicBezTo>
                  <a:cubicBezTo>
                    <a:pt x="225" y="1240"/>
                    <a:pt x="509" y="1291"/>
                    <a:pt x="602" y="1243"/>
                  </a:cubicBezTo>
                  <a:cubicBezTo>
                    <a:pt x="695" y="1195"/>
                    <a:pt x="590" y="984"/>
                    <a:pt x="686" y="930"/>
                  </a:cubicBezTo>
                  <a:cubicBezTo>
                    <a:pt x="782" y="876"/>
                    <a:pt x="1091" y="945"/>
                    <a:pt x="1177" y="916"/>
                  </a:cubicBezTo>
                  <a:cubicBezTo>
                    <a:pt x="1208" y="864"/>
                    <a:pt x="1223" y="871"/>
                    <a:pt x="1201" y="75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09" name="Freeform 5"/>
            <p:cNvSpPr>
              <a:spLocks/>
            </p:cNvSpPr>
            <p:nvPr/>
          </p:nvSpPr>
          <p:spPr bwMode="auto">
            <a:xfrm>
              <a:off x="4229100" y="2390775"/>
              <a:ext cx="1906588" cy="1958975"/>
            </a:xfrm>
            <a:custGeom>
              <a:avLst/>
              <a:gdLst>
                <a:gd name="T0" fmla="*/ 25 w 1201"/>
                <a:gd name="T1" fmla="*/ 709 h 1234"/>
                <a:gd name="T2" fmla="*/ 526 w 1201"/>
                <a:gd name="T3" fmla="*/ 780 h 1234"/>
                <a:gd name="T4" fmla="*/ 613 w 1201"/>
                <a:gd name="T5" fmla="*/ 1134 h 1234"/>
                <a:gd name="T6" fmla="*/ 946 w 1201"/>
                <a:gd name="T7" fmla="*/ 1230 h 1234"/>
                <a:gd name="T8" fmla="*/ 1171 w 1201"/>
                <a:gd name="T9" fmla="*/ 1107 h 1234"/>
                <a:gd name="T10" fmla="*/ 1126 w 1201"/>
                <a:gd name="T11" fmla="*/ 894 h 1234"/>
                <a:gd name="T12" fmla="*/ 1114 w 1201"/>
                <a:gd name="T13" fmla="*/ 693 h 1234"/>
                <a:gd name="T14" fmla="*/ 1099 w 1201"/>
                <a:gd name="T15" fmla="*/ 423 h 1234"/>
                <a:gd name="T16" fmla="*/ 1141 w 1201"/>
                <a:gd name="T17" fmla="*/ 216 h 1234"/>
                <a:gd name="T18" fmla="*/ 1102 w 1201"/>
                <a:gd name="T19" fmla="*/ 33 h 1234"/>
                <a:gd name="T20" fmla="*/ 646 w 1201"/>
                <a:gd name="T21" fmla="*/ 81 h 1234"/>
                <a:gd name="T22" fmla="*/ 535 w 1201"/>
                <a:gd name="T23" fmla="*/ 519 h 1234"/>
                <a:gd name="T24" fmla="*/ 44 w 1201"/>
                <a:gd name="T25" fmla="*/ 548 h 1234"/>
                <a:gd name="T26" fmla="*/ 25 w 1201"/>
                <a:gd name="T27" fmla="*/ 709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1" h="1234">
                  <a:moveTo>
                    <a:pt x="25" y="709"/>
                  </a:moveTo>
                  <a:cubicBezTo>
                    <a:pt x="49" y="824"/>
                    <a:pt x="428" y="709"/>
                    <a:pt x="526" y="780"/>
                  </a:cubicBezTo>
                  <a:cubicBezTo>
                    <a:pt x="624" y="851"/>
                    <a:pt x="543" y="1059"/>
                    <a:pt x="613" y="1134"/>
                  </a:cubicBezTo>
                  <a:cubicBezTo>
                    <a:pt x="683" y="1209"/>
                    <a:pt x="853" y="1234"/>
                    <a:pt x="946" y="1230"/>
                  </a:cubicBezTo>
                  <a:cubicBezTo>
                    <a:pt x="1039" y="1226"/>
                    <a:pt x="1141" y="1163"/>
                    <a:pt x="1171" y="1107"/>
                  </a:cubicBezTo>
                  <a:cubicBezTo>
                    <a:pt x="1201" y="1051"/>
                    <a:pt x="1135" y="963"/>
                    <a:pt x="1126" y="894"/>
                  </a:cubicBezTo>
                  <a:cubicBezTo>
                    <a:pt x="1117" y="825"/>
                    <a:pt x="1119" y="772"/>
                    <a:pt x="1114" y="693"/>
                  </a:cubicBezTo>
                  <a:cubicBezTo>
                    <a:pt x="1109" y="614"/>
                    <a:pt x="1095" y="502"/>
                    <a:pt x="1099" y="423"/>
                  </a:cubicBezTo>
                  <a:cubicBezTo>
                    <a:pt x="1103" y="344"/>
                    <a:pt x="1141" y="281"/>
                    <a:pt x="1141" y="216"/>
                  </a:cubicBezTo>
                  <a:cubicBezTo>
                    <a:pt x="1141" y="151"/>
                    <a:pt x="1185" y="56"/>
                    <a:pt x="1102" y="33"/>
                  </a:cubicBezTo>
                  <a:cubicBezTo>
                    <a:pt x="1019" y="10"/>
                    <a:pt x="740" y="0"/>
                    <a:pt x="646" y="81"/>
                  </a:cubicBezTo>
                  <a:cubicBezTo>
                    <a:pt x="552" y="162"/>
                    <a:pt x="635" y="441"/>
                    <a:pt x="535" y="519"/>
                  </a:cubicBezTo>
                  <a:cubicBezTo>
                    <a:pt x="435" y="597"/>
                    <a:pt x="129" y="516"/>
                    <a:pt x="44" y="548"/>
                  </a:cubicBezTo>
                  <a:cubicBezTo>
                    <a:pt x="15" y="601"/>
                    <a:pt x="0" y="594"/>
                    <a:pt x="25" y="70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10" name="Freeform 6"/>
            <p:cNvSpPr>
              <a:spLocks/>
            </p:cNvSpPr>
            <p:nvPr/>
          </p:nvSpPr>
          <p:spPr bwMode="auto">
            <a:xfrm>
              <a:off x="2921000" y="3767138"/>
              <a:ext cx="2055813" cy="1490662"/>
            </a:xfrm>
            <a:custGeom>
              <a:avLst/>
              <a:gdLst>
                <a:gd name="T0" fmla="*/ 600 w 1295"/>
                <a:gd name="T1" fmla="*/ 30 h 939"/>
                <a:gd name="T2" fmla="*/ 525 w 1295"/>
                <a:gd name="T3" fmla="*/ 393 h 939"/>
                <a:gd name="T4" fmla="*/ 81 w 1295"/>
                <a:gd name="T5" fmla="*/ 471 h 939"/>
                <a:gd name="T6" fmla="*/ 39 w 1295"/>
                <a:gd name="T7" fmla="*/ 855 h 939"/>
                <a:gd name="T8" fmla="*/ 207 w 1295"/>
                <a:gd name="T9" fmla="*/ 927 h 939"/>
                <a:gd name="T10" fmla="*/ 429 w 1295"/>
                <a:gd name="T11" fmla="*/ 927 h 939"/>
                <a:gd name="T12" fmla="*/ 705 w 1295"/>
                <a:gd name="T13" fmla="*/ 891 h 939"/>
                <a:gd name="T14" fmla="*/ 1227 w 1295"/>
                <a:gd name="T15" fmla="*/ 849 h 939"/>
                <a:gd name="T16" fmla="*/ 1113 w 1295"/>
                <a:gd name="T17" fmla="*/ 459 h 939"/>
                <a:gd name="T18" fmla="*/ 777 w 1295"/>
                <a:gd name="T19" fmla="*/ 363 h 939"/>
                <a:gd name="T20" fmla="*/ 762 w 1295"/>
                <a:gd name="T21" fmla="*/ 42 h 939"/>
                <a:gd name="T22" fmla="*/ 600 w 1295"/>
                <a:gd name="T23" fmla="*/ 3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5" h="939">
                  <a:moveTo>
                    <a:pt x="600" y="30"/>
                  </a:moveTo>
                  <a:cubicBezTo>
                    <a:pt x="486" y="60"/>
                    <a:pt x="610" y="247"/>
                    <a:pt x="525" y="393"/>
                  </a:cubicBezTo>
                  <a:cubicBezTo>
                    <a:pt x="439" y="467"/>
                    <a:pt x="162" y="394"/>
                    <a:pt x="81" y="471"/>
                  </a:cubicBezTo>
                  <a:cubicBezTo>
                    <a:pt x="0" y="548"/>
                    <a:pt x="18" y="779"/>
                    <a:pt x="39" y="855"/>
                  </a:cubicBezTo>
                  <a:cubicBezTo>
                    <a:pt x="60" y="931"/>
                    <a:pt x="142" y="915"/>
                    <a:pt x="207" y="927"/>
                  </a:cubicBezTo>
                  <a:cubicBezTo>
                    <a:pt x="272" y="939"/>
                    <a:pt x="346" y="933"/>
                    <a:pt x="429" y="927"/>
                  </a:cubicBezTo>
                  <a:cubicBezTo>
                    <a:pt x="512" y="921"/>
                    <a:pt x="572" y="904"/>
                    <a:pt x="705" y="891"/>
                  </a:cubicBezTo>
                  <a:cubicBezTo>
                    <a:pt x="838" y="878"/>
                    <a:pt x="1159" y="921"/>
                    <a:pt x="1227" y="849"/>
                  </a:cubicBezTo>
                  <a:cubicBezTo>
                    <a:pt x="1295" y="777"/>
                    <a:pt x="1188" y="540"/>
                    <a:pt x="1113" y="459"/>
                  </a:cubicBezTo>
                  <a:cubicBezTo>
                    <a:pt x="1038" y="378"/>
                    <a:pt x="835" y="432"/>
                    <a:pt x="777" y="363"/>
                  </a:cubicBezTo>
                  <a:cubicBezTo>
                    <a:pt x="719" y="294"/>
                    <a:pt x="791" y="97"/>
                    <a:pt x="762" y="42"/>
                  </a:cubicBezTo>
                  <a:cubicBezTo>
                    <a:pt x="708" y="15"/>
                    <a:pt x="714" y="0"/>
                    <a:pt x="600" y="30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graphicFrame>
          <p:nvGraphicFramePr>
            <p:cNvPr id="635911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86842000"/>
                </p:ext>
              </p:extLst>
            </p:nvPr>
          </p:nvGraphicFramePr>
          <p:xfrm>
            <a:off x="1790700" y="22082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402" name="Clip" r:id="rId4" imgW="1305000" imgH="1085760" progId="MS_ClipArt_Gallery.2">
                    <p:embed/>
                  </p:oleObj>
                </mc:Choice>
                <mc:Fallback>
                  <p:oleObj name="Clip" r:id="rId4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2082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2" name="Line 8"/>
            <p:cNvSpPr>
              <a:spLocks noChangeShapeType="1"/>
            </p:cNvSpPr>
            <p:nvPr/>
          </p:nvSpPr>
          <p:spPr bwMode="auto">
            <a:xfrm>
              <a:off x="2351088" y="2581275"/>
              <a:ext cx="277812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3" name="Line 9"/>
            <p:cNvSpPr>
              <a:spLocks noChangeShapeType="1"/>
            </p:cNvSpPr>
            <p:nvPr/>
          </p:nvSpPr>
          <p:spPr bwMode="auto">
            <a:xfrm flipH="1">
              <a:off x="2641600" y="256698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4" name="Line 10"/>
            <p:cNvSpPr>
              <a:spLocks noChangeShapeType="1"/>
            </p:cNvSpPr>
            <p:nvPr/>
          </p:nvSpPr>
          <p:spPr bwMode="auto">
            <a:xfrm flipV="1">
              <a:off x="2351088" y="3225800"/>
              <a:ext cx="277812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5" name="Line 11"/>
            <p:cNvSpPr>
              <a:spLocks noChangeShapeType="1"/>
            </p:cNvSpPr>
            <p:nvPr/>
          </p:nvSpPr>
          <p:spPr bwMode="auto">
            <a:xfrm>
              <a:off x="2360613" y="3852863"/>
              <a:ext cx="2730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16" name="Object 1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56396147"/>
                </p:ext>
              </p:extLst>
            </p:nvPr>
          </p:nvGraphicFramePr>
          <p:xfrm>
            <a:off x="1790700" y="28749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403" name="Clip" r:id="rId6" imgW="1305000" imgH="1085760" progId="MS_ClipArt_Gallery.2">
                    <p:embed/>
                  </p:oleObj>
                </mc:Choice>
                <mc:Fallback>
                  <p:oleObj name="Clip" r:id="rId6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8749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17" name="Object 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157290242"/>
                </p:ext>
              </p:extLst>
            </p:nvPr>
          </p:nvGraphicFramePr>
          <p:xfrm>
            <a:off x="1790700" y="34845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404" name="Clip" r:id="rId7" imgW="1305000" imgH="1085760" progId="MS_ClipArt_Gallery.2">
                    <p:embed/>
                  </p:oleObj>
                </mc:Choice>
                <mc:Fallback>
                  <p:oleObj name="Clip" r:id="rId7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34845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8" name="Line 14"/>
            <p:cNvSpPr>
              <a:spLocks noChangeShapeType="1"/>
            </p:cNvSpPr>
            <p:nvPr/>
          </p:nvSpPr>
          <p:spPr bwMode="auto">
            <a:xfrm>
              <a:off x="2641600" y="3424238"/>
              <a:ext cx="10350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pSp>
          <p:nvGrpSpPr>
            <p:cNvPr id="635919" name="Group 15"/>
            <p:cNvGrpSpPr>
              <a:grpSpLocks/>
            </p:cNvGrpSpPr>
            <p:nvPr/>
          </p:nvGrpSpPr>
          <p:grpSpPr bwMode="auto">
            <a:xfrm>
              <a:off x="3584575" y="3389313"/>
              <a:ext cx="711200" cy="381000"/>
              <a:chOff x="3600" y="219"/>
              <a:chExt cx="360" cy="175"/>
            </a:xfrm>
          </p:grpSpPr>
          <p:sp>
            <p:nvSpPr>
              <p:cNvPr id="635920" name="Oval 16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1" name="Line 17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2" name="Line 1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3" name="Rectangle 19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ctr"/>
                <a:endParaRPr lang="en-US" sz="500">
                  <a:latin typeface="Times New Roman" charset="0"/>
                </a:endParaRPr>
              </a:p>
            </p:txBody>
          </p:sp>
          <p:sp>
            <p:nvSpPr>
              <p:cNvPr id="635924" name="Oval 2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grpSp>
            <p:nvGrpSpPr>
              <p:cNvPr id="635925" name="Group 2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5926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7" name="Line 2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8" name="Line 2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  <p:grpSp>
            <p:nvGrpSpPr>
              <p:cNvPr id="635929" name="Group 2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5930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1" name="Line 2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2" name="Line 2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</p:grpSp>
        <p:sp>
          <p:nvSpPr>
            <p:cNvPr id="635933" name="Text Box 29"/>
            <p:cNvSpPr txBox="1">
              <a:spLocks noChangeArrowheads="1"/>
            </p:cNvSpPr>
            <p:nvPr/>
          </p:nvSpPr>
          <p:spPr bwMode="auto">
            <a:xfrm>
              <a:off x="2309813" y="225583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223.1.1.1</a:t>
              </a:r>
              <a:endParaRPr lang="en-US" sz="1600" dirty="0"/>
            </a:p>
          </p:txBody>
        </p:sp>
        <p:sp>
          <p:nvSpPr>
            <p:cNvPr id="635934" name="Rectangle 30"/>
            <p:cNvSpPr>
              <a:spLocks noChangeArrowheads="1"/>
            </p:cNvSpPr>
            <p:nvPr/>
          </p:nvSpPr>
          <p:spPr bwMode="auto">
            <a:xfrm>
              <a:off x="2397125" y="2976563"/>
              <a:ext cx="309563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5" name="Text Box 31"/>
            <p:cNvSpPr txBox="1">
              <a:spLocks noChangeArrowheads="1"/>
            </p:cNvSpPr>
            <p:nvPr/>
          </p:nvSpPr>
          <p:spPr bwMode="auto">
            <a:xfrm>
              <a:off x="2387600" y="28844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223.1.1.2</a:t>
              </a:r>
              <a:endParaRPr lang="en-US" sz="1600" dirty="0"/>
            </a:p>
          </p:txBody>
        </p:sp>
        <p:sp>
          <p:nvSpPr>
            <p:cNvPr id="635936" name="Text Box 32"/>
            <p:cNvSpPr txBox="1">
              <a:spLocks noChangeArrowheads="1"/>
            </p:cNvSpPr>
            <p:nvPr/>
          </p:nvSpPr>
          <p:spPr bwMode="auto">
            <a:xfrm>
              <a:off x="2195513" y="38369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223.1.1.3</a:t>
              </a:r>
              <a:endParaRPr lang="en-US" sz="1600" dirty="0"/>
            </a:p>
          </p:txBody>
        </p:sp>
        <p:sp>
          <p:nvSpPr>
            <p:cNvPr id="635937" name="Text Box 33"/>
            <p:cNvSpPr txBox="1">
              <a:spLocks noChangeArrowheads="1"/>
            </p:cNvSpPr>
            <p:nvPr/>
          </p:nvSpPr>
          <p:spPr bwMode="auto">
            <a:xfrm>
              <a:off x="2986088" y="3165475"/>
              <a:ext cx="966931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223.1.1.4</a:t>
              </a:r>
              <a:endParaRPr lang="en-US" sz="1600" dirty="0"/>
            </a:p>
          </p:txBody>
        </p:sp>
        <p:sp>
          <p:nvSpPr>
            <p:cNvPr id="635938" name="Line 34"/>
            <p:cNvSpPr>
              <a:spLocks noChangeShapeType="1"/>
            </p:cNvSpPr>
            <p:nvPr/>
          </p:nvSpPr>
          <p:spPr bwMode="auto">
            <a:xfrm>
              <a:off x="4189413" y="3433763"/>
              <a:ext cx="10160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9" name="Text Box 35"/>
            <p:cNvSpPr txBox="1">
              <a:spLocks noChangeArrowheads="1"/>
            </p:cNvSpPr>
            <p:nvPr/>
          </p:nvSpPr>
          <p:spPr bwMode="auto">
            <a:xfrm>
              <a:off x="4062413" y="31559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223.1.2.9</a:t>
              </a:r>
              <a:endParaRPr lang="en-US" sz="1600" dirty="0"/>
            </a:p>
          </p:txBody>
        </p:sp>
        <p:sp>
          <p:nvSpPr>
            <p:cNvPr id="635940" name="Line 36"/>
            <p:cNvSpPr>
              <a:spLocks noChangeShapeType="1"/>
            </p:cNvSpPr>
            <p:nvPr/>
          </p:nvSpPr>
          <p:spPr bwMode="auto">
            <a:xfrm flipH="1">
              <a:off x="5213350" y="273843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1" name="Object 3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063866932"/>
                </p:ext>
              </p:extLst>
            </p:nvPr>
          </p:nvGraphicFramePr>
          <p:xfrm>
            <a:off x="5391150" y="2446338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405" name="Clip" r:id="rId8" imgW="1305000" imgH="1085760" progId="MS_ClipArt_Gallery.2">
                    <p:embed/>
                  </p:oleObj>
                </mc:Choice>
                <mc:Fallback>
                  <p:oleObj name="Clip" r:id="rId8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1150" y="2446338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2" name="Line 38"/>
            <p:cNvSpPr>
              <a:spLocks noChangeShapeType="1"/>
            </p:cNvSpPr>
            <p:nvPr/>
          </p:nvSpPr>
          <p:spPr bwMode="auto">
            <a:xfrm>
              <a:off x="5213350" y="2743200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3" name="Object 3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89765972"/>
                </p:ext>
              </p:extLst>
            </p:nvPr>
          </p:nvGraphicFramePr>
          <p:xfrm>
            <a:off x="5395913" y="38274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406" name="Clip" r:id="rId9" imgW="1305000" imgH="1085760" progId="MS_ClipArt_Gallery.2">
                    <p:embed/>
                  </p:oleObj>
                </mc:Choice>
                <mc:Fallback>
                  <p:oleObj name="Clip" r:id="rId9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5913" y="38274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4" name="Line 40"/>
            <p:cNvSpPr>
              <a:spLocks noChangeShapeType="1"/>
            </p:cNvSpPr>
            <p:nvPr/>
          </p:nvSpPr>
          <p:spPr bwMode="auto">
            <a:xfrm>
              <a:off x="5213350" y="4014788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5" name="Rectangle 41"/>
            <p:cNvSpPr>
              <a:spLocks noChangeArrowheads="1"/>
            </p:cNvSpPr>
            <p:nvPr/>
          </p:nvSpPr>
          <p:spPr bwMode="auto">
            <a:xfrm>
              <a:off x="5159375" y="3749675"/>
              <a:ext cx="171450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6" name="Text Box 42"/>
            <p:cNvSpPr txBox="1">
              <a:spLocks noChangeArrowheads="1"/>
            </p:cNvSpPr>
            <p:nvPr/>
          </p:nvSpPr>
          <p:spPr bwMode="auto">
            <a:xfrm>
              <a:off x="4573588" y="363696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223.1.2.2</a:t>
              </a:r>
              <a:endParaRPr lang="en-US" sz="1600" dirty="0"/>
            </a:p>
          </p:txBody>
        </p:sp>
        <p:sp>
          <p:nvSpPr>
            <p:cNvPr id="635947" name="Text Box 43"/>
            <p:cNvSpPr txBox="1">
              <a:spLocks noChangeArrowheads="1"/>
            </p:cNvSpPr>
            <p:nvPr/>
          </p:nvSpPr>
          <p:spPr bwMode="auto">
            <a:xfrm>
              <a:off x="5297488" y="214471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223.1.2.1</a:t>
              </a:r>
              <a:endParaRPr lang="en-US" sz="1600" dirty="0"/>
            </a:p>
          </p:txBody>
        </p:sp>
        <p:sp>
          <p:nvSpPr>
            <p:cNvPr id="635948" name="Line 44"/>
            <p:cNvSpPr>
              <a:spLocks noChangeShapeType="1"/>
            </p:cNvSpPr>
            <p:nvPr/>
          </p:nvSpPr>
          <p:spPr bwMode="auto">
            <a:xfrm flipH="1">
              <a:off x="3951288" y="3771900"/>
              <a:ext cx="0" cy="7191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9" name="Line 45"/>
            <p:cNvSpPr>
              <a:spLocks noChangeShapeType="1"/>
            </p:cNvSpPr>
            <p:nvPr/>
          </p:nvSpPr>
          <p:spPr bwMode="auto">
            <a:xfrm flipH="1">
              <a:off x="3294063" y="4491038"/>
              <a:ext cx="11858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0" name="Line 46"/>
            <p:cNvSpPr>
              <a:spLocks noChangeShapeType="1"/>
            </p:cNvSpPr>
            <p:nvPr/>
          </p:nvSpPr>
          <p:spPr bwMode="auto">
            <a:xfrm flipH="1" flipV="1">
              <a:off x="3290888" y="4483100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1" name="Line 47"/>
            <p:cNvSpPr>
              <a:spLocks noChangeShapeType="1"/>
            </p:cNvSpPr>
            <p:nvPr/>
          </p:nvSpPr>
          <p:spPr bwMode="auto">
            <a:xfrm flipH="1" flipV="1">
              <a:off x="4467225" y="4487863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52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03886019"/>
                </p:ext>
              </p:extLst>
            </p:nvPr>
          </p:nvGraphicFramePr>
          <p:xfrm>
            <a:off x="4252913" y="46466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407" name="Clip" r:id="rId10" imgW="1305000" imgH="1085760" progId="MS_ClipArt_Gallery.2">
                    <p:embed/>
                  </p:oleObj>
                </mc:Choice>
                <mc:Fallback>
                  <p:oleObj name="Clip" r:id="rId10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52913" y="46466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53" name="Object 4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77273383"/>
                </p:ext>
              </p:extLst>
            </p:nvPr>
          </p:nvGraphicFramePr>
          <p:xfrm>
            <a:off x="2995613" y="4660900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408" name="Clip" r:id="rId11" imgW="1305000" imgH="1085760" progId="MS_ClipArt_Gallery.2">
                    <p:embed/>
                  </p:oleObj>
                </mc:Choice>
                <mc:Fallback>
                  <p:oleObj name="Clip" r:id="rId11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95613" y="4660900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54" name="Text Box 50"/>
            <p:cNvSpPr txBox="1">
              <a:spLocks noChangeArrowheads="1"/>
            </p:cNvSpPr>
            <p:nvPr/>
          </p:nvSpPr>
          <p:spPr bwMode="auto">
            <a:xfrm>
              <a:off x="4471988" y="43370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</a:t>
              </a:r>
              <a:endParaRPr lang="en-US" sz="1600" dirty="0"/>
            </a:p>
          </p:txBody>
        </p:sp>
        <p:sp>
          <p:nvSpPr>
            <p:cNvPr id="635955" name="Text Box 51"/>
            <p:cNvSpPr txBox="1">
              <a:spLocks noChangeArrowheads="1"/>
            </p:cNvSpPr>
            <p:nvPr/>
          </p:nvSpPr>
          <p:spPr bwMode="auto">
            <a:xfrm>
              <a:off x="2295525" y="43751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223.1.3.1</a:t>
              </a:r>
              <a:endParaRPr lang="en-US" sz="1600" dirty="0"/>
            </a:p>
          </p:txBody>
        </p:sp>
        <p:sp>
          <p:nvSpPr>
            <p:cNvPr id="635956" name="Rectangle 52"/>
            <p:cNvSpPr>
              <a:spLocks noChangeArrowheads="1"/>
            </p:cNvSpPr>
            <p:nvPr/>
          </p:nvSpPr>
          <p:spPr bwMode="auto">
            <a:xfrm>
              <a:off x="3887788" y="3905250"/>
              <a:ext cx="128587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7" name="Text Box 53"/>
            <p:cNvSpPr txBox="1">
              <a:spLocks noChangeArrowheads="1"/>
            </p:cNvSpPr>
            <p:nvPr/>
          </p:nvSpPr>
          <p:spPr bwMode="auto">
            <a:xfrm>
              <a:off x="3322638" y="3840163"/>
              <a:ext cx="106952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223.1.3.27</a:t>
              </a:r>
              <a:endParaRPr lang="en-US" sz="1600" dirty="0"/>
            </a:p>
          </p:txBody>
        </p:sp>
        <p:grpSp>
          <p:nvGrpSpPr>
            <p:cNvPr id="635958" name="Group 54"/>
            <p:cNvGrpSpPr>
              <a:grpSpLocks/>
            </p:cNvGrpSpPr>
            <p:nvPr/>
          </p:nvGrpSpPr>
          <p:grpSpPr bwMode="auto">
            <a:xfrm>
              <a:off x="1890713" y="2170113"/>
              <a:ext cx="369887" cy="396875"/>
              <a:chOff x="2822" y="1181"/>
              <a:chExt cx="233" cy="250"/>
            </a:xfrm>
          </p:grpSpPr>
          <p:sp>
            <p:nvSpPr>
              <p:cNvPr id="635959" name="Rectangle 55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0" name="Text Box 56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33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A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1" name="Group 57"/>
            <p:cNvGrpSpPr>
              <a:grpSpLocks/>
            </p:cNvGrpSpPr>
            <p:nvPr/>
          </p:nvGrpSpPr>
          <p:grpSpPr bwMode="auto">
            <a:xfrm>
              <a:off x="1881188" y="3408363"/>
              <a:ext cx="344487" cy="396875"/>
              <a:chOff x="2822" y="1181"/>
              <a:chExt cx="217" cy="250"/>
            </a:xfrm>
          </p:grpSpPr>
          <p:sp>
            <p:nvSpPr>
              <p:cNvPr id="635962" name="Rectangle 58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3" name="Text Box 59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7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B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4" name="Group 60"/>
            <p:cNvGrpSpPr>
              <a:grpSpLocks/>
            </p:cNvGrpSpPr>
            <p:nvPr/>
          </p:nvGrpSpPr>
          <p:grpSpPr bwMode="auto">
            <a:xfrm>
              <a:off x="5491163" y="3770313"/>
              <a:ext cx="342900" cy="396875"/>
              <a:chOff x="2822" y="1181"/>
              <a:chExt cx="216" cy="250"/>
            </a:xfrm>
          </p:grpSpPr>
          <p:sp>
            <p:nvSpPr>
              <p:cNvPr id="635965" name="Rectangle 61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6" name="Text Box 62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E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635968" name="Line 64"/>
            <p:cNvSpPr>
              <a:spLocks noChangeShapeType="1"/>
            </p:cNvSpPr>
            <p:nvPr/>
          </p:nvSpPr>
          <p:spPr bwMode="auto">
            <a:xfrm>
              <a:off x="4851400" y="2908300"/>
              <a:ext cx="3349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69" name="Freeform 65"/>
            <p:cNvSpPr>
              <a:spLocks/>
            </p:cNvSpPr>
            <p:nvPr/>
          </p:nvSpPr>
          <p:spPr bwMode="auto">
            <a:xfrm>
              <a:off x="4664075" y="2781300"/>
              <a:ext cx="361950" cy="180975"/>
            </a:xfrm>
            <a:custGeom>
              <a:avLst/>
              <a:gdLst>
                <a:gd name="T0" fmla="*/ 88 w 228"/>
                <a:gd name="T1" fmla="*/ 0 h 114"/>
                <a:gd name="T2" fmla="*/ 0 w 228"/>
                <a:gd name="T3" fmla="*/ 114 h 114"/>
                <a:gd name="T4" fmla="*/ 139 w 228"/>
                <a:gd name="T5" fmla="*/ 114 h 114"/>
                <a:gd name="T6" fmla="*/ 228 w 228"/>
                <a:gd name="T7" fmla="*/ 0 h 114"/>
                <a:gd name="T8" fmla="*/ 88 w 22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4">
                  <a:moveTo>
                    <a:pt x="88" y="0"/>
                  </a:moveTo>
                  <a:lnTo>
                    <a:pt x="0" y="114"/>
                  </a:lnTo>
                  <a:lnTo>
                    <a:pt x="139" y="114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0" name="Rectangle 66"/>
            <p:cNvSpPr>
              <a:spLocks noChangeArrowheads="1"/>
            </p:cNvSpPr>
            <p:nvPr/>
          </p:nvSpPr>
          <p:spPr bwMode="auto">
            <a:xfrm>
              <a:off x="4848225" y="2189163"/>
              <a:ext cx="166688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1" name="Rectangle 67"/>
            <p:cNvSpPr>
              <a:spLocks noChangeArrowheads="1"/>
            </p:cNvSpPr>
            <p:nvPr/>
          </p:nvSpPr>
          <p:spPr bwMode="auto">
            <a:xfrm>
              <a:off x="4664075" y="2360613"/>
              <a:ext cx="231775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2" name="Rectangle 68"/>
            <p:cNvSpPr>
              <a:spLocks noChangeArrowheads="1"/>
            </p:cNvSpPr>
            <p:nvPr/>
          </p:nvSpPr>
          <p:spPr bwMode="auto">
            <a:xfrm>
              <a:off x="4652963" y="2360613"/>
              <a:ext cx="231775" cy="598487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3" name="Freeform 69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4" name="Freeform 70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5" name="Line 71"/>
            <p:cNvSpPr>
              <a:spLocks noChangeShapeType="1"/>
            </p:cNvSpPr>
            <p:nvPr/>
          </p:nvSpPr>
          <p:spPr bwMode="auto">
            <a:xfrm>
              <a:off x="5026025" y="2195513"/>
              <a:ext cx="1588" cy="5857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6" name="Line 72"/>
            <p:cNvSpPr>
              <a:spLocks noChangeShapeType="1"/>
            </p:cNvSpPr>
            <p:nvPr/>
          </p:nvSpPr>
          <p:spPr bwMode="auto">
            <a:xfrm flipH="1">
              <a:off x="4895850" y="2781300"/>
              <a:ext cx="130175" cy="17780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7" name="Rectangle 73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8" name="Rectangle 74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9" name="Rectangle 75"/>
            <p:cNvSpPr>
              <a:spLocks noChangeArrowheads="1"/>
            </p:cNvSpPr>
            <p:nvPr/>
          </p:nvSpPr>
          <p:spPr bwMode="auto">
            <a:xfrm>
              <a:off x="4714875" y="2541588"/>
              <a:ext cx="115888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0" name="Rectangle 76"/>
            <p:cNvSpPr>
              <a:spLocks noChangeArrowheads="1"/>
            </p:cNvSpPr>
            <p:nvPr/>
          </p:nvSpPr>
          <p:spPr bwMode="auto">
            <a:xfrm>
              <a:off x="3952875" y="2193925"/>
              <a:ext cx="52816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DHCP 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1" name="Rectangle 77"/>
            <p:cNvSpPr>
              <a:spLocks noChangeArrowheads="1"/>
            </p:cNvSpPr>
            <p:nvPr/>
          </p:nvSpPr>
          <p:spPr bwMode="auto">
            <a:xfrm>
              <a:off x="4664075" y="2193925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2" name="Rectangle 78"/>
            <p:cNvSpPr>
              <a:spLocks noChangeArrowheads="1"/>
            </p:cNvSpPr>
            <p:nvPr/>
          </p:nvSpPr>
          <p:spPr bwMode="auto">
            <a:xfrm>
              <a:off x="3952875" y="2459038"/>
              <a:ext cx="58519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server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3" name="Rectangle 79"/>
            <p:cNvSpPr>
              <a:spLocks noChangeArrowheads="1"/>
            </p:cNvSpPr>
            <p:nvPr/>
          </p:nvSpPr>
          <p:spPr bwMode="auto">
            <a:xfrm>
              <a:off x="4584700" y="2459038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4" name="Rectangle 80"/>
            <p:cNvSpPr>
              <a:spLocks noChangeArrowheads="1"/>
            </p:cNvSpPr>
            <p:nvPr/>
          </p:nvSpPr>
          <p:spPr bwMode="auto">
            <a:xfrm>
              <a:off x="4541838" y="4017963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5" name="Freeform 81"/>
            <p:cNvSpPr>
              <a:spLocks/>
            </p:cNvSpPr>
            <p:nvPr/>
          </p:nvSpPr>
          <p:spPr bwMode="auto">
            <a:xfrm>
              <a:off x="6142038" y="500538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6" name="Freeform 82"/>
            <p:cNvSpPr>
              <a:spLocks/>
            </p:cNvSpPr>
            <p:nvPr/>
          </p:nvSpPr>
          <p:spPr bwMode="auto">
            <a:xfrm>
              <a:off x="6154738" y="49990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7" name="Freeform 83"/>
            <p:cNvSpPr>
              <a:spLocks/>
            </p:cNvSpPr>
            <p:nvPr/>
          </p:nvSpPr>
          <p:spPr bwMode="auto">
            <a:xfrm>
              <a:off x="6172200" y="49958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8" name="Freeform 84"/>
            <p:cNvSpPr>
              <a:spLocks/>
            </p:cNvSpPr>
            <p:nvPr/>
          </p:nvSpPr>
          <p:spPr bwMode="auto">
            <a:xfrm>
              <a:off x="6165850" y="5008563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9" name="Freeform 85"/>
            <p:cNvSpPr>
              <a:spLocks/>
            </p:cNvSpPr>
            <p:nvPr/>
          </p:nvSpPr>
          <p:spPr bwMode="auto">
            <a:xfrm>
              <a:off x="6151563" y="5013325"/>
              <a:ext cx="1587" cy="3175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2 h 2"/>
                <a:gd name="T4" fmla="*/ 2 h 2"/>
                <a:gd name="T5" fmla="*/ 2 h 2"/>
                <a:gd name="T6" fmla="*/ 2 h 2"/>
                <a:gd name="T7" fmla="*/ 2 h 2"/>
                <a:gd name="T8" fmla="*/ 2 h 2"/>
                <a:gd name="T9" fmla="*/ 2 h 2"/>
                <a:gd name="T10" fmla="*/ 2 h 2"/>
                <a:gd name="T11" fmla="*/ 0 h 2"/>
                <a:gd name="T12" fmla="*/ 0 h 2"/>
                <a:gd name="T13" fmla="*/ 0 h 2"/>
                <a:gd name="T14" fmla="*/ 2 h 2"/>
                <a:gd name="T15" fmla="*/ 2 h 2"/>
                <a:gd name="T16" fmla="*/ 2 h 2"/>
                <a:gd name="T17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0" name="Freeform 86"/>
            <p:cNvSpPr>
              <a:spLocks/>
            </p:cNvSpPr>
            <p:nvPr/>
          </p:nvSpPr>
          <p:spPr bwMode="auto">
            <a:xfrm>
              <a:off x="6059488" y="48831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1" name="Freeform 87"/>
            <p:cNvSpPr>
              <a:spLocks/>
            </p:cNvSpPr>
            <p:nvPr/>
          </p:nvSpPr>
          <p:spPr bwMode="auto">
            <a:xfrm>
              <a:off x="6073775" y="4878388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3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0 w 2"/>
                <a:gd name="T29" fmla="*/ 0 h 3"/>
                <a:gd name="T30" fmla="*/ 0 w 2"/>
                <a:gd name="T31" fmla="*/ 0 h 3"/>
                <a:gd name="T32" fmla="*/ 0 w 2"/>
                <a:gd name="T33" fmla="*/ 3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2" name="Freeform 88"/>
            <p:cNvSpPr>
              <a:spLocks/>
            </p:cNvSpPr>
            <p:nvPr/>
          </p:nvSpPr>
          <p:spPr bwMode="auto">
            <a:xfrm>
              <a:off x="6086475" y="48752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3" name="Freeform 89"/>
            <p:cNvSpPr>
              <a:spLocks/>
            </p:cNvSpPr>
            <p:nvPr/>
          </p:nvSpPr>
          <p:spPr bwMode="auto">
            <a:xfrm>
              <a:off x="6089650" y="4883150"/>
              <a:ext cx="7938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3 w 5"/>
                <a:gd name="T7" fmla="*/ 2 h 2"/>
                <a:gd name="T8" fmla="*/ 3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3 w 5"/>
                <a:gd name="T21" fmla="*/ 0 h 2"/>
                <a:gd name="T22" fmla="*/ 3 w 5"/>
                <a:gd name="T23" fmla="*/ 0 h 2"/>
                <a:gd name="T24" fmla="*/ 3 w 5"/>
                <a:gd name="T25" fmla="*/ 0 h 2"/>
                <a:gd name="T26" fmla="*/ 3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2 h 2"/>
                <a:gd name="T34" fmla="*/ 0 w 5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4" name="Freeform 90"/>
            <p:cNvSpPr>
              <a:spLocks/>
            </p:cNvSpPr>
            <p:nvPr/>
          </p:nvSpPr>
          <p:spPr bwMode="auto">
            <a:xfrm>
              <a:off x="6076950" y="4889500"/>
              <a:ext cx="3175" cy="1588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2 w 2"/>
                <a:gd name="T5" fmla="*/ 2 w 2"/>
                <a:gd name="T6" fmla="*/ 2 w 2"/>
                <a:gd name="T7" fmla="*/ 2 w 2"/>
                <a:gd name="T8" fmla="*/ 2 w 2"/>
                <a:gd name="T9" fmla="*/ 2 w 2"/>
                <a:gd name="T10" fmla="*/ 2 w 2"/>
                <a:gd name="T11" fmla="*/ 2 w 2"/>
                <a:gd name="T12" fmla="*/ 2 w 2"/>
                <a:gd name="T13" fmla="*/ 0 w 2"/>
                <a:gd name="T14" fmla="*/ 0 w 2"/>
                <a:gd name="T15" fmla="*/ 0 w 2"/>
                <a:gd name="T16" fmla="*/ 0 w 2"/>
                <a:gd name="T1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grpSp>
          <p:nvGrpSpPr>
            <p:cNvPr id="635995" name="Group 91"/>
            <p:cNvGrpSpPr>
              <a:grpSpLocks/>
            </p:cNvGrpSpPr>
            <p:nvPr/>
          </p:nvGrpSpPr>
          <p:grpSpPr bwMode="auto">
            <a:xfrm>
              <a:off x="6269038" y="2998788"/>
              <a:ext cx="676275" cy="674687"/>
              <a:chOff x="2870" y="1518"/>
              <a:chExt cx="292" cy="320"/>
            </a:xfrm>
          </p:grpSpPr>
          <p:graphicFrame>
            <p:nvGraphicFramePr>
              <p:cNvPr id="635996" name="Object 92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2409" name="Clip" r:id="rId12" imgW="819000" imgH="847800" progId="MS_ClipArt_Gallery.2">
                      <p:embed/>
                    </p:oleObj>
                  </mc:Choice>
                  <mc:Fallback>
                    <p:oleObj name="Clip" r:id="rId12" imgW="819000" imgH="8478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35997" name="Object 93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2410" name="Clip" r:id="rId14" imgW="1266840" imgH="1200240" progId="MS_ClipArt_Gallery.2">
                      <p:embed/>
                    </p:oleObj>
                  </mc:Choice>
                  <mc:Fallback>
                    <p:oleObj name="Clip" r:id="rId14" imgW="1266840" imgH="120024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635999" name="Freeform 95"/>
            <p:cNvSpPr>
              <a:spLocks noEditPoints="1"/>
            </p:cNvSpPr>
            <p:nvPr/>
          </p:nvSpPr>
          <p:spPr bwMode="auto">
            <a:xfrm>
              <a:off x="5629275" y="3259138"/>
              <a:ext cx="706438" cy="171450"/>
            </a:xfrm>
            <a:custGeom>
              <a:avLst/>
              <a:gdLst>
                <a:gd name="T0" fmla="*/ 439 w 445"/>
                <a:gd name="T1" fmla="*/ 63 h 108"/>
                <a:gd name="T2" fmla="*/ 88 w 445"/>
                <a:gd name="T3" fmla="*/ 63 h 108"/>
                <a:gd name="T4" fmla="*/ 86 w 445"/>
                <a:gd name="T5" fmla="*/ 60 h 108"/>
                <a:gd name="T6" fmla="*/ 84 w 445"/>
                <a:gd name="T7" fmla="*/ 60 h 108"/>
                <a:gd name="T8" fmla="*/ 82 w 445"/>
                <a:gd name="T9" fmla="*/ 58 h 108"/>
                <a:gd name="T10" fmla="*/ 82 w 445"/>
                <a:gd name="T11" fmla="*/ 54 h 108"/>
                <a:gd name="T12" fmla="*/ 82 w 445"/>
                <a:gd name="T13" fmla="*/ 52 h 108"/>
                <a:gd name="T14" fmla="*/ 84 w 445"/>
                <a:gd name="T15" fmla="*/ 50 h 108"/>
                <a:gd name="T16" fmla="*/ 86 w 445"/>
                <a:gd name="T17" fmla="*/ 50 h 108"/>
                <a:gd name="T18" fmla="*/ 88 w 445"/>
                <a:gd name="T19" fmla="*/ 48 h 108"/>
                <a:gd name="T20" fmla="*/ 439 w 445"/>
                <a:gd name="T21" fmla="*/ 48 h 108"/>
                <a:gd name="T22" fmla="*/ 441 w 445"/>
                <a:gd name="T23" fmla="*/ 50 h 108"/>
                <a:gd name="T24" fmla="*/ 443 w 445"/>
                <a:gd name="T25" fmla="*/ 50 h 108"/>
                <a:gd name="T26" fmla="*/ 445 w 445"/>
                <a:gd name="T27" fmla="*/ 52 h 108"/>
                <a:gd name="T28" fmla="*/ 445 w 445"/>
                <a:gd name="T29" fmla="*/ 54 h 108"/>
                <a:gd name="T30" fmla="*/ 445 w 445"/>
                <a:gd name="T31" fmla="*/ 58 h 108"/>
                <a:gd name="T32" fmla="*/ 443 w 445"/>
                <a:gd name="T33" fmla="*/ 60 h 108"/>
                <a:gd name="T34" fmla="*/ 441 w 445"/>
                <a:gd name="T35" fmla="*/ 60 h 108"/>
                <a:gd name="T36" fmla="*/ 439 w 445"/>
                <a:gd name="T37" fmla="*/ 63 h 108"/>
                <a:gd name="T38" fmla="*/ 439 w 445"/>
                <a:gd name="T39" fmla="*/ 63 h 108"/>
                <a:gd name="T40" fmla="*/ 107 w 445"/>
                <a:gd name="T41" fmla="*/ 108 h 108"/>
                <a:gd name="T42" fmla="*/ 0 w 445"/>
                <a:gd name="T43" fmla="*/ 54 h 108"/>
                <a:gd name="T44" fmla="*/ 107 w 445"/>
                <a:gd name="T45" fmla="*/ 0 h 108"/>
                <a:gd name="T46" fmla="*/ 107 w 445"/>
                <a:gd name="T4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5" h="108">
                  <a:moveTo>
                    <a:pt x="439" y="63"/>
                  </a:moveTo>
                  <a:lnTo>
                    <a:pt x="88" y="63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2" y="58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439" y="48"/>
                  </a:lnTo>
                  <a:lnTo>
                    <a:pt x="441" y="50"/>
                  </a:lnTo>
                  <a:lnTo>
                    <a:pt x="443" y="50"/>
                  </a:lnTo>
                  <a:lnTo>
                    <a:pt x="445" y="52"/>
                  </a:lnTo>
                  <a:lnTo>
                    <a:pt x="445" y="54"/>
                  </a:lnTo>
                  <a:lnTo>
                    <a:pt x="445" y="58"/>
                  </a:lnTo>
                  <a:lnTo>
                    <a:pt x="443" y="60"/>
                  </a:lnTo>
                  <a:lnTo>
                    <a:pt x="441" y="60"/>
                  </a:lnTo>
                  <a:lnTo>
                    <a:pt x="439" y="63"/>
                  </a:lnTo>
                  <a:lnTo>
                    <a:pt x="439" y="63"/>
                  </a:lnTo>
                  <a:close/>
                  <a:moveTo>
                    <a:pt x="107" y="108"/>
                  </a:moveTo>
                  <a:lnTo>
                    <a:pt x="0" y="54"/>
                  </a:lnTo>
                  <a:lnTo>
                    <a:pt x="107" y="0"/>
                  </a:lnTo>
                  <a:lnTo>
                    <a:pt x="107" y="108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>
              <a:noAutofit/>
            </a:bodyPr>
            <a:lstStyle/>
            <a:p>
              <a:endParaRPr lang="en-US" sz="400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4475846" y="1338891"/>
            <a:ext cx="4625198" cy="4728708"/>
            <a:chOff x="2089426" y="995363"/>
            <a:chExt cx="5569052" cy="5200650"/>
          </a:xfrm>
        </p:grpSpPr>
        <p:grpSp>
          <p:nvGrpSpPr>
            <p:cNvPr id="99" name="Group 4"/>
            <p:cNvGrpSpPr>
              <a:grpSpLocks/>
            </p:cNvGrpSpPr>
            <p:nvPr/>
          </p:nvGrpSpPr>
          <p:grpSpPr bwMode="auto">
            <a:xfrm>
              <a:off x="6938963" y="1550988"/>
              <a:ext cx="460375" cy="492125"/>
              <a:chOff x="2870" y="1518"/>
              <a:chExt cx="292" cy="320"/>
            </a:xfrm>
          </p:grpSpPr>
          <p:graphicFrame>
            <p:nvGraphicFramePr>
              <p:cNvPr id="128" name="Object 5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2411" r:id="rId16" imgW="827508" imgH="841085" progId="">
                      <p:embed/>
                    </p:oleObj>
                  </mc:Choice>
                  <mc:Fallback>
                    <p:oleObj r:id="rId16" imgW="827508" imgH="841085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29" name="Object 6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2412" r:id="rId18" imgW="1268977" imgH="1200107" progId="">
                      <p:embed/>
                    </p:oleObj>
                  </mc:Choice>
                  <mc:Fallback>
                    <p:oleObj r:id="rId18" imgW="1268977" imgH="1200107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00" name="Text Box 7"/>
            <p:cNvSpPr txBox="1">
              <a:spLocks noChangeArrowheads="1"/>
            </p:cNvSpPr>
            <p:nvPr/>
          </p:nvSpPr>
          <p:spPr bwMode="auto">
            <a:xfrm>
              <a:off x="2089426" y="1025866"/>
              <a:ext cx="16221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00CC99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 dirty="0"/>
                <a:t>DHCP server: 223.1.2.5</a:t>
              </a:r>
            </a:p>
          </p:txBody>
        </p:sp>
        <p:sp>
          <p:nvSpPr>
            <p:cNvPr id="101" name="Text Box 8"/>
            <p:cNvSpPr txBox="1">
              <a:spLocks noChangeArrowheads="1"/>
            </p:cNvSpPr>
            <p:nvPr/>
          </p:nvSpPr>
          <p:spPr bwMode="auto">
            <a:xfrm>
              <a:off x="6876903" y="995363"/>
              <a:ext cx="65910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00CC99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/>
                <a:t>arriving</a:t>
              </a:r>
            </a:p>
            <a:p>
              <a:pPr algn="ctr"/>
              <a:r>
                <a:rPr lang="en-US" sz="1200"/>
                <a:t> client</a:t>
              </a:r>
              <a:endParaRPr lang="en-US" sz="1400"/>
            </a:p>
          </p:txBody>
        </p:sp>
        <p:sp>
          <p:nvSpPr>
            <p:cNvPr id="102" name="Line 9"/>
            <p:cNvSpPr>
              <a:spLocks noChangeShapeType="1"/>
            </p:cNvSpPr>
            <p:nvPr/>
          </p:nvSpPr>
          <p:spPr bwMode="auto">
            <a:xfrm flipH="1">
              <a:off x="2562225" y="2019300"/>
              <a:ext cx="4395788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3" name="Line 10"/>
            <p:cNvSpPr>
              <a:spLocks noChangeShapeType="1"/>
            </p:cNvSpPr>
            <p:nvPr/>
          </p:nvSpPr>
          <p:spPr bwMode="auto">
            <a:xfrm>
              <a:off x="2528888" y="1974850"/>
              <a:ext cx="0" cy="3760788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4" name="Line 11"/>
            <p:cNvSpPr>
              <a:spLocks noChangeShapeType="1"/>
            </p:cNvSpPr>
            <p:nvPr/>
          </p:nvSpPr>
          <p:spPr bwMode="auto">
            <a:xfrm>
              <a:off x="7054850" y="2051050"/>
              <a:ext cx="0" cy="3762375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5" name="Line 12"/>
            <p:cNvSpPr>
              <a:spLocks noChangeShapeType="1"/>
            </p:cNvSpPr>
            <p:nvPr/>
          </p:nvSpPr>
          <p:spPr bwMode="auto">
            <a:xfrm>
              <a:off x="7254340" y="2663240"/>
              <a:ext cx="0" cy="1906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6" name="Text Box 13"/>
            <p:cNvSpPr txBox="1">
              <a:spLocks noChangeArrowheads="1"/>
            </p:cNvSpPr>
            <p:nvPr/>
          </p:nvSpPr>
          <p:spPr bwMode="auto">
            <a:xfrm>
              <a:off x="7098090" y="4618038"/>
              <a:ext cx="560388" cy="393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00" dirty="0"/>
                <a:t>time</a:t>
              </a:r>
              <a:endParaRPr lang="en-US" sz="1400" dirty="0"/>
            </a:p>
          </p:txBody>
        </p:sp>
        <p:grpSp>
          <p:nvGrpSpPr>
            <p:cNvPr id="107" name="Group 14"/>
            <p:cNvGrpSpPr>
              <a:grpSpLocks/>
            </p:cNvGrpSpPr>
            <p:nvPr/>
          </p:nvGrpSpPr>
          <p:grpSpPr bwMode="auto">
            <a:xfrm>
              <a:off x="2466975" y="1541463"/>
              <a:ext cx="182563" cy="400050"/>
              <a:chOff x="4180" y="783"/>
              <a:chExt cx="150" cy="307"/>
            </a:xfrm>
          </p:grpSpPr>
          <p:sp>
            <p:nvSpPr>
              <p:cNvPr id="120" name="AutoShape 15"/>
              <p:cNvSpPr>
                <a:spLocks noChangeArrowheads="1"/>
              </p:cNvSpPr>
              <p:nvPr/>
            </p:nvSpPr>
            <p:spPr bwMode="auto">
              <a:xfrm>
                <a:off x="4180" y="1019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1" name="Rectangle 16"/>
              <p:cNvSpPr>
                <a:spLocks noChangeArrowheads="1"/>
              </p:cNvSpPr>
              <p:nvPr/>
            </p:nvSpPr>
            <p:spPr bwMode="auto">
              <a:xfrm>
                <a:off x="4256" y="785"/>
                <a:ext cx="69" cy="236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2" name="Rectangle 17"/>
              <p:cNvSpPr>
                <a:spLocks noChangeArrowheads="1"/>
              </p:cNvSpPr>
              <p:nvPr/>
            </p:nvSpPr>
            <p:spPr bwMode="auto">
              <a:xfrm>
                <a:off x="4181" y="852"/>
                <a:ext cx="95" cy="236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3" name="AutoShape 18"/>
              <p:cNvSpPr>
                <a:spLocks noChangeArrowheads="1"/>
              </p:cNvSpPr>
              <p:nvPr/>
            </p:nvSpPr>
            <p:spPr bwMode="auto">
              <a:xfrm>
                <a:off x="4180" y="783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4" name="Line 19"/>
              <p:cNvSpPr>
                <a:spLocks noChangeShapeType="1"/>
              </p:cNvSpPr>
              <p:nvPr/>
            </p:nvSpPr>
            <p:spPr bwMode="auto">
              <a:xfrm>
                <a:off x="4330" y="788"/>
                <a:ext cx="0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5" name="Line 20"/>
              <p:cNvSpPr>
                <a:spLocks noChangeShapeType="1"/>
              </p:cNvSpPr>
              <p:nvPr/>
            </p:nvSpPr>
            <p:spPr bwMode="auto">
              <a:xfrm flipH="1">
                <a:off x="4276" y="1019"/>
                <a:ext cx="54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6" name="Rectangle 21"/>
              <p:cNvSpPr>
                <a:spLocks noChangeArrowheads="1"/>
              </p:cNvSpPr>
              <p:nvPr/>
            </p:nvSpPr>
            <p:spPr bwMode="auto">
              <a:xfrm>
                <a:off x="4193" y="883"/>
                <a:ext cx="63" cy="13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7" name="Rectangle 22"/>
              <p:cNvSpPr>
                <a:spLocks noChangeArrowheads="1"/>
              </p:cNvSpPr>
              <p:nvPr/>
            </p:nvSpPr>
            <p:spPr bwMode="auto">
              <a:xfrm>
                <a:off x="4202" y="924"/>
                <a:ext cx="48" cy="4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</p:grpSp>
        <p:grpSp>
          <p:nvGrpSpPr>
            <p:cNvPr id="108" name="Group 23"/>
            <p:cNvGrpSpPr>
              <a:grpSpLocks/>
            </p:cNvGrpSpPr>
            <p:nvPr/>
          </p:nvGrpSpPr>
          <p:grpSpPr bwMode="auto">
            <a:xfrm>
              <a:off x="4090988" y="1154113"/>
              <a:ext cx="2673350" cy="1116012"/>
              <a:chOff x="11865" y="3885"/>
              <a:chExt cx="3720" cy="1260"/>
            </a:xfrm>
          </p:grpSpPr>
          <p:sp>
            <p:nvSpPr>
              <p:cNvPr id="118" name="Text Box 24"/>
              <p:cNvSpPr txBox="1">
                <a:spLocks noChangeArrowheads="1"/>
              </p:cNvSpPr>
              <p:nvPr/>
            </p:nvSpPr>
            <p:spPr bwMode="auto">
              <a:xfrm>
                <a:off x="11865" y="3885"/>
                <a:ext cx="2062" cy="49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 sz="1050" b="1" dirty="0">
                    <a:latin typeface="Calibri"/>
                  </a:rPr>
                  <a:t>DHCP discover</a:t>
                </a:r>
                <a:endParaRPr lang="en-US" sz="1050" b="1" dirty="0"/>
              </a:p>
            </p:txBody>
          </p:sp>
          <p:sp>
            <p:nvSpPr>
              <p:cNvPr id="119" name="Text Box 25"/>
              <p:cNvSpPr txBox="1">
                <a:spLocks noChangeArrowheads="1"/>
              </p:cNvSpPr>
              <p:nvPr/>
            </p:nvSpPr>
            <p:spPr bwMode="auto">
              <a:xfrm>
                <a:off x="12015" y="4231"/>
                <a:ext cx="3570" cy="91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 sz="1050" dirty="0" err="1">
                    <a:latin typeface="Calibri"/>
                  </a:rPr>
                  <a:t>src</a:t>
                </a:r>
                <a:r>
                  <a:rPr lang="en-US" sz="1050" dirty="0">
                    <a:latin typeface="Calibri"/>
                  </a:rPr>
                  <a:t> : 0.0.0.0, 68     </a:t>
                </a:r>
              </a:p>
              <a:p>
                <a:r>
                  <a:rPr lang="en-US" sz="1050" dirty="0" err="1">
                    <a:latin typeface="Calibri"/>
                  </a:rPr>
                  <a:t>dest</a:t>
                </a:r>
                <a:r>
                  <a:rPr lang="en-US" sz="1050" dirty="0">
                    <a:latin typeface="Calibri"/>
                  </a:rPr>
                  <a:t>.: 255.255.255.255,67</a:t>
                </a:r>
              </a:p>
              <a:p>
                <a:r>
                  <a:rPr lang="en-US" sz="1050" dirty="0" err="1">
                    <a:latin typeface="Calibri"/>
                  </a:rPr>
                  <a:t>yiaddr</a:t>
                </a:r>
                <a:r>
                  <a:rPr lang="en-US" sz="1050" dirty="0">
                    <a:latin typeface="Calibri"/>
                  </a:rPr>
                  <a:t>:    0.0.0.0</a:t>
                </a:r>
              </a:p>
              <a:p>
                <a:r>
                  <a:rPr lang="en-US" sz="1050" dirty="0">
                    <a:latin typeface="Calibri"/>
                  </a:rPr>
                  <a:t>transaction ID: 654</a:t>
                </a:r>
                <a:endParaRPr lang="en-US" sz="1400" dirty="0"/>
              </a:p>
            </p:txBody>
          </p:sp>
        </p:grpSp>
        <p:sp>
          <p:nvSpPr>
            <p:cNvPr id="109" name="Line 26"/>
            <p:cNvSpPr>
              <a:spLocks noChangeShapeType="1"/>
            </p:cNvSpPr>
            <p:nvPr/>
          </p:nvSpPr>
          <p:spPr bwMode="auto">
            <a:xfrm>
              <a:off x="2605088" y="3005138"/>
              <a:ext cx="4395787" cy="538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0" name="Text Box 27"/>
            <p:cNvSpPr txBox="1">
              <a:spLocks noChangeArrowheads="1"/>
            </p:cNvSpPr>
            <p:nvPr/>
          </p:nvSpPr>
          <p:spPr bwMode="auto">
            <a:xfrm>
              <a:off x="4264025" y="2390775"/>
              <a:ext cx="1379538" cy="330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offer</a:t>
              </a:r>
              <a:endParaRPr lang="en-US" sz="1400" dirty="0"/>
            </a:p>
          </p:txBody>
        </p:sp>
        <p:sp>
          <p:nvSpPr>
            <p:cNvPr id="111" name="Text Box 28"/>
            <p:cNvSpPr txBox="1">
              <a:spLocks noChangeArrowheads="1"/>
            </p:cNvSpPr>
            <p:nvPr/>
          </p:nvSpPr>
          <p:spPr bwMode="auto">
            <a:xfrm>
              <a:off x="4360863" y="2643188"/>
              <a:ext cx="2424112" cy="965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654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600" dirty="0"/>
            </a:p>
          </p:txBody>
        </p:sp>
        <p:sp>
          <p:nvSpPr>
            <p:cNvPr id="112" name="Line 29"/>
            <p:cNvSpPr>
              <a:spLocks noChangeShapeType="1"/>
            </p:cNvSpPr>
            <p:nvPr/>
          </p:nvSpPr>
          <p:spPr bwMode="auto">
            <a:xfrm flipH="1">
              <a:off x="2497138" y="4233863"/>
              <a:ext cx="4395787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3" name="Text Box 30"/>
            <p:cNvSpPr txBox="1">
              <a:spLocks noChangeArrowheads="1"/>
            </p:cNvSpPr>
            <p:nvPr/>
          </p:nvSpPr>
          <p:spPr bwMode="auto">
            <a:xfrm>
              <a:off x="2668588" y="357663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request</a:t>
              </a:r>
              <a:endParaRPr lang="en-US" sz="1400" dirty="0"/>
            </a:p>
          </p:txBody>
        </p:sp>
        <p:sp>
          <p:nvSpPr>
            <p:cNvPr id="114" name="Text Box 31"/>
            <p:cNvSpPr txBox="1">
              <a:spLocks noChangeArrowheads="1"/>
            </p:cNvSpPr>
            <p:nvPr/>
          </p:nvSpPr>
          <p:spPr bwMode="auto">
            <a:xfrm>
              <a:off x="2798763" y="3838575"/>
              <a:ext cx="2757487" cy="9429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 0.0.0.0, 68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::  255.255.255.255, 67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1400" dirty="0"/>
            </a:p>
          </p:txBody>
        </p:sp>
        <p:sp>
          <p:nvSpPr>
            <p:cNvPr id="115" name="Line 32"/>
            <p:cNvSpPr>
              <a:spLocks noChangeShapeType="1"/>
            </p:cNvSpPr>
            <p:nvPr/>
          </p:nvSpPr>
          <p:spPr bwMode="auto">
            <a:xfrm>
              <a:off x="2582863" y="5264150"/>
              <a:ext cx="4395787" cy="538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6" name="Text Box 33"/>
            <p:cNvSpPr txBox="1">
              <a:spLocks noChangeArrowheads="1"/>
            </p:cNvSpPr>
            <p:nvPr/>
          </p:nvSpPr>
          <p:spPr bwMode="auto">
            <a:xfrm>
              <a:off x="4221163" y="497998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ACK</a:t>
              </a:r>
              <a:endParaRPr lang="en-US" sz="1400" dirty="0"/>
            </a:p>
          </p:txBody>
        </p:sp>
        <p:sp>
          <p:nvSpPr>
            <p:cNvPr id="117" name="Text Box 34"/>
            <p:cNvSpPr txBox="1">
              <a:spLocks noChangeArrowheads="1"/>
            </p:cNvSpPr>
            <p:nvPr/>
          </p:nvSpPr>
          <p:spPr bwMode="auto">
            <a:xfrm>
              <a:off x="4318000" y="5232400"/>
              <a:ext cx="2413000" cy="9636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800" dirty="0"/>
            </a:p>
          </p:txBody>
        </p:sp>
      </p:grpSp>
      <p:sp>
        <p:nvSpPr>
          <p:cNvPr id="130" name="Rectangle 94"/>
          <p:cNvSpPr>
            <a:spLocks noChangeArrowheads="1"/>
          </p:cNvSpPr>
          <p:nvPr/>
        </p:nvSpPr>
        <p:spPr bwMode="auto">
          <a:xfrm>
            <a:off x="3473149" y="5417164"/>
            <a:ext cx="1002697" cy="9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rmAutofit lnSpcReduction="10000"/>
          </a:bodyPr>
          <a:lstStyle/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arriving </a:t>
            </a:r>
            <a:r>
              <a:rPr lang="en-US" sz="1600" dirty="0">
                <a:solidFill>
                  <a:srgbClr val="FF0000"/>
                </a:solidFill>
                <a:latin typeface="Calibri"/>
              </a:rPr>
              <a:t>DHCP </a:t>
            </a:r>
          </a:p>
          <a:p>
            <a:r>
              <a:rPr lang="en-US" sz="1600" dirty="0">
                <a:solidFill>
                  <a:srgbClr val="FF0000"/>
                </a:solidFill>
                <a:latin typeface="Calibri"/>
              </a:rPr>
              <a:t>client</a:t>
            </a:r>
            <a:r>
              <a:rPr lang="en-US" sz="1600" dirty="0">
                <a:solidFill>
                  <a:srgbClr val="000000"/>
                </a:solidFill>
                <a:latin typeface="Calibri"/>
              </a:rPr>
              <a:t> needs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address in this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network</a:t>
            </a:r>
            <a:endParaRPr lang="en-US" sz="1600" dirty="0"/>
          </a:p>
        </p:txBody>
      </p:sp>
      <p:sp>
        <p:nvSpPr>
          <p:cNvPr id="3" name="Rectangle 2"/>
          <p:cNvSpPr/>
          <p:nvPr/>
        </p:nvSpPr>
        <p:spPr>
          <a:xfrm>
            <a:off x="119664" y="1238068"/>
            <a:ext cx="4572000" cy="273921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</a:rPr>
              <a:t>Goal:</a:t>
            </a:r>
            <a:r>
              <a:rPr lang="en-US" sz="2400" dirty="0"/>
              <a:t> allow host to </a:t>
            </a:r>
            <a:r>
              <a:rPr lang="en-US" sz="2400" i="1" dirty="0"/>
              <a:t>dynamically </a:t>
            </a:r>
            <a:r>
              <a:rPr lang="en-US" sz="2400" dirty="0"/>
              <a:t>obtain its IP address from network server when it joins network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Can renew its lease on address in use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Allows reuse of addresses (only hold address while connected an </a:t>
            </a:r>
            <a:r>
              <a:rPr lang="ja-JP" altLang="en-US" sz="2000" dirty="0"/>
              <a:t>“</a:t>
            </a:r>
            <a:r>
              <a:rPr lang="en-US" sz="2000" dirty="0"/>
              <a:t>on</a:t>
            </a:r>
            <a:r>
              <a:rPr lang="ja-JP" altLang="en-US" sz="2000" dirty="0"/>
              <a:t>”</a:t>
            </a:r>
            <a:r>
              <a:rPr lang="en-US" sz="2000" dirty="0"/>
              <a:t>)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Support for mobile users who want to join network (more shortly)</a:t>
            </a:r>
          </a:p>
        </p:txBody>
      </p:sp>
    </p:spTree>
    <p:extLst>
      <p:ext uri="{BB962C8B-B14F-4D97-AF65-F5344CB8AC3E}">
        <p14:creationId xmlns:p14="http://schemas.microsoft.com/office/powerpoint/2010/main" val="262500986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4759B1-BFD5-B945-8E3B-5F1A82155649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232450" name="Rectangle 2"/>
          <p:cNvSpPr>
            <a:spLocks noGrp="1" noChangeArrowheads="1"/>
          </p:cNvSpPr>
          <p:nvPr>
            <p:ph type="title"/>
          </p:nvPr>
        </p:nvSpPr>
        <p:spPr>
          <a:xfrm>
            <a:off x="414338" y="228600"/>
            <a:ext cx="7772400" cy="1143000"/>
          </a:xfrm>
        </p:spPr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87363" y="1343025"/>
            <a:ext cx="8077200" cy="1809750"/>
          </a:xfrm>
        </p:spPr>
        <p:txBody>
          <a:bodyPr>
            <a:normAutofit fontScale="925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</a:t>
            </a:r>
            <a:r>
              <a:rPr lang="en-US" i="1" dirty="0"/>
              <a:t>network</a:t>
            </a:r>
            <a:r>
              <a:rPr lang="en-US" dirty="0"/>
              <a:t> get subnet part of IP </a:t>
            </a:r>
            <a:r>
              <a:rPr lang="en-US" dirty="0" err="1"/>
              <a:t>addr</a:t>
            </a:r>
            <a:r>
              <a:rPr lang="en-US" dirty="0"/>
              <a:t>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A:</a:t>
            </a:r>
            <a:r>
              <a:rPr lang="en-US" dirty="0"/>
              <a:t> gets allocated portion of its provider ISP</a:t>
            </a:r>
            <a:r>
              <a:rPr lang="ja-JP" altLang="en-US" dirty="0">
                <a:latin typeface="Calibri"/>
              </a:rPr>
              <a:t>’</a:t>
            </a:r>
            <a:r>
              <a:rPr lang="en-US" dirty="0"/>
              <a:t>s address space</a:t>
            </a:r>
            <a:endParaRPr lang="en-US" sz="2400" dirty="0"/>
          </a:p>
        </p:txBody>
      </p:sp>
      <p:sp>
        <p:nvSpPr>
          <p:cNvPr id="232452" name="Text Box 4"/>
          <p:cNvSpPr txBox="1">
            <a:spLocks noChangeArrowheads="1"/>
          </p:cNvSpPr>
          <p:nvPr/>
        </p:nvSpPr>
        <p:spPr bwMode="auto">
          <a:xfrm>
            <a:off x="592138" y="3514725"/>
            <a:ext cx="8551862" cy="2379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dirty="0">
                <a:solidFill>
                  <a:schemeClr val="accent2"/>
                </a:solidFill>
                <a:latin typeface="Calibri"/>
              </a:rPr>
              <a:t>ISP's block          </a:t>
            </a:r>
            <a:r>
              <a:rPr lang="en-US" u="sng" dirty="0">
                <a:solidFill>
                  <a:schemeClr val="accent2"/>
                </a:solidFill>
                <a:latin typeface="Calibri"/>
              </a:rPr>
              <a:t>11001000  00010111  0001</a:t>
            </a:r>
            <a:r>
              <a:rPr lang="en-US" dirty="0">
                <a:solidFill>
                  <a:schemeClr val="accent2"/>
                </a:solidFill>
                <a:latin typeface="Calibri"/>
              </a:rPr>
              <a:t>0000  00000000    200.23.16.0/20 </a:t>
            </a:r>
          </a:p>
          <a:p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Organization 0    </a:t>
            </a:r>
            <a:r>
              <a:rPr lang="en-US" u="sng" dirty="0">
                <a:latin typeface="Calibri"/>
              </a:rPr>
              <a:t>11001000  00010111  0001000</a:t>
            </a:r>
            <a:r>
              <a:rPr lang="en-US" dirty="0">
                <a:latin typeface="Calibri"/>
              </a:rPr>
              <a:t>0  00000000    200.23.16.0/23 </a:t>
            </a:r>
          </a:p>
          <a:p>
            <a:r>
              <a:rPr lang="en-US" dirty="0">
                <a:latin typeface="Calibri"/>
              </a:rPr>
              <a:t>Organization 1    </a:t>
            </a:r>
            <a:r>
              <a:rPr lang="en-US" u="sng" dirty="0">
                <a:latin typeface="Calibri"/>
              </a:rPr>
              <a:t>11001000  00010111  0001001</a:t>
            </a:r>
            <a:r>
              <a:rPr lang="en-US" dirty="0">
                <a:latin typeface="Calibri"/>
              </a:rPr>
              <a:t>0  00000000    200.23.18.0/23 </a:t>
            </a:r>
          </a:p>
          <a:p>
            <a:r>
              <a:rPr lang="en-US" dirty="0">
                <a:latin typeface="Calibri"/>
              </a:rPr>
              <a:t>Organization 2    </a:t>
            </a:r>
            <a:r>
              <a:rPr lang="en-US" u="sng" dirty="0">
                <a:latin typeface="Calibri"/>
              </a:rPr>
              <a:t>11001000  00010111  0001010</a:t>
            </a:r>
            <a:r>
              <a:rPr lang="en-US" dirty="0">
                <a:latin typeface="Calibri"/>
              </a:rPr>
              <a:t>0  00000000    200.23.20.0/23 </a:t>
            </a:r>
          </a:p>
          <a:p>
            <a:r>
              <a:rPr lang="en-US" dirty="0">
                <a:latin typeface="Calibri"/>
              </a:rPr>
              <a:t>   ...                                          …..                                   ….                ….</a:t>
            </a:r>
          </a:p>
          <a:p>
            <a:r>
              <a:rPr lang="en-US" dirty="0">
                <a:latin typeface="Calibri"/>
              </a:rPr>
              <a:t>Organization 7    </a:t>
            </a:r>
            <a:r>
              <a:rPr lang="en-US" u="sng" dirty="0">
                <a:latin typeface="Calibri"/>
              </a:rPr>
              <a:t>11001000  00010111  0001111</a:t>
            </a:r>
            <a:r>
              <a:rPr lang="en-US" dirty="0">
                <a:latin typeface="Calibri"/>
              </a:rPr>
              <a:t>0  00000000    200.23.30.0/23</a:t>
            </a:r>
            <a:r>
              <a:rPr lang="en-US" sz="2400" dirty="0">
                <a:latin typeface="Times New Roman" charset="0"/>
              </a:rPr>
              <a:t>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968366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49EC9D-BD12-7B49-A96C-4CD5F223B8E9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316913" cy="1143000"/>
          </a:xfrm>
        </p:spPr>
        <p:txBody>
          <a:bodyPr/>
          <a:lstStyle/>
          <a:p>
            <a:r>
              <a:rPr lang="en-US" sz="3200"/>
              <a:t>Hierarchical addressing: route aggregation</a:t>
            </a:r>
            <a:endParaRPr lang="en-US"/>
          </a:p>
        </p:txBody>
      </p:sp>
      <p:sp>
        <p:nvSpPr>
          <p:cNvPr id="169987" name="Freeform 3"/>
          <p:cNvSpPr>
            <a:spLocks/>
          </p:cNvSpPr>
          <p:nvPr/>
        </p:nvSpPr>
        <p:spPr bwMode="auto">
          <a:xfrm>
            <a:off x="5175250" y="412115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8" name="Line 4"/>
          <p:cNvSpPr>
            <a:spLocks noChangeShapeType="1"/>
          </p:cNvSpPr>
          <p:nvPr/>
        </p:nvSpPr>
        <p:spPr bwMode="auto">
          <a:xfrm flipV="1">
            <a:off x="2832100" y="4397375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9" name="Line 5"/>
          <p:cNvSpPr>
            <a:spLocks noChangeShapeType="1"/>
          </p:cNvSpPr>
          <p:nvPr/>
        </p:nvSpPr>
        <p:spPr bwMode="auto">
          <a:xfrm>
            <a:off x="2860675" y="3768725"/>
            <a:ext cx="7524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0" name="Line 6"/>
          <p:cNvSpPr>
            <a:spLocks noChangeShapeType="1"/>
          </p:cNvSpPr>
          <p:nvPr/>
        </p:nvSpPr>
        <p:spPr bwMode="auto">
          <a:xfrm>
            <a:off x="2927350" y="2987675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1" name="Freeform 7"/>
          <p:cNvSpPr>
            <a:spLocks/>
          </p:cNvSpPr>
          <p:nvPr/>
        </p:nvSpPr>
        <p:spPr bwMode="auto">
          <a:xfrm>
            <a:off x="3573463" y="356711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2" name="Text Box 8"/>
          <p:cNvSpPr txBox="1">
            <a:spLocks noChangeArrowheads="1"/>
          </p:cNvSpPr>
          <p:nvPr/>
        </p:nvSpPr>
        <p:spPr bwMode="auto">
          <a:xfrm>
            <a:off x="5407025" y="3297238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69993" name="Group 9"/>
          <p:cNvGrpSpPr>
            <a:grpSpLocks/>
          </p:cNvGrpSpPr>
          <p:nvPr/>
        </p:nvGrpSpPr>
        <p:grpSpPr bwMode="auto">
          <a:xfrm>
            <a:off x="758825" y="2760663"/>
            <a:ext cx="2338388" cy="404812"/>
            <a:chOff x="1004" y="1639"/>
            <a:chExt cx="1473" cy="255"/>
          </a:xfrm>
        </p:grpSpPr>
        <p:sp>
          <p:nvSpPr>
            <p:cNvPr id="169994" name="Freeform 10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5" name="Text Box 11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69996" name="Group 12"/>
          <p:cNvGrpSpPr>
            <a:grpSpLocks/>
          </p:cNvGrpSpPr>
          <p:nvPr/>
        </p:nvGrpSpPr>
        <p:grpSpPr bwMode="auto">
          <a:xfrm>
            <a:off x="787400" y="3351213"/>
            <a:ext cx="2338388" cy="404812"/>
            <a:chOff x="1004" y="1639"/>
            <a:chExt cx="1473" cy="255"/>
          </a:xfrm>
        </p:grpSpPr>
        <p:sp>
          <p:nvSpPr>
            <p:cNvPr id="169997" name="Freeform 1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8" name="Text Box 1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69999" name="Group 15"/>
          <p:cNvGrpSpPr>
            <a:grpSpLocks/>
          </p:cNvGrpSpPr>
          <p:nvPr/>
        </p:nvGrpSpPr>
        <p:grpSpPr bwMode="auto">
          <a:xfrm>
            <a:off x="701675" y="4770438"/>
            <a:ext cx="2338388" cy="404812"/>
            <a:chOff x="1004" y="1639"/>
            <a:chExt cx="1473" cy="255"/>
          </a:xfrm>
        </p:grpSpPr>
        <p:sp>
          <p:nvSpPr>
            <p:cNvPr id="170000" name="Freeform 16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01" name="Text Box 17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0002" name="Text Box 18"/>
          <p:cNvSpPr txBox="1">
            <a:spLocks noChangeArrowheads="1"/>
          </p:cNvSpPr>
          <p:nvPr/>
        </p:nvSpPr>
        <p:spPr bwMode="auto">
          <a:xfrm>
            <a:off x="3606800" y="4002088"/>
            <a:ext cx="16462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0003" name="Freeform 19"/>
          <p:cNvSpPr>
            <a:spLocks/>
          </p:cNvSpPr>
          <p:nvPr/>
        </p:nvSpPr>
        <p:spPr bwMode="auto">
          <a:xfrm>
            <a:off x="7169150" y="3184525"/>
            <a:ext cx="730250" cy="2535238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4" name="Text Box 20"/>
          <p:cNvSpPr txBox="1">
            <a:spLocks noChangeArrowheads="1"/>
          </p:cNvSpPr>
          <p:nvPr/>
        </p:nvSpPr>
        <p:spPr bwMode="auto">
          <a:xfrm>
            <a:off x="758825" y="250666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0005" name="Text Box 21"/>
          <p:cNvSpPr txBox="1">
            <a:spLocks noChangeArrowheads="1"/>
          </p:cNvSpPr>
          <p:nvPr/>
        </p:nvSpPr>
        <p:spPr bwMode="auto">
          <a:xfrm>
            <a:off x="787400" y="4516438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0006" name="Text Box 22"/>
          <p:cNvSpPr txBox="1">
            <a:spLocks noChangeArrowheads="1"/>
          </p:cNvSpPr>
          <p:nvPr/>
        </p:nvSpPr>
        <p:spPr bwMode="auto">
          <a:xfrm>
            <a:off x="7407275" y="4325938"/>
            <a:ext cx="9159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0007" name="Text Box 23"/>
          <p:cNvSpPr txBox="1">
            <a:spLocks noChangeArrowheads="1"/>
          </p:cNvSpPr>
          <p:nvPr/>
        </p:nvSpPr>
        <p:spPr bwMode="auto">
          <a:xfrm>
            <a:off x="768350" y="3154363"/>
            <a:ext cx="1376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0008" name="Freeform 24"/>
          <p:cNvSpPr>
            <a:spLocks/>
          </p:cNvSpPr>
          <p:nvPr/>
        </p:nvSpPr>
        <p:spPr bwMode="auto">
          <a:xfrm>
            <a:off x="3516313" y="488156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9" name="Text Box 25"/>
          <p:cNvSpPr txBox="1">
            <a:spLocks noChangeArrowheads="1"/>
          </p:cNvSpPr>
          <p:nvPr/>
        </p:nvSpPr>
        <p:spPr bwMode="auto">
          <a:xfrm>
            <a:off x="3816350" y="5259388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0010" name="Freeform 26"/>
          <p:cNvSpPr>
            <a:spLocks/>
          </p:cNvSpPr>
          <p:nvPr/>
        </p:nvSpPr>
        <p:spPr bwMode="auto">
          <a:xfrm flipV="1">
            <a:off x="5241925" y="490220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1" name="Line 27"/>
          <p:cNvSpPr>
            <a:spLocks noChangeShapeType="1"/>
          </p:cNvSpPr>
          <p:nvPr/>
        </p:nvSpPr>
        <p:spPr bwMode="auto">
          <a:xfrm>
            <a:off x="3032125" y="5445125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2" name="Line 28"/>
          <p:cNvSpPr>
            <a:spLocks noChangeShapeType="1"/>
          </p:cNvSpPr>
          <p:nvPr/>
        </p:nvSpPr>
        <p:spPr bwMode="auto">
          <a:xfrm flipV="1">
            <a:off x="2879725" y="5511800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3" name="Line 29"/>
          <p:cNvSpPr>
            <a:spLocks noChangeShapeType="1"/>
          </p:cNvSpPr>
          <p:nvPr/>
        </p:nvSpPr>
        <p:spPr bwMode="auto">
          <a:xfrm flipV="1">
            <a:off x="3317875" y="5759450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4" name="Text Box 30"/>
          <p:cNvSpPr txBox="1">
            <a:spLocks noChangeArrowheads="1"/>
          </p:cNvSpPr>
          <p:nvPr/>
        </p:nvSpPr>
        <p:spPr bwMode="auto">
          <a:xfrm>
            <a:off x="5530850" y="5154613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199.31.0.0/16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0015" name="Group 31"/>
          <p:cNvGrpSpPr>
            <a:grpSpLocks/>
          </p:cNvGrpSpPr>
          <p:nvPr/>
        </p:nvGrpSpPr>
        <p:grpSpPr bwMode="auto">
          <a:xfrm>
            <a:off x="806450" y="3941763"/>
            <a:ext cx="2338388" cy="404812"/>
            <a:chOff x="1004" y="1639"/>
            <a:chExt cx="1473" cy="255"/>
          </a:xfrm>
        </p:grpSpPr>
        <p:sp>
          <p:nvSpPr>
            <p:cNvPr id="170016" name="Freeform 32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17" name="Text Box 33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0018" name="Text Box 34"/>
          <p:cNvSpPr txBox="1">
            <a:spLocks noChangeArrowheads="1"/>
          </p:cNvSpPr>
          <p:nvPr/>
        </p:nvSpPr>
        <p:spPr bwMode="auto">
          <a:xfrm>
            <a:off x="787400" y="374491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0019" name="Group 35"/>
          <p:cNvGrpSpPr>
            <a:grpSpLocks/>
          </p:cNvGrpSpPr>
          <p:nvPr/>
        </p:nvGrpSpPr>
        <p:grpSpPr bwMode="auto">
          <a:xfrm>
            <a:off x="2155825" y="4205288"/>
            <a:ext cx="296863" cy="663575"/>
            <a:chOff x="870" y="2945"/>
            <a:chExt cx="187" cy="418"/>
          </a:xfrm>
        </p:grpSpPr>
        <p:sp>
          <p:nvSpPr>
            <p:cNvPr id="170020" name="Text Box 36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1" name="Text Box 37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2" name="Text Box 38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0023" name="Group 39"/>
          <p:cNvGrpSpPr>
            <a:grpSpLocks/>
          </p:cNvGrpSpPr>
          <p:nvPr/>
        </p:nvGrpSpPr>
        <p:grpSpPr bwMode="auto">
          <a:xfrm>
            <a:off x="3184525" y="3910013"/>
            <a:ext cx="296863" cy="663575"/>
            <a:chOff x="870" y="2945"/>
            <a:chExt cx="187" cy="418"/>
          </a:xfrm>
        </p:grpSpPr>
        <p:sp>
          <p:nvSpPr>
            <p:cNvPr id="170024" name="Text Box 40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5" name="Text Box 41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6" name="Text Box 42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sp>
        <p:nvSpPr>
          <p:cNvPr id="170027" name="Text Box 43"/>
          <p:cNvSpPr txBox="1">
            <a:spLocks noChangeArrowheads="1"/>
          </p:cNvSpPr>
          <p:nvPr/>
        </p:nvSpPr>
        <p:spPr bwMode="auto">
          <a:xfrm>
            <a:off x="933450" y="1431925"/>
            <a:ext cx="7239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Hierarchical addressing allows efficient advertisement of routing </a:t>
            </a:r>
          </a:p>
          <a:p>
            <a:r>
              <a:rPr lang="en-US"/>
              <a:t>information:</a:t>
            </a:r>
          </a:p>
        </p:txBody>
      </p:sp>
    </p:spTree>
    <p:extLst>
      <p:ext uri="{BB962C8B-B14F-4D97-AF65-F5344CB8AC3E}">
        <p14:creationId xmlns:p14="http://schemas.microsoft.com/office/powerpoint/2010/main" val="48555497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1CC905-B660-CD4C-A6AE-5D7E46C6BC51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>
          <a:xfrm>
            <a:off x="490538" y="374650"/>
            <a:ext cx="8316912" cy="1143000"/>
          </a:xfrm>
        </p:spPr>
        <p:txBody>
          <a:bodyPr/>
          <a:lstStyle/>
          <a:p>
            <a:r>
              <a:rPr lang="en-US" sz="3200"/>
              <a:t>Hierarchical addressing: more specific routes</a:t>
            </a:r>
            <a:endParaRPr lang="en-US"/>
          </a:p>
        </p:txBody>
      </p:sp>
      <p:sp>
        <p:nvSpPr>
          <p:cNvPr id="171011" name="Text Box 3"/>
          <p:cNvSpPr txBox="1">
            <a:spLocks noChangeArrowheads="1"/>
          </p:cNvSpPr>
          <p:nvPr/>
        </p:nvSpPr>
        <p:spPr bwMode="auto">
          <a:xfrm>
            <a:off x="660400" y="1739900"/>
            <a:ext cx="59832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ISPs-R-Us has a more specific route to Organization 1</a:t>
            </a:r>
          </a:p>
        </p:txBody>
      </p:sp>
      <p:sp>
        <p:nvSpPr>
          <p:cNvPr id="171012" name="Freeform 4"/>
          <p:cNvSpPr>
            <a:spLocks/>
          </p:cNvSpPr>
          <p:nvPr/>
        </p:nvSpPr>
        <p:spPr bwMode="auto">
          <a:xfrm>
            <a:off x="5164138" y="383698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3" name="Line 5"/>
          <p:cNvSpPr>
            <a:spLocks noChangeShapeType="1"/>
          </p:cNvSpPr>
          <p:nvPr/>
        </p:nvSpPr>
        <p:spPr bwMode="auto">
          <a:xfrm flipV="1">
            <a:off x="2820988" y="4113213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4" name="Line 6"/>
          <p:cNvSpPr>
            <a:spLocks noChangeShapeType="1"/>
          </p:cNvSpPr>
          <p:nvPr/>
        </p:nvSpPr>
        <p:spPr bwMode="auto">
          <a:xfrm flipV="1">
            <a:off x="3182938" y="5389563"/>
            <a:ext cx="333375" cy="247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5" name="Line 7"/>
          <p:cNvSpPr>
            <a:spLocks noChangeShapeType="1"/>
          </p:cNvSpPr>
          <p:nvPr/>
        </p:nvSpPr>
        <p:spPr bwMode="auto">
          <a:xfrm>
            <a:off x="2916238" y="2703513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6" name="Freeform 8"/>
          <p:cNvSpPr>
            <a:spLocks/>
          </p:cNvSpPr>
          <p:nvPr/>
        </p:nvSpPr>
        <p:spPr bwMode="auto">
          <a:xfrm>
            <a:off x="3562350" y="328295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7" name="Text Box 9"/>
          <p:cNvSpPr txBox="1">
            <a:spLocks noChangeArrowheads="1"/>
          </p:cNvSpPr>
          <p:nvPr/>
        </p:nvSpPr>
        <p:spPr bwMode="auto">
          <a:xfrm>
            <a:off x="5395913" y="3013075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18" name="Group 10"/>
          <p:cNvGrpSpPr>
            <a:grpSpLocks/>
          </p:cNvGrpSpPr>
          <p:nvPr/>
        </p:nvGrpSpPr>
        <p:grpSpPr bwMode="auto">
          <a:xfrm>
            <a:off x="747713" y="2476500"/>
            <a:ext cx="2338387" cy="404813"/>
            <a:chOff x="1004" y="1639"/>
            <a:chExt cx="1473" cy="255"/>
          </a:xfrm>
        </p:grpSpPr>
        <p:sp>
          <p:nvSpPr>
            <p:cNvPr id="171019" name="Freeform 11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0" name="Text Box 12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71021" name="Group 13"/>
          <p:cNvGrpSpPr>
            <a:grpSpLocks/>
          </p:cNvGrpSpPr>
          <p:nvPr/>
        </p:nvGrpSpPr>
        <p:grpSpPr bwMode="auto">
          <a:xfrm>
            <a:off x="957263" y="5553075"/>
            <a:ext cx="2338387" cy="404813"/>
            <a:chOff x="1004" y="1639"/>
            <a:chExt cx="1473" cy="255"/>
          </a:xfrm>
        </p:grpSpPr>
        <p:sp>
          <p:nvSpPr>
            <p:cNvPr id="171022" name="Freeform 14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3" name="Text Box 15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71024" name="Group 16"/>
          <p:cNvGrpSpPr>
            <a:grpSpLocks/>
          </p:cNvGrpSpPr>
          <p:nvPr/>
        </p:nvGrpSpPr>
        <p:grpSpPr bwMode="auto">
          <a:xfrm>
            <a:off x="690563" y="4486275"/>
            <a:ext cx="2338387" cy="404813"/>
            <a:chOff x="1004" y="1639"/>
            <a:chExt cx="1473" cy="255"/>
          </a:xfrm>
        </p:grpSpPr>
        <p:sp>
          <p:nvSpPr>
            <p:cNvPr id="171025" name="Freeform 17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6" name="Text Box 18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1027" name="Text Box 19"/>
          <p:cNvSpPr txBox="1">
            <a:spLocks noChangeArrowheads="1"/>
          </p:cNvSpPr>
          <p:nvPr/>
        </p:nvSpPr>
        <p:spPr bwMode="auto">
          <a:xfrm>
            <a:off x="3595688" y="3717925"/>
            <a:ext cx="16462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1028" name="Freeform 20"/>
          <p:cNvSpPr>
            <a:spLocks/>
          </p:cNvSpPr>
          <p:nvPr/>
        </p:nvSpPr>
        <p:spPr bwMode="auto">
          <a:xfrm>
            <a:off x="7158038" y="2900363"/>
            <a:ext cx="730250" cy="2535237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9" name="Text Box 21"/>
          <p:cNvSpPr txBox="1">
            <a:spLocks noChangeArrowheads="1"/>
          </p:cNvSpPr>
          <p:nvPr/>
        </p:nvSpPr>
        <p:spPr bwMode="auto">
          <a:xfrm>
            <a:off x="747713" y="222250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1030" name="Text Box 22"/>
          <p:cNvSpPr txBox="1">
            <a:spLocks noChangeArrowheads="1"/>
          </p:cNvSpPr>
          <p:nvPr/>
        </p:nvSpPr>
        <p:spPr bwMode="auto">
          <a:xfrm>
            <a:off x="776288" y="4232275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1031" name="Text Box 23"/>
          <p:cNvSpPr txBox="1">
            <a:spLocks noChangeArrowheads="1"/>
          </p:cNvSpPr>
          <p:nvPr/>
        </p:nvSpPr>
        <p:spPr bwMode="auto">
          <a:xfrm>
            <a:off x="7396163" y="4041775"/>
            <a:ext cx="9159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1032" name="Text Box 24"/>
          <p:cNvSpPr txBox="1">
            <a:spLocks noChangeArrowheads="1"/>
          </p:cNvSpPr>
          <p:nvPr/>
        </p:nvSpPr>
        <p:spPr bwMode="auto">
          <a:xfrm>
            <a:off x="938213" y="5356225"/>
            <a:ext cx="13763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1033" name="Freeform 25"/>
          <p:cNvSpPr>
            <a:spLocks/>
          </p:cNvSpPr>
          <p:nvPr/>
        </p:nvSpPr>
        <p:spPr bwMode="auto">
          <a:xfrm>
            <a:off x="3505200" y="459740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4" name="Text Box 26"/>
          <p:cNvSpPr txBox="1">
            <a:spLocks noChangeArrowheads="1"/>
          </p:cNvSpPr>
          <p:nvPr/>
        </p:nvSpPr>
        <p:spPr bwMode="auto">
          <a:xfrm>
            <a:off x="3805238" y="4975225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1035" name="Freeform 27"/>
          <p:cNvSpPr>
            <a:spLocks/>
          </p:cNvSpPr>
          <p:nvPr/>
        </p:nvSpPr>
        <p:spPr bwMode="auto">
          <a:xfrm flipV="1">
            <a:off x="5230813" y="461803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6" name="Line 28"/>
          <p:cNvSpPr>
            <a:spLocks noChangeShapeType="1"/>
          </p:cNvSpPr>
          <p:nvPr/>
        </p:nvSpPr>
        <p:spPr bwMode="auto">
          <a:xfrm>
            <a:off x="3021013" y="5160963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7" name="Line 29"/>
          <p:cNvSpPr>
            <a:spLocks noChangeShapeType="1"/>
          </p:cNvSpPr>
          <p:nvPr/>
        </p:nvSpPr>
        <p:spPr bwMode="auto">
          <a:xfrm flipV="1">
            <a:off x="2868613" y="5227638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8" name="Line 30"/>
          <p:cNvSpPr>
            <a:spLocks noChangeShapeType="1"/>
          </p:cNvSpPr>
          <p:nvPr/>
        </p:nvSpPr>
        <p:spPr bwMode="auto">
          <a:xfrm flipV="1">
            <a:off x="3306763" y="5475288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9" name="Text Box 31"/>
          <p:cNvSpPr txBox="1">
            <a:spLocks noChangeArrowheads="1"/>
          </p:cNvSpPr>
          <p:nvPr/>
        </p:nvSpPr>
        <p:spPr bwMode="auto">
          <a:xfrm>
            <a:off x="5519738" y="4870450"/>
            <a:ext cx="196758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199.31.0.0/16</a:t>
            </a:r>
          </a:p>
          <a:p>
            <a:r>
              <a:rPr lang="en-US" sz="1400" dirty="0"/>
              <a:t>or 200.23.18.0/23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40" name="Group 32"/>
          <p:cNvGrpSpPr>
            <a:grpSpLocks/>
          </p:cNvGrpSpPr>
          <p:nvPr/>
        </p:nvGrpSpPr>
        <p:grpSpPr bwMode="auto">
          <a:xfrm>
            <a:off x="795338" y="3657600"/>
            <a:ext cx="2338387" cy="404813"/>
            <a:chOff x="1004" y="1639"/>
            <a:chExt cx="1473" cy="255"/>
          </a:xfrm>
        </p:grpSpPr>
        <p:sp>
          <p:nvSpPr>
            <p:cNvPr id="171041" name="Freeform 3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42" name="Text Box 3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1043" name="Text Box 35"/>
          <p:cNvSpPr txBox="1">
            <a:spLocks noChangeArrowheads="1"/>
          </p:cNvSpPr>
          <p:nvPr/>
        </p:nvSpPr>
        <p:spPr bwMode="auto">
          <a:xfrm>
            <a:off x="776288" y="346075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1044" name="Group 36"/>
          <p:cNvGrpSpPr>
            <a:grpSpLocks/>
          </p:cNvGrpSpPr>
          <p:nvPr/>
        </p:nvGrpSpPr>
        <p:grpSpPr bwMode="auto">
          <a:xfrm>
            <a:off x="2144713" y="3921125"/>
            <a:ext cx="296862" cy="663575"/>
            <a:chOff x="870" y="2945"/>
            <a:chExt cx="187" cy="418"/>
          </a:xfrm>
        </p:grpSpPr>
        <p:sp>
          <p:nvSpPr>
            <p:cNvPr id="171045" name="Text Box 37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6" name="Text Box 38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7" name="Text Box 39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1048" name="Group 40"/>
          <p:cNvGrpSpPr>
            <a:grpSpLocks/>
          </p:cNvGrpSpPr>
          <p:nvPr/>
        </p:nvGrpSpPr>
        <p:grpSpPr bwMode="auto">
          <a:xfrm>
            <a:off x="3173413" y="3625850"/>
            <a:ext cx="296862" cy="663575"/>
            <a:chOff x="870" y="2945"/>
            <a:chExt cx="187" cy="418"/>
          </a:xfrm>
        </p:grpSpPr>
        <p:sp>
          <p:nvSpPr>
            <p:cNvPr id="171049" name="Text Box 41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0" name="Text Box 42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1" name="Text Box 43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</p:spTree>
    <p:extLst>
      <p:ext uri="{BB962C8B-B14F-4D97-AF65-F5344CB8AC3E}">
        <p14:creationId xmlns:p14="http://schemas.microsoft.com/office/powerpoint/2010/main" val="180556123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Decisions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When packet arrives..</a:t>
            </a:r>
          </a:p>
          <a:p>
            <a:pPr lvl="1"/>
            <a:r>
              <a:rPr lang="en-US" dirty="0"/>
              <a:t>Must decide which outgoing port to use</a:t>
            </a:r>
          </a:p>
          <a:p>
            <a:pPr lvl="1"/>
            <a:r>
              <a:rPr lang="en-US" dirty="0"/>
              <a:t>In single transmission time </a:t>
            </a:r>
          </a:p>
          <a:p>
            <a:pPr lvl="1"/>
            <a:r>
              <a:rPr lang="en-US" dirty="0"/>
              <a:t>Forwarding decisions must be </a:t>
            </a:r>
            <a:r>
              <a:rPr lang="en-US" b="1" i="1" u="sng" dirty="0">
                <a:solidFill>
                  <a:schemeClr val="accent1"/>
                </a:solidFill>
              </a:rPr>
              <a:t>simple</a:t>
            </a:r>
          </a:p>
          <a:p>
            <a:pPr lvl="1"/>
            <a:endParaRPr lang="en-US" dirty="0"/>
          </a:p>
          <a:p>
            <a:r>
              <a:rPr lang="en-US" dirty="0"/>
              <a:t>Routing state dictates where to forward packets</a:t>
            </a:r>
          </a:p>
          <a:p>
            <a:pPr lvl="1"/>
            <a:r>
              <a:rPr lang="en-US" dirty="0"/>
              <a:t>Assume decisions are </a:t>
            </a:r>
            <a:r>
              <a:rPr lang="en-US" b="1" dirty="0">
                <a:solidFill>
                  <a:srgbClr val="FF6600"/>
                </a:solidFill>
              </a:rPr>
              <a:t>deterministic</a:t>
            </a:r>
          </a:p>
          <a:p>
            <a:pPr lvl="1"/>
            <a:endParaRPr lang="en-US" dirty="0"/>
          </a:p>
          <a:p>
            <a:r>
              <a:rPr lang="en-US" i="1" dirty="0"/>
              <a:t>Global routing state </a:t>
            </a:r>
            <a:r>
              <a:rPr lang="en-US" dirty="0"/>
              <a:t>is the collection of routing state in each of the routers</a:t>
            </a:r>
          </a:p>
          <a:p>
            <a:pPr lvl="1"/>
            <a:r>
              <a:rPr lang="en-US" dirty="0"/>
              <a:t>Will focus on where this routing state comes from</a:t>
            </a:r>
          </a:p>
          <a:p>
            <a:pPr lvl="1"/>
            <a:r>
              <a:rPr lang="en-US" dirty="0"/>
              <a:t>But first, a few preliminaries….</a:t>
            </a:r>
          </a:p>
          <a:p>
            <a:pPr marL="339725" lvl="1" indent="0">
              <a:buNone/>
            </a:pPr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58385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7183C-C930-ED41-B489-409409366800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IP addressing: the last word...</a:t>
            </a:r>
            <a:endParaRPr lang="en-US"/>
          </a:p>
        </p:txBody>
      </p:sp>
      <p:sp>
        <p:nvSpPr>
          <p:cNvPr id="1720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Q:</a:t>
            </a:r>
            <a:r>
              <a:rPr lang="en-US" dirty="0"/>
              <a:t> How does an ISP get a block of addresses?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A:</a:t>
            </a:r>
            <a:r>
              <a:rPr lang="en-US" sz="2400" dirty="0">
                <a:solidFill>
                  <a:srgbClr val="FF0000"/>
                </a:solidFill>
              </a:rPr>
              <a:t> ICANN</a:t>
            </a:r>
            <a:r>
              <a:rPr lang="en-US" sz="2400" dirty="0"/>
              <a:t>: </a:t>
            </a:r>
            <a:r>
              <a:rPr lang="en-US" sz="2400" dirty="0">
                <a:solidFill>
                  <a:srgbClr val="FF0000"/>
                </a:solidFill>
              </a:rPr>
              <a:t>I</a:t>
            </a:r>
            <a:r>
              <a:rPr lang="en-US" sz="2400" dirty="0"/>
              <a:t>nternet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orporation for </a:t>
            </a:r>
            <a:r>
              <a:rPr lang="en-US" sz="2400" dirty="0">
                <a:solidFill>
                  <a:srgbClr val="FF0000"/>
                </a:solidFill>
              </a:rPr>
              <a:t>A</a:t>
            </a:r>
            <a:r>
              <a:rPr lang="en-US" sz="2400" dirty="0"/>
              <a:t>ssigned </a:t>
            </a:r>
          </a:p>
          <a:p>
            <a:pPr>
              <a:buFont typeface="ZapfDingbats" charset="0"/>
              <a:buNone/>
            </a:pPr>
            <a:r>
              <a:rPr lang="en-US" sz="2400" dirty="0"/>
              <a:t>    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ames and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umbers</a:t>
            </a:r>
          </a:p>
          <a:p>
            <a:pPr lvl="1"/>
            <a:r>
              <a:rPr lang="en-US" dirty="0"/>
              <a:t>allocates addresses</a:t>
            </a:r>
          </a:p>
          <a:p>
            <a:pPr lvl="1"/>
            <a:r>
              <a:rPr lang="en-US" dirty="0"/>
              <a:t>manages DNS</a:t>
            </a:r>
          </a:p>
          <a:p>
            <a:pPr lvl="1"/>
            <a:r>
              <a:rPr lang="en-US" dirty="0"/>
              <a:t>assigns domain names, resolves disputes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21941042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B31314-8CBB-B94F-B234-E043E198856F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245840" name="Freeform 80"/>
          <p:cNvSpPr>
            <a:spLocks/>
          </p:cNvSpPr>
          <p:nvPr/>
        </p:nvSpPr>
        <p:spPr bwMode="auto">
          <a:xfrm>
            <a:off x="4152900" y="1871663"/>
            <a:ext cx="3738563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7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91488" cy="1143000"/>
          </a:xfrm>
        </p:spPr>
        <p:txBody>
          <a:bodyPr/>
          <a:lstStyle/>
          <a:p>
            <a:r>
              <a:rPr lang="en-US" sz="3600" dirty="0"/>
              <a:t>NAT: Network Address Translation</a:t>
            </a:r>
          </a:p>
        </p:txBody>
      </p:sp>
      <p:sp>
        <p:nvSpPr>
          <p:cNvPr id="245764" name="Freeform 4"/>
          <p:cNvSpPr>
            <a:spLocks/>
          </p:cNvSpPr>
          <p:nvPr/>
        </p:nvSpPr>
        <p:spPr bwMode="auto">
          <a:xfrm>
            <a:off x="0" y="2638425"/>
            <a:ext cx="3825875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5765" name="Object 5"/>
          <p:cNvGraphicFramePr>
            <a:graphicFrameLocks noChangeAspect="1"/>
          </p:cNvGraphicFramePr>
          <p:nvPr/>
        </p:nvGraphicFramePr>
        <p:xfrm>
          <a:off x="7181850" y="2182813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814"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50" y="2182813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6" name="Object 6"/>
          <p:cNvGraphicFramePr>
            <a:graphicFrameLocks noChangeAspect="1"/>
          </p:cNvGraphicFramePr>
          <p:nvPr/>
        </p:nvGraphicFramePr>
        <p:xfrm>
          <a:off x="7231063" y="2971800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815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1063" y="2971800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7" name="Object 7"/>
          <p:cNvGraphicFramePr>
            <a:graphicFrameLocks noChangeAspect="1"/>
          </p:cNvGraphicFramePr>
          <p:nvPr/>
        </p:nvGraphicFramePr>
        <p:xfrm>
          <a:off x="7202488" y="3736975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816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2488" y="3736975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768" name="Line 8"/>
          <p:cNvSpPr>
            <a:spLocks noChangeShapeType="1"/>
          </p:cNvSpPr>
          <p:nvPr/>
        </p:nvSpPr>
        <p:spPr bwMode="auto">
          <a:xfrm>
            <a:off x="4267200" y="31940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69" name="Line 9"/>
          <p:cNvSpPr>
            <a:spLocks noChangeShapeType="1"/>
          </p:cNvSpPr>
          <p:nvPr/>
        </p:nvSpPr>
        <p:spPr bwMode="auto">
          <a:xfrm flipH="1">
            <a:off x="7102475" y="2451100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0" name="Line 10"/>
          <p:cNvSpPr>
            <a:spLocks noChangeShapeType="1"/>
          </p:cNvSpPr>
          <p:nvPr/>
        </p:nvSpPr>
        <p:spPr bwMode="auto">
          <a:xfrm>
            <a:off x="7107238" y="2446338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1" name="Line 11"/>
          <p:cNvSpPr>
            <a:spLocks noChangeShapeType="1"/>
          </p:cNvSpPr>
          <p:nvPr/>
        </p:nvSpPr>
        <p:spPr bwMode="auto">
          <a:xfrm flipV="1">
            <a:off x="7113588" y="3951288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2" name="Text Box 12"/>
          <p:cNvSpPr txBox="1">
            <a:spLocks noChangeArrowheads="1"/>
          </p:cNvSpPr>
          <p:nvPr/>
        </p:nvSpPr>
        <p:spPr bwMode="auto">
          <a:xfrm>
            <a:off x="7732713" y="2181225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45773" name="Text Box 13"/>
          <p:cNvSpPr txBox="1">
            <a:spLocks noChangeArrowheads="1"/>
          </p:cNvSpPr>
          <p:nvPr/>
        </p:nvSpPr>
        <p:spPr bwMode="auto">
          <a:xfrm>
            <a:off x="7859713" y="29495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45774" name="Text Box 14"/>
          <p:cNvSpPr txBox="1">
            <a:spLocks noChangeArrowheads="1"/>
          </p:cNvSpPr>
          <p:nvPr/>
        </p:nvSpPr>
        <p:spPr bwMode="auto">
          <a:xfrm>
            <a:off x="7821613" y="384492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sp>
        <p:nvSpPr>
          <p:cNvPr id="245775" name="Text Box 15"/>
          <p:cNvSpPr txBox="1">
            <a:spLocks noChangeArrowheads="1"/>
          </p:cNvSpPr>
          <p:nvPr/>
        </p:nvSpPr>
        <p:spPr bwMode="auto">
          <a:xfrm>
            <a:off x="4217988" y="27717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45776" name="Line 16"/>
          <p:cNvSpPr>
            <a:spLocks noChangeShapeType="1"/>
          </p:cNvSpPr>
          <p:nvPr/>
        </p:nvSpPr>
        <p:spPr bwMode="auto">
          <a:xfrm flipH="1">
            <a:off x="4341813" y="302260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7" name="Text Box 17"/>
          <p:cNvSpPr txBox="1">
            <a:spLocks noChangeArrowheads="1"/>
          </p:cNvSpPr>
          <p:nvPr/>
        </p:nvSpPr>
        <p:spPr bwMode="auto">
          <a:xfrm>
            <a:off x="2379663" y="332898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45778" name="Line 18"/>
          <p:cNvSpPr>
            <a:spLocks noChangeShapeType="1"/>
          </p:cNvSpPr>
          <p:nvPr/>
        </p:nvSpPr>
        <p:spPr bwMode="auto">
          <a:xfrm flipH="1">
            <a:off x="3602038" y="32607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45779" name="Group 19"/>
          <p:cNvGrpSpPr>
            <a:grpSpLocks/>
          </p:cNvGrpSpPr>
          <p:nvPr/>
        </p:nvGrpSpPr>
        <p:grpSpPr bwMode="auto">
          <a:xfrm>
            <a:off x="3746500" y="3054350"/>
            <a:ext cx="555625" cy="307975"/>
            <a:chOff x="3600" y="219"/>
            <a:chExt cx="360" cy="175"/>
          </a:xfrm>
        </p:grpSpPr>
        <p:sp>
          <p:nvSpPr>
            <p:cNvPr id="245780" name="Oval 2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1" name="Line 2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2" name="Line 2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3" name="Rectangle 2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45784" name="Oval 2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45785" name="Group 2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578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5789" name="Group 2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5790" name="Line 3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1" name="Line 3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2" name="Line 3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45839" name="Line 79"/>
          <p:cNvSpPr>
            <a:spLocks noChangeShapeType="1"/>
          </p:cNvSpPr>
          <p:nvPr/>
        </p:nvSpPr>
        <p:spPr bwMode="auto">
          <a:xfrm>
            <a:off x="706438" y="322262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1" name="Text Box 81"/>
          <p:cNvSpPr txBox="1">
            <a:spLocks noChangeArrowheads="1"/>
          </p:cNvSpPr>
          <p:nvPr/>
        </p:nvSpPr>
        <p:spPr bwMode="auto">
          <a:xfrm>
            <a:off x="4691063" y="1679575"/>
            <a:ext cx="2332037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local network</a:t>
            </a:r>
          </a:p>
          <a:p>
            <a:pPr algn="ctr"/>
            <a:r>
              <a:rPr lang="en-US"/>
              <a:t>(e.g., home network)</a:t>
            </a:r>
          </a:p>
          <a:p>
            <a:pPr algn="ctr"/>
            <a:r>
              <a:rPr lang="en-US"/>
              <a:t>10.0.0/24</a:t>
            </a:r>
          </a:p>
        </p:txBody>
      </p:sp>
      <p:sp>
        <p:nvSpPr>
          <p:cNvPr id="245842" name="Line 82"/>
          <p:cNvSpPr>
            <a:spLocks noChangeShapeType="1"/>
          </p:cNvSpPr>
          <p:nvPr/>
        </p:nvSpPr>
        <p:spPr bwMode="auto">
          <a:xfrm>
            <a:off x="69850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3" name="Line 83"/>
          <p:cNvSpPr>
            <a:spLocks noChangeShapeType="1"/>
          </p:cNvSpPr>
          <p:nvPr/>
        </p:nvSpPr>
        <p:spPr bwMode="auto">
          <a:xfrm>
            <a:off x="4033838" y="1760538"/>
            <a:ext cx="0" cy="1081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4" name="Line 84"/>
          <p:cNvSpPr>
            <a:spLocks noChangeShapeType="1"/>
          </p:cNvSpPr>
          <p:nvPr/>
        </p:nvSpPr>
        <p:spPr bwMode="auto">
          <a:xfrm flipH="1" flipV="1">
            <a:off x="4173538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6" name="Line 86"/>
          <p:cNvSpPr>
            <a:spLocks noChangeShapeType="1"/>
          </p:cNvSpPr>
          <p:nvPr/>
        </p:nvSpPr>
        <p:spPr bwMode="auto">
          <a:xfrm>
            <a:off x="25781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7" name="Line 87"/>
          <p:cNvSpPr>
            <a:spLocks noChangeShapeType="1"/>
          </p:cNvSpPr>
          <p:nvPr/>
        </p:nvSpPr>
        <p:spPr bwMode="auto">
          <a:xfrm flipH="1" flipV="1">
            <a:off x="766763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8" name="Text Box 88"/>
          <p:cNvSpPr txBox="1">
            <a:spLocks noChangeArrowheads="1"/>
          </p:cNvSpPr>
          <p:nvPr/>
        </p:nvSpPr>
        <p:spPr bwMode="auto">
          <a:xfrm>
            <a:off x="1571625" y="1666875"/>
            <a:ext cx="1123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rest of</a:t>
            </a:r>
          </a:p>
          <a:p>
            <a:pPr algn="ctr"/>
            <a:r>
              <a:rPr lang="en-US"/>
              <a:t>Internet</a:t>
            </a:r>
          </a:p>
        </p:txBody>
      </p:sp>
      <p:sp>
        <p:nvSpPr>
          <p:cNvPr id="245849" name="Line 89"/>
          <p:cNvSpPr>
            <a:spLocks noChangeShapeType="1"/>
          </p:cNvSpPr>
          <p:nvPr/>
        </p:nvSpPr>
        <p:spPr bwMode="auto">
          <a:xfrm flipH="1" flipV="1">
            <a:off x="2819400" y="3644900"/>
            <a:ext cx="11113" cy="788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0" name="Text Box 90"/>
          <p:cNvSpPr txBox="1">
            <a:spLocks noChangeArrowheads="1"/>
          </p:cNvSpPr>
          <p:nvPr/>
        </p:nvSpPr>
        <p:spPr bwMode="auto">
          <a:xfrm>
            <a:off x="4478338" y="4414838"/>
            <a:ext cx="36163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2000"/>
              <a:t>Datagrams with source or </a:t>
            </a:r>
          </a:p>
          <a:p>
            <a:pPr algn="ctr"/>
            <a:r>
              <a:rPr lang="en-US" sz="2000"/>
              <a:t>destination in this network</a:t>
            </a:r>
          </a:p>
          <a:p>
            <a:pPr algn="ctr"/>
            <a:r>
              <a:rPr lang="en-US" sz="2000"/>
              <a:t>have 10.0.0/24 address for </a:t>
            </a:r>
          </a:p>
          <a:p>
            <a:pPr algn="ctr"/>
            <a:r>
              <a:rPr lang="en-US" sz="2000"/>
              <a:t>source, destination (as usual)</a:t>
            </a:r>
          </a:p>
        </p:txBody>
      </p:sp>
      <p:sp>
        <p:nvSpPr>
          <p:cNvPr id="245851" name="Line 91"/>
          <p:cNvSpPr>
            <a:spLocks noChangeShapeType="1"/>
          </p:cNvSpPr>
          <p:nvPr/>
        </p:nvSpPr>
        <p:spPr bwMode="auto">
          <a:xfrm flipH="1" flipV="1">
            <a:off x="5838825" y="3451225"/>
            <a:ext cx="11113" cy="996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2" name="Text Box 92"/>
          <p:cNvSpPr txBox="1">
            <a:spLocks noChangeArrowheads="1"/>
          </p:cNvSpPr>
          <p:nvPr/>
        </p:nvSpPr>
        <p:spPr bwMode="auto">
          <a:xfrm>
            <a:off x="0" y="4424363"/>
            <a:ext cx="44989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000" i="1">
                <a:solidFill>
                  <a:srgbClr val="FF0000"/>
                </a:solidFill>
              </a:rPr>
              <a:t>All</a:t>
            </a:r>
            <a:r>
              <a:rPr lang="en-US" sz="2000"/>
              <a:t> datagrams </a:t>
            </a:r>
            <a:r>
              <a:rPr lang="en-US" sz="2000" i="1">
                <a:solidFill>
                  <a:srgbClr val="FF0000"/>
                </a:solidFill>
              </a:rPr>
              <a:t>leaving</a:t>
            </a:r>
            <a:r>
              <a:rPr lang="en-US" sz="2000"/>
              <a:t> local</a:t>
            </a:r>
          </a:p>
          <a:p>
            <a:pPr algn="ctr"/>
            <a:r>
              <a:rPr lang="en-US" sz="2000"/>
              <a:t>network have </a:t>
            </a:r>
            <a:r>
              <a:rPr lang="en-US" sz="2000">
                <a:solidFill>
                  <a:srgbClr val="FF0000"/>
                </a:solidFill>
              </a:rPr>
              <a:t>same</a:t>
            </a:r>
            <a:r>
              <a:rPr lang="en-US" sz="2000"/>
              <a:t> single source NAT IP address: 138.76.29.7,</a:t>
            </a:r>
          </a:p>
          <a:p>
            <a:pPr algn="ctr"/>
            <a:r>
              <a:rPr lang="en-US" sz="2000"/>
              <a:t>different source port numbers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8042" y="0"/>
            <a:ext cx="70244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Cant get more IP addresses?  well there is always…..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829830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40" grpId="0" animBg="1"/>
      <p:bldP spid="245762" grpId="0"/>
      <p:bldP spid="245764" grpId="0" animBg="1"/>
      <p:bldP spid="245768" grpId="0" animBg="1"/>
      <p:bldP spid="245769" grpId="0" animBg="1"/>
      <p:bldP spid="245770" grpId="0" animBg="1"/>
      <p:bldP spid="245771" grpId="0" animBg="1"/>
      <p:bldP spid="245772" grpId="0"/>
      <p:bldP spid="245773" grpId="0"/>
      <p:bldP spid="245774" grpId="0"/>
      <p:bldP spid="245775" grpId="0"/>
      <p:bldP spid="245776" grpId="0" animBg="1"/>
      <p:bldP spid="245777" grpId="0"/>
      <p:bldP spid="245778" grpId="0" animBg="1"/>
      <p:bldP spid="245839" grpId="0" animBg="1"/>
      <p:bldP spid="245841" grpId="0"/>
      <p:bldP spid="245842" grpId="0" animBg="1"/>
      <p:bldP spid="245843" grpId="0" animBg="1"/>
      <p:bldP spid="245844" grpId="0" animBg="1"/>
      <p:bldP spid="245846" grpId="0" animBg="1"/>
      <p:bldP spid="245847" grpId="0" animBg="1"/>
      <p:bldP spid="245848" grpId="0"/>
      <p:bldP spid="245849" grpId="0" animBg="1"/>
      <p:bldP spid="245850" grpId="0"/>
      <p:bldP spid="245851" grpId="0" animBg="1"/>
      <p:bldP spid="245852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6047F-EBE1-AD45-B595-7FF8EA68D175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2467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6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0"/>
            <a:ext cx="8575675" cy="4648200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Motivation:</a:t>
            </a:r>
            <a:r>
              <a:rPr lang="en-US" sz="2400" dirty="0"/>
              <a:t> local network uses just one IP address as far as outside world is concerned:</a:t>
            </a:r>
          </a:p>
          <a:p>
            <a:pPr lvl="1"/>
            <a:r>
              <a:rPr lang="en-US" dirty="0"/>
              <a:t>range of addresses not needed from ISP:  just one IP address for all devices</a:t>
            </a:r>
          </a:p>
          <a:p>
            <a:pPr lvl="1"/>
            <a:r>
              <a:rPr lang="en-US" dirty="0"/>
              <a:t>can change addresses of devices in local network without notifying outside world</a:t>
            </a:r>
          </a:p>
          <a:p>
            <a:pPr lvl="1"/>
            <a:r>
              <a:rPr lang="en-US" dirty="0"/>
              <a:t>can change ISP without changing addresses of devices in local network</a:t>
            </a:r>
          </a:p>
          <a:p>
            <a:pPr lvl="1"/>
            <a:r>
              <a:rPr lang="en-US" dirty="0"/>
              <a:t>devices inside local net not explicitly addressable, visible by outside world (a security plus).</a:t>
            </a:r>
          </a:p>
        </p:txBody>
      </p:sp>
    </p:spTree>
    <p:extLst>
      <p:ext uri="{BB962C8B-B14F-4D97-AF65-F5344CB8AC3E}">
        <p14:creationId xmlns:p14="http://schemas.microsoft.com/office/powerpoint/2010/main" val="404376273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88E670-8DEB-774B-8F0C-89B9E582571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24781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78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1282700"/>
            <a:ext cx="8575675" cy="464820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80000"/>
              </a:lnSpc>
              <a:buFont typeface="ZapfDingbats" charset="0"/>
              <a:buNone/>
            </a:pPr>
            <a:r>
              <a:rPr lang="en-US" sz="2400">
                <a:solidFill>
                  <a:srgbClr val="FF0000"/>
                </a:solidFill>
              </a:rPr>
              <a:t>Implementation:</a:t>
            </a:r>
            <a:r>
              <a:rPr lang="en-US" sz="2400"/>
              <a:t> NAT router must: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outgoing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(source IP address, port #) of every outgoing datagram to (NAT IP address, new port #)</a:t>
            </a:r>
          </a:p>
          <a:p>
            <a:pPr lvl="2">
              <a:lnSpc>
                <a:spcPct val="80000"/>
              </a:lnSpc>
              <a:buFontTx/>
              <a:buNone/>
            </a:pPr>
            <a:r>
              <a:rPr lang="en-US" sz="2400"/>
              <a:t>. . . remote clients/servers will respond using (NAT IP address, new port #) as destination addr.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remember (in NAT translation table) </a:t>
            </a:r>
            <a:r>
              <a:rPr lang="en-US"/>
              <a:t>every (source IP address, port #)  to (NAT IP address, new port #) translation pair</a:t>
            </a:r>
            <a:br>
              <a:rPr lang="en-US"/>
            </a:br>
            <a:endParaRPr lang="en-US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incoming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(NAT IP address, new port #) in dest fields of every incoming datagram with corresponding (source IP address, port #) stored in NAT table</a:t>
            </a:r>
          </a:p>
          <a:p>
            <a:pPr lvl="1">
              <a:lnSpc>
                <a:spcPct val="80000"/>
              </a:lnSpc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54233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DFC06-3228-024B-8B68-BC1FD18C6AFA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233611" name="Freeform 139"/>
          <p:cNvSpPr>
            <a:spLocks/>
          </p:cNvSpPr>
          <p:nvPr/>
        </p:nvSpPr>
        <p:spPr bwMode="auto">
          <a:xfrm>
            <a:off x="179388" y="3651250"/>
            <a:ext cx="4089400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</a:p>
        </p:txBody>
      </p:sp>
      <p:sp>
        <p:nvSpPr>
          <p:cNvPr id="233501" name="Freeform 29"/>
          <p:cNvSpPr>
            <a:spLocks/>
          </p:cNvSpPr>
          <p:nvPr/>
        </p:nvSpPr>
        <p:spPr bwMode="auto">
          <a:xfrm>
            <a:off x="4468813" y="2922588"/>
            <a:ext cx="3738562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33499" name="Object 27"/>
          <p:cNvGraphicFramePr>
            <a:graphicFrameLocks noGrp="1" noChangeAspect="1"/>
          </p:cNvGraphicFramePr>
          <p:nvPr>
            <p:ph sz="half" idx="2"/>
          </p:nvPr>
        </p:nvGraphicFramePr>
        <p:xfrm>
          <a:off x="7497763" y="3233738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886"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7763" y="3233738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80808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2" name="Object 30"/>
          <p:cNvGraphicFramePr>
            <a:graphicFrameLocks noChangeAspect="1"/>
          </p:cNvGraphicFramePr>
          <p:nvPr/>
        </p:nvGraphicFramePr>
        <p:xfrm>
          <a:off x="7546975" y="4022725"/>
          <a:ext cx="579438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887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46975" y="4022725"/>
                        <a:ext cx="579438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3" name="Object 31"/>
          <p:cNvGraphicFramePr>
            <a:graphicFrameLocks noChangeAspect="1"/>
          </p:cNvGraphicFramePr>
          <p:nvPr/>
        </p:nvGraphicFramePr>
        <p:xfrm>
          <a:off x="7518400" y="478790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888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478790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3504" name="Line 32"/>
          <p:cNvSpPr>
            <a:spLocks noChangeShapeType="1"/>
          </p:cNvSpPr>
          <p:nvPr/>
        </p:nvSpPr>
        <p:spPr bwMode="auto">
          <a:xfrm>
            <a:off x="4583113" y="424497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5" name="Line 33"/>
          <p:cNvSpPr>
            <a:spLocks noChangeShapeType="1"/>
          </p:cNvSpPr>
          <p:nvPr/>
        </p:nvSpPr>
        <p:spPr bwMode="auto">
          <a:xfrm flipH="1">
            <a:off x="7418388" y="3502025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6" name="Line 34"/>
          <p:cNvSpPr>
            <a:spLocks noChangeShapeType="1"/>
          </p:cNvSpPr>
          <p:nvPr/>
        </p:nvSpPr>
        <p:spPr bwMode="auto">
          <a:xfrm>
            <a:off x="7423150" y="3497263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7" name="Line 35"/>
          <p:cNvSpPr>
            <a:spLocks noChangeShapeType="1"/>
          </p:cNvSpPr>
          <p:nvPr/>
        </p:nvSpPr>
        <p:spPr bwMode="auto">
          <a:xfrm flipV="1">
            <a:off x="7429500" y="5002213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8" name="Text Box 36"/>
          <p:cNvSpPr txBox="1">
            <a:spLocks noChangeArrowheads="1"/>
          </p:cNvSpPr>
          <p:nvPr/>
        </p:nvSpPr>
        <p:spPr bwMode="auto">
          <a:xfrm>
            <a:off x="8048625" y="3232150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33509" name="Text Box 37"/>
          <p:cNvSpPr txBox="1">
            <a:spLocks noChangeArrowheads="1"/>
          </p:cNvSpPr>
          <p:nvPr/>
        </p:nvSpPr>
        <p:spPr bwMode="auto">
          <a:xfrm>
            <a:off x="8175625" y="40005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33510" name="Text Box 38"/>
          <p:cNvSpPr txBox="1">
            <a:spLocks noChangeArrowheads="1"/>
          </p:cNvSpPr>
          <p:nvPr/>
        </p:nvSpPr>
        <p:spPr bwMode="auto">
          <a:xfrm>
            <a:off x="8137525" y="489585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grpSp>
        <p:nvGrpSpPr>
          <p:cNvPr id="233560" name="Group 88"/>
          <p:cNvGrpSpPr>
            <a:grpSpLocks/>
          </p:cNvGrpSpPr>
          <p:nvPr/>
        </p:nvGrpSpPr>
        <p:grpSpPr bwMode="auto">
          <a:xfrm>
            <a:off x="5635625" y="2860675"/>
            <a:ext cx="1871663" cy="1033463"/>
            <a:chOff x="3550" y="2055"/>
            <a:chExt cx="1179" cy="651"/>
          </a:xfrm>
        </p:grpSpPr>
        <p:grpSp>
          <p:nvGrpSpPr>
            <p:cNvPr id="233522" name="Group 50"/>
            <p:cNvGrpSpPr>
              <a:grpSpLocks/>
            </p:cNvGrpSpPr>
            <p:nvPr/>
          </p:nvGrpSpPr>
          <p:grpSpPr bwMode="auto">
            <a:xfrm>
              <a:off x="3550" y="2055"/>
              <a:ext cx="1179" cy="357"/>
              <a:chOff x="4381" y="786"/>
              <a:chExt cx="1108" cy="357"/>
            </a:xfrm>
          </p:grpSpPr>
          <p:sp>
            <p:nvSpPr>
              <p:cNvPr id="233512" name="Rectangle 40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11" name="Text Box 39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10.0.0.1, 3345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16" name="Group 44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15" name="Freeform 43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3" name="Line 41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4" name="Line 42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17" name="Group 4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18" name="Freeform 4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9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20" name="Line 4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23" name="Freeform 51"/>
            <p:cNvSpPr>
              <a:spLocks/>
            </p:cNvSpPr>
            <p:nvPr/>
          </p:nvSpPr>
          <p:spPr bwMode="auto">
            <a:xfrm>
              <a:off x="3573" y="2364"/>
              <a:ext cx="564" cy="342"/>
            </a:xfrm>
            <a:custGeom>
              <a:avLst/>
              <a:gdLst>
                <a:gd name="T0" fmla="*/ 0 w 417"/>
                <a:gd name="T1" fmla="*/ 264 h 264"/>
                <a:gd name="T2" fmla="*/ 417 w 417"/>
                <a:gd name="T3" fmla="*/ 264 h 264"/>
                <a:gd name="T4" fmla="*/ 417 w 417"/>
                <a:gd name="T5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7" h="264">
                  <a:moveTo>
                    <a:pt x="0" y="264"/>
                  </a:moveTo>
                  <a:lnTo>
                    <a:pt x="417" y="264"/>
                  </a:lnTo>
                  <a:lnTo>
                    <a:pt x="417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59" name="Group 87"/>
            <p:cNvGrpSpPr>
              <a:grpSpLocks/>
            </p:cNvGrpSpPr>
            <p:nvPr/>
          </p:nvGrpSpPr>
          <p:grpSpPr bwMode="auto">
            <a:xfrm>
              <a:off x="4032" y="2419"/>
              <a:ext cx="218" cy="231"/>
              <a:chOff x="5140" y="403"/>
              <a:chExt cx="218" cy="231"/>
            </a:xfrm>
          </p:grpSpPr>
          <p:sp>
            <p:nvSpPr>
              <p:cNvPr id="233558" name="Oval 8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24" name="Text Box 52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18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1</a:t>
                </a:r>
              </a:p>
            </p:txBody>
          </p:sp>
        </p:grpSp>
      </p:grpSp>
      <p:sp>
        <p:nvSpPr>
          <p:cNvPr id="233526" name="Text Box 54"/>
          <p:cNvSpPr txBox="1">
            <a:spLocks noChangeArrowheads="1"/>
          </p:cNvSpPr>
          <p:nvPr/>
        </p:nvSpPr>
        <p:spPr bwMode="auto">
          <a:xfrm>
            <a:off x="4533900" y="38227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33527" name="Line 55"/>
          <p:cNvSpPr>
            <a:spLocks noChangeShapeType="1"/>
          </p:cNvSpPr>
          <p:nvPr/>
        </p:nvSpPr>
        <p:spPr bwMode="auto">
          <a:xfrm flipH="1">
            <a:off x="4657725" y="40735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28" name="Text Box 56"/>
          <p:cNvSpPr txBox="1">
            <a:spLocks noChangeArrowheads="1"/>
          </p:cNvSpPr>
          <p:nvPr/>
        </p:nvSpPr>
        <p:spPr bwMode="auto">
          <a:xfrm>
            <a:off x="2695575" y="4379913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33529" name="Line 57"/>
          <p:cNvSpPr>
            <a:spLocks noChangeShapeType="1"/>
          </p:cNvSpPr>
          <p:nvPr/>
        </p:nvSpPr>
        <p:spPr bwMode="auto">
          <a:xfrm flipH="1">
            <a:off x="3917950" y="431165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531" name="Group 59"/>
          <p:cNvGrpSpPr>
            <a:grpSpLocks/>
          </p:cNvGrpSpPr>
          <p:nvPr/>
        </p:nvGrpSpPr>
        <p:grpSpPr bwMode="auto">
          <a:xfrm>
            <a:off x="6469063" y="1541463"/>
            <a:ext cx="2503487" cy="1417637"/>
            <a:chOff x="3944" y="971"/>
            <a:chExt cx="1577" cy="893"/>
          </a:xfrm>
        </p:grpSpPr>
        <p:sp>
          <p:nvSpPr>
            <p:cNvPr id="233525" name="Text Box 53"/>
            <p:cNvSpPr txBox="1">
              <a:spLocks noChangeArrowheads="1"/>
            </p:cNvSpPr>
            <p:nvPr/>
          </p:nvSpPr>
          <p:spPr bwMode="auto">
            <a:xfrm>
              <a:off x="4121" y="971"/>
              <a:ext cx="1400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1:</a:t>
              </a:r>
              <a:r>
                <a:rPr lang="en-US">
                  <a:solidFill>
                    <a:srgbClr val="FF0000"/>
                  </a:solidFill>
                </a:rPr>
                <a:t> host 10.0.0.1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sends datagram to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128.119.40.186, 80</a:t>
              </a:r>
            </a:p>
          </p:txBody>
        </p:sp>
        <p:sp>
          <p:nvSpPr>
            <p:cNvPr id="233530" name="Line 58"/>
            <p:cNvSpPr>
              <a:spLocks noChangeShapeType="1"/>
            </p:cNvSpPr>
            <p:nvPr/>
          </p:nvSpPr>
          <p:spPr bwMode="auto">
            <a:xfrm flipH="1">
              <a:off x="3944" y="1105"/>
              <a:ext cx="197" cy="759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33539" name="Freeform 67"/>
          <p:cNvSpPr>
            <a:spLocks/>
          </p:cNvSpPr>
          <p:nvPr/>
        </p:nvSpPr>
        <p:spPr bwMode="auto">
          <a:xfrm>
            <a:off x="2344738" y="2627313"/>
            <a:ext cx="3862387" cy="1531937"/>
          </a:xfrm>
          <a:custGeom>
            <a:avLst/>
            <a:gdLst>
              <a:gd name="T0" fmla="*/ 0 w 2433"/>
              <a:gd name="T1" fmla="*/ 64 h 965"/>
              <a:gd name="T2" fmla="*/ 2352 w 2433"/>
              <a:gd name="T3" fmla="*/ 64 h 965"/>
              <a:gd name="T4" fmla="*/ 1640 w 2433"/>
              <a:gd name="T5" fmla="*/ 450 h 965"/>
              <a:gd name="T6" fmla="*/ 1308 w 2433"/>
              <a:gd name="T7" fmla="*/ 965 h 965"/>
              <a:gd name="T8" fmla="*/ 1159 w 2433"/>
              <a:gd name="T9" fmla="*/ 965 h 965"/>
              <a:gd name="T10" fmla="*/ 820 w 2433"/>
              <a:gd name="T11" fmla="*/ 396 h 965"/>
              <a:gd name="T12" fmla="*/ 0 w 2433"/>
              <a:gd name="T13" fmla="*/ 64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33" h="965">
                <a:moveTo>
                  <a:pt x="0" y="64"/>
                </a:moveTo>
                <a:cubicBezTo>
                  <a:pt x="0" y="64"/>
                  <a:pt x="2079" y="0"/>
                  <a:pt x="2352" y="64"/>
                </a:cubicBezTo>
                <a:cubicBezTo>
                  <a:pt x="2433" y="57"/>
                  <a:pt x="1814" y="309"/>
                  <a:pt x="1640" y="450"/>
                </a:cubicBezTo>
                <a:cubicBezTo>
                  <a:pt x="1466" y="591"/>
                  <a:pt x="1383" y="888"/>
                  <a:pt x="1308" y="965"/>
                </a:cubicBezTo>
                <a:lnTo>
                  <a:pt x="1159" y="965"/>
                </a:lnTo>
                <a:cubicBezTo>
                  <a:pt x="1078" y="870"/>
                  <a:pt x="1013" y="546"/>
                  <a:pt x="820" y="396"/>
                </a:cubicBezTo>
                <a:cubicBezTo>
                  <a:pt x="583" y="207"/>
                  <a:pt x="189" y="142"/>
                  <a:pt x="0" y="64"/>
                </a:cubicBez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bg1"/>
              </a:gs>
            </a:gsLst>
            <a:lin ang="5400000" scaled="1"/>
          </a:gradFill>
          <a:ln w="3175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4" name="Rectangle 62"/>
          <p:cNvSpPr>
            <a:spLocks noChangeArrowheads="1"/>
          </p:cNvSpPr>
          <p:nvPr/>
        </p:nvSpPr>
        <p:spPr bwMode="auto">
          <a:xfrm>
            <a:off x="2344738" y="1374775"/>
            <a:ext cx="3784600" cy="13541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32" name="Text Box 60"/>
          <p:cNvSpPr txBox="1">
            <a:spLocks noChangeArrowheads="1"/>
          </p:cNvSpPr>
          <p:nvPr/>
        </p:nvSpPr>
        <p:spPr bwMode="auto">
          <a:xfrm>
            <a:off x="2260600" y="1423988"/>
            <a:ext cx="39290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translation table</a:t>
            </a:r>
          </a:p>
          <a:p>
            <a:pPr algn="ctr"/>
            <a:r>
              <a:rPr lang="en-US"/>
              <a:t>WAN side addr        LAN side addr</a:t>
            </a:r>
          </a:p>
        </p:txBody>
      </p:sp>
      <p:sp>
        <p:nvSpPr>
          <p:cNvPr id="233535" name="Line 63"/>
          <p:cNvSpPr>
            <a:spLocks noChangeShapeType="1"/>
          </p:cNvSpPr>
          <p:nvPr/>
        </p:nvSpPr>
        <p:spPr bwMode="auto">
          <a:xfrm flipV="1">
            <a:off x="2344738" y="1747838"/>
            <a:ext cx="3790950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6" name="Line 64"/>
          <p:cNvSpPr>
            <a:spLocks noChangeShapeType="1"/>
          </p:cNvSpPr>
          <p:nvPr/>
        </p:nvSpPr>
        <p:spPr bwMode="auto">
          <a:xfrm flipV="1">
            <a:off x="2359025" y="2025650"/>
            <a:ext cx="3749675" cy="11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7" name="Line 65"/>
          <p:cNvSpPr>
            <a:spLocks noChangeShapeType="1"/>
          </p:cNvSpPr>
          <p:nvPr/>
        </p:nvSpPr>
        <p:spPr bwMode="auto">
          <a:xfrm>
            <a:off x="4468813" y="1770063"/>
            <a:ext cx="3175" cy="955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482" name="Group 10"/>
          <p:cNvGrpSpPr>
            <a:grpSpLocks/>
          </p:cNvGrpSpPr>
          <p:nvPr/>
        </p:nvGrpSpPr>
        <p:grpSpPr bwMode="auto">
          <a:xfrm>
            <a:off x="4062413" y="4105275"/>
            <a:ext cx="555625" cy="307975"/>
            <a:chOff x="3600" y="219"/>
            <a:chExt cx="360" cy="175"/>
          </a:xfrm>
        </p:grpSpPr>
        <p:sp>
          <p:nvSpPr>
            <p:cNvPr id="233483" name="Oval 11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4" name="Line 12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5" name="Line 13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6" name="Rectangle 14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33487" name="Oval 15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3488" name="Group 16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33489" name="Line 1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0" name="Line 1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1" name="Line 1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33492" name="Group 20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33493" name="Line 2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4" name="Line 2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5" name="Line 2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33533" name="Text Box 61"/>
          <p:cNvSpPr txBox="1">
            <a:spLocks noChangeArrowheads="1"/>
          </p:cNvSpPr>
          <p:nvPr/>
        </p:nvSpPr>
        <p:spPr bwMode="auto">
          <a:xfrm>
            <a:off x="2362200" y="2049463"/>
            <a:ext cx="37830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138.76.29.7, 5001   10.0.0.1, 3345</a:t>
            </a:r>
          </a:p>
          <a:p>
            <a:pPr algn="ctr"/>
            <a:r>
              <a:rPr lang="en-US"/>
              <a:t>……                                         ……</a:t>
            </a:r>
          </a:p>
        </p:txBody>
      </p:sp>
      <p:grpSp>
        <p:nvGrpSpPr>
          <p:cNvPr id="233607" name="Group 135"/>
          <p:cNvGrpSpPr>
            <a:grpSpLocks/>
          </p:cNvGrpSpPr>
          <p:nvPr/>
        </p:nvGrpSpPr>
        <p:grpSpPr bwMode="auto">
          <a:xfrm>
            <a:off x="4765675" y="3435350"/>
            <a:ext cx="2784475" cy="1631950"/>
            <a:chOff x="3002" y="2417"/>
            <a:chExt cx="1754" cy="1028"/>
          </a:xfrm>
        </p:grpSpPr>
        <p:sp>
          <p:nvSpPr>
            <p:cNvPr id="233563" name="Rectangle 91"/>
            <p:cNvSpPr>
              <a:spLocks noChangeArrowheads="1"/>
            </p:cNvSpPr>
            <p:nvPr/>
          </p:nvSpPr>
          <p:spPr bwMode="auto">
            <a:xfrm>
              <a:off x="3002" y="3051"/>
              <a:ext cx="1175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64" name="Text Box 92"/>
            <p:cNvSpPr txBox="1">
              <a:spLocks noChangeArrowheads="1"/>
            </p:cNvSpPr>
            <p:nvPr/>
          </p:nvSpPr>
          <p:spPr bwMode="auto">
            <a:xfrm>
              <a:off x="3104" y="3042"/>
              <a:ext cx="1112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10.0.0.1, 3345</a:t>
              </a:r>
            </a:p>
            <a:p>
              <a:endParaRPr lang="en-US" sz="1200"/>
            </a:p>
          </p:txBody>
        </p:sp>
        <p:grpSp>
          <p:nvGrpSpPr>
            <p:cNvPr id="233565" name="Group 93"/>
            <p:cNvGrpSpPr>
              <a:grpSpLocks/>
            </p:cNvGrpSpPr>
            <p:nvPr/>
          </p:nvGrpSpPr>
          <p:grpSpPr bwMode="auto">
            <a:xfrm>
              <a:off x="3054" y="3007"/>
              <a:ext cx="51" cy="99"/>
              <a:chOff x="5508" y="1599"/>
              <a:chExt cx="48" cy="99"/>
            </a:xfrm>
          </p:grpSpPr>
          <p:sp>
            <p:nvSpPr>
              <p:cNvPr id="233566" name="Freeform 94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7" name="Line 95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8" name="Line 96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69" name="Group 97"/>
            <p:cNvGrpSpPr>
              <a:grpSpLocks/>
            </p:cNvGrpSpPr>
            <p:nvPr/>
          </p:nvGrpSpPr>
          <p:grpSpPr bwMode="auto">
            <a:xfrm>
              <a:off x="3059" y="3248"/>
              <a:ext cx="51" cy="99"/>
              <a:chOff x="5508" y="1599"/>
              <a:chExt cx="48" cy="99"/>
            </a:xfrm>
          </p:grpSpPr>
          <p:sp>
            <p:nvSpPr>
              <p:cNvPr id="233570" name="Freeform 9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1" name="Line 9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2" name="Line 10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73" name="Freeform 101"/>
            <p:cNvSpPr>
              <a:spLocks/>
            </p:cNvSpPr>
            <p:nvPr/>
          </p:nvSpPr>
          <p:spPr bwMode="auto">
            <a:xfrm>
              <a:off x="4179" y="2417"/>
              <a:ext cx="577" cy="768"/>
            </a:xfrm>
            <a:custGeom>
              <a:avLst/>
              <a:gdLst>
                <a:gd name="T0" fmla="*/ 577 w 577"/>
                <a:gd name="T1" fmla="*/ 0 h 768"/>
                <a:gd name="T2" fmla="*/ 342 w 577"/>
                <a:gd name="T3" fmla="*/ 0 h 768"/>
                <a:gd name="T4" fmla="*/ 342 w 577"/>
                <a:gd name="T5" fmla="*/ 768 h 768"/>
                <a:gd name="T6" fmla="*/ 0 w 577"/>
                <a:gd name="T7" fmla="*/ 76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7" h="768">
                  <a:moveTo>
                    <a:pt x="577" y="0"/>
                  </a:moveTo>
                  <a:lnTo>
                    <a:pt x="342" y="0"/>
                  </a:lnTo>
                  <a:lnTo>
                    <a:pt x="342" y="768"/>
                  </a:lnTo>
                  <a:lnTo>
                    <a:pt x="0" y="76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4" name="Group 102"/>
            <p:cNvGrpSpPr>
              <a:grpSpLocks/>
            </p:cNvGrpSpPr>
            <p:nvPr/>
          </p:nvGrpSpPr>
          <p:grpSpPr bwMode="auto">
            <a:xfrm>
              <a:off x="4240" y="3064"/>
              <a:ext cx="218" cy="231"/>
              <a:chOff x="5140" y="403"/>
              <a:chExt cx="218" cy="231"/>
            </a:xfrm>
          </p:grpSpPr>
          <p:sp>
            <p:nvSpPr>
              <p:cNvPr id="233575" name="Oval 103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6" name="Text Box 104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33580" name="Group 108"/>
          <p:cNvGrpSpPr>
            <a:grpSpLocks/>
          </p:cNvGrpSpPr>
          <p:nvPr/>
        </p:nvGrpSpPr>
        <p:grpSpPr bwMode="auto">
          <a:xfrm>
            <a:off x="1531938" y="3641725"/>
            <a:ext cx="2497137" cy="566738"/>
            <a:chOff x="1026" y="3559"/>
            <a:chExt cx="1573" cy="357"/>
          </a:xfrm>
        </p:grpSpPr>
        <p:grpSp>
          <p:nvGrpSpPr>
            <p:cNvPr id="233540" name="Group 68"/>
            <p:cNvGrpSpPr>
              <a:grpSpLocks/>
            </p:cNvGrpSpPr>
            <p:nvPr/>
          </p:nvGrpSpPr>
          <p:grpSpPr bwMode="auto">
            <a:xfrm>
              <a:off x="1412" y="3559"/>
              <a:ext cx="1187" cy="357"/>
              <a:chOff x="4381" y="786"/>
              <a:chExt cx="1108" cy="357"/>
            </a:xfrm>
          </p:grpSpPr>
          <p:sp>
            <p:nvSpPr>
              <p:cNvPr id="233541" name="Rectangle 69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42" name="Text Box 70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138.76.29.7, 5001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43" name="Group 71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44" name="Freeform 72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5" name="Line 73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6" name="Line 74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47" name="Group 7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48" name="Freeform 7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9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50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51" name="Line 79"/>
            <p:cNvSpPr>
              <a:spLocks noChangeShapeType="1"/>
            </p:cNvSpPr>
            <p:nvPr/>
          </p:nvSpPr>
          <p:spPr bwMode="auto">
            <a:xfrm flipH="1">
              <a:off x="1026" y="3729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7" name="Group 105"/>
            <p:cNvGrpSpPr>
              <a:grpSpLocks/>
            </p:cNvGrpSpPr>
            <p:nvPr/>
          </p:nvGrpSpPr>
          <p:grpSpPr bwMode="auto">
            <a:xfrm>
              <a:off x="1143" y="3616"/>
              <a:ext cx="218" cy="231"/>
              <a:chOff x="5140" y="403"/>
              <a:chExt cx="218" cy="231"/>
            </a:xfrm>
          </p:grpSpPr>
          <p:sp>
            <p:nvSpPr>
              <p:cNvPr id="233578" name="Oval 10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9" name="Text Box 107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33584" name="Group 112"/>
          <p:cNvGrpSpPr>
            <a:grpSpLocks/>
          </p:cNvGrpSpPr>
          <p:nvPr/>
        </p:nvGrpSpPr>
        <p:grpSpPr bwMode="auto">
          <a:xfrm>
            <a:off x="0" y="1643063"/>
            <a:ext cx="5154613" cy="2081212"/>
            <a:chOff x="0" y="1288"/>
            <a:chExt cx="3247" cy="1311"/>
          </a:xfrm>
        </p:grpSpPr>
        <p:sp>
          <p:nvSpPr>
            <p:cNvPr id="233554" name="Text Box 82"/>
            <p:cNvSpPr txBox="1">
              <a:spLocks noChangeArrowheads="1"/>
            </p:cNvSpPr>
            <p:nvPr/>
          </p:nvSpPr>
          <p:spPr bwMode="auto">
            <a:xfrm>
              <a:off x="0" y="1288"/>
              <a:ext cx="1357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2:</a:t>
              </a:r>
              <a:r>
                <a:rPr lang="en-US">
                  <a:solidFill>
                    <a:srgbClr val="FF0000"/>
                  </a:solidFill>
                </a:rPr>
                <a:t> NAT router</a:t>
              </a:r>
            </a:p>
            <a:p>
              <a:r>
                <a:rPr lang="en-US">
                  <a:solidFill>
                    <a:srgbClr val="FF0000"/>
                  </a:solidFill>
                </a:rPr>
                <a:t>changes datagram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source addr from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10.0.0.1, 3345 to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138.76.29.7, 5001,</a:t>
              </a:r>
            </a:p>
            <a:p>
              <a:r>
                <a:rPr lang="en-US">
                  <a:solidFill>
                    <a:srgbClr val="FF0000"/>
                  </a:solidFill>
                </a:rPr>
                <a:t>updates table</a:t>
              </a:r>
            </a:p>
          </p:txBody>
        </p:sp>
        <p:sp>
          <p:nvSpPr>
            <p:cNvPr id="233555" name="Line 83"/>
            <p:cNvSpPr>
              <a:spLocks noChangeShapeType="1"/>
            </p:cNvSpPr>
            <p:nvPr/>
          </p:nvSpPr>
          <p:spPr bwMode="auto">
            <a:xfrm>
              <a:off x="1285" y="2243"/>
              <a:ext cx="147" cy="3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2" name="Line 110"/>
            <p:cNvSpPr>
              <a:spLocks noChangeShapeType="1"/>
            </p:cNvSpPr>
            <p:nvPr/>
          </p:nvSpPr>
          <p:spPr bwMode="auto">
            <a:xfrm flipV="1">
              <a:off x="1275" y="1788"/>
              <a:ext cx="663" cy="45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3" name="Line 111"/>
            <p:cNvSpPr>
              <a:spLocks noChangeShapeType="1"/>
            </p:cNvSpPr>
            <p:nvPr/>
          </p:nvSpPr>
          <p:spPr bwMode="auto">
            <a:xfrm flipV="1">
              <a:off x="1275" y="1751"/>
              <a:ext cx="1972" cy="49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33601" name="Group 129"/>
          <p:cNvGrpSpPr>
            <a:grpSpLocks/>
          </p:cNvGrpSpPr>
          <p:nvPr/>
        </p:nvGrpSpPr>
        <p:grpSpPr bwMode="auto">
          <a:xfrm>
            <a:off x="1360488" y="4681538"/>
            <a:ext cx="2471737" cy="696912"/>
            <a:chOff x="1163" y="3752"/>
            <a:chExt cx="1557" cy="439"/>
          </a:xfrm>
        </p:grpSpPr>
        <p:sp>
          <p:nvSpPr>
            <p:cNvPr id="233587" name="Rectangle 115"/>
            <p:cNvSpPr>
              <a:spLocks noChangeArrowheads="1"/>
            </p:cNvSpPr>
            <p:nvPr/>
          </p:nvSpPr>
          <p:spPr bwMode="auto">
            <a:xfrm>
              <a:off x="1163" y="3796"/>
              <a:ext cx="1183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88" name="Text Box 116"/>
            <p:cNvSpPr txBox="1">
              <a:spLocks noChangeArrowheads="1"/>
            </p:cNvSpPr>
            <p:nvPr/>
          </p:nvSpPr>
          <p:spPr bwMode="auto">
            <a:xfrm>
              <a:off x="1281" y="3788"/>
              <a:ext cx="1120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138.76.29.7, 5001</a:t>
              </a:r>
            </a:p>
            <a:p>
              <a:endParaRPr lang="en-US" sz="1200"/>
            </a:p>
          </p:txBody>
        </p:sp>
        <p:grpSp>
          <p:nvGrpSpPr>
            <p:cNvPr id="233589" name="Group 117"/>
            <p:cNvGrpSpPr>
              <a:grpSpLocks/>
            </p:cNvGrpSpPr>
            <p:nvPr/>
          </p:nvGrpSpPr>
          <p:grpSpPr bwMode="auto">
            <a:xfrm>
              <a:off x="1214" y="3752"/>
              <a:ext cx="52" cy="99"/>
              <a:chOff x="5508" y="1599"/>
              <a:chExt cx="48" cy="99"/>
            </a:xfrm>
          </p:grpSpPr>
          <p:sp>
            <p:nvSpPr>
              <p:cNvPr id="233590" name="Freeform 11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1" name="Line 11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2" name="Line 12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93" name="Group 121"/>
            <p:cNvGrpSpPr>
              <a:grpSpLocks/>
            </p:cNvGrpSpPr>
            <p:nvPr/>
          </p:nvGrpSpPr>
          <p:grpSpPr bwMode="auto">
            <a:xfrm>
              <a:off x="1193" y="3984"/>
              <a:ext cx="52" cy="99"/>
              <a:chOff x="5508" y="1599"/>
              <a:chExt cx="48" cy="99"/>
            </a:xfrm>
          </p:grpSpPr>
          <p:sp>
            <p:nvSpPr>
              <p:cNvPr id="233594" name="Freeform 122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5" name="Line 123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6" name="Line 124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97" name="Line 125"/>
            <p:cNvSpPr>
              <a:spLocks noChangeShapeType="1"/>
            </p:cNvSpPr>
            <p:nvPr/>
          </p:nvSpPr>
          <p:spPr bwMode="auto">
            <a:xfrm flipH="1">
              <a:off x="2344" y="3931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98" name="Group 126"/>
            <p:cNvGrpSpPr>
              <a:grpSpLocks/>
            </p:cNvGrpSpPr>
            <p:nvPr/>
          </p:nvGrpSpPr>
          <p:grpSpPr bwMode="auto">
            <a:xfrm>
              <a:off x="2409" y="3818"/>
              <a:ext cx="218" cy="231"/>
              <a:chOff x="5140" y="403"/>
              <a:chExt cx="218" cy="231"/>
            </a:xfrm>
          </p:grpSpPr>
          <p:sp>
            <p:nvSpPr>
              <p:cNvPr id="233599" name="Oval 127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600" name="Text Box 128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3</a:t>
                </a:r>
              </a:p>
            </p:txBody>
          </p:sp>
        </p:grpSp>
      </p:grpSp>
      <p:sp>
        <p:nvSpPr>
          <p:cNvPr id="233603" name="Text Box 131"/>
          <p:cNvSpPr txBox="1">
            <a:spLocks noChangeArrowheads="1"/>
          </p:cNvSpPr>
          <p:nvPr/>
        </p:nvSpPr>
        <p:spPr bwMode="auto">
          <a:xfrm>
            <a:off x="1317625" y="5141913"/>
            <a:ext cx="21590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3:</a:t>
            </a:r>
            <a:r>
              <a:rPr lang="en-US">
                <a:solidFill>
                  <a:srgbClr val="FF0000"/>
                </a:solidFill>
              </a:rPr>
              <a:t> Reply arrives</a:t>
            </a:r>
          </a:p>
          <a:p>
            <a:r>
              <a:rPr lang="en-US">
                <a:solidFill>
                  <a:srgbClr val="FF0000"/>
                </a:solidFill>
              </a:rPr>
              <a:t> dest. address:</a:t>
            </a:r>
          </a:p>
          <a:p>
            <a:r>
              <a:rPr lang="en-US">
                <a:solidFill>
                  <a:srgbClr val="FF0000"/>
                </a:solidFill>
              </a:rPr>
              <a:t> 138.76.29.7, 5001</a:t>
            </a:r>
          </a:p>
        </p:txBody>
      </p:sp>
      <p:sp>
        <p:nvSpPr>
          <p:cNvPr id="233608" name="Text Box 136"/>
          <p:cNvSpPr txBox="1">
            <a:spLocks noChangeArrowheads="1"/>
          </p:cNvSpPr>
          <p:nvPr/>
        </p:nvSpPr>
        <p:spPr bwMode="auto">
          <a:xfrm>
            <a:off x="4741863" y="4976813"/>
            <a:ext cx="4011612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4:</a:t>
            </a:r>
            <a:r>
              <a:rPr lang="en-US">
                <a:solidFill>
                  <a:srgbClr val="FF0000"/>
                </a:solidFill>
              </a:rPr>
              <a:t> NAT router</a:t>
            </a:r>
          </a:p>
          <a:p>
            <a:r>
              <a:rPr lang="en-US">
                <a:solidFill>
                  <a:srgbClr val="FF0000"/>
                </a:solidFill>
              </a:rPr>
              <a:t>changes datagram</a:t>
            </a:r>
          </a:p>
          <a:p>
            <a:r>
              <a:rPr lang="en-US">
                <a:solidFill>
                  <a:srgbClr val="FF0000"/>
                </a:solidFill>
              </a:rPr>
              <a:t>dest addr from</a:t>
            </a:r>
          </a:p>
          <a:p>
            <a:r>
              <a:rPr lang="en-US">
                <a:solidFill>
                  <a:srgbClr val="FF0000"/>
                </a:solidFill>
              </a:rPr>
              <a:t>138.76.29.7, 5001 to 10.0.0.1, 3345</a:t>
            </a:r>
            <a:r>
              <a:rPr lang="en-US"/>
              <a:t> </a:t>
            </a:r>
            <a:endParaRPr lang="en-US">
              <a:solidFill>
                <a:srgbClr val="FF0000"/>
              </a:solidFill>
            </a:endParaRPr>
          </a:p>
          <a:p>
            <a:endParaRPr lang="en-US">
              <a:solidFill>
                <a:srgbClr val="FF0000"/>
              </a:solidFill>
            </a:endParaRPr>
          </a:p>
        </p:txBody>
      </p:sp>
      <p:sp>
        <p:nvSpPr>
          <p:cNvPr id="233610" name="Line 138"/>
          <p:cNvSpPr>
            <a:spLocks noChangeShapeType="1"/>
          </p:cNvSpPr>
          <p:nvPr/>
        </p:nvSpPr>
        <p:spPr bwMode="auto">
          <a:xfrm>
            <a:off x="1022350" y="42735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451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233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233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233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233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533" grpId="0"/>
      <p:bldP spid="233603" grpId="0"/>
      <p:bldP spid="233608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288C6D-78D6-034E-A203-CCF13FC56D51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348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  <a:endParaRPr lang="en-US"/>
          </a:p>
        </p:txBody>
      </p:sp>
      <p:sp>
        <p:nvSpPr>
          <p:cNvPr id="3481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16-bit port-number field: </a:t>
            </a:r>
          </a:p>
          <a:p>
            <a:pPr lvl="1"/>
            <a:r>
              <a:rPr lang="en-US" dirty="0"/>
              <a:t>60,000+ simultaneous connections with a single WAN-side address!</a:t>
            </a:r>
          </a:p>
          <a:p>
            <a:r>
              <a:rPr lang="en-US" dirty="0"/>
              <a:t>NAT is controversial:</a:t>
            </a:r>
          </a:p>
          <a:p>
            <a:pPr lvl="1"/>
            <a:r>
              <a:rPr lang="en-US" dirty="0"/>
              <a:t>routers should only process up to layer 3</a:t>
            </a:r>
          </a:p>
          <a:p>
            <a:pPr lvl="1"/>
            <a:r>
              <a:rPr lang="en-US" dirty="0"/>
              <a:t>violates end-to-end argument (?)</a:t>
            </a:r>
          </a:p>
          <a:p>
            <a:pPr lvl="2"/>
            <a:r>
              <a:rPr lang="en-US" dirty="0"/>
              <a:t>NAT possibility must be taken into account by app designers, </a:t>
            </a:r>
            <a:r>
              <a:rPr lang="en-US" dirty="0" err="1"/>
              <a:t>eg</a:t>
            </a:r>
            <a:r>
              <a:rPr lang="en-US" dirty="0"/>
              <a:t>, P2P applications</a:t>
            </a:r>
          </a:p>
          <a:p>
            <a:pPr lvl="1"/>
            <a:r>
              <a:rPr lang="en-US" dirty="0"/>
              <a:t>address shortage should instead be solved by IPv6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653960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AA152E-1BD5-C34F-BA4F-782939143C3B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6400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00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4559300" cy="515937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/>
              <a:t>client wants to connect to server with address 10.0.0.1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server address 10.0.0.1 local to LAN (client can</a:t>
            </a:r>
            <a:r>
              <a:rPr lang="ja-JP" altLang="en-US" sz="2000" dirty="0">
                <a:latin typeface="Calibri"/>
              </a:rPr>
              <a:t>’</a:t>
            </a:r>
            <a:r>
              <a:rPr lang="en-US" sz="2000" dirty="0"/>
              <a:t>t use it as destination </a:t>
            </a:r>
            <a:r>
              <a:rPr lang="en-US" sz="2000" dirty="0" err="1"/>
              <a:t>addr</a:t>
            </a:r>
            <a:r>
              <a:rPr lang="en-US" sz="2000" dirty="0"/>
              <a:t>)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only one externally visible </a:t>
            </a:r>
            <a:r>
              <a:rPr lang="en-US" sz="2000" dirty="0" err="1"/>
              <a:t>NATted</a:t>
            </a:r>
            <a:r>
              <a:rPr lang="en-US" sz="2000" dirty="0"/>
              <a:t> address: 138.76.29.7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solution 1: statically configure NAT to forward incoming connection requests at given port to server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e.g., (138.76.29.7, port 2500) always forwarded to 10.0.0.1 port 25000</a:t>
            </a:r>
          </a:p>
        </p:txBody>
      </p:sp>
      <p:sp>
        <p:nvSpPr>
          <p:cNvPr id="640029" name="Freeform 29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0031" name="Object 31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931"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0032" name="Object 32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932"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033" name="Line 33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4" name="Line 34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5" name="Line 35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6" name="Line 36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7" name="Text Box 37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0056" name="Text Box 56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0057" name="Line 57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58" name="Line 58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88" name="Text Box 88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NAT </a:t>
            </a:r>
          </a:p>
          <a:p>
            <a:pPr algn="ctr"/>
            <a:r>
              <a:rPr lang="en-US">
                <a:solidFill>
                  <a:srgbClr val="FF0000"/>
                </a:solidFill>
              </a:rPr>
              <a:t>router</a:t>
            </a:r>
          </a:p>
        </p:txBody>
      </p:sp>
      <p:sp>
        <p:nvSpPr>
          <p:cNvPr id="640089" name="Text Box 89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0091" name="Group 91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0092" name="AutoShape 92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3" name="Rectangle 93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4" name="Rectangle 94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5" name="AutoShape 95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6" name="Line 96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7" name="Line 97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8" name="Rectangle 98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9" name="Rectangle 99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0100" name="Line 100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0059" name="Group 59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0060" name="Oval 6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1" name="Line 6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2" name="Line 6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3" name="Rectangle 6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0064" name="Oval 6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0065" name="Group 6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0066" name="Line 6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7" name="Line 6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8" name="Line 6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0069" name="Group 6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0070" name="Line 7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1" name="Line 7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2" name="Line 7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640101" name="Object 101"/>
          <p:cNvGraphicFramePr>
            <a:graphicFrameLocks noChangeAspect="1"/>
          </p:cNvGraphicFramePr>
          <p:nvPr/>
        </p:nvGraphicFramePr>
        <p:xfrm>
          <a:off x="5172075" y="255905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933"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72075" y="255905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102" name="Text Box 102"/>
          <p:cNvSpPr txBox="1">
            <a:spLocks noChangeArrowheads="1"/>
          </p:cNvSpPr>
          <p:nvPr/>
        </p:nvSpPr>
        <p:spPr bwMode="auto">
          <a:xfrm>
            <a:off x="5046663" y="2187575"/>
            <a:ext cx="8001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sp>
        <p:nvSpPr>
          <p:cNvPr id="640103" name="Text Box 103"/>
          <p:cNvSpPr txBox="1">
            <a:spLocks noChangeArrowheads="1"/>
          </p:cNvSpPr>
          <p:nvPr/>
        </p:nvSpPr>
        <p:spPr bwMode="auto">
          <a:xfrm>
            <a:off x="5781675" y="2268538"/>
            <a:ext cx="3968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/>
              <a:t>?</a:t>
            </a:r>
          </a:p>
        </p:txBody>
      </p:sp>
      <p:sp>
        <p:nvSpPr>
          <p:cNvPr id="640104" name="Line 104"/>
          <p:cNvSpPr>
            <a:spLocks noChangeShapeType="1"/>
          </p:cNvSpPr>
          <p:nvPr/>
        </p:nvSpPr>
        <p:spPr bwMode="auto">
          <a:xfrm>
            <a:off x="5653088" y="3019425"/>
            <a:ext cx="401637" cy="277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485433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0C5C14-1711-7940-B664-7D6C13AD06DA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645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512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5003800" cy="5159375"/>
          </a:xfrm>
        </p:spPr>
        <p:txBody>
          <a:bodyPr/>
          <a:lstStyle/>
          <a:p>
            <a:r>
              <a:rPr lang="en-US" sz="2400"/>
              <a:t>solution 2: Universal Plug and Play (UPnP) Internet Gateway Device (IGD) Protocol.  Allows NATted host to: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learn public IP address (138.76.29.7)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add/remove port mappings (with lease times)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endParaRPr lang="en-US"/>
          </a:p>
          <a:p>
            <a:pPr lvl="1">
              <a:spcBef>
                <a:spcPct val="0"/>
              </a:spcBef>
              <a:buFont typeface="Wingdings" charset="0"/>
              <a:buNone/>
            </a:pPr>
            <a:r>
              <a:rPr lang="en-US"/>
              <a:t>i.e., automate static NAT port map configuration</a:t>
            </a:r>
          </a:p>
        </p:txBody>
      </p:sp>
      <p:sp>
        <p:nvSpPr>
          <p:cNvPr id="645171" name="Freeform 51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5172" name="Object 52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684"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5173" name="Object 53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685"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5174" name="Line 54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5" name="Line 55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6" name="Line 56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7" name="Line 57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8" name="Text Box 58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5179" name="Text Box 59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5180" name="Line 60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1" name="Line 61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2" name="Text Box 62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</a:t>
            </a:r>
          </a:p>
          <a:p>
            <a:pPr algn="ctr"/>
            <a:r>
              <a:rPr lang="en-US"/>
              <a:t>router</a:t>
            </a:r>
          </a:p>
        </p:txBody>
      </p:sp>
      <p:sp>
        <p:nvSpPr>
          <p:cNvPr id="645183" name="Text Box 63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5184" name="Group 64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5185" name="AutoShape 65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6" name="Rectangle 66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7" name="Rectangle 67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8" name="AutoShape 68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9" name="Line 69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0" name="Line 70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1" name="Rectangle 71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2" name="Rectangle 72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5193" name="Line 73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5194" name="Group 74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5195" name="Oval 75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6" name="Line 76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7" name="Line 77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8" name="Rectangle 78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5199" name="Oval 79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5200" name="Group 80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5201" name="Line 8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2" name="Line 8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3" name="Line 8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5204" name="Group 84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5205" name="Line 85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6" name="Line 86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7" name="Line 87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45212" name="Freeform 92"/>
          <p:cNvSpPr>
            <a:spLocks/>
          </p:cNvSpPr>
          <p:nvPr/>
        </p:nvSpPr>
        <p:spPr bwMode="auto">
          <a:xfrm>
            <a:off x="7245350" y="2339975"/>
            <a:ext cx="1166813" cy="1079500"/>
          </a:xfrm>
          <a:custGeom>
            <a:avLst/>
            <a:gdLst>
              <a:gd name="T0" fmla="*/ 0 w 735"/>
              <a:gd name="T1" fmla="*/ 715 h 742"/>
              <a:gd name="T2" fmla="*/ 398 w 735"/>
              <a:gd name="T3" fmla="*/ 670 h 742"/>
              <a:gd name="T4" fmla="*/ 416 w 735"/>
              <a:gd name="T5" fmla="*/ 281 h 742"/>
              <a:gd name="T6" fmla="*/ 452 w 735"/>
              <a:gd name="T7" fmla="*/ 41 h 742"/>
              <a:gd name="T8" fmla="*/ 735 w 735"/>
              <a:gd name="T9" fmla="*/ 32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5" h="742">
                <a:moveTo>
                  <a:pt x="0" y="715"/>
                </a:moveTo>
                <a:cubicBezTo>
                  <a:pt x="66" y="708"/>
                  <a:pt x="329" y="742"/>
                  <a:pt x="398" y="670"/>
                </a:cubicBezTo>
                <a:cubicBezTo>
                  <a:pt x="467" y="598"/>
                  <a:pt x="407" y="386"/>
                  <a:pt x="416" y="281"/>
                </a:cubicBezTo>
                <a:cubicBezTo>
                  <a:pt x="425" y="176"/>
                  <a:pt x="399" y="82"/>
                  <a:pt x="452" y="41"/>
                </a:cubicBezTo>
                <a:cubicBezTo>
                  <a:pt x="505" y="0"/>
                  <a:pt x="676" y="34"/>
                  <a:pt x="735" y="32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213" name="Text Box 93"/>
          <p:cNvSpPr txBox="1">
            <a:spLocks noChangeArrowheads="1"/>
          </p:cNvSpPr>
          <p:nvPr/>
        </p:nvSpPr>
        <p:spPr bwMode="auto">
          <a:xfrm>
            <a:off x="7321550" y="2495550"/>
            <a:ext cx="6302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IGD</a:t>
            </a:r>
          </a:p>
        </p:txBody>
      </p:sp>
    </p:spTree>
    <p:extLst>
      <p:ext uri="{BB962C8B-B14F-4D97-AF65-F5344CB8AC3E}">
        <p14:creationId xmlns:p14="http://schemas.microsoft.com/office/powerpoint/2010/main" val="361148012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DBD51B-398E-0349-A0EB-BA4E18018677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64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7675563" cy="5159375"/>
          </a:xfrm>
        </p:spPr>
        <p:txBody>
          <a:bodyPr/>
          <a:lstStyle/>
          <a:p>
            <a:r>
              <a:rPr lang="en-US" sz="2400" dirty="0"/>
              <a:t>solution 3: relaying (was used in (really old) Skype)</a:t>
            </a:r>
          </a:p>
          <a:p>
            <a:pPr lvl="1"/>
            <a:r>
              <a:rPr lang="en-US" dirty="0" err="1"/>
              <a:t>NATed</a:t>
            </a:r>
            <a:r>
              <a:rPr lang="en-US" dirty="0"/>
              <a:t> client establishes connection to relay</a:t>
            </a:r>
          </a:p>
          <a:p>
            <a:pPr lvl="1"/>
            <a:r>
              <a:rPr lang="en-US" dirty="0"/>
              <a:t>External client connects to relay</a:t>
            </a:r>
          </a:p>
          <a:p>
            <a:pPr lvl="1"/>
            <a:r>
              <a:rPr lang="en-US" dirty="0"/>
              <a:t>relay bridges packets between to connections</a:t>
            </a:r>
          </a:p>
          <a:p>
            <a:pPr>
              <a:buFont typeface="ZapfDingbats" charset="0"/>
              <a:buNone/>
            </a:pPr>
            <a:endParaRPr lang="en-US" sz="2400" dirty="0"/>
          </a:p>
        </p:txBody>
      </p:sp>
      <p:sp>
        <p:nvSpPr>
          <p:cNvPr id="644112" name="Text Box 16"/>
          <p:cNvSpPr txBox="1">
            <a:spLocks noChangeArrowheads="1"/>
          </p:cNvSpPr>
          <p:nvPr/>
        </p:nvSpPr>
        <p:spPr bwMode="auto">
          <a:xfrm>
            <a:off x="4879975" y="510063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aphicFrame>
        <p:nvGraphicFramePr>
          <p:cNvPr id="644137" name="Object 41"/>
          <p:cNvGraphicFramePr>
            <a:graphicFrameLocks noChangeAspect="1"/>
          </p:cNvGraphicFramePr>
          <p:nvPr/>
        </p:nvGraphicFramePr>
        <p:xfrm>
          <a:off x="401638" y="431641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8690"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638" y="431641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4138" name="Text Box 42"/>
          <p:cNvSpPr txBox="1">
            <a:spLocks noChangeArrowheads="1"/>
          </p:cNvSpPr>
          <p:nvPr/>
        </p:nvSpPr>
        <p:spPr bwMode="auto">
          <a:xfrm>
            <a:off x="260350" y="4722813"/>
            <a:ext cx="8001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grpSp>
        <p:nvGrpSpPr>
          <p:cNvPr id="644160" name="Group 64"/>
          <p:cNvGrpSpPr>
            <a:grpSpLocks/>
          </p:cNvGrpSpPr>
          <p:nvPr/>
        </p:nvGrpSpPr>
        <p:grpSpPr bwMode="auto">
          <a:xfrm>
            <a:off x="5929313" y="3625850"/>
            <a:ext cx="2508250" cy="2640013"/>
            <a:chOff x="3735" y="2284"/>
            <a:chExt cx="1580" cy="1663"/>
          </a:xfrm>
        </p:grpSpPr>
        <p:sp>
          <p:nvSpPr>
            <p:cNvPr id="644100" name="Freeform 4"/>
            <p:cNvSpPr>
              <a:spLocks/>
            </p:cNvSpPr>
            <p:nvPr/>
          </p:nvSpPr>
          <p:spPr bwMode="auto">
            <a:xfrm>
              <a:off x="4220" y="2380"/>
              <a:ext cx="1056" cy="1567"/>
            </a:xfrm>
            <a:custGeom>
              <a:avLst/>
              <a:gdLst>
                <a:gd name="T0" fmla="*/ 109 w 1056"/>
                <a:gd name="T1" fmla="*/ 676 h 1567"/>
                <a:gd name="T2" fmla="*/ 598 w 1056"/>
                <a:gd name="T3" fmla="*/ 647 h 1567"/>
                <a:gd name="T4" fmla="*/ 533 w 1056"/>
                <a:gd name="T5" fmla="*/ 614 h 1567"/>
                <a:gd name="T6" fmla="*/ 566 w 1056"/>
                <a:gd name="T7" fmla="*/ 169 h 1567"/>
                <a:gd name="T8" fmla="*/ 795 w 1056"/>
                <a:gd name="T9" fmla="*/ 38 h 1567"/>
                <a:gd name="T10" fmla="*/ 1013 w 1056"/>
                <a:gd name="T11" fmla="*/ 90 h 1567"/>
                <a:gd name="T12" fmla="*/ 987 w 1056"/>
                <a:gd name="T13" fmla="*/ 579 h 1567"/>
                <a:gd name="T14" fmla="*/ 1005 w 1056"/>
                <a:gd name="T15" fmla="*/ 875 h 1567"/>
                <a:gd name="T16" fmla="*/ 987 w 1056"/>
                <a:gd name="T17" fmla="*/ 1451 h 1567"/>
                <a:gd name="T18" fmla="*/ 592 w 1056"/>
                <a:gd name="T19" fmla="*/ 1478 h 1567"/>
                <a:gd name="T20" fmla="*/ 473 w 1056"/>
                <a:gd name="T21" fmla="*/ 919 h 1567"/>
                <a:gd name="T22" fmla="*/ 61 w 1056"/>
                <a:gd name="T23" fmla="*/ 838 h 1567"/>
                <a:gd name="T24" fmla="*/ 109 w 1056"/>
                <a:gd name="T25" fmla="*/ 676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6" h="1567">
                  <a:moveTo>
                    <a:pt x="109" y="676"/>
                  </a:moveTo>
                  <a:cubicBezTo>
                    <a:pt x="199" y="644"/>
                    <a:pt x="527" y="657"/>
                    <a:pt x="598" y="647"/>
                  </a:cubicBezTo>
                  <a:cubicBezTo>
                    <a:pt x="669" y="637"/>
                    <a:pt x="538" y="694"/>
                    <a:pt x="533" y="614"/>
                  </a:cubicBezTo>
                  <a:cubicBezTo>
                    <a:pt x="527" y="534"/>
                    <a:pt x="522" y="265"/>
                    <a:pt x="566" y="169"/>
                  </a:cubicBezTo>
                  <a:cubicBezTo>
                    <a:pt x="610" y="73"/>
                    <a:pt x="721" y="51"/>
                    <a:pt x="795" y="38"/>
                  </a:cubicBezTo>
                  <a:cubicBezTo>
                    <a:pt x="869" y="25"/>
                    <a:pt x="981" y="0"/>
                    <a:pt x="1013" y="90"/>
                  </a:cubicBezTo>
                  <a:cubicBezTo>
                    <a:pt x="1045" y="180"/>
                    <a:pt x="988" y="448"/>
                    <a:pt x="987" y="579"/>
                  </a:cubicBezTo>
                  <a:cubicBezTo>
                    <a:pt x="986" y="710"/>
                    <a:pt x="1005" y="730"/>
                    <a:pt x="1005" y="875"/>
                  </a:cubicBezTo>
                  <a:cubicBezTo>
                    <a:pt x="1005" y="1020"/>
                    <a:pt x="1056" y="1351"/>
                    <a:pt x="987" y="1451"/>
                  </a:cubicBezTo>
                  <a:cubicBezTo>
                    <a:pt x="918" y="1551"/>
                    <a:pt x="678" y="1567"/>
                    <a:pt x="592" y="1478"/>
                  </a:cubicBezTo>
                  <a:cubicBezTo>
                    <a:pt x="506" y="1389"/>
                    <a:pt x="562" y="1026"/>
                    <a:pt x="473" y="919"/>
                  </a:cubicBezTo>
                  <a:cubicBezTo>
                    <a:pt x="384" y="812"/>
                    <a:pt x="122" y="878"/>
                    <a:pt x="61" y="838"/>
                  </a:cubicBezTo>
                  <a:cubicBezTo>
                    <a:pt x="0" y="798"/>
                    <a:pt x="26" y="710"/>
                    <a:pt x="109" y="67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644101" name="Object 5"/>
            <p:cNvGraphicFramePr>
              <a:graphicFrameLocks noChangeAspect="1"/>
            </p:cNvGraphicFramePr>
            <p:nvPr/>
          </p:nvGraphicFramePr>
          <p:xfrm>
            <a:off x="4873" y="2980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8691" name="Clip" r:id="rId6" imgW="1305000" imgH="1085760" progId="MS_ClipArt_Gallery.2">
                    <p:embed/>
                  </p:oleObj>
                </mc:Choice>
                <mc:Fallback>
                  <p:oleObj name="Clip" r:id="rId6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73" y="2980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44102" name="Object 6"/>
            <p:cNvGraphicFramePr>
              <a:graphicFrameLocks noChangeAspect="1"/>
            </p:cNvGraphicFramePr>
            <p:nvPr/>
          </p:nvGraphicFramePr>
          <p:xfrm>
            <a:off x="4855" y="3462"/>
            <a:ext cx="355" cy="2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8692" name="Clip" r:id="rId7" imgW="1305000" imgH="1085760" progId="MS_ClipArt_Gallery.2">
                    <p:embed/>
                  </p:oleObj>
                </mc:Choice>
                <mc:Fallback>
                  <p:oleObj name="Clip" r:id="rId7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55" y="3462"/>
                          <a:ext cx="355" cy="2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44103" name="Line 7"/>
            <p:cNvSpPr>
              <a:spLocks noChangeShapeType="1"/>
            </p:cNvSpPr>
            <p:nvPr/>
          </p:nvSpPr>
          <p:spPr bwMode="auto">
            <a:xfrm flipV="1">
              <a:off x="4263" y="3115"/>
              <a:ext cx="676" cy="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4" name="Line 8"/>
            <p:cNvSpPr>
              <a:spLocks noChangeShapeType="1"/>
            </p:cNvSpPr>
            <p:nvPr/>
          </p:nvSpPr>
          <p:spPr bwMode="auto">
            <a:xfrm flipH="1">
              <a:off x="4792" y="2652"/>
              <a:ext cx="6" cy="9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5" name="Line 9"/>
            <p:cNvSpPr>
              <a:spLocks noChangeShapeType="1"/>
            </p:cNvSpPr>
            <p:nvPr/>
          </p:nvSpPr>
          <p:spPr bwMode="auto">
            <a:xfrm>
              <a:off x="4795" y="2649"/>
              <a:ext cx="84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6" name="Line 10"/>
            <p:cNvSpPr>
              <a:spLocks noChangeShapeType="1"/>
            </p:cNvSpPr>
            <p:nvPr/>
          </p:nvSpPr>
          <p:spPr bwMode="auto">
            <a:xfrm flipV="1">
              <a:off x="4799" y="3597"/>
              <a:ext cx="1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7" name="Text Box 11"/>
            <p:cNvSpPr txBox="1">
              <a:spLocks noChangeArrowheads="1"/>
            </p:cNvSpPr>
            <p:nvPr/>
          </p:nvSpPr>
          <p:spPr bwMode="auto">
            <a:xfrm>
              <a:off x="4753" y="2726"/>
              <a:ext cx="56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10.0.0.1</a:t>
              </a:r>
            </a:p>
          </p:txBody>
        </p:sp>
        <p:sp>
          <p:nvSpPr>
            <p:cNvPr id="644110" name="Line 14"/>
            <p:cNvSpPr>
              <a:spLocks noChangeShapeType="1"/>
            </p:cNvSpPr>
            <p:nvPr/>
          </p:nvSpPr>
          <p:spPr bwMode="auto">
            <a:xfrm flipH="1">
              <a:off x="3844" y="3170"/>
              <a:ext cx="54" cy="8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11" name="Text Box 15"/>
            <p:cNvSpPr txBox="1">
              <a:spLocks noChangeArrowheads="1"/>
            </p:cNvSpPr>
            <p:nvPr/>
          </p:nvSpPr>
          <p:spPr bwMode="auto">
            <a:xfrm>
              <a:off x="3874" y="3222"/>
              <a:ext cx="552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NAT </a:t>
              </a:r>
            </a:p>
            <a:p>
              <a:pPr algn="ctr"/>
              <a:r>
                <a:rPr lang="en-US"/>
                <a:t>router</a:t>
              </a:r>
            </a:p>
          </p:txBody>
        </p:sp>
        <p:sp>
          <p:nvSpPr>
            <p:cNvPr id="644122" name="Line 26"/>
            <p:cNvSpPr>
              <a:spLocks noChangeShapeType="1"/>
            </p:cNvSpPr>
            <p:nvPr/>
          </p:nvSpPr>
          <p:spPr bwMode="auto">
            <a:xfrm>
              <a:off x="3735" y="3159"/>
              <a:ext cx="2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644123" name="Group 27"/>
            <p:cNvGrpSpPr>
              <a:grpSpLocks/>
            </p:cNvGrpSpPr>
            <p:nvPr/>
          </p:nvGrpSpPr>
          <p:grpSpPr bwMode="auto">
            <a:xfrm>
              <a:off x="3935" y="3040"/>
              <a:ext cx="350" cy="194"/>
              <a:chOff x="3600" y="219"/>
              <a:chExt cx="360" cy="175"/>
            </a:xfrm>
          </p:grpSpPr>
          <p:sp>
            <p:nvSpPr>
              <p:cNvPr id="644124" name="Oval 28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5" name="Line 29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6" name="Line 3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7" name="Rectangle 31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644128" name="Oval 3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44129" name="Group 3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44130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1" name="Line 3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2" name="Line 3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44133" name="Group 3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44134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5" name="Line 3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6" name="Line 4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aphicFrame>
          <p:nvGraphicFramePr>
            <p:cNvPr id="644143" name="Object 47"/>
            <p:cNvGraphicFramePr>
              <a:graphicFrameLocks noChangeAspect="1"/>
            </p:cNvGraphicFramePr>
            <p:nvPr/>
          </p:nvGraphicFramePr>
          <p:xfrm>
            <a:off x="4804" y="2483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8693" name="Clip" r:id="rId8" imgW="1305000" imgH="1085760" progId="MS_ClipArt_Gallery.2">
                    <p:embed/>
                  </p:oleObj>
                </mc:Choice>
                <mc:Fallback>
                  <p:oleObj name="Clip" r:id="rId8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04" y="2483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644141" name="Picture 45" descr="kw_skype_logo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7" y="2284"/>
              <a:ext cx="464" cy="208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44144" name="Group 48"/>
          <p:cNvGrpSpPr>
            <a:grpSpLocks/>
          </p:cNvGrpSpPr>
          <p:nvPr/>
        </p:nvGrpSpPr>
        <p:grpSpPr bwMode="auto">
          <a:xfrm>
            <a:off x="3252788" y="3370263"/>
            <a:ext cx="331787" cy="755650"/>
            <a:chOff x="4180" y="783"/>
            <a:chExt cx="150" cy="307"/>
          </a:xfrm>
        </p:grpSpPr>
        <p:sp>
          <p:nvSpPr>
            <p:cNvPr id="644145" name="AutoShape 49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6" name="Rectangle 50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7" name="Rectangle 51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8" name="AutoShape 52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9" name="Line 53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0" name="Line 54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1" name="Rectangle 55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2" name="Rectangle 56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644142" name="Picture 46" descr="kw_skype_relay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6163" y="3328988"/>
            <a:ext cx="825500" cy="815975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4153" name="Picture 57" descr="kw_skype_logo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3" y="3973513"/>
            <a:ext cx="736600" cy="3302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4154" name="Freeform 58"/>
          <p:cNvSpPr>
            <a:spLocks/>
          </p:cNvSpPr>
          <p:nvPr/>
        </p:nvSpPr>
        <p:spPr bwMode="auto">
          <a:xfrm>
            <a:off x="4141788" y="3948113"/>
            <a:ext cx="3714750" cy="1039812"/>
          </a:xfrm>
          <a:custGeom>
            <a:avLst/>
            <a:gdLst>
              <a:gd name="T0" fmla="*/ 1597 w 1597"/>
              <a:gd name="T1" fmla="*/ 61 h 655"/>
              <a:gd name="T2" fmla="*/ 1376 w 1597"/>
              <a:gd name="T3" fmla="*/ 78 h 655"/>
              <a:gd name="T4" fmla="*/ 1303 w 1597"/>
              <a:gd name="T5" fmla="*/ 531 h 655"/>
              <a:gd name="T6" fmla="*/ 408 w 1597"/>
              <a:gd name="T7" fmla="*/ 572 h 655"/>
              <a:gd name="T8" fmla="*/ 0 w 1597"/>
              <a:gd name="T9" fmla="*/ 36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97" h="655">
                <a:moveTo>
                  <a:pt x="1597" y="61"/>
                </a:moveTo>
                <a:cubicBezTo>
                  <a:pt x="1562" y="64"/>
                  <a:pt x="1425" y="0"/>
                  <a:pt x="1376" y="78"/>
                </a:cubicBezTo>
                <a:cubicBezTo>
                  <a:pt x="1327" y="156"/>
                  <a:pt x="1464" y="449"/>
                  <a:pt x="1303" y="531"/>
                </a:cubicBezTo>
                <a:cubicBezTo>
                  <a:pt x="1142" y="613"/>
                  <a:pt x="625" y="655"/>
                  <a:pt x="408" y="572"/>
                </a:cubicBezTo>
                <a:cubicBezTo>
                  <a:pt x="190" y="490"/>
                  <a:pt x="94" y="263"/>
                  <a:pt x="0" y="36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5" name="Text Box 59"/>
          <p:cNvSpPr txBox="1">
            <a:spLocks noChangeArrowheads="1"/>
          </p:cNvSpPr>
          <p:nvPr/>
        </p:nvSpPr>
        <p:spPr bwMode="auto">
          <a:xfrm>
            <a:off x="5118100" y="3867150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1.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NATted host</a:t>
            </a:r>
          </a:p>
        </p:txBody>
      </p:sp>
      <p:sp>
        <p:nvSpPr>
          <p:cNvPr id="644156" name="Text Box 60"/>
          <p:cNvSpPr txBox="1">
            <a:spLocks noChangeArrowheads="1"/>
          </p:cNvSpPr>
          <p:nvPr/>
        </p:nvSpPr>
        <p:spPr bwMode="auto">
          <a:xfrm>
            <a:off x="914400" y="3603625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2.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client</a:t>
            </a:r>
          </a:p>
        </p:txBody>
      </p:sp>
      <p:sp>
        <p:nvSpPr>
          <p:cNvPr id="644157" name="Freeform 61"/>
          <p:cNvSpPr>
            <a:spLocks/>
          </p:cNvSpPr>
          <p:nvPr/>
        </p:nvSpPr>
        <p:spPr bwMode="auto">
          <a:xfrm>
            <a:off x="1033463" y="4073525"/>
            <a:ext cx="2798762" cy="511175"/>
          </a:xfrm>
          <a:custGeom>
            <a:avLst/>
            <a:gdLst>
              <a:gd name="T0" fmla="*/ 0 w 1763"/>
              <a:gd name="T1" fmla="*/ 305 h 322"/>
              <a:gd name="T2" fmla="*/ 1091 w 1763"/>
              <a:gd name="T3" fmla="*/ 305 h 322"/>
              <a:gd name="T4" fmla="*/ 1597 w 1763"/>
              <a:gd name="T5" fmla="*/ 201 h 322"/>
              <a:gd name="T6" fmla="*/ 1763 w 1763"/>
              <a:gd name="T7" fmla="*/ 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3" h="322">
                <a:moveTo>
                  <a:pt x="0" y="305"/>
                </a:moveTo>
                <a:cubicBezTo>
                  <a:pt x="412" y="313"/>
                  <a:pt x="825" y="322"/>
                  <a:pt x="1091" y="305"/>
                </a:cubicBezTo>
                <a:cubicBezTo>
                  <a:pt x="1357" y="288"/>
                  <a:pt x="1485" y="252"/>
                  <a:pt x="1597" y="201"/>
                </a:cubicBezTo>
                <a:cubicBezTo>
                  <a:pt x="1709" y="150"/>
                  <a:pt x="1736" y="75"/>
                  <a:pt x="1763" y="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8" name="Freeform 62"/>
          <p:cNvSpPr>
            <a:spLocks/>
          </p:cNvSpPr>
          <p:nvPr/>
        </p:nvSpPr>
        <p:spPr bwMode="auto">
          <a:xfrm>
            <a:off x="3805238" y="3697288"/>
            <a:ext cx="360362" cy="420687"/>
          </a:xfrm>
          <a:custGeom>
            <a:avLst/>
            <a:gdLst>
              <a:gd name="T0" fmla="*/ 0 w 227"/>
              <a:gd name="T1" fmla="*/ 265 h 265"/>
              <a:gd name="T2" fmla="*/ 105 w 227"/>
              <a:gd name="T3" fmla="*/ 3 h 265"/>
              <a:gd name="T4" fmla="*/ 227 w 227"/>
              <a:gd name="T5" fmla="*/ 24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265">
                <a:moveTo>
                  <a:pt x="0" y="265"/>
                </a:moveTo>
                <a:cubicBezTo>
                  <a:pt x="33" y="135"/>
                  <a:pt x="67" y="6"/>
                  <a:pt x="105" y="3"/>
                </a:cubicBezTo>
                <a:cubicBezTo>
                  <a:pt x="143" y="0"/>
                  <a:pt x="185" y="123"/>
                  <a:pt x="227" y="247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9" name="Text Box 63"/>
          <p:cNvSpPr txBox="1">
            <a:spLocks noChangeArrowheads="1"/>
          </p:cNvSpPr>
          <p:nvPr/>
        </p:nvSpPr>
        <p:spPr bwMode="auto">
          <a:xfrm>
            <a:off x="3186113" y="4584700"/>
            <a:ext cx="19462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3.</a:t>
            </a:r>
            <a:r>
              <a:rPr lang="en-US"/>
              <a:t> relaying </a:t>
            </a:r>
          </a:p>
          <a:p>
            <a:r>
              <a:rPr lang="en-US"/>
              <a:t>established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400153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644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44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2000"/>
                                        <p:tgtEl>
                                          <p:spTgt spid="644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4154" grpId="0" animBg="1"/>
      <p:bldP spid="644155" grpId="0"/>
      <p:bldP spid="644156" grpId="0"/>
      <p:bldP spid="644157" grpId="0" animBg="1"/>
      <p:bldP spid="644158" grpId="0" animBg="1"/>
      <p:bldP spid="644159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229170"/>
            <a:ext cx="8229600" cy="1143000"/>
          </a:xfrm>
        </p:spPr>
        <p:txBody>
          <a:bodyPr/>
          <a:lstStyle/>
          <a:p>
            <a:r>
              <a:rPr lang="en-GB" altLang="ja-JP" sz="3600" dirty="0">
                <a:ea typeface="ＭＳ Ｐゴシック" charset="0"/>
                <a:cs typeface="ＭＳ Ｐゴシック" charset="0"/>
              </a:rPr>
              <a:t>Remember this?  </a:t>
            </a:r>
            <a:r>
              <a:rPr lang="en-GB" altLang="ja-JP" sz="3600" dirty="0" err="1">
                <a:ea typeface="ＭＳ Ｐゴシック" charset="0"/>
                <a:cs typeface="ＭＳ Ｐゴシック" charset="0"/>
              </a:rPr>
              <a:t>Traceroute</a:t>
            </a:r>
            <a:r>
              <a:rPr lang="en-GB" altLang="ja-JP" sz="3600" dirty="0">
                <a:ea typeface="ＭＳ Ｐゴシック" charset="0"/>
                <a:cs typeface="ＭＳ Ｐゴシック" charset="0"/>
              </a:rPr>
              <a:t> at work…</a:t>
            </a:r>
            <a:endParaRPr lang="en-US" sz="36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22885" name="Text Box 4"/>
          <p:cNvSpPr txBox="1">
            <a:spLocks noChangeArrowheads="1"/>
          </p:cNvSpPr>
          <p:nvPr/>
        </p:nvSpPr>
        <p:spPr bwMode="auto">
          <a:xfrm>
            <a:off x="0" y="1513335"/>
            <a:ext cx="8229600" cy="5047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400" dirty="0" err="1"/>
              <a:t>traceroute</a:t>
            </a:r>
            <a:r>
              <a:rPr lang="en-US" sz="1400" dirty="0"/>
              <a:t> </a:t>
            </a:r>
            <a:r>
              <a:rPr lang="en-US" sz="1400" dirty="0" err="1"/>
              <a:t>munnari.oz.au</a:t>
            </a:r>
            <a:endParaRPr lang="en-US" sz="1400" dirty="0"/>
          </a:p>
          <a:p>
            <a:r>
              <a:rPr lang="en-US" sz="1400" dirty="0" err="1"/>
              <a:t>traceroute</a:t>
            </a:r>
            <a:r>
              <a:rPr lang="en-US" sz="1400" dirty="0"/>
              <a:t> to </a:t>
            </a:r>
            <a:r>
              <a:rPr lang="en-US" sz="1400" dirty="0" err="1"/>
              <a:t>munnari.oz.au</a:t>
            </a:r>
            <a:r>
              <a:rPr lang="en-US" sz="1400" dirty="0"/>
              <a:t> (202.29.151.3), 30 hops max, 60 byte packets</a:t>
            </a:r>
          </a:p>
          <a:p>
            <a:r>
              <a:rPr lang="de-DE" sz="1400" dirty="0"/>
              <a:t> 1  </a:t>
            </a:r>
            <a:r>
              <a:rPr lang="de-DE" sz="1400" dirty="0" err="1"/>
              <a:t>gatwick.net.cl.cam.ac.uk</a:t>
            </a:r>
            <a:r>
              <a:rPr lang="de-DE" sz="1400" dirty="0"/>
              <a:t> (128.232.32.2)  0.416 </a:t>
            </a:r>
            <a:r>
              <a:rPr lang="de-DE" sz="1400" dirty="0" err="1"/>
              <a:t>ms</a:t>
            </a:r>
            <a:r>
              <a:rPr lang="de-DE" sz="1400" dirty="0"/>
              <a:t>  0.384 </a:t>
            </a:r>
            <a:r>
              <a:rPr lang="de-DE" sz="1400" dirty="0" err="1"/>
              <a:t>ms</a:t>
            </a:r>
            <a:r>
              <a:rPr lang="de-DE" sz="1400" dirty="0"/>
              <a:t>  0.427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nl-NL" sz="1400" dirty="0"/>
              <a:t> 2  cl-</a:t>
            </a:r>
            <a:r>
              <a:rPr lang="nl-NL" sz="1400" dirty="0" err="1"/>
              <a:t>sby.route</a:t>
            </a:r>
            <a:r>
              <a:rPr lang="nl-NL" sz="1400" dirty="0"/>
              <a:t>-</a:t>
            </a:r>
            <a:r>
              <a:rPr lang="nl-NL" sz="1400" dirty="0" err="1"/>
              <a:t>nwest.net.cam.ac.uk</a:t>
            </a:r>
            <a:r>
              <a:rPr lang="nl-NL" sz="1400" dirty="0"/>
              <a:t> (193.60.89.9)  0.393 </a:t>
            </a:r>
            <a:r>
              <a:rPr lang="nl-NL" sz="1400" dirty="0" err="1"/>
              <a:t>ms</a:t>
            </a:r>
            <a:r>
              <a:rPr lang="nl-NL" sz="1400" dirty="0"/>
              <a:t>  0.440 </a:t>
            </a:r>
            <a:r>
              <a:rPr lang="nl-NL" sz="1400" dirty="0" err="1"/>
              <a:t>ms</a:t>
            </a:r>
            <a:r>
              <a:rPr lang="nl-NL" sz="1400" dirty="0"/>
              <a:t>  0.494 </a:t>
            </a:r>
            <a:r>
              <a:rPr lang="nl-NL" sz="1400" dirty="0" err="1"/>
              <a:t>ms</a:t>
            </a:r>
            <a:endParaRPr lang="nl-NL" sz="1400" dirty="0"/>
          </a:p>
          <a:p>
            <a:r>
              <a:rPr lang="en-US" sz="1400" dirty="0"/>
              <a:t> 3  route-</a:t>
            </a:r>
            <a:r>
              <a:rPr lang="en-US" sz="1400" dirty="0" err="1"/>
              <a:t>nwest.route</a:t>
            </a:r>
            <a:r>
              <a:rPr lang="en-US" sz="1400" dirty="0"/>
              <a:t>-</a:t>
            </a:r>
            <a:r>
              <a:rPr lang="en-US" sz="1400" dirty="0" err="1"/>
              <a:t>mill.net.cam.ac.uk</a:t>
            </a:r>
            <a:r>
              <a:rPr lang="en-US" sz="1400" dirty="0"/>
              <a:t> (192.84.5.137)  0.407 </a:t>
            </a:r>
            <a:r>
              <a:rPr lang="en-US" sz="1400" dirty="0" err="1"/>
              <a:t>ms</a:t>
            </a:r>
            <a:r>
              <a:rPr lang="en-US" sz="1400" dirty="0"/>
              <a:t>  0.448 </a:t>
            </a:r>
            <a:r>
              <a:rPr lang="en-US" sz="1400" dirty="0" err="1"/>
              <a:t>ms</a:t>
            </a:r>
            <a:r>
              <a:rPr lang="en-US" sz="1400" dirty="0"/>
              <a:t>  0.501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fr-FR" sz="1400" dirty="0"/>
              <a:t> 4  route-</a:t>
            </a:r>
            <a:r>
              <a:rPr lang="fr-FR" sz="1400" dirty="0" err="1"/>
              <a:t>mill.route</a:t>
            </a:r>
            <a:r>
              <a:rPr lang="fr-FR" sz="1400" dirty="0"/>
              <a:t>-</a:t>
            </a:r>
            <a:r>
              <a:rPr lang="fr-FR" sz="1400" dirty="0" err="1"/>
              <a:t>enet.net.cam.ac.uk</a:t>
            </a:r>
            <a:r>
              <a:rPr lang="fr-FR" sz="1400" dirty="0"/>
              <a:t> (192.84.5.94)  1.006 ms  1.091 ms  1.163 ms</a:t>
            </a:r>
          </a:p>
          <a:p>
            <a:r>
              <a:rPr lang="ro-RO" sz="1400" dirty="0"/>
              <a:t> 5  xe-11-3-0.camb-rbr1.eastern.ja.net (146.97.130.1)  0.300 ms  0.313 ms  0.350 ms</a:t>
            </a:r>
          </a:p>
          <a:p>
            <a:r>
              <a:rPr lang="pl-PL" sz="1400" dirty="0"/>
              <a:t> 6  ae24.lowdss-sbr1.ja.net (146.97.37.185)  2.679 ms  2.664 ms  2.712 ms</a:t>
            </a:r>
          </a:p>
          <a:p>
            <a:r>
              <a:rPr lang="hr-HR" sz="1400" dirty="0"/>
              <a:t> 7  ae28.londhx-sbr1.ja.net (146.97.33.17)  5.955 ms  5.953 ms  5.901 ms</a:t>
            </a:r>
          </a:p>
          <a:p>
            <a:r>
              <a:rPr lang="fi-FI" sz="1400" dirty="0"/>
              <a:t> 8  janet.mx1.lon.uk.geant.net (62.40.124.197)  6.059 ms  6.066 ms  6.052 ms</a:t>
            </a:r>
          </a:p>
          <a:p>
            <a:r>
              <a:rPr lang="fi-FI" sz="1400" dirty="0"/>
              <a:t> 9  ae0.mx1.par.fr.geant.net (62.40.98.77)  11.742 ms  11.779 ms  11.724 ms</a:t>
            </a:r>
          </a:p>
          <a:p>
            <a:r>
              <a:rPr lang="fi-FI" sz="1400" dirty="0"/>
              <a:t>10  ae1.mx1.mad.es.geant.net (62.40.98.64)  27.751 ms  27.734 ms  27.704 ms</a:t>
            </a:r>
          </a:p>
          <a:p>
            <a:r>
              <a:rPr lang="de-DE" sz="1400" dirty="0"/>
              <a:t>11  mb-so-02-v4.bb.tein3.net (202.179.249.117)  138.296 </a:t>
            </a:r>
            <a:r>
              <a:rPr lang="de-DE" sz="1400" dirty="0" err="1"/>
              <a:t>ms</a:t>
            </a:r>
            <a:r>
              <a:rPr lang="de-DE" sz="1400" dirty="0"/>
              <a:t>  138.314 </a:t>
            </a:r>
            <a:r>
              <a:rPr lang="de-DE" sz="1400" dirty="0" err="1"/>
              <a:t>ms</a:t>
            </a:r>
            <a:r>
              <a:rPr lang="de-DE" sz="1400" dirty="0"/>
              <a:t>  138.282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de-DE" sz="1400" dirty="0"/>
              <a:t>12  sg-so-04-v4.bb.tein3.net (202.179.249.53)  196.303 </a:t>
            </a:r>
            <a:r>
              <a:rPr lang="de-DE" sz="1400" dirty="0" err="1"/>
              <a:t>ms</a:t>
            </a:r>
            <a:r>
              <a:rPr lang="de-DE" sz="1400" dirty="0"/>
              <a:t>  196.293 </a:t>
            </a:r>
            <a:r>
              <a:rPr lang="de-DE" sz="1400" dirty="0" err="1"/>
              <a:t>ms</a:t>
            </a:r>
            <a:r>
              <a:rPr lang="de-DE" sz="1400" dirty="0"/>
              <a:t>  196.264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en-US" sz="1400" dirty="0"/>
              <a:t>13  th-pr-v4.bb.tein3.net (202.179.249.66)  225.153 </a:t>
            </a:r>
            <a:r>
              <a:rPr lang="en-US" sz="1400" dirty="0" err="1"/>
              <a:t>ms</a:t>
            </a:r>
            <a:r>
              <a:rPr lang="en-US" sz="1400" dirty="0"/>
              <a:t>  225.178 </a:t>
            </a:r>
            <a:r>
              <a:rPr lang="en-US" sz="1400" dirty="0" err="1"/>
              <a:t>ms</a:t>
            </a:r>
            <a:r>
              <a:rPr lang="en-US" sz="1400" dirty="0"/>
              <a:t>  225.196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14  pyt-thairen-to-02-bdr-pyt.uni.net.th (202.29.12.10)  225.163 </a:t>
            </a:r>
            <a:r>
              <a:rPr lang="en-US" sz="1400" dirty="0" err="1"/>
              <a:t>ms</a:t>
            </a:r>
            <a:r>
              <a:rPr lang="en-US" sz="1400" dirty="0"/>
              <a:t>  223.343 </a:t>
            </a:r>
            <a:r>
              <a:rPr lang="en-US" sz="1400" dirty="0" err="1"/>
              <a:t>ms</a:t>
            </a:r>
            <a:r>
              <a:rPr lang="en-US" sz="1400" dirty="0"/>
              <a:t>  223.363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15  202.28.227.126 (202.28.227.126)  241.038 </a:t>
            </a:r>
            <a:r>
              <a:rPr lang="en-US" sz="1400" dirty="0" err="1"/>
              <a:t>ms</a:t>
            </a:r>
            <a:r>
              <a:rPr lang="en-US" sz="1400" dirty="0"/>
              <a:t>  240.941 </a:t>
            </a:r>
            <a:r>
              <a:rPr lang="en-US" sz="1400" dirty="0" err="1"/>
              <a:t>ms</a:t>
            </a:r>
            <a:r>
              <a:rPr lang="en-US" sz="1400" dirty="0"/>
              <a:t>  240.834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16  202.28.221.46 (202.28.221.46)  287.252 </a:t>
            </a:r>
            <a:r>
              <a:rPr lang="en-US" sz="1400" dirty="0" err="1"/>
              <a:t>ms</a:t>
            </a:r>
            <a:r>
              <a:rPr lang="en-US" sz="1400" dirty="0"/>
              <a:t>  287.306 </a:t>
            </a:r>
            <a:r>
              <a:rPr lang="en-US" sz="1400" dirty="0" err="1"/>
              <a:t>ms</a:t>
            </a:r>
            <a:r>
              <a:rPr lang="en-US" sz="1400" dirty="0"/>
              <a:t>  287.282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17  * * *</a:t>
            </a:r>
          </a:p>
          <a:p>
            <a:r>
              <a:rPr lang="en-US" sz="1400" dirty="0"/>
              <a:t>18  * * *</a:t>
            </a:r>
          </a:p>
          <a:p>
            <a:r>
              <a:rPr lang="en-US" sz="1400" dirty="0"/>
              <a:t>19  * * *</a:t>
            </a:r>
          </a:p>
          <a:p>
            <a:r>
              <a:rPr lang="en-US" sz="1400" dirty="0"/>
              <a:t>20  </a:t>
            </a:r>
            <a:r>
              <a:rPr lang="en-US" sz="1400" dirty="0" err="1"/>
              <a:t>coe-gw.psu.ac.th</a:t>
            </a:r>
            <a:r>
              <a:rPr lang="en-US" sz="1400" dirty="0"/>
              <a:t> (202.29.149.70)  241.681 </a:t>
            </a:r>
            <a:r>
              <a:rPr lang="en-US" sz="1400" dirty="0" err="1"/>
              <a:t>ms</a:t>
            </a:r>
            <a:r>
              <a:rPr lang="en-US" sz="1400" dirty="0"/>
              <a:t>  241.715 </a:t>
            </a:r>
            <a:r>
              <a:rPr lang="en-US" sz="1400" dirty="0" err="1"/>
              <a:t>ms</a:t>
            </a:r>
            <a:r>
              <a:rPr lang="en-US" sz="1400" dirty="0"/>
              <a:t>  241.680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is-IS" sz="1400" dirty="0"/>
              <a:t>21  munnari.OZ.AU (202.29.151.3)  241.610 ms  241.636 ms  241.537 ms</a:t>
            </a:r>
          </a:p>
        </p:txBody>
      </p:sp>
      <p:sp>
        <p:nvSpPr>
          <p:cNvPr id="122886" name="Text Box 5"/>
          <p:cNvSpPr txBox="1">
            <a:spLocks noChangeArrowheads="1"/>
          </p:cNvSpPr>
          <p:nvPr/>
        </p:nvSpPr>
        <p:spPr bwMode="auto">
          <a:xfrm>
            <a:off x="54769" y="569774"/>
            <a:ext cx="890894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dirty="0" err="1">
                <a:solidFill>
                  <a:srgbClr val="FF0000"/>
                </a:solidFill>
                <a:latin typeface="Calibri"/>
              </a:rPr>
              <a:t>traceroute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:</a:t>
            </a:r>
            <a:r>
              <a:rPr lang="en-US" dirty="0">
                <a:latin typeface="Calibri"/>
              </a:rPr>
              <a:t> </a:t>
            </a:r>
            <a:r>
              <a:rPr lang="en-US" dirty="0" err="1">
                <a:latin typeface="Calibri"/>
              </a:rPr>
              <a:t>rio.cl.cam.ac.uk</a:t>
            </a:r>
            <a:r>
              <a:rPr lang="en-US" dirty="0">
                <a:latin typeface="Calibri"/>
              </a:rPr>
              <a:t> to </a:t>
            </a:r>
            <a:r>
              <a:rPr lang="en-US" dirty="0" err="1">
                <a:latin typeface="Calibri"/>
              </a:rPr>
              <a:t>munnari.oz.au</a:t>
            </a:r>
            <a:endParaRPr lang="en-US" dirty="0">
              <a:latin typeface="Calibri"/>
            </a:endParaRPr>
          </a:p>
          <a:p>
            <a:pPr algn="ctr"/>
            <a:r>
              <a:rPr lang="en-US" sz="1600" dirty="0">
                <a:latin typeface="Calibri"/>
              </a:rPr>
              <a:t>(</a:t>
            </a:r>
            <a:r>
              <a:rPr lang="en-US" sz="1600" dirty="0" err="1">
                <a:latin typeface="Calibri"/>
              </a:rPr>
              <a:t>tracepath</a:t>
            </a:r>
            <a:r>
              <a:rPr lang="en-US" sz="1600" dirty="0">
                <a:latin typeface="Calibri"/>
              </a:rPr>
              <a:t> on windows is similar)</a:t>
            </a:r>
          </a:p>
        </p:txBody>
      </p:sp>
      <p:sp>
        <p:nvSpPr>
          <p:cNvPr id="122887" name="Line 6"/>
          <p:cNvSpPr>
            <a:spLocks noChangeShapeType="1"/>
          </p:cNvSpPr>
          <p:nvPr/>
        </p:nvSpPr>
        <p:spPr bwMode="auto">
          <a:xfrm flipV="1">
            <a:off x="725488" y="5762452"/>
            <a:ext cx="2250547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88" name="Text Box 7"/>
          <p:cNvSpPr txBox="1">
            <a:spLocks noChangeArrowheads="1"/>
          </p:cNvSpPr>
          <p:nvPr/>
        </p:nvSpPr>
        <p:spPr bwMode="auto">
          <a:xfrm>
            <a:off x="5008656" y="1192660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Three delay measurements from </a:t>
            </a:r>
          </a:p>
          <a:p>
            <a:r>
              <a:rPr lang="en-US" sz="1800" dirty="0" err="1">
                <a:solidFill>
                  <a:srgbClr val="FF0000"/>
                </a:solidFill>
                <a:latin typeface="Calibri"/>
              </a:rPr>
              <a:t>rio.cl.cam.ac.uk</a:t>
            </a:r>
            <a:r>
              <a:rPr lang="en-US" sz="1800" dirty="0">
                <a:solidFill>
                  <a:srgbClr val="FF0000"/>
                </a:solidFill>
                <a:latin typeface="Calibri"/>
              </a:rPr>
              <a:t> to </a:t>
            </a:r>
            <a:r>
              <a:rPr lang="en-US" sz="1800" dirty="0" err="1">
                <a:solidFill>
                  <a:srgbClr val="FF0000"/>
                </a:solidFill>
                <a:latin typeface="Calibri"/>
              </a:rPr>
              <a:t>gatwick.net.cl.cam.ac.uk</a:t>
            </a:r>
            <a:endParaRPr lang="en-US" sz="1800" dirty="0">
              <a:solidFill>
                <a:srgbClr val="FF0000"/>
              </a:solidFill>
              <a:latin typeface="Calibri"/>
            </a:endParaRPr>
          </a:p>
        </p:txBody>
      </p:sp>
      <p:sp>
        <p:nvSpPr>
          <p:cNvPr id="122889" name="Line 8"/>
          <p:cNvSpPr>
            <a:spLocks noChangeShapeType="1"/>
          </p:cNvSpPr>
          <p:nvPr/>
        </p:nvSpPr>
        <p:spPr bwMode="auto">
          <a:xfrm flipV="1">
            <a:off x="3156873" y="1306960"/>
            <a:ext cx="671512" cy="4127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0" name="Line 9"/>
          <p:cNvSpPr>
            <a:spLocks noChangeShapeType="1"/>
          </p:cNvSpPr>
          <p:nvPr/>
        </p:nvSpPr>
        <p:spPr bwMode="auto">
          <a:xfrm flipV="1">
            <a:off x="3696623" y="1295848"/>
            <a:ext cx="139700" cy="40481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1" name="Line 10"/>
          <p:cNvSpPr>
            <a:spLocks noChangeShapeType="1"/>
          </p:cNvSpPr>
          <p:nvPr/>
        </p:nvSpPr>
        <p:spPr bwMode="auto">
          <a:xfrm flipH="1" flipV="1">
            <a:off x="3831560" y="1305373"/>
            <a:ext cx="366713" cy="3905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2" name="Line 11"/>
          <p:cNvSpPr>
            <a:spLocks noChangeShapeType="1"/>
          </p:cNvSpPr>
          <p:nvPr/>
        </p:nvSpPr>
        <p:spPr bwMode="auto">
          <a:xfrm>
            <a:off x="3823623" y="1314897"/>
            <a:ext cx="1266581" cy="1984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3" name="Text Box 12"/>
          <p:cNvSpPr txBox="1">
            <a:spLocks noChangeArrowheads="1"/>
          </p:cNvSpPr>
          <p:nvPr/>
        </p:nvSpPr>
        <p:spPr bwMode="auto">
          <a:xfrm>
            <a:off x="2857500" y="5517155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* means no response (probe lost, router not replying)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/>
        </p:nvSpPr>
        <p:spPr bwMode="auto">
          <a:xfrm>
            <a:off x="7220743" y="2031684"/>
            <a:ext cx="179105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trans-continent</a:t>
            </a:r>
          </a:p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link</a:t>
            </a:r>
            <a:endParaRPr lang="en-US" sz="2000" dirty="0"/>
          </a:p>
        </p:txBody>
      </p:sp>
      <p:cxnSp>
        <p:nvCxnSpPr>
          <p:cNvPr id="4" name="Straight Arrow Connector 3"/>
          <p:cNvCxnSpPr/>
          <p:nvPr/>
        </p:nvCxnSpPr>
        <p:spPr>
          <a:xfrm flipH="1">
            <a:off x="6265674" y="2519105"/>
            <a:ext cx="1963926" cy="156398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457200" y="4135530"/>
            <a:ext cx="5839959" cy="0"/>
          </a:xfrm>
          <a:prstGeom prst="line">
            <a:avLst/>
          </a:prstGeom>
          <a:ln>
            <a:solidFill>
              <a:srgbClr val="FF0000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57358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10.1|4.8|8.7|93.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9.3|9.4|71.7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4.8|12.4|9.7|59.6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1.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7|68.9|71.1|9.1|11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6|16|11|33.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7|2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5|9.3|18.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5.7|84.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|7.2|4.8|25.3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6.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|5.2|11.2|11.6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9|29.2|15.7|2.3|6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8|2.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|11.1|19.8|1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4|34.9|11.9|1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4|9.5|42.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6|5.5|9.2|7.2|31.6|2.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9.9|23.2|14.9|33|14.4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38.5|52.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3.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|13.4|9.4|17.3|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3|5.9|36.5|5.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4|1.7|6.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5|16.1|10.6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6|2.5|32.4|74.3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9|16.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15.3|5.2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|4.6|8.6|5.2|46.6|72.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6.4|69.8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.4|0.6|1|11.1|2.6|7.7|0.4|2.5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46.6|35.6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2|14.9|4.9|26.7|7.6|22|79.2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.3|38.6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0.3|5.9|9.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8|2.1|7.4|9.9|10.9|3.7|11.8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7|10.2|6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15.3|5.2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|9.6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8|2.8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4|11.7|30.3|7.5|28.8|19.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2.8|2|9|3.6|9.6|7.4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6|14.5|20.3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30.7|14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26.8|47.7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50.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|6.7|15.2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3|19.6|6.1|9.1|13.7|11.1|3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6|7.2|4.3|5.7|5.6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|13.7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3.1|16.7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7.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8.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8.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7|3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7.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5.8|9.7|8.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4|16.2|5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86.7|101.7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10.8|35|5|16.3|32.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1|3.9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20|3.8|10.1|6.6|10.6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14.4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|3.8|5.8|6.7|18.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32.8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8|45.2|67.2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3.5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4.2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1.9|29.6|40.5|41.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27.5|64.5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1|8.4|8.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114780</TotalTime>
  <Words>10748</Words>
  <Application>Microsoft Macintosh PowerPoint</Application>
  <PresentationFormat>On-screen Show (4:3)</PresentationFormat>
  <Paragraphs>2563</Paragraphs>
  <Slides>150</Slides>
  <Notes>70</Notes>
  <HiddenSlides>4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150</vt:i4>
      </vt:variant>
    </vt:vector>
  </HeadingPairs>
  <TitlesOfParts>
    <vt:vector size="165" baseType="lpstr">
      <vt:lpstr>Arial</vt:lpstr>
      <vt:lpstr>Calibri</vt:lpstr>
      <vt:lpstr>Comic Sans MS</vt:lpstr>
      <vt:lpstr>Courier</vt:lpstr>
      <vt:lpstr>Courier New</vt:lpstr>
      <vt:lpstr>Helvetica</vt:lpstr>
      <vt:lpstr>Lucida Sans Unicode</vt:lpstr>
      <vt:lpstr>Palatino Linotype</vt:lpstr>
      <vt:lpstr>Times New Roman</vt:lpstr>
      <vt:lpstr>verdana</vt:lpstr>
      <vt:lpstr>Wingdings</vt:lpstr>
      <vt:lpstr>ZapfDingbats</vt:lpstr>
      <vt:lpstr>Office Theme</vt:lpstr>
      <vt:lpstr>Blank Presentation</vt:lpstr>
      <vt:lpstr>Clip</vt:lpstr>
      <vt:lpstr>Topic 4: Network Layer</vt:lpstr>
      <vt:lpstr>PowerPoint Presentation</vt:lpstr>
      <vt:lpstr>Addressing (at a conceptual level)</vt:lpstr>
      <vt:lpstr>Packets (at a conceptual level)</vt:lpstr>
      <vt:lpstr>Switches/Routers</vt:lpstr>
      <vt:lpstr>A Variety of (Internet Protocol-based) Networks</vt:lpstr>
      <vt:lpstr>A Variety of (Internet Protocol-based) Routers</vt:lpstr>
      <vt:lpstr>Switches forward packets</vt:lpstr>
      <vt:lpstr>Forwarding Decisions</vt:lpstr>
      <vt:lpstr>Forwarding vs Routing</vt:lpstr>
      <vt:lpstr>Router definitions</vt:lpstr>
      <vt:lpstr>Networks and routers</vt:lpstr>
      <vt:lpstr>Basic Operation of Router</vt:lpstr>
      <vt:lpstr>Basic Operation of Router</vt:lpstr>
      <vt:lpstr>Basic Operation of Router</vt:lpstr>
      <vt:lpstr>What does a router do?</vt:lpstr>
      <vt:lpstr>What does a router do?</vt:lpstr>
      <vt:lpstr>What’s inside a router?</vt:lpstr>
      <vt:lpstr>What’s inside a router?</vt:lpstr>
      <vt:lpstr>What’s inside a router?</vt:lpstr>
      <vt:lpstr>Context and Terminology</vt:lpstr>
      <vt:lpstr>Context and Terminology</vt:lpstr>
      <vt:lpstr>Routing Protocols </vt:lpstr>
      <vt:lpstr>Internet Routing</vt:lpstr>
      <vt:lpstr>Addressing (to date) - a reminder -</vt:lpstr>
      <vt:lpstr>Outline </vt:lpstr>
      <vt:lpstr>Link-State Routing</vt:lpstr>
      <vt:lpstr>Link State Routing</vt:lpstr>
      <vt:lpstr>Link State Routing</vt:lpstr>
      <vt:lpstr>Link State Routing</vt:lpstr>
      <vt:lpstr>Dijkstra’s Shortest Path Algorithm</vt:lpstr>
      <vt:lpstr>The Forwarding Table</vt:lpstr>
      <vt:lpstr>Issue #1: Scalability</vt:lpstr>
      <vt:lpstr>Issue#2: Transient Disruptions</vt:lpstr>
      <vt:lpstr>Distance Vector Routing</vt:lpstr>
      <vt:lpstr>Learn-By-Doing</vt:lpstr>
      <vt:lpstr>Experiment</vt:lpstr>
      <vt:lpstr>Go!</vt:lpstr>
      <vt:lpstr>Distance-Vector Routing</vt:lpstr>
      <vt:lpstr>Example of Distributed Computation</vt:lpstr>
      <vt:lpstr>Distance Vector Routing</vt:lpstr>
      <vt:lpstr>A few other inconvenient truths</vt:lpstr>
      <vt:lpstr>Can You Use Any Metric?</vt:lpstr>
      <vt:lpstr>What Happens Here?</vt:lpstr>
      <vt:lpstr>No agreement on metrics?</vt:lpstr>
      <vt:lpstr>What Happens Here?</vt:lpstr>
      <vt:lpstr>Must agree on loop-avoiding metric</vt:lpstr>
      <vt:lpstr>What happens when routers lie?</vt:lpstr>
      <vt:lpstr>Link State vs. Distance Vector</vt:lpstr>
      <vt:lpstr>Link State vs. Distance Vector</vt:lpstr>
      <vt:lpstr>Link State vs. Distance Vector</vt:lpstr>
      <vt:lpstr>Routing: Just the Beginning</vt:lpstr>
      <vt:lpstr>What are desirable goals for a routing solution?</vt:lpstr>
      <vt:lpstr>Delivery models</vt:lpstr>
      <vt:lpstr>Metrics</vt:lpstr>
      <vt:lpstr>From Routing back to Forwarding</vt:lpstr>
      <vt:lpstr>Basic Architectural Components of an IP Router</vt:lpstr>
      <vt:lpstr>Independent operation!</vt:lpstr>
      <vt:lpstr>Per-packet processing in an IP Router</vt:lpstr>
      <vt:lpstr>Generic Router Architecture</vt:lpstr>
      <vt:lpstr>Forwarding tables</vt:lpstr>
      <vt:lpstr>Generic Router Architecture</vt:lpstr>
      <vt:lpstr>IP addresses as a line</vt:lpstr>
      <vt:lpstr>Longest Prefix Match (LPM)</vt:lpstr>
      <vt:lpstr>Longest Prefix Match (LPM)</vt:lpstr>
      <vt:lpstr>Implementing Longest Prefix Match</vt:lpstr>
      <vt:lpstr>Forwarding table realities</vt:lpstr>
      <vt:lpstr>The Internet version of a Network layer</vt:lpstr>
      <vt:lpstr>IPv4 Packet Structure 20 Bytes of Standard Header, then Options</vt:lpstr>
      <vt:lpstr>(Packet) Network Tasks One-by-One</vt:lpstr>
      <vt:lpstr>Reading Packet Correctly</vt:lpstr>
      <vt:lpstr>Getting Packet to Destination and Back</vt:lpstr>
      <vt:lpstr>Telling Host How to Handle Packet</vt:lpstr>
      <vt:lpstr>Special Handling</vt:lpstr>
      <vt:lpstr>Potential Problems</vt:lpstr>
      <vt:lpstr>Header Corruption</vt:lpstr>
      <vt:lpstr>Preventing Loops (aka Internet Zombie plan)</vt:lpstr>
      <vt:lpstr>Fragmentation (some assembly required)</vt:lpstr>
      <vt:lpstr>IP Fragmentation &amp; Reassembly</vt:lpstr>
      <vt:lpstr>IP Fragmentation and Reassembly</vt:lpstr>
      <vt:lpstr>Fragmentation Details</vt:lpstr>
      <vt:lpstr>Options</vt:lpstr>
      <vt:lpstr>IP Addressing: introduction</vt:lpstr>
      <vt:lpstr>Subnets</vt:lpstr>
      <vt:lpstr>IP addresses: how to get one?</vt:lpstr>
      <vt:lpstr>DHCP client-server scenario</vt:lpstr>
      <vt:lpstr>IP addresses: how to get one?</vt:lpstr>
      <vt:lpstr>Hierarchical addressing: route aggregation</vt:lpstr>
      <vt:lpstr>Hierarchical addressing: more specific routes</vt:lpstr>
      <vt:lpstr>IP addressing: the last word...</vt:lpstr>
      <vt:lpstr>NAT: Network Address Translation</vt:lpstr>
      <vt:lpstr>NAT: Network Address Translation</vt:lpstr>
      <vt:lpstr>NAT: Network Address Translation</vt:lpstr>
      <vt:lpstr>NAT: Network Address Translation</vt:lpstr>
      <vt:lpstr>NAT: Network Address Translation</vt:lpstr>
      <vt:lpstr>NAT traversal problem</vt:lpstr>
      <vt:lpstr>NAT traversal problem</vt:lpstr>
      <vt:lpstr>NAT traversal problem</vt:lpstr>
      <vt:lpstr>Remember this?  Traceroute at work…</vt:lpstr>
      <vt:lpstr>Traceroute and ICMP</vt:lpstr>
      <vt:lpstr>ICMP: Internet Control Message Protocol</vt:lpstr>
      <vt:lpstr>PowerPoint Presentation</vt:lpstr>
      <vt:lpstr>Switches vs. Routers Summary</vt:lpstr>
      <vt:lpstr>MAC Addresses (and IPv4 ARP) or How do I glue my network to my data-link?</vt:lpstr>
      <vt:lpstr>LAN Addresses and ARP</vt:lpstr>
      <vt:lpstr>Address Resolution Protocol</vt:lpstr>
      <vt:lpstr>Example: A Sending a Packet to B</vt:lpstr>
      <vt:lpstr>Example: A Sending a Packet to B</vt:lpstr>
      <vt:lpstr>Host A Decides to Send Through R</vt:lpstr>
      <vt:lpstr>Host A Sends Packet Through R</vt:lpstr>
      <vt:lpstr>R Decides how to Forward Packet</vt:lpstr>
      <vt:lpstr>R Sends Packet to B</vt:lpstr>
      <vt:lpstr>Security Analysis of ARP</vt:lpstr>
      <vt:lpstr>Key Ideas in Both ARP and DHCP</vt:lpstr>
      <vt:lpstr>Why Not Use DNS-Like Tables?</vt:lpstr>
      <vt:lpstr>IPv6</vt:lpstr>
      <vt:lpstr>IPv6</vt:lpstr>
      <vt:lpstr>PowerPoint Presentation</vt:lpstr>
      <vt:lpstr>Larger Address Space</vt:lpstr>
      <vt:lpstr>Other Significant Protocol Changes - 1</vt:lpstr>
      <vt:lpstr>Other Significant Protocol Changes - 2</vt:lpstr>
      <vt:lpstr>IPv6 Basic Address Structure</vt:lpstr>
      <vt:lpstr>IPv6 Address Representation (quick)</vt:lpstr>
      <vt:lpstr>IPv6 Address Families</vt:lpstr>
      <vt:lpstr>Problem with /64 Subnets</vt:lpstr>
      <vt:lpstr>Neighbour Discovery</vt:lpstr>
      <vt:lpstr>IPv6 Dynamic Address Assignment</vt:lpstr>
      <vt:lpstr>SLAAC: overview</vt:lpstr>
      <vt:lpstr>SLAAC: overview</vt:lpstr>
      <vt:lpstr>SLAAC: overview</vt:lpstr>
      <vt:lpstr>The EUI-64 Interface Identifier</vt:lpstr>
      <vt:lpstr>SLAAC: overview; Router Solicitation</vt:lpstr>
      <vt:lpstr>Router Advertisement</vt:lpstr>
      <vt:lpstr>Uh-oh</vt:lpstr>
      <vt:lpstr>Address Configuration: SLAAC Privacy Addresses</vt:lpstr>
      <vt:lpstr>Address Configuration: SLAAC Privacy Addresses</vt:lpstr>
      <vt:lpstr>IPv6: why has the transition taken so long?</vt:lpstr>
      <vt:lpstr>IPv6: why has the transition taken so long?</vt:lpstr>
      <vt:lpstr>Transition tech: outline</vt:lpstr>
      <vt:lpstr>Transition tech: outline</vt:lpstr>
      <vt:lpstr>Dual-Stack Services: Common Deployment</vt:lpstr>
      <vt:lpstr>Dual-Stack Services: Common Deployment</vt:lpstr>
      <vt:lpstr>Happy Eyeballs and DNS</vt:lpstr>
      <vt:lpstr>Happy Eyeballs</vt:lpstr>
      <vt:lpstr>DNS64 &amp; NAT64</vt:lpstr>
      <vt:lpstr>464XLAT</vt:lpstr>
      <vt:lpstr>Where are we now? BGP Connectivity 2005</vt:lpstr>
      <vt:lpstr>Where are we now? BGP Connectivity 2015</vt:lpstr>
      <vt:lpstr>Improving on IPv4 and IPv6?</vt:lpstr>
      <vt:lpstr>Summary Network Layer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Andrew Moore</dc:creator>
  <cp:lastModifiedBy>Andrew W. Moore</cp:lastModifiedBy>
  <cp:revision>407</cp:revision>
  <cp:lastPrinted>2022-02-03T21:23:07Z</cp:lastPrinted>
  <dcterms:created xsi:type="dcterms:W3CDTF">2012-01-26T21:42:46Z</dcterms:created>
  <dcterms:modified xsi:type="dcterms:W3CDTF">2022-02-03T21:25:24Z</dcterms:modified>
</cp:coreProperties>
</file>