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6.xml" ContentType="application/vnd.openxmlformats-officedocument.presentationml.tags+xml"/>
  <Override PartName="/ppt/notesSlides/notesSlide24.xml" ContentType="application/vnd.openxmlformats-officedocument.presentationml.notesSlide+xml"/>
  <Override PartName="/ppt/tags/tag7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8.xml" ContentType="application/vnd.openxmlformats-officedocument.presentationml.tags+xml"/>
  <Override PartName="/ppt/notesSlides/notesSlide27.xml" ContentType="application/vnd.openxmlformats-officedocument.presentationml.notesSlide+xml"/>
  <Override PartName="/ppt/tags/tag9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0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1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12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13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14.xml" ContentType="application/vnd.openxmlformats-officedocument.presentationml.tags+xml"/>
  <Override PartName="/ppt/notesSlides/notesSlide47.xml" ContentType="application/vnd.openxmlformats-officedocument.presentationml.notesSlide+xml"/>
  <Override PartName="/ppt/tags/tag15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16.xml" ContentType="application/vnd.openxmlformats-officedocument.presentationml.tags+xml"/>
  <Override PartName="/ppt/notesSlides/notesSlide50.xml" ContentType="application/vnd.openxmlformats-officedocument.presentationml.notesSlide+xml"/>
  <Override PartName="/ppt/tags/tag17.xml" ContentType="application/vnd.openxmlformats-officedocument.presentationml.tags+xml"/>
  <Override PartName="/ppt/notesSlides/notesSlide51.xml" ContentType="application/vnd.openxmlformats-officedocument.presentationml.notesSlide+xml"/>
  <Override PartName="/ppt/tags/tag18.xml" ContentType="application/vnd.openxmlformats-officedocument.presentationml.tags+xml"/>
  <Override PartName="/ppt/notesSlides/notesSlide52.xml" ContentType="application/vnd.openxmlformats-officedocument.presentationml.notesSlide+xml"/>
  <Override PartName="/ppt/tags/tag19.xml" ContentType="application/vnd.openxmlformats-officedocument.presentationml.tags+xml"/>
  <Override PartName="/ppt/notesSlides/notesSlide53.xml" ContentType="application/vnd.openxmlformats-officedocument.presentationml.notesSlide+xml"/>
  <Override PartName="/ppt/tags/tag20.xml" ContentType="application/vnd.openxmlformats-officedocument.presentationml.tags+xml"/>
  <Override PartName="/ppt/notesSlides/notesSlide54.xml" ContentType="application/vnd.openxmlformats-officedocument.presentationml.notesSlide+xml"/>
  <Override PartName="/ppt/tags/tag21.xml" ContentType="application/vnd.openxmlformats-officedocument.presentationml.tags+xml"/>
  <Override PartName="/ppt/notesSlides/notesSlide55.xml" ContentType="application/vnd.openxmlformats-officedocument.presentationml.notesSlide+xml"/>
  <Override PartName="/ppt/tags/tag22.xml" ContentType="application/vnd.openxmlformats-officedocument.presentationml.tags+xml"/>
  <Override PartName="/ppt/notesSlides/notesSlide56.xml" ContentType="application/vnd.openxmlformats-officedocument.presentationml.notesSlide+xml"/>
  <Override PartName="/ppt/tags/tag23.xml" ContentType="application/vnd.openxmlformats-officedocument.presentationml.tags+xml"/>
  <Override PartName="/ppt/notesSlides/notesSlide57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58.xml" ContentType="application/vnd.openxmlformats-officedocument.presentationml.notesSlide+xml"/>
  <Override PartName="/ppt/tags/tag26.xml" ContentType="application/vnd.openxmlformats-officedocument.presentationml.tags+xml"/>
  <Override PartName="/ppt/notesSlides/notesSlide59.xml" ContentType="application/vnd.openxmlformats-officedocument.presentationml.notesSlide+xml"/>
  <Override PartName="/ppt/tags/tag27.xml" ContentType="application/vnd.openxmlformats-officedocument.presentationml.tags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tags/tag28.xml" ContentType="application/vnd.openxmlformats-officedocument.presentationml.tags+xml"/>
  <Override PartName="/ppt/notesSlides/notesSlide62.xml" ContentType="application/vnd.openxmlformats-officedocument.presentationml.notesSlide+xml"/>
  <Override PartName="/ppt/tags/tag29.xml" ContentType="application/vnd.openxmlformats-officedocument.presentationml.tags+xml"/>
  <Override PartName="/ppt/notesSlides/notesSlide63.xml" ContentType="application/vnd.openxmlformats-officedocument.presentationml.notesSlide+xml"/>
  <Override PartName="/ppt/tags/tag30.xml" ContentType="application/vnd.openxmlformats-officedocument.presentationml.tags+xml"/>
  <Override PartName="/ppt/notesSlides/notesSlide64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65.xml" ContentType="application/vnd.openxmlformats-officedocument.presentationml.notesSlide+xml"/>
  <Override PartName="/ppt/tags/tag33.xml" ContentType="application/vnd.openxmlformats-officedocument.presentationml.tags+xml"/>
  <Override PartName="/ppt/notesSlides/notesSlide66.xml" ContentType="application/vnd.openxmlformats-officedocument.presentationml.notesSlide+xml"/>
  <Override PartName="/ppt/tags/tag34.xml" ContentType="application/vnd.openxmlformats-officedocument.presentationml.tags+xml"/>
  <Override PartName="/ppt/notesSlides/notesSlide67.xml" ContentType="application/vnd.openxmlformats-officedocument.presentationml.notesSlide+xml"/>
  <Override PartName="/ppt/tags/tag35.xml" ContentType="application/vnd.openxmlformats-officedocument.presentationml.tags+xml"/>
  <Override PartName="/ppt/notesSlides/notesSlide68.xml" ContentType="application/vnd.openxmlformats-officedocument.presentationml.notesSlide+xml"/>
  <Override PartName="/ppt/tags/tag36.xml" ContentType="application/vnd.openxmlformats-officedocument.presentationml.tags+xml"/>
  <Override PartName="/ppt/notesSlides/notesSlide69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70.xml" ContentType="application/vnd.openxmlformats-officedocument.presentationml.notesSlide+xml"/>
  <Override PartName="/ppt/tags/tag39.xml" ContentType="application/vnd.openxmlformats-officedocument.presentationml.tags+xml"/>
  <Override PartName="/ppt/notesSlides/notesSlide71.xml" ContentType="application/vnd.openxmlformats-officedocument.presentationml.notesSlide+xml"/>
  <Override PartName="/ppt/tags/tag40.xml" ContentType="application/vnd.openxmlformats-officedocument.presentationml.tags+xml"/>
  <Override PartName="/ppt/notesSlides/notesSlide72.xml" ContentType="application/vnd.openxmlformats-officedocument.presentationml.notesSlide+xml"/>
  <Override PartName="/ppt/tags/tag41.xml" ContentType="application/vnd.openxmlformats-officedocument.presentationml.tags+xml"/>
  <Override PartName="/ppt/notesSlides/notesSlide73.xml" ContentType="application/vnd.openxmlformats-officedocument.presentationml.notesSlide+xml"/>
  <Override PartName="/ppt/tags/tag42.xml" ContentType="application/vnd.openxmlformats-officedocument.presentationml.tags+xml"/>
  <Override PartName="/ppt/notesSlides/notesSlide74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75.xml" ContentType="application/vnd.openxmlformats-officedocument.presentationml.notesSlide+xml"/>
  <Override PartName="/ppt/tags/tag45.xml" ContentType="application/vnd.openxmlformats-officedocument.presentationml.tags+xml"/>
  <Override PartName="/ppt/notesSlides/notesSlide76.xml" ContentType="application/vnd.openxmlformats-officedocument.presentationml.notesSlide+xml"/>
  <Override PartName="/ppt/tags/tag46.xml" ContentType="application/vnd.openxmlformats-officedocument.presentationml.tags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tags/tag47.xml" ContentType="application/vnd.openxmlformats-officedocument.presentationml.tags+xml"/>
  <Override PartName="/ppt/notesSlides/notesSlide79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tags/tag51.xml" ContentType="application/vnd.openxmlformats-officedocument.presentationml.tags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tags/tag52.xml" ContentType="application/vnd.openxmlformats-officedocument.presentationml.tags+xml"/>
  <Override PartName="/ppt/notesSlides/notesSlide85.xml" ContentType="application/vnd.openxmlformats-officedocument.presentationml.notesSlide+xml"/>
  <Override PartName="/ppt/tags/tag53.xml" ContentType="application/vnd.openxmlformats-officedocument.presentationml.tags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tags/tag54.xml" ContentType="application/vnd.openxmlformats-officedocument.presentationml.tags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tags/tag55.xml" ContentType="application/vnd.openxmlformats-officedocument.presentationml.tags+xml"/>
  <Override PartName="/ppt/notesSlides/notesSlide91.xml" ContentType="application/vnd.openxmlformats-officedocument.presentationml.notesSlide+xml"/>
  <Override PartName="/ppt/tags/tag56.xml" ContentType="application/vnd.openxmlformats-officedocument.presentationml.tags+xml"/>
  <Override PartName="/ppt/notesSlides/notesSlide92.xml" ContentType="application/vnd.openxmlformats-officedocument.presentationml.notesSlide+xml"/>
  <Override PartName="/ppt/tags/tag57.xml" ContentType="application/vnd.openxmlformats-officedocument.presentationml.tags+xml"/>
  <Override PartName="/ppt/notesSlides/notesSlide93.xml" ContentType="application/vnd.openxmlformats-officedocument.presentationml.notesSlide+xml"/>
  <Override PartName="/ppt/tags/tag58.xml" ContentType="application/vnd.openxmlformats-officedocument.presentationml.tags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4"/>
  </p:notesMasterIdLst>
  <p:handoutMasterIdLst>
    <p:handoutMasterId r:id="rId125"/>
  </p:handoutMasterIdLst>
  <p:sldIdLst>
    <p:sldId id="257" r:id="rId2"/>
    <p:sldId id="743" r:id="rId3"/>
    <p:sldId id="388" r:id="rId4"/>
    <p:sldId id="744" r:id="rId5"/>
    <p:sldId id="302" r:id="rId6"/>
    <p:sldId id="304" r:id="rId7"/>
    <p:sldId id="767" r:id="rId8"/>
    <p:sldId id="766" r:id="rId9"/>
    <p:sldId id="769" r:id="rId10"/>
    <p:sldId id="740" r:id="rId11"/>
    <p:sldId id="765" r:id="rId12"/>
    <p:sldId id="770" r:id="rId13"/>
    <p:sldId id="771" r:id="rId14"/>
    <p:sldId id="772" r:id="rId15"/>
    <p:sldId id="762" r:id="rId16"/>
    <p:sldId id="763" r:id="rId17"/>
    <p:sldId id="777" r:id="rId18"/>
    <p:sldId id="779" r:id="rId19"/>
    <p:sldId id="778" r:id="rId20"/>
    <p:sldId id="573" r:id="rId21"/>
    <p:sldId id="574" r:id="rId22"/>
    <p:sldId id="575" r:id="rId23"/>
    <p:sldId id="576" r:id="rId24"/>
    <p:sldId id="577" r:id="rId25"/>
    <p:sldId id="578" r:id="rId26"/>
    <p:sldId id="579" r:id="rId27"/>
    <p:sldId id="580" r:id="rId28"/>
    <p:sldId id="586" r:id="rId29"/>
    <p:sldId id="589" r:id="rId30"/>
    <p:sldId id="590" r:id="rId31"/>
    <p:sldId id="591" r:id="rId32"/>
    <p:sldId id="592" r:id="rId33"/>
    <p:sldId id="593" r:id="rId34"/>
    <p:sldId id="594" r:id="rId35"/>
    <p:sldId id="595" r:id="rId36"/>
    <p:sldId id="587" r:id="rId37"/>
    <p:sldId id="649" r:id="rId38"/>
    <p:sldId id="413" r:id="rId39"/>
    <p:sldId id="650" r:id="rId40"/>
    <p:sldId id="651" r:id="rId41"/>
    <p:sldId id="652" r:id="rId42"/>
    <p:sldId id="670" r:id="rId43"/>
    <p:sldId id="668" r:id="rId44"/>
    <p:sldId id="671" r:id="rId45"/>
    <p:sldId id="672" r:id="rId46"/>
    <p:sldId id="669" r:id="rId47"/>
    <p:sldId id="674" r:id="rId48"/>
    <p:sldId id="675" r:id="rId49"/>
    <p:sldId id="676" r:id="rId50"/>
    <p:sldId id="677" r:id="rId51"/>
    <p:sldId id="678" r:id="rId52"/>
    <p:sldId id="760" r:id="rId53"/>
    <p:sldId id="271" r:id="rId54"/>
    <p:sldId id="273" r:id="rId55"/>
    <p:sldId id="274" r:id="rId56"/>
    <p:sldId id="275" r:id="rId57"/>
    <p:sldId id="276" r:id="rId58"/>
    <p:sldId id="679" r:id="rId59"/>
    <p:sldId id="680" r:id="rId60"/>
    <p:sldId id="681" r:id="rId61"/>
    <p:sldId id="682" r:id="rId62"/>
    <p:sldId id="683" r:id="rId63"/>
    <p:sldId id="684" r:id="rId64"/>
    <p:sldId id="685" r:id="rId65"/>
    <p:sldId id="686" r:id="rId66"/>
    <p:sldId id="687" r:id="rId67"/>
    <p:sldId id="688" r:id="rId68"/>
    <p:sldId id="689" r:id="rId69"/>
    <p:sldId id="690" r:id="rId70"/>
    <p:sldId id="691" r:id="rId71"/>
    <p:sldId id="748" r:id="rId72"/>
    <p:sldId id="749" r:id="rId73"/>
    <p:sldId id="750" r:id="rId74"/>
    <p:sldId id="751" r:id="rId75"/>
    <p:sldId id="752" r:id="rId76"/>
    <p:sldId id="753" r:id="rId77"/>
    <p:sldId id="754" r:id="rId78"/>
    <p:sldId id="755" r:id="rId79"/>
    <p:sldId id="756" r:id="rId80"/>
    <p:sldId id="700" r:id="rId81"/>
    <p:sldId id="701" r:id="rId82"/>
    <p:sldId id="702" r:id="rId83"/>
    <p:sldId id="703" r:id="rId84"/>
    <p:sldId id="704" r:id="rId85"/>
    <p:sldId id="705" r:id="rId86"/>
    <p:sldId id="706" r:id="rId87"/>
    <p:sldId id="707" r:id="rId88"/>
    <p:sldId id="708" r:id="rId89"/>
    <p:sldId id="709" r:id="rId90"/>
    <p:sldId id="710" r:id="rId91"/>
    <p:sldId id="711" r:id="rId92"/>
    <p:sldId id="712" r:id="rId93"/>
    <p:sldId id="714" r:id="rId94"/>
    <p:sldId id="715" r:id="rId95"/>
    <p:sldId id="716" r:id="rId96"/>
    <p:sldId id="747" r:id="rId97"/>
    <p:sldId id="742" r:id="rId98"/>
    <p:sldId id="780" r:id="rId99"/>
    <p:sldId id="717" r:id="rId100"/>
    <p:sldId id="718" r:id="rId101"/>
    <p:sldId id="719" r:id="rId102"/>
    <p:sldId id="720" r:id="rId103"/>
    <p:sldId id="721" r:id="rId104"/>
    <p:sldId id="757" r:id="rId105"/>
    <p:sldId id="758" r:id="rId106"/>
    <p:sldId id="759" r:id="rId107"/>
    <p:sldId id="724" r:id="rId108"/>
    <p:sldId id="725" r:id="rId109"/>
    <p:sldId id="726" r:id="rId110"/>
    <p:sldId id="727" r:id="rId111"/>
    <p:sldId id="728" r:id="rId112"/>
    <p:sldId id="729" r:id="rId113"/>
    <p:sldId id="730" r:id="rId114"/>
    <p:sldId id="731" r:id="rId115"/>
    <p:sldId id="732" r:id="rId116"/>
    <p:sldId id="733" r:id="rId117"/>
    <p:sldId id="734" r:id="rId118"/>
    <p:sldId id="735" r:id="rId119"/>
    <p:sldId id="736" r:id="rId120"/>
    <p:sldId id="737" r:id="rId121"/>
    <p:sldId id="738" r:id="rId122"/>
    <p:sldId id="739" r:id="rId1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295992"/>
    <a:srgbClr val="FF6666"/>
    <a:srgbClr val="AF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17" autoAdjust="0"/>
    <p:restoredTop sz="91549"/>
  </p:normalViewPr>
  <p:slideViewPr>
    <p:cSldViewPr snapToGrid="0" snapToObjects="1">
      <p:cViewPr varScale="1">
        <p:scale>
          <a:sx n="112" d="100"/>
          <a:sy n="112" d="100"/>
        </p:scale>
        <p:origin x="110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30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C2A83-1C48-3C4D-94D5-130F7112DE79}" type="datetime1">
              <a:rPr lang="en-GB" smtClean="0"/>
              <a:t>03/02/2022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Topic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F2EC3-477F-6B48-88FD-2505ADF12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6113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7T20:39:41.814"/>
    </inkml:context>
    <inkml:brush xml:id="br0">
      <inkml:brushProperty name="width" value="0.2" units="cm"/>
      <inkml:brushProperty name="height" value="0.2" units="cm"/>
      <inkml:brushProperty name="color" value="#73FDD6"/>
    </inkml:brush>
  </inkml:definitions>
  <inkml:trace contextRef="#ctx0" brushRef="#br0">0 1142 24575,'18'0'0,"-4"0"0,-6 0 0,-2 0 0,0 0 0,3 0 0,-3 0 0,6 0 0,-5 0 0,5 0 0,-2 0 0,-1 0 0,3 0 0,-2 0 0,3 0 0,0 0 0,0 0 0,-1 0 0,1 0 0,4 0 0,0 0 0,4-4 0,1 4 0,-5-3 0,3 3 0,-2 0 0,3-4 0,-4 4 0,4-3 0,-8 0 0,8 2 0,-8-2 0,8 0 0,-8 2 0,7-5 0,-6 5 0,6-2 0,-2 3 0,-1-3 0,3 3 0,-6-3 0,6 0 0,-6 2 0,3-2 0,-4 0 0,-1 2 0,1-2 0,0 3 0,0-3 0,3 3 0,-2-3 0,3 3 0,-5 0 0,1-3 0,0 2 0,0-5 0,-3 6 0,2-3 0,-3 3 0,4-3 0,-3 2 0,2-2 0,-5 3 0,5-2 0,-6 1 0,6-2 0,-5 3 0,5 0 0,-2 0 0,-1-3 0,4 3 0,-7-3 0,6 0 0,-2 3 0,3-3 0,0 3 0,-1-3 0,-2 2 0,2-2 0,-5 3 0,5 0 0,-6 0 0,6 0 0,-2 0 0,0 0 0,2 0 0,-2 0 0,-1 0 0,3-2 0,-2 1 0,0-2 0,2 3 0,-6 0 0,7 0 0,-7-3 0,6 3 0,-5-3 0,2 3 0,-3 0 0,-1 0 0,1 0 0,-1 0 0,8 0 0,-3 0 0,7 0 0,-4 0 0,3 0 0,-2 0 0,6 0 0,-2 0 0,-1 0 0,0 0 0,-5 0 0,1 0 0,0 0 0,0 0 0,0 0 0,0 0 0,-1 0 0,1 0 0,4 0 0,-4 0 0,4 0 0,-1 0 0,-2 0 0,3 0 0,-1 0 0,2 0 0,-1 0 0,3 0 0,-6 0 0,6 0 0,-2 0 0,-1 0 0,3 0 0,-6 0 0,3 0 0,-1 0 0,-2 0 0,2 0 0,1 0 0,-3 0 0,6 0 0,-6 0 0,2 0 0,1 0 0,-3 0 0,2 0 0,-3 0 0,0 0 0,3 0 0,-2 0 0,3 0 0,-1 0 0,-2 0 0,6 0 0,-2 0 0,3 0 0,0 0 0,0 0 0,0 0 0,0 0 0,0 0 0,0 0 0,1 0 0,-1 0 0,0 0 0,0 0 0,9 0 0,-2 0 0,0 0 0,-4 0 0,-6 0 0,3 0 0,4 0 0,-2 0 0,2 0 0,0 0 0,-2 0 0,6 0 0,-7 0 0,8 0 0,-4 0 0,1 0 0,2 0 0,-2 0 0,3 0 0,1 0 0,0 0 0,-1-7 0,1 6 0,5-6 0,-5 7 0,5 0 0,18-4 0,-18 0 0,23-4 0,-22 3 0,4-2 0,1 6 0,5-7 0,1 7 0,18-7 0,-10 7 0,9-8 0,1 8 0,-4-3 0,12 0 0,-1 3 0,-5-8 0,18 8 0,-9-7 0,11 2 0,-7 0-410,7-3 410,-4 8 0,11-9 0,-5 9 0,8-9 0,-1 4-434,-45 4 1,1-2 433,46-5 0,-43 6 0,0 0 0,43-8 0,-43 7 0,1 1 0,-4-2 0,0 0 0,4 2 0,1 0 0,-1 0 0,-1 0 0,1-3 0,1 2 0,2 3 0,2 0 0,-1-1 0,2-1 0,3 3 0,1 0-687,-1 0 0,0 0 687,1 0 0,-1 0 0,0 0 0,1 0 0,-1 0 0,0 0 0,1 0 0,-1 0 0,0 0 0,1 0 0,-5 0 0,0 0 0,4 0 0,-1 0-454,-7 2 0,0 1 454,4 0 0,-2 1 0,-6 0 0,-1 3 0,3 3 0,-1 1 0,-5-3 0,-1 2 0,3 6 0,0 0-2,45 7 2,-7 7 0,-2-4 0,-6 5 0,-1-1 0,0 1 0,-6-2 0,4 2 0,-10-2 0,4 0 0,-4 5 0,-8-5 0,9 10 763,-29-16-763,18 14 1364,-25-16-1364,11 10 1021,-8-6-1021,-9-5 413,-5-2-413,-9-1 0,-5-6 0,-3 5 0,-2-7 0,-1 4 0,-3 4 0,0 4 0,-12 7 0,-5 4 0,-23 7 0,-8 8 0,2-13 0,-5 1-924,3 3 0,-3 1 924,-19 7 0,-5 1-1222,-2 4 0,-3 0 1222,-2-2 0,-2-1 0,20-11 0,-2-1 0,1-1 0,1-1 0,1-1 0,-2-1 0,-6 3 0,-2 0 0,3-1 0,-10 7 0,1-1 0,12-9 0,-3 0 0,4 0 0,-9 5 0,1 0 0,11-8 0,-2 1 0,1-1 0,-22 11 0,0-2 0,3-2 0,0-2-728,9-4 1,2-2 727,0-1 0,2-2-525,5-3 0,0 0 525,-1-2 0,0-2 0,4-2 0,1-2 0,-4 0 0,0-2 0,6-1 0,1-2 0,-3 1 0,0-1 435,3-4 1,2-1-436,-1 0 0,0-1 0,4-2 0,0 0 0,0 0 0,2 0 0,-47-10 0,8-6 0,20-4 2196,3-13-2196,13 9 1655,-4-13-1655,2 5 1412,0-16-1412,19 15 663,-22-30-663,26 24 0,-13-29 0,9 9 0,2-10 0,-1-7 0,11 20 0,1-1 0,-4-20-411,2 12 1,3 1 410,5-8 0,3 24 0,0 0 0,4-34-119,-9 1 119,14 0 0,-7 18 0,12-28 0,-3 42 0,4-36 0,0 35 0,0-28 0,0 29 0,0-33 816,8 35-816,1-8 124,13-2-124,-5 22 0,13-18 0,3 4 0,-1 11 0,15-27 0,-5 30 0,6-17 0,-6 24 0,2 1 0,21-15 0,-16 13 0,2 1 0,32-14 0,6 1-540,-37 19 0,1-1 540,-1 1 0,1 0 0,4 0 0,1-1 0,3-1 0,0 1 0,1 2 0,1 0-840,7-3 1,1 0 839,-4 5 0,1 0 0,5-2 0,1-1 0,-2 4 0,-1-1 0,-1 1 0,1 0 0,4 1 0,0 2 0,-4 2 0,1 1 0,4 0 0,0 0 0,-5 2 0,0 1 0,5-1 0,-2 1 0,-6-1 0,-1 2 0,4 4 0,-1 1 0,-3-3 0,-2 1 0,2 4 0,-1 1-444,-4-3 0,0 1 444,-1 1 0,0 2 0,-4-1 0,0 0 0,0 0 0,1 0 0,-1 0 0,0 0 0,0 0 0,0 0 0,-3 0 0,-1 0 0,0 0 0,-1 0 0,45 0 0,0 0 0,0 0 0,0 5 0,-7 0-479,5 6 479,-12-1 0,6 5 0,-26-4 0,29 4 863,-43-7-863,37 3 1630,-31 2-1630,12-3 995,-6 4-995,-7-5 581,-2 0-581,-14 2 57,3-2-57,-10 2 0,-5-3 0,-4-1 0,-6 0 0,-3-1 0,-3 0 0,-1 0 0,-3-3 0,0 3 0,-3-3 0,2 0 0,4-1 0,5-2 0,5 3 0,-1 1 0,6 3 0,-5-3 0,6 2 0,-4-2 0,1 3 0,3-3 0,-3 3 0,0-7 0,-2 7 0,-3-3 0,5 3 0,-1-3 0,-4 1 0,3-1 0,-2 0 0,-1 2 0,3-2 0,-2 3 0,7 0 0,-3-3 0,8 3 0,-8-3 0,8 3 0,-4 1 0,5-1 0,0 1 0,-5-1 0,4 1 0,-4-1 0,5 4 0,4 2 0,-3 2 0,3 1 0,1 0 0,-4 0 0,8 0 0,-3 0 0,10 5 0,-9-7 0,2 6 0,-4-8 0,6 5 0,1-1 0,4 1 0,-6 0 0,0-4 0,1 3 0,-1-3 0,-4-1 0,3 4 0,-3-7 0,5 3 0,-1-4 0,6 1 0,-4-1 0,3 0 0,7 6 0,-13-5 0,16 4 0,-13-5 0,5 1 0,4 0 0,-4-1 0,5 1 0,25 4 0,-25-3 0,23 3 0,-33-5 0,4 0 0,-10-3 0,-2 2 0,-4-6 0,-5 5 0,-1-2 0,-7 0 0,-2 2 0,-3-5 0,4 2 0,-4-3 0,4 0 0,-7 2 0,5-1 0,-4 2 0,6-3 0,-1 0 0,2 0 0,3 0 0,0 0 0,4 0 0,2 3 0,17-2 0,-14 2 0,13-3 0,-21 0 0,8 0 0,-8 3 0,8-2 0,-8 2 0,7 1 0,-6 0 0,6 0 0,-2 2 0,3-1 0,1 2 0,0-2 0,-5 1 0,4-2 0,-8 3 0,3 1 0,-4-1 0,5 0 0,-4-3 0,3 3 0,1-7 0,5 3 0,-3-3 0,2 0 0,-9 0 0,1 0 0,-5 0 0,-1 0 0,-6 0 0,-1 0 0,-3 0 0,0 0 0,-1 0 0,-1 5 0,-2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7T13:48:54.220"/>
    </inkml:context>
    <inkml:brush xml:id="br0">
      <inkml:brushProperty name="width" value="0.2" units="cm"/>
      <inkml:brushProperty name="height" value="0.2" units="cm"/>
      <inkml:brushProperty name="color" value="#73FDD6"/>
    </inkml:brush>
  </inkml:definitions>
  <inkml:trace contextRef="#ctx0" brushRef="#br0">0 1142 24575,'18'0'0,"-4"0"0,-6 0 0,-2 0 0,0 0 0,3 0 0,-3 0 0,6 0 0,-5 0 0,5 0 0,-2 0 0,-1 0 0,3 0 0,-2 0 0,3 0 0,0 0 0,0 0 0,-1 0 0,1 0 0,4 0 0,0 0 0,4-4 0,1 4 0,-5-3 0,3 3 0,-2 0 0,3-4 0,-4 4 0,4-3 0,-8 0 0,8 2 0,-8-2 0,8 0 0,-8 2 0,7-5 0,-6 5 0,6-2 0,-2 3 0,-1-3 0,3 3 0,-6-3 0,6 0 0,-6 2 0,3-2 0,-4 0 0,-1 2 0,1-2 0,0 3 0,0-3 0,3 3 0,-2-3 0,3 3 0,-5 0 0,1-3 0,0 2 0,0-5 0,-3 6 0,2-3 0,-3 3 0,4-3 0,-3 2 0,2-2 0,-5 3 0,5-2 0,-6 1 0,6-2 0,-5 3 0,5 0 0,-2 0 0,-1-3 0,4 3 0,-7-3 0,6 0 0,-2 3 0,3-3 0,0 3 0,-1-3 0,-2 2 0,2-2 0,-5 3 0,5 0 0,-6 0 0,6 0 0,-2 0 0,0 0 0,2 0 0,-2 0 0,-1 0 0,3-2 0,-2 1 0,0-2 0,2 3 0,-6 0 0,7 0 0,-7-3 0,6 3 0,-5-3 0,2 3 0,-3 0 0,-1 0 0,1 0 0,-1 0 0,8 0 0,-3 0 0,7 0 0,-4 0 0,3 0 0,-2 0 0,6 0 0,-2 0 0,-1 0 0,0 0 0,-5 0 0,1 0 0,0 0 0,0 0 0,0 0 0,0 0 0,-1 0 0,1 0 0,4 0 0,-4 0 0,4 0 0,-1 0 0,-2 0 0,3 0 0,-1 0 0,2 0 0,-1 0 0,3 0 0,-6 0 0,6 0 0,-2 0 0,-1 0 0,3 0 0,-6 0 0,3 0 0,-1 0 0,-2 0 0,2 0 0,1 0 0,-3 0 0,6 0 0,-6 0 0,2 0 0,1 0 0,-3 0 0,2 0 0,-3 0 0,0 0 0,3 0 0,-2 0 0,3 0 0,-1 0 0,-2 0 0,6 0 0,-2 0 0,3 0 0,0 0 0,0 0 0,0 0 0,0 0 0,0 0 0,0 0 0,1 0 0,-1 0 0,0 0 0,0 0 0,9 0 0,-2 0 0,0 0 0,-4 0 0,-6 0 0,3 0 0,4 0 0,-2 0 0,2 0 0,0 0 0,-2 0 0,6 0 0,-7 0 0,8 0 0,-4 0 0,1 0 0,2 0 0,-2 0 0,3 0 0,1 0 0,0 0 0,-1-7 0,1 6 0,5-6 0,-5 7 0,5 0 0,18-4 0,-18 0 0,23-4 0,-22 3 0,4-2 0,1 6 0,5-7 0,1 7 0,18-7 0,-10 7 0,9-8 0,1 8 0,-4-3 0,12 0 0,-1 3 0,-5-8 0,18 8 0,-9-7 0,11 2 0,-7 0-410,7-3 410,-4 8 0,11-9 0,-5 9 0,8-9 0,-1 4-434,-45 4 1,1-2 433,46-5 0,-43 6 0,0 0 0,43-8 0,-43 7 0,1 1 0,-4-2 0,0 0 0,4 2 0,1 0 0,-1 0 0,-1 0 0,1-3 0,1 2 0,2 3 0,2 0 0,-1-1 0,2-1 0,3 3 0,1 0-687,-1 0 0,0 0 687,1 0 0,-1 0 0,0 0 0,1 0 0,-1 0 0,0 0 0,1 0 0,-1 0 0,0 0 0,1 0 0,-5 0 0,0 0 0,4 0 0,-1 0-454,-7 2 0,0 1 454,4 0 0,-2 1 0,-6 0 0,-1 3 0,3 3 0,-1 1 0,-5-3 0,-1 2 0,3 6 0,0 0-2,45 7 2,-7 7 0,-2-4 0,-6 5 0,-1-1 0,0 1 0,-6-2 0,4 2 0,-10-2 0,4 0 0,-4 5 0,-8-5 0,9 10 763,-29-16-763,18 14 1364,-25-16-1364,11 10 1021,-8-6-1021,-9-5 413,-5-2-413,-9-1 0,-5-6 0,-3 5 0,-2-7 0,-1 4 0,-3 4 0,0 4 0,-12 7 0,-5 4 0,-23 7 0,-8 8 0,2-13 0,-5 1-924,3 3 0,-3 1 924,-19 7 0,-5 1-1222,-2 4 0,-3 0 1222,-2-2 0,-2-1 0,20-11 0,-2-1 0,1-1 0,1-1 0,1-1 0,-2-1 0,-6 3 0,-2 0 0,3-1 0,-10 7 0,1-1 0,12-9 0,-3 0 0,4 0 0,-9 5 0,1 0 0,11-8 0,-2 1 0,1-1 0,-22 11 0,0-2 0,3-2 0,0-2-728,9-4 1,2-2 727,0-1 0,2-2-525,5-3 0,0 0 525,-1-2 0,0-2 0,4-2 0,1-2 0,-4 0 0,0-2 0,6-1 0,1-2 0,-3 1 0,0-1 435,3-4 1,2-1-436,-1 0 0,0-1 0,4-2 0,0 0 0,0 0 0,2 0 0,-47-10 0,8-6 0,20-4 2196,3-13-2196,13 9 1655,-4-13-1655,2 5 1412,0-16-1412,19 15 663,-22-30-663,26 24 0,-13-29 0,9 9 0,2-10 0,-1-7 0,11 20 0,1-1 0,-4-20-411,2 12 1,3 1 410,5-8 0,3 24 0,0 0 0,4-34-119,-9 1 119,14 0 0,-7 18 0,12-28 0,-3 42 0,4-36 0,0 35 0,0-28 0,0 29 0,0-33 816,8 35-816,1-8 124,13-2-124,-5 22 0,13-18 0,3 4 0,-1 11 0,15-27 0,-5 30 0,6-17 0,-6 24 0,2 1 0,21-15 0,-16 13 0,2 1 0,32-14 0,6 1-540,-37 19 0,1-1 540,-1 1 0,1 0 0,4 0 0,1-1 0,3-1 0,0 1 0,1 2 0,1 0-840,7-3 1,1 0 839,-4 5 0,1 0 0,5-2 0,1-1 0,-2 4 0,-1-1 0,-1 1 0,1 0 0,4 1 0,0 2 0,-4 2 0,1 1 0,4 0 0,0 0 0,-5 2 0,0 1 0,5-1 0,-2 1 0,-6-1 0,-1 2 0,4 4 0,-1 1 0,-3-3 0,-2 1 0,2 4 0,-1 1-444,-4-3 0,0 1 444,-1 1 0,0 2 0,-4-1 0,0 0 0,0 0 0,1 0 0,-1 0 0,0 0 0,0 0 0,0 0 0,-3 0 0,-1 0 0,0 0 0,-1 0 0,45 0 0,0 0 0,0 0 0,0 5 0,-7 0-479,5 6 479,-12-1 0,6 5 0,-26-4 0,29 4 863,-43-7-863,37 3 1630,-31 2-1630,12-3 995,-6 4-995,-7-5 581,-2 0-581,-14 2 57,3-2-57,-10 2 0,-5-3 0,-4-1 0,-6 0 0,-3-1 0,-3 0 0,-1 0 0,-3-3 0,0 3 0,-3-3 0,2 0 0,4-1 0,5-2 0,5 3 0,-1 1 0,6 3 0,-5-3 0,6 2 0,-4-2 0,1 3 0,3-3 0,-3 3 0,0-7 0,-2 7 0,-3-3 0,5 3 0,-1-3 0,-4 1 0,3-1 0,-2 0 0,-1 2 0,3-2 0,-2 3 0,7 0 0,-3-3 0,8 3 0,-8-3 0,8 3 0,-4 1 0,5-1 0,0 1 0,-5-1 0,4 1 0,-4-1 0,5 4 0,4 2 0,-3 2 0,3 1 0,1 0 0,-4 0 0,8 0 0,-3 0 0,10 5 0,-9-7 0,2 6 0,-4-8 0,6 5 0,1-1 0,4 1 0,-6 0 0,0-4 0,1 3 0,-1-3 0,-4-1 0,3 4 0,-3-7 0,5 3 0,-1-4 0,6 1 0,-4-1 0,3 0 0,7 6 0,-13-5 0,16 4 0,-13-5 0,5 1 0,4 0 0,-4-1 0,5 1 0,25 4 0,-25-3 0,23 3 0,-33-5 0,4 0 0,-10-3 0,-2 2 0,-4-6 0,-5 5 0,-1-2 0,-7 0 0,-2 2 0,-3-5 0,4 2 0,-4-3 0,4 0 0,-7 2 0,5-1 0,-4 2 0,6-3 0,-1 0 0,2 0 0,3 0 0,0 0 0,4 0 0,2 3 0,17-2 0,-14 2 0,13-3 0,-21 0 0,8 0 0,-8 3 0,8-2 0,-8 2 0,7 1 0,-6 0 0,6 0 0,-2 2 0,3-1 0,1 2 0,0-2 0,-5 1 0,4-2 0,-8 3 0,3 1 0,-4-1 0,5 0 0,-4-3 0,3 3 0,1-7 0,5 3 0,-3-3 0,2 0 0,-9 0 0,1 0 0,-5 0 0,-1 0 0,-6 0 0,-1 0 0,-3 0 0,0 0 0,-1 0 0,-1 5 0,-2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/>
              </a:defRPr>
            </a:lvl1pPr>
          </a:lstStyle>
          <a:p>
            <a:fld id="{3B72A05E-7FA1-294F-91B8-76EE07B10CC3}" type="datetime1">
              <a:rPr lang="en-GB" smtClean="0"/>
              <a:t>03/02/2022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/>
              </a:defRPr>
            </a:lvl1pPr>
          </a:lstStyle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/>
              </a:defRPr>
            </a:lvl1pPr>
          </a:lstStyle>
          <a:p>
            <a:fld id="{85661043-EA29-374C-A67A-491E0307AB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41382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76F6C39-4009-5B48-927E-0DF3D3454454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815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CF42B6B1-E272-1043-BBBC-60A24BE17514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22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710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241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957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741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2020-1-29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401E315-6D16-C746-8F45-189B1A3682CB}" type="slidenum">
              <a:rPr lang="en-US" sz="1200">
                <a:latin typeface="Calibri"/>
              </a:rPr>
              <a:pPr eaLnBrk="1" hangingPunct="1"/>
              <a:t>28</a:t>
            </a:fld>
            <a:endParaRPr lang="en-US" sz="1200" dirty="0">
              <a:latin typeface="Calibri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238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polarization (Phase)</a:t>
            </a:r>
          </a:p>
          <a:p>
            <a:r>
              <a:rPr lang="en-US" dirty="0"/>
              <a:t>weird (electron</a:t>
            </a:r>
            <a:r>
              <a:rPr lang="en-US" baseline="0" dirty="0"/>
              <a:t> spin)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571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B3F2BB4-F287-8546-8F5D-C1D7C46BB7BE}" type="slidenum">
              <a:rPr lang="en-US" sz="1100">
                <a:latin typeface="Times New Roman" charset="0"/>
              </a:rPr>
              <a:pPr/>
              <a:t>33</a:t>
            </a:fld>
            <a:endParaRPr lang="en-US" sz="1100">
              <a:latin typeface="Times New Roman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11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418E5C7-3A0A-5A4F-AD2C-714931CBC770}" type="slidenum">
              <a:rPr lang="en-US" sz="1100">
                <a:latin typeface="Times New Roman" charset="0"/>
              </a:rPr>
              <a:pPr/>
              <a:t>34</a:t>
            </a:fld>
            <a:endParaRPr lang="en-US" sz="1100">
              <a:latin typeface="Times New Roman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E5D5C4A-E619-8A40-8581-2AE9A70D580E}" type="slidenum">
              <a:rPr lang="en-US" sz="1100">
                <a:latin typeface="Times New Roman" charset="0"/>
              </a:rPr>
              <a:pPr/>
              <a:t>35</a:t>
            </a:fld>
            <a:endParaRPr lang="en-US" sz="1100">
              <a:latin typeface="Times New Roman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2107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41445328-197C-FA40-8D65-40CC4D8DD91C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37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77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EA9E382-1304-0F43-A721-029A2D88D249}" type="slidenum">
              <a:rPr lang="en-US" sz="1100" i="0">
                <a:latin typeface="Times New Roman" charset="0"/>
              </a:rPr>
              <a:pPr/>
              <a:t>4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40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41445328-197C-FA40-8D65-40CC4D8DD91C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38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6832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E6E9AC92-E0AF-0946-865A-E561EBF986EE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39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44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24A1274E-9692-5A49-A584-951A117DFD7D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40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4794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CF42B6B1-E272-1043-BBBC-60A24BE17514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41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9462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B7D9BE42-2BA8-3244-9993-5097C9360E20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42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42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A redundant bit,</a:t>
            </a:r>
            <a:r>
              <a:rPr lang="en-US" baseline="0" dirty="0">
                <a:ea typeface="ＭＳ Ｐゴシック" charset="0"/>
                <a:cs typeface="ＭＳ Ｐゴシック" charset="0"/>
              </a:rPr>
              <a:t> parity bit, is appended to every data unit </a:t>
            </a:r>
            <a:r>
              <a:rPr lang="en-US" baseline="0" dirty="0" err="1">
                <a:ea typeface="ＭＳ Ｐゴシック" charset="0"/>
                <a:cs typeface="ＭＳ Ｐゴシック" charset="0"/>
              </a:rPr>
              <a:t>st</a:t>
            </a:r>
            <a:r>
              <a:rPr lang="en-US" baseline="0" dirty="0">
                <a:ea typeface="ＭＳ Ｐゴシック" charset="0"/>
                <a:cs typeface="ＭＳ Ｐゴシック" charset="0"/>
              </a:rPr>
              <a:t> that the total number of 1s (including the parity bit) becomes even</a:t>
            </a:r>
          </a:p>
          <a:p>
            <a:pPr eaLnBrk="1" hangingPunct="1"/>
            <a:r>
              <a:rPr lang="en-US" baseline="0" dirty="0">
                <a:ea typeface="ＭＳ Ｐゴシック" charset="0"/>
                <a:cs typeface="ＭＳ Ｐゴシック" charset="0"/>
              </a:rPr>
              <a:t>Parity can detect single-bit errors. </a:t>
            </a:r>
          </a:p>
          <a:p>
            <a:pPr eaLnBrk="1" hangingPunct="1"/>
            <a:r>
              <a:rPr lang="en-US" baseline="0" dirty="0">
                <a:ea typeface="ＭＳ Ｐゴシック" charset="0"/>
                <a:cs typeface="ＭＳ Ｐゴシック" charset="0"/>
              </a:rPr>
              <a:t>It can detect burst errors only if the total number of errors in each data is odd.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5486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18C09E4F-FFA6-DA4B-9499-CDD46E114049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43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2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feb</a:t>
            </a:r>
            <a:r>
              <a:rPr lang="en-US" dirty="0">
                <a:ea typeface="ＭＳ Ｐゴシック" charset="0"/>
                <a:cs typeface="ＭＳ Ｐゴシック" charset="0"/>
              </a:rPr>
              <a:t> 2022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02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53A25B78-0E43-7947-B431-89537B1A88AB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44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63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All single-bit errors, as long as the (x^{k}) and (x^{0}) terms have nonzero coefficients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All double-bit errors, as long as (C(x)) has a factor with at least three terms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Any odd number of errors, as long as (C(x)) contains the factor ((x + 1))</a:t>
            </a: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6477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D0EF0A7C-7944-BC43-91A6-C5E94D4EB7D2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45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706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139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18C09E4F-FFA6-DA4B-9499-CDD46E114049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46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6425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FBF34114-E26D-9448-BAA5-84A59CA1CBE3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47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460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083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567E91B-A1C9-8F4F-A4FA-77BBB38C4982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Twisted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to cancel out the waves so the wire radiates less effectively. </a:t>
            </a:r>
          </a:p>
          <a:p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Repeaters needed every 50km for fiber optics cable as opposed to 5km for copper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9139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B5BD1C78-7482-0844-8805-804126904827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48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74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7401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17BD686E-E014-814C-A3D0-83B973644608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49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768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8266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ECC07154-CA24-AD4E-A09D-A59955A9F125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50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29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2020-1-31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0221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0CA4BD16-035B-CC42-A2B1-004C063D3ED1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51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70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4692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EA9E382-1304-0F43-A721-029A2D88D249}" type="slidenum">
              <a:rPr lang="en-US" sz="1100" i="0">
                <a:latin typeface="Times New Roman" charset="0"/>
              </a:rPr>
              <a:pPr/>
              <a:t>52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5324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84A001A-FEEA-FF40-84C1-F318B79EFC84}" type="slidenum">
              <a:rPr lang="en-US" sz="1100" i="0">
                <a:latin typeface="Times New Roman" charset="0"/>
              </a:rPr>
              <a:pPr/>
              <a:t>53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0424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A722859-1500-1541-8A93-F54A231D0D0A}" type="slidenum">
              <a:rPr lang="en-US" sz="1100" i="0">
                <a:latin typeface="Times New Roman" charset="0"/>
              </a:rPr>
              <a:pPr/>
              <a:t>54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175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5E644C2-5431-D540-8D3B-FBB8DE8E7486}" type="slidenum">
              <a:rPr lang="en-US" sz="1100" i="0">
                <a:latin typeface="Times New Roman" charset="0"/>
              </a:rPr>
              <a:pPr/>
              <a:t>55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8869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0F3BDF4-74C3-E442-A3DE-2E935666060A}" type="slidenum">
              <a:rPr lang="en-US" sz="1100" i="0">
                <a:latin typeface="Times New Roman" charset="0"/>
              </a:rPr>
              <a:pPr/>
              <a:t>56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6198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EF41762-AF49-1145-88EA-4F5296329B33}" type="slidenum">
              <a:rPr lang="en-US" sz="1100" i="0">
                <a:latin typeface="Times New Roman" charset="0"/>
              </a:rPr>
              <a:pPr/>
              <a:t>57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563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085EEE2-0511-DC44-A0AC-3022F59B4A58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Think of the CHANNEL between entities.</a:t>
            </a: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4689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565303D-CBC0-0248-8A72-57448F2DE67C}" type="slidenum">
              <a:rPr lang="en-US" sz="1100" i="0">
                <a:latin typeface="Times New Roman" charset="0"/>
              </a:rPr>
              <a:pPr/>
              <a:t>58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9164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00F56F8-99EA-1840-A6F2-29977252FD8E}" type="slidenum">
              <a:rPr lang="en-US" sz="1100" i="0">
                <a:latin typeface="Times New Roman" charset="0"/>
              </a:rPr>
              <a:pPr/>
              <a:t>59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5742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B27EF06-2CDB-1A4B-BA19-441FB1973407}" type="slidenum">
              <a:rPr lang="en-US" sz="1100" i="0">
                <a:latin typeface="Times New Roman" charset="0"/>
              </a:rPr>
              <a:pPr/>
              <a:t>60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8237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11934A3E-4A14-A249-A414-5ED9DF8B6E81}" type="slidenum">
              <a:rPr lang="en-US" sz="1100" i="0">
                <a:latin typeface="Times New Roman" charset="0"/>
              </a:rPr>
              <a:pPr/>
              <a:t>61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3666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11317E5-98B4-3245-AC28-AA4C06E24A8A}" type="slidenum">
              <a:rPr lang="en-US" sz="1100" i="0">
                <a:latin typeface="Times New Roman" charset="0"/>
              </a:rPr>
              <a:pPr/>
              <a:t>62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0225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0BAB11F-43CB-5540-AB80-D97968DD0BB1}" type="slidenum">
              <a:rPr lang="en-US" sz="1100" i="0">
                <a:latin typeface="Times New Roman" charset="0"/>
              </a:rPr>
              <a:pPr/>
              <a:t>63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3606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D2237EE-9B2F-9D49-8B69-AE5CB97A7F6D}" type="slidenum">
              <a:rPr lang="en-US" sz="1100" i="0">
                <a:latin typeface="Times New Roman" charset="0"/>
              </a:rPr>
              <a:pPr/>
              <a:t>64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1930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8CEA9A2-7839-9A45-85ED-2D12F6F9B9C2}" type="slidenum">
              <a:rPr lang="en-US" sz="1100" i="0">
                <a:latin typeface="Times New Roman" charset="0"/>
              </a:rPr>
              <a:pPr/>
              <a:t>65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7286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57C47A8-D6CD-0942-B089-62FA9606FBFE}" type="slidenum">
              <a:rPr lang="en-US" sz="1100" i="0">
                <a:latin typeface="Times New Roman" charset="0"/>
              </a:rPr>
              <a:pPr/>
              <a:t>66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8818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Worse</a:t>
            </a:r>
            <a:r>
              <a:rPr lang="en-US" baseline="0" dirty="0"/>
              <a:t> ATM had an utterly irrational size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235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5407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14CD15E-08C5-BE42-912D-322759A8C347}" type="slidenum">
              <a:rPr lang="en-US" sz="1200" b="0">
                <a:latin typeface="Times New Roman" charset="0"/>
                <a:cs typeface="Calibri"/>
              </a:rPr>
              <a:pPr eaLnBrk="1" hangingPunct="1"/>
              <a:t>68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727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2061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8173F60-04DA-AF4F-972C-DA3BA148616A}" type="slidenum">
              <a:rPr lang="en-US" sz="1200" b="0">
                <a:latin typeface="Times New Roman" charset="0"/>
                <a:cs typeface="Calibri"/>
              </a:rPr>
              <a:pPr eaLnBrk="1" hangingPunct="1"/>
              <a:t>69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74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9163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81ECA61-3AE7-2C4E-AD4F-E208908BE981}" type="slidenum">
              <a:rPr lang="en-US" sz="1200" b="0">
                <a:latin typeface="Times New Roman" charset="0"/>
                <a:cs typeface="Calibri"/>
              </a:rPr>
              <a:pPr eaLnBrk="1" hangingPunct="1"/>
              <a:t>70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890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9349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2B2A4E8-85A7-134F-9466-8B9A4A9D7339}" type="slidenum">
              <a:rPr lang="en-US" sz="1200" b="0">
                <a:latin typeface="Times New Roman" charset="0"/>
                <a:cs typeface="Calibri"/>
              </a:rPr>
              <a:pPr eaLnBrk="1" hangingPunct="1"/>
              <a:t>71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911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sz="2000" baseline="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7241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A2B8162-AD91-4E41-87FA-46E55C0794C5}" type="slidenum">
              <a:rPr lang="en-US" sz="1200" b="0">
                <a:latin typeface="Times New Roman" charset="0"/>
                <a:cs typeface="Calibri"/>
              </a:rPr>
              <a:pPr eaLnBrk="1" hangingPunct="1"/>
              <a:t>72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931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6472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FEFFECC-891E-BA44-BE9C-D67DB6E1AC28}" type="slidenum">
              <a:rPr lang="en-US" sz="1200" b="0">
                <a:latin typeface="Times New Roman" charset="0"/>
                <a:cs typeface="Calibri"/>
              </a:rPr>
              <a:pPr eaLnBrk="1" hangingPunct="1"/>
              <a:t>73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952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45505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C130659-87AF-CE4D-B5EA-54D55326E82A}" type="slidenum">
              <a:rPr lang="en-US" sz="1200" b="0">
                <a:latin typeface="Times New Roman" charset="0"/>
                <a:cs typeface="Calibri"/>
              </a:rPr>
              <a:pPr eaLnBrk="1" hangingPunct="1"/>
              <a:t>74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972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2020-2-3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65829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096FD06-A9BA-354F-8BA4-2858187EFB58}" type="slidenum">
              <a:rPr lang="en-US" sz="1200" b="0">
                <a:latin typeface="Times New Roman" charset="0"/>
                <a:cs typeface="Calibri"/>
              </a:rPr>
              <a:pPr eaLnBrk="1" hangingPunct="1"/>
              <a:t>75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1013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3218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D5449E5-25AA-1A47-9C3B-1506A307C190}" type="slidenum">
              <a:rPr lang="en-US" sz="1200" b="0">
                <a:latin typeface="Times New Roman" charset="0"/>
                <a:cs typeface="Calibri"/>
              </a:rPr>
              <a:pPr eaLnBrk="1" hangingPunct="1"/>
              <a:t>77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985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91EE88D-5C5A-8E48-875B-FF1C51492C19}" type="slidenum">
              <a:rPr lang="en-US" sz="1200" b="0">
                <a:latin typeface="Times New Roman" charset="0"/>
                <a:cs typeface="Calibri"/>
              </a:rPr>
              <a:pPr eaLnBrk="1" hangingPunct="1"/>
              <a:t>78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274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8159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1980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pitchFamily="18" charset="0"/>
              </a:rPr>
              <a:t>Rapid evolution in the wireless eco-system – hard to keep up</a:t>
            </a:r>
            <a:endParaRPr lang="en-US" baseline="0">
              <a:latin typeface="Times New Roman" pitchFamily="18" charset="0"/>
            </a:endParaRPr>
          </a:p>
          <a:p>
            <a:r>
              <a:rPr lang="en-US" baseline="0">
                <a:latin typeface="Times New Roman" pitchFamily="18" charset="0"/>
              </a:rPr>
              <a:t>With either </a:t>
            </a:r>
            <a:r>
              <a:rPr lang="en-US">
                <a:latin typeface="Times New Roman" pitchFamily="18" charset="0"/>
              </a:rPr>
              <a:t>technologies or business-models 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algn="r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algn="r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algn="r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algn="r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747E7301-94AB-4A70-B5A9-F565B2EADAB5}" type="slidenum">
              <a:rPr lang="en-US" sz="1300" b="0" smtClean="0">
                <a:latin typeface="Times New Roman" pitchFamily="18" charset="0"/>
              </a:rPr>
              <a:pPr eaLnBrk="1" hangingPunct="1"/>
              <a:t>80</a:t>
            </a:fld>
            <a:endParaRPr lang="en-US" sz="1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32926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pitchFamily="18" charset="0"/>
              </a:rPr>
              <a:t>FCC allocates spectrum to users – who are these?</a:t>
            </a:r>
          </a:p>
          <a:p>
            <a:r>
              <a:rPr lang="en-US" dirty="0">
                <a:latin typeface="Times New Roman" pitchFamily="18" charset="0"/>
              </a:rPr>
              <a:t>Govt. itself (various agencies), military.</a:t>
            </a:r>
          </a:p>
          <a:p>
            <a:r>
              <a:rPr lang="en-US" dirty="0">
                <a:latin typeface="Times New Roman" pitchFamily="18" charset="0"/>
              </a:rPr>
              <a:t>Public-safety.</a:t>
            </a:r>
          </a:p>
          <a:p>
            <a:r>
              <a:rPr lang="en-US" dirty="0">
                <a:latin typeface="Times New Roman" pitchFamily="18" charset="0"/>
              </a:rPr>
              <a:t>Broadcasters</a:t>
            </a:r>
          </a:p>
          <a:p>
            <a:r>
              <a:rPr lang="en-US" dirty="0">
                <a:latin typeface="Times New Roman" pitchFamily="18" charset="0"/>
              </a:rPr>
              <a:t>Telecommunications providers (aka operators) – license holders.</a:t>
            </a:r>
          </a:p>
          <a:p>
            <a:endParaRPr lang="en-US" dirty="0">
              <a:latin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</a:rPr>
              <a:t>Different bands behave differently …</a:t>
            </a:r>
          </a:p>
          <a:p>
            <a:r>
              <a:rPr lang="en-US" dirty="0">
                <a:latin typeface="Times New Roman" pitchFamily="18" charset="0"/>
              </a:rPr>
              <a:t>Most wave propagation properties are frequency/wave-length dependent:</a:t>
            </a:r>
          </a:p>
          <a:p>
            <a:endParaRPr lang="en-US" dirty="0">
              <a:latin typeface="Times New Roman" pitchFamily="18" charset="0"/>
            </a:endParaRPr>
          </a:p>
          <a:p>
            <a:endParaRPr lang="en-US" dirty="0">
              <a:latin typeface="Times New Roman" pitchFamily="18" charset="0"/>
            </a:endParaRPr>
          </a:p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4FE259B6-5DAB-4264-9BCE-BE2EA6B73953}" type="slidenum">
              <a:rPr lang="en-US" sz="1200" b="0">
                <a:latin typeface="Times New Roman" pitchFamily="18" charset="0"/>
              </a:rPr>
              <a:pPr eaLnBrk="1" hangingPunct="1"/>
              <a:t>81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46838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Bitrate or Bandwidth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Range - PAN, LAN, MAN, WAN  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Two-way / One-way 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Multi-Access / Point-to-Point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Digital / Analog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Applications and industries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Frequency – Affects most physical properties:</a:t>
            </a:r>
            <a:br>
              <a:rPr lang="en-US" dirty="0"/>
            </a:br>
            <a:r>
              <a:rPr lang="en-US" dirty="0"/>
              <a:t>	Distance (free-space loss)</a:t>
            </a:r>
            <a:br>
              <a:rPr lang="en-US" dirty="0"/>
            </a:br>
            <a:r>
              <a:rPr lang="en-US" dirty="0"/>
              <a:t>	Penetration, Reflection, Absorption</a:t>
            </a:r>
            <a:br>
              <a:rPr lang="en-US" dirty="0"/>
            </a:br>
            <a:r>
              <a:rPr lang="en-US" dirty="0"/>
              <a:t>	Energy proportionality </a:t>
            </a:r>
            <a:br>
              <a:rPr lang="en-US" dirty="0"/>
            </a:br>
            <a:r>
              <a:rPr lang="en-US" dirty="0"/>
              <a:t>	Policy: Licensed / Deregulated</a:t>
            </a:r>
          </a:p>
          <a:p>
            <a:pPr>
              <a:defRPr/>
            </a:pPr>
            <a:r>
              <a:rPr lang="en-US" dirty="0"/>
              <a:t>	Line of Sight (Fresnel zone)</a:t>
            </a:r>
          </a:p>
          <a:p>
            <a:pPr>
              <a:defRPr/>
            </a:pPr>
            <a:r>
              <a:rPr lang="en-US" dirty="0"/>
              <a:t>	Size of antenna </a:t>
            </a:r>
          </a:p>
          <a:p>
            <a:pPr>
              <a:defRPr/>
            </a:pPr>
            <a:r>
              <a:rPr lang="en-US" dirty="0"/>
              <a:t>  		(determined by wavelength –      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858EBF40-A7EC-490D-8A3E-5D0CA170C4F3}" type="slidenum">
              <a:rPr lang="en-US" sz="1200" b="0">
                <a:latin typeface="Times New Roman" pitchFamily="18" charset="0"/>
              </a:rPr>
              <a:pPr eaLnBrk="1" hangingPunct="1"/>
              <a:t>82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67999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9176E706-86CB-4345-A6D4-D00D6AA5CBC7}" type="slidenum">
              <a:rPr lang="en-US" sz="1200" b="0">
                <a:latin typeface="Times New Roman" pitchFamily="18" charset="0"/>
              </a:rPr>
              <a:pPr eaLnBrk="1" hangingPunct="1"/>
              <a:t>83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69927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EF3D2AEB-B995-4232-8DE6-EFF5EE280CD2}" type="slidenum">
              <a:rPr lang="en-US" sz="1200" b="0">
                <a:latin typeface="Times New Roman" pitchFamily="18" charset="0"/>
              </a:rPr>
              <a:pPr eaLnBrk="1" hangingPunct="1"/>
              <a:t>85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26979" name="Rectangle 7"/>
          <p:cNvSpPr txBox="1">
            <a:spLocks noGrp="1" noChangeArrowheads="1"/>
          </p:cNvSpPr>
          <p:nvPr/>
        </p:nvSpPr>
        <p:spPr bwMode="auto">
          <a:xfrm>
            <a:off x="3884415" y="8685895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4D199303-DC1A-486E-9F80-6FC1E0C8A31E}" type="slidenum">
              <a:rPr lang="en-US" sz="1200" b="0">
                <a:latin typeface="Times New Roman" pitchFamily="18" charset="0"/>
              </a:rPr>
              <a:pPr eaLnBrk="1" hangingPunct="1"/>
              <a:t>85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269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49969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E3E3D2F5-77A0-4E13-93CC-A7909AE18B99}" type="slidenum">
              <a:rPr lang="en-US" sz="1200" b="0">
                <a:latin typeface="Times New Roman" pitchFamily="18" charset="0"/>
              </a:rPr>
              <a:pPr eaLnBrk="1" hangingPunct="1"/>
              <a:t>86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56403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2948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4077D944-B804-49EC-95C7-35C1653DF461}" type="slidenum">
              <a:rPr lang="en-US" sz="1200" b="0">
                <a:latin typeface="Times New Roman" pitchFamily="18" charset="0"/>
              </a:rPr>
              <a:pPr eaLnBrk="1" hangingPunct="1"/>
              <a:t>88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29027" name="Rectangle 7"/>
          <p:cNvSpPr txBox="1">
            <a:spLocks noGrp="1" noChangeArrowheads="1"/>
          </p:cNvSpPr>
          <p:nvPr/>
        </p:nvSpPr>
        <p:spPr bwMode="auto">
          <a:xfrm>
            <a:off x="3884415" y="8685895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E946634E-42B8-4BE2-B243-4879045972D2}" type="slidenum">
              <a:rPr lang="en-US" sz="1200" b="0">
                <a:latin typeface="Times New Roman" pitchFamily="18" charset="0"/>
              </a:rPr>
              <a:pPr eaLnBrk="1" hangingPunct="1"/>
              <a:t>88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290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51266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A133BEC0-50EE-453C-83EB-0B9DD5B5A822}" type="slidenum">
              <a:rPr lang="en-US" sz="1200" b="0">
                <a:latin typeface="Times New Roman" pitchFamily="18" charset="0"/>
              </a:rPr>
              <a:pPr eaLnBrk="1" hangingPunct="1"/>
              <a:t>89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0051" name="Rectangle 7"/>
          <p:cNvSpPr txBox="1">
            <a:spLocks noGrp="1" noChangeArrowheads="1"/>
          </p:cNvSpPr>
          <p:nvPr/>
        </p:nvSpPr>
        <p:spPr bwMode="auto">
          <a:xfrm>
            <a:off x="3884415" y="8685895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A4F6400D-1E6F-4812-9F2B-F6F7C9D159C2}" type="slidenum">
              <a:rPr lang="en-US" sz="1200" b="0">
                <a:latin typeface="Times New Roman" pitchFamily="18" charset="0"/>
              </a:rPr>
              <a:pPr eaLnBrk="1" hangingPunct="1"/>
              <a:t>89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00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30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2192"/>
            <a:ext cx="5030391" cy="411540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83" tIns="45041" rIns="90083" bIns="45041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036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AWM NOTE for 2022/23 More integration with DLL </a:t>
            </a:r>
            <a:r>
              <a:rPr lang="en-US" dirty="0" err="1"/>
              <a:t>ffor</a:t>
            </a:r>
            <a:r>
              <a:rPr lang="en-US" dirty="0"/>
              <a:t> physical coding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23050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849AA494-5300-4D89-B921-80A5D014678C}" type="slidenum">
              <a:rPr lang="en-US" sz="1200" b="0">
                <a:latin typeface="Times New Roman" pitchFamily="18" charset="0"/>
              </a:rPr>
              <a:pPr eaLnBrk="1" hangingPunct="1"/>
              <a:t>91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06656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DF5F9FEB-C639-43D8-AAF6-551AA21B5011}" type="slidenum">
              <a:rPr lang="en-US" sz="1200" b="0">
                <a:latin typeface="Times New Roman" pitchFamily="18" charset="0"/>
              </a:rPr>
              <a:pPr eaLnBrk="1" hangingPunct="1"/>
              <a:t>92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2099" name="Rectangle 7"/>
          <p:cNvSpPr txBox="1">
            <a:spLocks noGrp="1" noChangeArrowheads="1"/>
          </p:cNvSpPr>
          <p:nvPr/>
        </p:nvSpPr>
        <p:spPr bwMode="auto">
          <a:xfrm>
            <a:off x="3884415" y="8685895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8184A844-FD9B-4A4F-9992-FFF9546EE5AF}" type="slidenum">
              <a:rPr lang="en-US" sz="1200" b="0">
                <a:latin typeface="Times New Roman" pitchFamily="18" charset="0"/>
              </a:rPr>
              <a:pPr eaLnBrk="1" hangingPunct="1"/>
              <a:t>92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21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32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2192"/>
            <a:ext cx="5030391" cy="411540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83" tIns="45041" rIns="90083" bIns="45041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89822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9E96C951-0C32-4B23-AB0F-B053FBEFCA0B}" type="slidenum">
              <a:rPr lang="en-US" sz="1200" b="0">
                <a:latin typeface="Times New Roman" pitchFamily="18" charset="0"/>
              </a:rPr>
              <a:pPr eaLnBrk="1" hangingPunct="1"/>
              <a:t>93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4147" name="Rectangle 7"/>
          <p:cNvSpPr txBox="1">
            <a:spLocks noGrp="1" noChangeArrowheads="1"/>
          </p:cNvSpPr>
          <p:nvPr/>
        </p:nvSpPr>
        <p:spPr bwMode="auto">
          <a:xfrm>
            <a:off x="3884415" y="8685895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D35271FB-ADFC-4E29-BEE7-D833A812A71D}" type="slidenum">
              <a:rPr lang="en-US" sz="1200" b="0">
                <a:latin typeface="Times New Roman" pitchFamily="18" charset="0"/>
              </a:rPr>
              <a:pPr eaLnBrk="1" hangingPunct="1"/>
              <a:t>93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4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34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2192"/>
            <a:ext cx="5030391" cy="411540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83" tIns="45041" rIns="90083" bIns="45041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4318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58195C22-9F30-4885-88F4-736E378C2E1C}" type="slidenum">
              <a:rPr lang="en-US" sz="1200" b="0">
                <a:latin typeface="Times New Roman" pitchFamily="18" charset="0"/>
              </a:rPr>
              <a:pPr eaLnBrk="1" hangingPunct="1"/>
              <a:t>94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5171" name="Rectangle 7"/>
          <p:cNvSpPr txBox="1">
            <a:spLocks noGrp="1" noChangeArrowheads="1"/>
          </p:cNvSpPr>
          <p:nvPr/>
        </p:nvSpPr>
        <p:spPr bwMode="auto">
          <a:xfrm>
            <a:off x="3884415" y="8685895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A36B78CC-EB9B-4390-BB87-506E232E5316}" type="slidenum">
              <a:rPr lang="en-US" sz="1200" b="0">
                <a:latin typeface="Times New Roman" pitchFamily="18" charset="0"/>
              </a:rPr>
              <a:pPr eaLnBrk="1" hangingPunct="1"/>
              <a:t>94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5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162175" indent="-162175">
              <a:buFont typeface="Arial" pitchFamily="34" charset="0"/>
              <a:buChar char="•"/>
              <a:defRPr/>
            </a:pPr>
            <a:r>
              <a:rPr lang="en-US" dirty="0">
                <a:latin typeface="Times New Roman" pitchFamily="18" charset="0"/>
              </a:rPr>
              <a:t>Does not solve the exposed terminal problem.</a:t>
            </a:r>
          </a:p>
          <a:p>
            <a:pPr marL="162175" indent="-162175">
              <a:buFont typeface="Arial" pitchFamily="34" charset="0"/>
              <a:buChar char="•"/>
              <a:defRPr/>
            </a:pPr>
            <a:r>
              <a:rPr lang="en-US" dirty="0">
                <a:latin typeface="Times New Roman" pitchFamily="18" charset="0"/>
              </a:rPr>
              <a:t>High overhead and especially increase latency.</a:t>
            </a:r>
          </a:p>
          <a:p>
            <a:pPr marL="162175" indent="-162175">
              <a:buFont typeface="Arial" pitchFamily="34" charset="0"/>
              <a:buChar char="•"/>
              <a:defRPr/>
            </a:pPr>
            <a:r>
              <a:rPr lang="en-US" dirty="0">
                <a:latin typeface="Times New Roman" pitchFamily="18" charset="0"/>
              </a:rPr>
              <a:t>assumes symmetric signal qualities - if node A hears node B - than also node B hears node A.  - not always the case. (Especially local interference at receiver).</a:t>
            </a:r>
          </a:p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77678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92E08A7F-7C21-467F-B965-81373AC1FF41}" type="slidenum">
              <a:rPr lang="en-US" sz="1200" b="0">
                <a:latin typeface="Times New Roman" pitchFamily="18" charset="0"/>
              </a:rPr>
              <a:pPr eaLnBrk="1" hangingPunct="1"/>
              <a:t>95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pitchFamily="18" charset="0"/>
              </a:rPr>
              <a:t>2020-02-05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26079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DF5F9FEB-C639-43D8-AAF6-551AA21B5011}" type="slidenum">
              <a:rPr lang="en-US" sz="1200" b="0">
                <a:latin typeface="Times New Roman" pitchFamily="18" charset="0"/>
              </a:rPr>
              <a:pPr eaLnBrk="1" hangingPunct="1"/>
              <a:t>99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2099" name="Rectangle 7"/>
          <p:cNvSpPr txBox="1">
            <a:spLocks noGrp="1" noChangeArrowheads="1"/>
          </p:cNvSpPr>
          <p:nvPr/>
        </p:nvSpPr>
        <p:spPr bwMode="auto">
          <a:xfrm>
            <a:off x="3884415" y="8685896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8184A844-FD9B-4A4F-9992-FFF9546EE5AF}" type="slidenum">
              <a:rPr lang="en-US" sz="1200" b="0">
                <a:latin typeface="Times New Roman" pitchFamily="18" charset="0"/>
              </a:rPr>
              <a:pPr eaLnBrk="1" hangingPunct="1"/>
              <a:t>99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21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32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2192"/>
            <a:ext cx="5030391" cy="411540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83" tIns="45041" rIns="90083" bIns="45041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69075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F28B022-5D14-274F-9723-CE5D364C42DF}" type="slidenum">
              <a:rPr lang="en-US" sz="1100" i="0">
                <a:latin typeface="Times New Roman" charset="0"/>
              </a:rPr>
              <a:pPr/>
              <a:t>101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69826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F5835FB-E78B-7F48-B8FC-E0C7D57AFE34}" type="slidenum">
              <a:rPr lang="en-US" sz="1100" i="0">
                <a:latin typeface="Times New Roman" charset="0"/>
              </a:rPr>
              <a:pPr/>
              <a:t>102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50969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4B39DC6-04CC-5845-BA10-DB3CB313E9E5}" type="slidenum">
              <a:rPr lang="en-US" sz="1100" i="0">
                <a:latin typeface="Times New Roman" charset="0"/>
              </a:rPr>
              <a:pPr/>
              <a:t>103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60079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AD0AA07-85F3-9042-AA25-CCC5AD227B49}" type="slidenum">
              <a:rPr lang="en-US" sz="1100" i="0">
                <a:latin typeface="Times New Roman" charset="0"/>
              </a:rPr>
              <a:pPr/>
              <a:t>104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044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E6E9AC92-E0AF-0946-865A-E561EBF986EE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20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15424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7E249A4-C61A-CA45-AB0A-19ABF5B73ED4}" type="slidenum">
              <a:rPr lang="en-US" sz="1100" i="0">
                <a:latin typeface="Times New Roman" charset="0"/>
              </a:rPr>
              <a:pPr/>
              <a:t>107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6350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38B6673-7092-AF41-99CE-63A304D39DFA}" type="slidenum">
              <a:rPr lang="en-US" sz="1100" i="0">
                <a:latin typeface="Times New Roman" charset="0"/>
              </a:rPr>
              <a:pPr/>
              <a:t>108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35870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329C20F-CD97-5D46-8E0A-F054A1A02BC7}" type="slidenum">
              <a:rPr lang="en-US" sz="1100" i="0">
                <a:latin typeface="Times New Roman" charset="0"/>
              </a:rPr>
              <a:pPr/>
              <a:t>109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39423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F4DF887-3B8B-5845-A8D9-52BCE250F554}" type="slidenum">
              <a:rPr lang="en-US" sz="1100" i="0">
                <a:latin typeface="Times New Roman" charset="0"/>
              </a:rPr>
              <a:pPr/>
              <a:t>110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90157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D852A83-98EB-9140-A4CD-D8D95806F6FD}" type="slidenum">
              <a:rPr lang="en-US" sz="1100" i="0">
                <a:latin typeface="Times New Roman" charset="0"/>
              </a:rPr>
              <a:pPr/>
              <a:t>111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27068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8E41789-F4A2-734E-A0A0-278E5F1E479D}" type="slidenum">
              <a:rPr lang="en-US" sz="1100" i="0">
                <a:latin typeface="Times New Roman" charset="0"/>
              </a:rPr>
              <a:pPr/>
              <a:t>112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61966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EC3F8FA-8CB6-5344-85D0-44FF3F46DAE2}" type="slidenum">
              <a:rPr lang="en-US" sz="1100" i="0">
                <a:latin typeface="Times New Roman" charset="0"/>
              </a:rPr>
              <a:pPr/>
              <a:t>113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45535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B43D954-7F83-9A49-8C72-16BE1160BDE2}" type="slidenum">
              <a:rPr lang="en-US" sz="1200" b="0">
                <a:latin typeface="Times New Roman" charset="0"/>
              </a:rPr>
              <a:pPr eaLnBrk="1" hangingPunct="1"/>
              <a:t>114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113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9DDD75B-54BF-3B48-993F-BE71735F83AA}" type="slidenum">
              <a:rPr lang="en-US" sz="1200" b="0">
                <a:latin typeface="Times New Roman" charset="0"/>
              </a:rPr>
              <a:pPr eaLnBrk="1" hangingPunct="1"/>
              <a:t>115</a:t>
            </a:fld>
            <a:endParaRPr lang="en-US" sz="1200" b="0" dirty="0">
              <a:latin typeface="Times New Roman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04662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2020-2-7  </a:t>
            </a:r>
          </a:p>
          <a:p>
            <a:endParaRPr lang="en-US"/>
          </a:p>
          <a:p>
            <a:r>
              <a:rPr lang="en-US"/>
              <a:t>Spanning </a:t>
            </a:r>
            <a:r>
              <a:rPr lang="en-US" dirty="0"/>
              <a:t>tree is an algorithm to create a tree out of a graph that includes</a:t>
            </a:r>
            <a:r>
              <a:rPr lang="en-US" baseline="0" dirty="0"/>
              <a:t> all nodes with a minimum number of edges connecting to vertices</a:t>
            </a:r>
          </a:p>
          <a:p>
            <a:r>
              <a:rPr lang="en-US" baseline="0" dirty="0"/>
              <a:t>The shortest path is defined as the sum of </a:t>
            </a:r>
            <a:r>
              <a:rPr lang="en-US" baseline="0" dirty="0" err="1"/>
              <a:t>wights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116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219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24A1274E-9692-5A49-A584-951A117DFD7D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21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92658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3BC8FFD-D38F-AC47-B180-09B869FEE60D}" type="slidenum">
              <a:rPr lang="en-US" sz="1200" b="0">
                <a:latin typeface="Times New Roman" charset="0"/>
              </a:rPr>
              <a:pPr eaLnBrk="1" hangingPunct="1"/>
              <a:t>117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0398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1CBFCEF-9C19-FA49-B811-D578BC83171D}" type="slidenum">
              <a:rPr lang="en-US" sz="1200" b="0">
                <a:latin typeface="Times New Roman" charset="0"/>
              </a:rPr>
              <a:pPr eaLnBrk="1" hangingPunct="1"/>
              <a:t>118</a:t>
            </a:fld>
            <a:endParaRPr lang="en-US" sz="1200" b="0" dirty="0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19526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905CB60-7359-2D48-BE02-D7BB3AA27C29}" type="slidenum">
              <a:rPr lang="en-US" sz="1200" b="0">
                <a:latin typeface="Times New Roman" charset="0"/>
              </a:rPr>
              <a:pPr eaLnBrk="1" hangingPunct="1"/>
              <a:t>119</a:t>
            </a:fld>
            <a:endParaRPr lang="en-US" sz="1200" b="0" dirty="0">
              <a:latin typeface="Times New Roman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24361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DEABF82-41E6-5443-9936-01A727913079}" type="slidenum">
              <a:rPr lang="en-US" sz="1200" b="0">
                <a:latin typeface="Times New Roman" charset="0"/>
              </a:rPr>
              <a:pPr eaLnBrk="1" hangingPunct="1"/>
              <a:t>120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35462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F5C0205-C21B-1C42-8F88-17E2D5BF1AFE}" type="slidenum">
              <a:rPr lang="en-US" sz="1200" b="0">
                <a:latin typeface="Times New Roman" charset="0"/>
              </a:rPr>
              <a:pPr eaLnBrk="1" hangingPunct="1"/>
              <a:t>121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19128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52E6119-5C7F-4D44-97AE-46AB9B43EF88}" type="slidenum">
              <a:rPr lang="en-US" sz="1100" i="0">
                <a:latin typeface="Times New Roman" charset="0"/>
              </a:rPr>
              <a:pPr/>
              <a:t>122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37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7523-968E-134F-8F81-B0AE3875C1F6}" type="datetime1">
              <a:rPr lang="en-GB" smtClean="0"/>
              <a:t>03/02/2022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55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0C7-ABDC-1649-8EB8-FFDCBEAFFBF2}" type="datetime1">
              <a:rPr lang="en-GB" smtClean="0"/>
              <a:t>03/02/2022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4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FC927-75B8-FF47-81D7-3D8EAEF8BCFE}" type="datetime1">
              <a:rPr lang="en-GB" smtClean="0"/>
              <a:t>03/02/2022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5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9004-C94D-F542-ABB9-2CEB26B03A09}" type="datetime1">
              <a:rPr lang="en-GB" smtClean="0"/>
              <a:t>03/02/2022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06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1925-1F73-AA4D-A700-F4B4D585975A}" type="datetime1">
              <a:rPr lang="en-GB" smtClean="0"/>
              <a:t>03/02/2022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75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A98B-FCA8-1140-8B84-5C7096EFF738}" type="datetime1">
              <a:rPr lang="en-GB" smtClean="0"/>
              <a:t>03/02/2022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63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09E7-D8FB-7D4B-8DAA-61D9989CB2D4}" type="datetime1">
              <a:rPr lang="en-GB" smtClean="0"/>
              <a:t>03/02/2022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34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47BE1-A1AF-1746-B759-C3236D4C8DC6}" type="datetime1">
              <a:rPr lang="en-GB" smtClean="0"/>
              <a:t>03/02/2022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06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4BB21-35B9-3448-9256-76B6FB4F95E3}" type="datetime1">
              <a:rPr lang="en-GB" smtClean="0"/>
              <a:t>03/02/2022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22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A04BE-2AF9-B649-A100-6B27279C4B9D}" type="datetime1">
              <a:rPr lang="en-GB" smtClean="0"/>
              <a:t>03/02/2022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2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A033-43DA-004F-B3AB-86EC003E9F9B}" type="datetime1">
              <a:rPr lang="en-GB" smtClean="0"/>
              <a:t>03/02/2022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60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fld id="{C83F3DD6-EFC8-1948-B459-4E3F8CABEA59}" type="datetime1">
              <a:rPr lang="en-GB" smtClean="0"/>
              <a:t>03/02/2022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fld id="{915173E1-F880-A64A-B74C-2987261967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79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alibri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libri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libri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libri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62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7.bin"/><Relationship Id="rId2" Type="http://schemas.openxmlformats.org/officeDocument/2006/relationships/tags" Target="../tags/tag4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63.jpeg"/><Relationship Id="rId4" Type="http://schemas.openxmlformats.org/officeDocument/2006/relationships/notesSlide" Target="../notesSlides/notesSlide79.xml"/><Relationship Id="rId9" Type="http://schemas.openxmlformats.org/officeDocument/2006/relationships/oleObject" Target="../embeddings/oleObject29.bin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6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notesSlide" Target="../notesSlides/notesSlide81.xml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37.wmf"/><Relationship Id="rId10" Type="http://schemas.openxmlformats.org/officeDocument/2006/relationships/oleObject" Target="../embeddings/oleObject35.bin"/><Relationship Id="rId4" Type="http://schemas.openxmlformats.org/officeDocument/2006/relationships/oleObject" Target="../embeddings/oleObject30.bin"/><Relationship Id="rId9" Type="http://schemas.openxmlformats.org/officeDocument/2006/relationships/oleObject" Target="../embeddings/oleObject34.bin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notesSlide" Target="../notesSlides/notesSlide82.xml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37.wmf"/><Relationship Id="rId10" Type="http://schemas.openxmlformats.org/officeDocument/2006/relationships/oleObject" Target="../embeddings/oleObject41.bin"/><Relationship Id="rId4" Type="http://schemas.openxmlformats.org/officeDocument/2006/relationships/oleObject" Target="../embeddings/oleObject36.bin"/><Relationship Id="rId9" Type="http://schemas.openxmlformats.org/officeDocument/2006/relationships/oleObject" Target="../embeddings/oleObject40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43.bin"/><Relationship Id="rId2" Type="http://schemas.openxmlformats.org/officeDocument/2006/relationships/tags" Target="../tags/tag5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42.bin"/><Relationship Id="rId10" Type="http://schemas.openxmlformats.org/officeDocument/2006/relationships/oleObject" Target="../embeddings/oleObject46.bin"/><Relationship Id="rId4" Type="http://schemas.openxmlformats.org/officeDocument/2006/relationships/notesSlide" Target="../notesSlides/notesSlide83.xml"/><Relationship Id="rId9" Type="http://schemas.openxmlformats.org/officeDocument/2006/relationships/oleObject" Target="../embeddings/oleObject45.bin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49.bin"/><Relationship Id="rId2" Type="http://schemas.openxmlformats.org/officeDocument/2006/relationships/tags" Target="../tags/tag5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53.bin"/><Relationship Id="rId5" Type="http://schemas.openxmlformats.org/officeDocument/2006/relationships/oleObject" Target="../embeddings/oleObject48.bin"/><Relationship Id="rId10" Type="http://schemas.openxmlformats.org/officeDocument/2006/relationships/oleObject" Target="../embeddings/oleObject52.bin"/><Relationship Id="rId4" Type="http://schemas.openxmlformats.org/officeDocument/2006/relationships/notesSlide" Target="../notesSlides/notesSlide85.xml"/><Relationship Id="rId9" Type="http://schemas.openxmlformats.org/officeDocument/2006/relationships/oleObject" Target="../embeddings/oleObject51.bin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13" Type="http://schemas.openxmlformats.org/officeDocument/2006/relationships/oleObject" Target="../embeddings/oleObject61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55.bin"/><Relationship Id="rId12" Type="http://schemas.openxmlformats.org/officeDocument/2006/relationships/oleObject" Target="../embeddings/oleObject60.bin"/><Relationship Id="rId2" Type="http://schemas.openxmlformats.org/officeDocument/2006/relationships/tags" Target="../tags/tag5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59.bin"/><Relationship Id="rId5" Type="http://schemas.openxmlformats.org/officeDocument/2006/relationships/oleObject" Target="../embeddings/oleObject54.bin"/><Relationship Id="rId10" Type="http://schemas.openxmlformats.org/officeDocument/2006/relationships/oleObject" Target="../embeddings/oleObject58.bin"/><Relationship Id="rId4" Type="http://schemas.openxmlformats.org/officeDocument/2006/relationships/notesSlide" Target="../notesSlides/notesSlide86.xml"/><Relationship Id="rId9" Type="http://schemas.openxmlformats.org/officeDocument/2006/relationships/oleObject" Target="../embeddings/oleObject57.bin"/><Relationship Id="rId14" Type="http://schemas.openxmlformats.org/officeDocument/2006/relationships/oleObject" Target="../embeddings/oleObject62.bin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eg"/><Relationship Id="rId7" Type="http://schemas.openxmlformats.org/officeDocument/2006/relationships/customXml" Target="../ink/ink1.xml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eg"/><Relationship Id="rId7" Type="http://schemas.openxmlformats.org/officeDocument/2006/relationships/customXml" Target="../ink/ink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3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hyperlink" Target="https://book.systemsapproach.org/direct/error.html#cyclic-redundancy-check" TargetMode="External"/><Relationship Id="rId4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8.png"/><Relationship Id="rId2" Type="http://schemas.openxmlformats.org/officeDocument/2006/relationships/tags" Target="../tags/tag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3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8.bin"/><Relationship Id="rId18" Type="http://schemas.openxmlformats.org/officeDocument/2006/relationships/oleObject" Target="../embeddings/oleObject12.bin"/><Relationship Id="rId3" Type="http://schemas.openxmlformats.org/officeDocument/2006/relationships/notesSlide" Target="../notesSlides/notesSlide40.xml"/><Relationship Id="rId21" Type="http://schemas.openxmlformats.org/officeDocument/2006/relationships/oleObject" Target="../embeddings/oleObject15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41.w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4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7.bin"/><Relationship Id="rId24" Type="http://schemas.openxmlformats.org/officeDocument/2006/relationships/oleObject" Target="../embeddings/oleObject16.bin"/><Relationship Id="rId5" Type="http://schemas.openxmlformats.org/officeDocument/2006/relationships/image" Target="../media/image37.wmf"/><Relationship Id="rId15" Type="http://schemas.openxmlformats.org/officeDocument/2006/relationships/image" Target="../media/image36.png"/><Relationship Id="rId23" Type="http://schemas.openxmlformats.org/officeDocument/2006/relationships/image" Target="../media/image43.jpeg"/><Relationship Id="rId10" Type="http://schemas.openxmlformats.org/officeDocument/2006/relationships/image" Target="../media/image40.wmf"/><Relationship Id="rId19" Type="http://schemas.openxmlformats.org/officeDocument/2006/relationships/oleObject" Target="../embeddings/oleObject13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9.bin"/><Relationship Id="rId22" Type="http://schemas.openxmlformats.org/officeDocument/2006/relationships/image" Target="../media/image42.gi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8.bin"/><Relationship Id="rId2" Type="http://schemas.openxmlformats.org/officeDocument/2006/relationships/tags" Target="../tags/tag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7.bin"/><Relationship Id="rId10" Type="http://schemas.openxmlformats.org/officeDocument/2006/relationships/oleObject" Target="../embeddings/oleObject21.bin"/><Relationship Id="rId4" Type="http://schemas.openxmlformats.org/officeDocument/2006/relationships/notesSlide" Target="../notesSlides/notesSlide47.xml"/><Relationship Id="rId9" Type="http://schemas.openxmlformats.org/officeDocument/2006/relationships/oleObject" Target="../embeddings/oleObject20.bin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3.bin"/><Relationship Id="rId2" Type="http://schemas.openxmlformats.org/officeDocument/2006/relationships/tags" Target="../tags/tag1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48.xml"/><Relationship Id="rId9" Type="http://schemas.openxmlformats.org/officeDocument/2006/relationships/oleObject" Target="../embeddings/oleObject25.bin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4" Type="http://schemas.openxmlformats.org/officeDocument/2006/relationships/image" Target="../media/image4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4" Type="http://schemas.openxmlformats.org/officeDocument/2006/relationships/image" Target="../media/image4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8.png"/><Relationship Id="rId5" Type="http://schemas.openxmlformats.org/officeDocument/2006/relationships/package" Target="../embeddings/Microsoft_Word_Document.docx"/><Relationship Id="rId4" Type="http://schemas.openxmlformats.org/officeDocument/2006/relationships/notesSlide" Target="../notesSlides/notesSlide5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5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5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4" Type="http://schemas.openxmlformats.org/officeDocument/2006/relationships/image" Target="../media/image5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82588" y="493713"/>
            <a:ext cx="8399462" cy="58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4000" dirty="0">
                <a:latin typeface="Calibri"/>
              </a:rPr>
              <a:t>Computer Networking</a:t>
            </a:r>
          </a:p>
          <a:p>
            <a:pPr algn="ctr" eaLnBrk="0" hangingPunct="0"/>
            <a:endParaRPr lang="en-US" sz="4000" dirty="0">
              <a:latin typeface="Calibri"/>
            </a:endParaRPr>
          </a:p>
          <a:p>
            <a:pPr algn="ctr" eaLnBrk="0" hangingPunct="0"/>
            <a:r>
              <a:rPr lang="en-US" sz="4000" dirty="0">
                <a:latin typeface="Calibri"/>
              </a:rPr>
              <a:t>Slide Set 2</a:t>
            </a:r>
          </a:p>
          <a:p>
            <a:pPr algn="ctr" eaLnBrk="0" hangingPunct="0"/>
            <a:endParaRPr lang="en-US" sz="1800" dirty="0">
              <a:latin typeface="Calibri"/>
            </a:endParaRPr>
          </a:p>
          <a:p>
            <a:pPr algn="ctr" eaLnBrk="0" hangingPunct="0"/>
            <a:r>
              <a:rPr lang="en-US" sz="3600" dirty="0">
                <a:latin typeface="Calibri"/>
              </a:rPr>
              <a:t>Andrew W. Moore</a:t>
            </a:r>
            <a:endParaRPr lang="en-US" sz="2000" dirty="0">
              <a:latin typeface="Calibri"/>
            </a:endParaRPr>
          </a:p>
          <a:p>
            <a:pPr algn="ctr" eaLnBrk="0" hangingPunct="0"/>
            <a:r>
              <a:rPr lang="en-US" dirty="0" err="1">
                <a:latin typeface="Calibri"/>
              </a:rPr>
              <a:t>Andrew.Moore@cl.cam.ac.uk</a:t>
            </a:r>
            <a:endParaRPr lang="en-US" dirty="0">
              <a:latin typeface="Calibri"/>
            </a:endParaRPr>
          </a:p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388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1772F-2AC6-6343-9441-9B203577B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Noise</a:t>
            </a:r>
            <a:r>
              <a:rPr lang="en-US" dirty="0"/>
              <a:t>: Enemy of Communications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D5CD6-6FB4-5C4A-AD15-E39F9ED0B8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068830"/>
            <a:ext cx="4187628" cy="40573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Attenuation, External Noise, Systematic, non-systematic, digitization, interference, reflection, ….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709D32-2DC8-4745-8891-4AD837FAF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4E7F3A-0CA6-EF44-B4DD-0589A5608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060" y="2411412"/>
            <a:ext cx="3238500" cy="1435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2A0C14-B589-DF47-AF86-A963F1DA6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930" y="1038396"/>
            <a:ext cx="3810000" cy="132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D254BE-AAFD-7043-B980-69F6DCFD6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40" y="4061467"/>
            <a:ext cx="7293919" cy="255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0033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CSMA/CD </a:t>
            </a:r>
            <a:r>
              <a:rPr lang="en-US" dirty="0" err="1"/>
              <a:t>vs</a:t>
            </a:r>
            <a:r>
              <a:rPr lang="en-US" dirty="0"/>
              <a:t> CSMA/CA</a:t>
            </a:r>
            <a:br>
              <a:rPr lang="en-US" dirty="0"/>
            </a:br>
            <a:r>
              <a:rPr lang="en-US" dirty="0"/>
              <a:t>(without RTS/CTS)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en-US" dirty="0"/>
              <a:t>CD </a:t>
            </a:r>
            <a:r>
              <a:rPr lang="en-US" b="0" dirty="0"/>
              <a:t>Collision Detect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50773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wired – listen and talk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Listen for others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Busy? </a:t>
            </a:r>
            <a:r>
              <a:rPr lang="en-US" dirty="0" err="1"/>
              <a:t>goto</a:t>
            </a:r>
            <a:r>
              <a:rPr lang="en-US" dirty="0"/>
              <a:t> 1.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Send message (and listen)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Collision?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JAM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increase your BEB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sleep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 err="1"/>
              <a:t>goto</a:t>
            </a:r>
            <a:r>
              <a:rPr lang="en-US" dirty="0"/>
              <a:t> 1.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ctr"/>
          <a:lstStyle/>
          <a:p>
            <a:pPr algn="ctr"/>
            <a:r>
              <a:rPr lang="en-US" dirty="0"/>
              <a:t>CA </a:t>
            </a:r>
            <a:r>
              <a:rPr lang="en-US" b="0" dirty="0"/>
              <a:t>Collision Avoidance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46831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wireless – talk OR listen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Listen for others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Busy? </a:t>
            </a:r>
            <a:r>
              <a:rPr lang="en-US" dirty="0" err="1"/>
              <a:t>goto</a:t>
            </a:r>
            <a:r>
              <a:rPr lang="en-US" dirty="0"/>
              <a:t> 1.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Send message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Wait for ACK (</a:t>
            </a:r>
            <a:r>
              <a:rPr lang="en-US" i="1" dirty="0"/>
              <a:t>MAC ACK</a:t>
            </a:r>
            <a:r>
              <a:rPr lang="en-US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Got No ACK from MAC?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increase your BEB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sleep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 err="1"/>
              <a:t>goto</a:t>
            </a:r>
            <a:r>
              <a:rPr lang="en-US" dirty="0"/>
              <a:t> 1.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857250" lvl="1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100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127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387094D-CCAB-1A4A-A67B-7BD54D8F76CA}" type="slidenum">
              <a:rPr lang="en-US" sz="1200" i="0" smtClean="0">
                <a:latin typeface="Calibri"/>
                <a:cs typeface="Calibri"/>
              </a:rPr>
              <a:pPr/>
              <a:t>101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849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 Summary of MAC protocols</a:t>
            </a:r>
          </a:p>
        </p:txBody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399" y="1600200"/>
            <a:ext cx="8327571" cy="4906963"/>
          </a:xfrm>
        </p:spPr>
        <p:txBody>
          <a:bodyPr/>
          <a:lstStyle/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channel partitioning,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by time, frequency or code</a:t>
            </a:r>
          </a:p>
          <a:p>
            <a:pPr lvl="1"/>
            <a:r>
              <a:rPr lang="en-US" sz="1800" dirty="0">
                <a:ea typeface="ＭＳ Ｐゴシック" charset="0"/>
              </a:rPr>
              <a:t>Time Division (TDMA), Frequency Division (FDMA), Code Division (CDMA)</a:t>
            </a:r>
          </a:p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random access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(dynamic), </a:t>
            </a:r>
          </a:p>
          <a:p>
            <a:pPr lvl="1"/>
            <a:r>
              <a:rPr lang="en-US" sz="2000" dirty="0">
                <a:ea typeface="ＭＳ Ｐゴシック" charset="0"/>
              </a:rPr>
              <a:t>ALOHA, S-ALOHA, CSMA, CSMA/CD</a:t>
            </a:r>
          </a:p>
          <a:p>
            <a:pPr lvl="1"/>
            <a:r>
              <a:rPr lang="en-US" sz="2000" dirty="0">
                <a:ea typeface="ＭＳ Ｐゴシック" charset="0"/>
              </a:rPr>
              <a:t>carrier sensing: easy in some technologies (wire), hard in others (wireless)</a:t>
            </a:r>
          </a:p>
          <a:p>
            <a:pPr lvl="1"/>
            <a:r>
              <a:rPr lang="en-US" sz="2000" dirty="0">
                <a:ea typeface="ＭＳ Ｐゴシック" charset="0"/>
              </a:rPr>
              <a:t>CSMA/CD used in (old-style, coax) Ethernet, and </a:t>
            </a:r>
            <a:r>
              <a:rPr lang="en-US" sz="2000" dirty="0" err="1">
                <a:ea typeface="ＭＳ Ｐゴシック" charset="0"/>
              </a:rPr>
              <a:t>PowerLine</a:t>
            </a:r>
            <a:r>
              <a:rPr lang="en-US" sz="2000" dirty="0">
                <a:ea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CSMA/CA used in 802.11</a:t>
            </a:r>
          </a:p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taking turns</a:t>
            </a:r>
          </a:p>
          <a:p>
            <a:pPr lvl="1"/>
            <a:r>
              <a:rPr lang="en-US" sz="2000" dirty="0">
                <a:ea typeface="ＭＳ Ｐゴシック" charset="0"/>
              </a:rPr>
              <a:t>polling from central site, token passing</a:t>
            </a:r>
          </a:p>
          <a:p>
            <a:pPr lvl="1"/>
            <a:r>
              <a:rPr lang="en-US" sz="2000" dirty="0">
                <a:ea typeface="ＭＳ Ｐゴシック" charset="0"/>
              </a:rPr>
              <a:t>Bluetooth, FDDI, IBM Token Ring </a:t>
            </a:r>
          </a:p>
        </p:txBody>
      </p:sp>
    </p:spTree>
    <p:extLst>
      <p:ext uri="{BB962C8B-B14F-4D97-AF65-F5344CB8AC3E}">
        <p14:creationId xmlns:p14="http://schemas.microsoft.com/office/powerpoint/2010/main" val="86819296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1B8484A-DE33-CD47-AC95-83C074BA5D20}" type="slidenum">
              <a:rPr lang="en-US" sz="1200" i="0" smtClean="0">
                <a:latin typeface="Calibri"/>
                <a:cs typeface="Calibri"/>
              </a:rPr>
              <a:pPr/>
              <a:t>102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8909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MAC Addresses </a:t>
            </a:r>
            <a:endParaRPr lang="en-US" sz="36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47063" cy="4648200"/>
          </a:xfrm>
        </p:spPr>
        <p:txBody>
          <a:bodyPr>
            <a:normAutofit/>
          </a:bodyPr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MAC (or LAN or physical or Ethernet) address:</a:t>
            </a:r>
            <a:r>
              <a:rPr lang="en-US" sz="32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dirty="0">
                <a:ea typeface="ＭＳ Ｐゴシック" charset="0"/>
              </a:rPr>
              <a:t>function:</a:t>
            </a:r>
            <a:r>
              <a:rPr lang="en-US" dirty="0">
                <a:solidFill>
                  <a:schemeClr val="accent2"/>
                </a:solidFill>
                <a:ea typeface="ＭＳ Ｐゴシック" charset="0"/>
              </a:rPr>
              <a:t> </a:t>
            </a:r>
            <a:r>
              <a:rPr lang="en-US" i="1" dirty="0">
                <a:solidFill>
                  <a:srgbClr val="FF0000"/>
                </a:solidFill>
                <a:ea typeface="ＭＳ Ｐゴシック" charset="0"/>
              </a:rPr>
              <a:t>get frame from one interface to another physically-connected interface (same network)</a:t>
            </a:r>
          </a:p>
          <a:p>
            <a:pPr lvl="1"/>
            <a:r>
              <a:rPr lang="en-US" dirty="0">
                <a:ea typeface="ＭＳ Ｐゴシック" charset="0"/>
              </a:rPr>
              <a:t>48 bit MAC address (for most LANs)</a:t>
            </a:r>
          </a:p>
          <a:p>
            <a:pPr lvl="2"/>
            <a:r>
              <a:rPr lang="en-US" dirty="0">
                <a:ea typeface="ＭＳ Ｐゴシック" charset="0"/>
              </a:rPr>
              <a:t> </a:t>
            </a:r>
            <a:r>
              <a:rPr lang="en-US" i="1" dirty="0">
                <a:ea typeface="ＭＳ Ｐゴシック" charset="0"/>
              </a:rPr>
              <a:t>burned</a:t>
            </a:r>
            <a:r>
              <a:rPr lang="en-US" dirty="0">
                <a:ea typeface="ＭＳ Ｐゴシック" charset="0"/>
              </a:rPr>
              <a:t> in NIC ROM, nowadays usually software settable and set at boot time</a:t>
            </a:r>
          </a:p>
        </p:txBody>
      </p:sp>
      <p:pic>
        <p:nvPicPr>
          <p:cNvPr id="2" name="Picture 1" descr="Screen Shot 2014-01-22 at 15.05.5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97" y="4582531"/>
            <a:ext cx="6855303" cy="204200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872750" y="4498828"/>
            <a:ext cx="2520190" cy="686094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05784" y="3612800"/>
            <a:ext cx="147956" cy="9697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5719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DCAC975-C480-5C40-9989-DF263E73BDC6}" type="slidenum">
              <a:rPr lang="en-US" sz="1200" i="0" smtClean="0">
                <a:latin typeface="Calibri"/>
                <a:cs typeface="Calibri"/>
              </a:rPr>
              <a:pPr/>
              <a:t>103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931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LAN Address (more)</a:t>
            </a:r>
          </a:p>
        </p:txBody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MAC address allocation administered by IEEE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manufacturer buys portion of MAC address space (to assure uniqueness)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analogy: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        (a) MAC address: like a National Insurance Number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        (b) IP address: like a postal address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 MAC flat address  </a:t>
            </a:r>
            <a:r>
              <a:rPr lang="en-US" sz="2400" dirty="0">
                <a:latin typeface="MS Mincho" charset="0"/>
                <a:ea typeface="MS Mincho" charset="0"/>
                <a:cs typeface="MS Mincho" charset="0"/>
              </a:rPr>
              <a:t>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portability </a:t>
            </a:r>
          </a:p>
          <a:p>
            <a:pPr lvl="1"/>
            <a:r>
              <a:rPr lang="en-US" sz="2000" dirty="0">
                <a:ea typeface="ＭＳ Ｐゴシック" charset="0"/>
              </a:rPr>
              <a:t>can move LAN card from one LAN to another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IP hierarchical address NOT portable</a:t>
            </a:r>
          </a:p>
          <a:p>
            <a:pPr lvl="1"/>
            <a:r>
              <a:rPr lang="en-US" sz="2000" dirty="0">
                <a:ea typeface="ＭＳ Ｐゴシック" charset="0"/>
              </a:rPr>
              <a:t> address depends on IP subnet to which node is attached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01878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D3AA493-BDF2-7B4F-BA4D-16BA36C0E40B}" type="slidenum">
              <a:rPr lang="en-US" sz="1200" i="0" smtClean="0">
                <a:latin typeface="Calibri"/>
                <a:cs typeface="Calibri"/>
              </a:rPr>
              <a:pPr/>
              <a:t>104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28008" name="Rectangle 2"/>
          <p:cNvSpPr>
            <a:spLocks noGrp="1" noChangeArrowheads="1"/>
          </p:cNvSpPr>
          <p:nvPr>
            <p:ph type="title"/>
          </p:nvPr>
        </p:nvSpPr>
        <p:spPr>
          <a:xfrm>
            <a:off x="522288" y="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Hubs</a:t>
            </a:r>
          </a:p>
        </p:txBody>
      </p:sp>
      <p:sp>
        <p:nvSpPr>
          <p:cNvPr id="1280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5775" y="977900"/>
            <a:ext cx="7772400" cy="2319338"/>
          </a:xfrm>
        </p:spPr>
        <p:txBody>
          <a:bodyPr>
            <a:normAutofit fontScale="77500" lnSpcReduction="20000"/>
          </a:bodyPr>
          <a:lstStyle/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… physical-layer (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dumb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) repeaters:</a:t>
            </a:r>
          </a:p>
          <a:p>
            <a:pPr lvl="1"/>
            <a:r>
              <a:rPr lang="en-US" dirty="0">
                <a:ea typeface="ＭＳ Ｐゴシック" charset="0"/>
              </a:rPr>
              <a:t>bits coming in one link go out </a:t>
            </a:r>
            <a:r>
              <a:rPr lang="en-US" i="1" dirty="0">
                <a:solidFill>
                  <a:srgbClr val="FF0000"/>
                </a:solidFill>
                <a:ea typeface="ＭＳ Ｐゴシック" charset="0"/>
              </a:rPr>
              <a:t>all</a:t>
            </a:r>
            <a:r>
              <a:rPr lang="en-US" dirty="0">
                <a:ea typeface="ＭＳ Ｐゴシック" charset="0"/>
              </a:rPr>
              <a:t> other links at same rate</a:t>
            </a:r>
          </a:p>
          <a:p>
            <a:pPr lvl="1"/>
            <a:r>
              <a:rPr lang="en-US" dirty="0">
                <a:ea typeface="ＭＳ Ｐゴシック" charset="0"/>
              </a:rPr>
              <a:t>all nodes connected to hub can collide with one another</a:t>
            </a:r>
          </a:p>
          <a:p>
            <a:pPr lvl="1"/>
            <a:r>
              <a:rPr lang="en-US" dirty="0">
                <a:ea typeface="ＭＳ Ｐゴシック" charset="0"/>
              </a:rPr>
              <a:t>no frame buffering</a:t>
            </a:r>
          </a:p>
          <a:p>
            <a:pPr lvl="1"/>
            <a:r>
              <a:rPr lang="en-US" dirty="0">
                <a:ea typeface="ＭＳ Ｐゴシック" charset="0"/>
              </a:rPr>
              <a:t>no CSMA/CD at hub: host NICs detect collisions</a:t>
            </a:r>
          </a:p>
        </p:txBody>
      </p:sp>
      <p:grpSp>
        <p:nvGrpSpPr>
          <p:cNvPr id="128010" name="Group 4"/>
          <p:cNvGrpSpPr>
            <a:grpSpLocks/>
          </p:cNvGrpSpPr>
          <p:nvPr/>
        </p:nvGrpSpPr>
        <p:grpSpPr bwMode="auto">
          <a:xfrm>
            <a:off x="4654600" y="3548065"/>
            <a:ext cx="4020625" cy="2708275"/>
            <a:chOff x="1234" y="2136"/>
            <a:chExt cx="3020" cy="1982"/>
          </a:xfrm>
        </p:grpSpPr>
        <p:sp>
          <p:nvSpPr>
            <p:cNvPr id="128011" name="Rectangle 5"/>
            <p:cNvSpPr>
              <a:spLocks noChangeArrowheads="1"/>
            </p:cNvSpPr>
            <p:nvPr/>
          </p:nvSpPr>
          <p:spPr bwMode="auto">
            <a:xfrm>
              <a:off x="2304" y="3074"/>
              <a:ext cx="267" cy="65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graphicFrame>
          <p:nvGraphicFramePr>
            <p:cNvPr id="128002" name="Object 2"/>
            <p:cNvGraphicFramePr>
              <a:graphicFrameLocks noChangeAspect="1"/>
            </p:cNvGraphicFramePr>
            <p:nvPr/>
          </p:nvGraphicFramePr>
          <p:xfrm>
            <a:off x="2299" y="2136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919" name="Clip" r:id="rId5" imgW="1305000" imgH="1085760" progId="MS_ClipArt_Gallery.2">
                    <p:embed/>
                  </p:oleObj>
                </mc:Choice>
                <mc:Fallback>
                  <p:oleObj name="Clip" r:id="rId5" imgW="1305000" imgH="1085760" progId="MS_ClipArt_Gallery.2">
                    <p:embed/>
                    <p:pic>
                      <p:nvPicPr>
                        <p:cNvPr id="128002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9" y="2136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8003" name="Object 3"/>
            <p:cNvGraphicFramePr>
              <a:graphicFrameLocks noChangeAspect="1"/>
            </p:cNvGraphicFramePr>
            <p:nvPr/>
          </p:nvGraphicFramePr>
          <p:xfrm>
            <a:off x="2322" y="3790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920" name="Clip" r:id="rId7" imgW="1305000" imgH="1085760" progId="MS_ClipArt_Gallery.2">
                    <p:embed/>
                  </p:oleObj>
                </mc:Choice>
                <mc:Fallback>
                  <p:oleObj name="Clip" r:id="rId7" imgW="1305000" imgH="1085760" progId="MS_ClipArt_Gallery.2">
                    <p:embed/>
                    <p:pic>
                      <p:nvPicPr>
                        <p:cNvPr id="128003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22" y="3790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8004" name="Object 4"/>
            <p:cNvGraphicFramePr>
              <a:graphicFrameLocks noChangeAspect="1"/>
            </p:cNvGraphicFramePr>
            <p:nvPr/>
          </p:nvGraphicFramePr>
          <p:xfrm>
            <a:off x="3361" y="2889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921" name="Clip" r:id="rId8" imgW="1305000" imgH="1085760" progId="MS_ClipArt_Gallery.2">
                    <p:embed/>
                  </p:oleObj>
                </mc:Choice>
                <mc:Fallback>
                  <p:oleObj name="Clip" r:id="rId8" imgW="1305000" imgH="1085760" progId="MS_ClipArt_Gallery.2">
                    <p:embed/>
                    <p:pic>
                      <p:nvPicPr>
                        <p:cNvPr id="128004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1" y="2889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8005" name="Object 5"/>
            <p:cNvGraphicFramePr>
              <a:graphicFrameLocks noChangeAspect="1"/>
            </p:cNvGraphicFramePr>
            <p:nvPr/>
          </p:nvGraphicFramePr>
          <p:xfrm>
            <a:off x="1234" y="2897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922" name="Clip" r:id="rId9" imgW="1305000" imgH="1085760" progId="MS_ClipArt_Gallery.2">
                    <p:embed/>
                  </p:oleObj>
                </mc:Choice>
                <mc:Fallback>
                  <p:oleObj name="Clip" r:id="rId9" imgW="1305000" imgH="1085760" progId="MS_ClipArt_Gallery.2">
                    <p:embed/>
                    <p:pic>
                      <p:nvPicPr>
                        <p:cNvPr id="128005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4" y="2897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12" name="Rectangle 10"/>
            <p:cNvSpPr>
              <a:spLocks noChangeArrowheads="1"/>
            </p:cNvSpPr>
            <p:nvPr/>
          </p:nvSpPr>
          <p:spPr bwMode="auto">
            <a:xfrm>
              <a:off x="1596" y="3002"/>
              <a:ext cx="11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3" name="Rectangle 11"/>
            <p:cNvSpPr>
              <a:spLocks noChangeArrowheads="1"/>
            </p:cNvSpPr>
            <p:nvPr/>
          </p:nvSpPr>
          <p:spPr bwMode="auto">
            <a:xfrm>
              <a:off x="3291" y="3002"/>
              <a:ext cx="11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4" name="Rectangle 12"/>
            <p:cNvSpPr>
              <a:spLocks noChangeArrowheads="1"/>
            </p:cNvSpPr>
            <p:nvPr/>
          </p:nvSpPr>
          <p:spPr bwMode="auto">
            <a:xfrm>
              <a:off x="2480" y="2458"/>
              <a:ext cx="91" cy="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5" name="Rectangle 13"/>
            <p:cNvSpPr>
              <a:spLocks noChangeArrowheads="1"/>
            </p:cNvSpPr>
            <p:nvPr/>
          </p:nvSpPr>
          <p:spPr bwMode="auto">
            <a:xfrm>
              <a:off x="2486" y="3649"/>
              <a:ext cx="91" cy="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6" name="Line 14"/>
            <p:cNvSpPr>
              <a:spLocks noChangeShapeType="1"/>
            </p:cNvSpPr>
            <p:nvPr/>
          </p:nvSpPr>
          <p:spPr bwMode="auto">
            <a:xfrm>
              <a:off x="1712" y="3042"/>
              <a:ext cx="63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7" name="Line 15"/>
            <p:cNvSpPr>
              <a:spLocks noChangeShapeType="1"/>
            </p:cNvSpPr>
            <p:nvPr/>
          </p:nvSpPr>
          <p:spPr bwMode="auto">
            <a:xfrm>
              <a:off x="2515" y="2612"/>
              <a:ext cx="0" cy="3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8" name="Line 16"/>
            <p:cNvSpPr>
              <a:spLocks noChangeShapeType="1"/>
            </p:cNvSpPr>
            <p:nvPr/>
          </p:nvSpPr>
          <p:spPr bwMode="auto">
            <a:xfrm flipH="1">
              <a:off x="2637" y="3042"/>
              <a:ext cx="6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9" name="Line 17"/>
            <p:cNvSpPr>
              <a:spLocks noChangeShapeType="1"/>
            </p:cNvSpPr>
            <p:nvPr/>
          </p:nvSpPr>
          <p:spPr bwMode="auto">
            <a:xfrm flipV="1">
              <a:off x="2515" y="3131"/>
              <a:ext cx="8" cy="5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20" name="Text Box 18"/>
            <p:cNvSpPr txBox="1">
              <a:spLocks noChangeArrowheads="1"/>
            </p:cNvSpPr>
            <p:nvPr/>
          </p:nvSpPr>
          <p:spPr bwMode="auto">
            <a:xfrm>
              <a:off x="2814" y="2665"/>
              <a:ext cx="1440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latin typeface="Calibri"/>
                </a:rPr>
                <a:t>Co-ax or twisted pair</a:t>
              </a:r>
            </a:p>
          </p:txBody>
        </p:sp>
        <p:sp>
          <p:nvSpPr>
            <p:cNvPr id="128021" name="Line 19"/>
            <p:cNvSpPr>
              <a:spLocks noChangeShapeType="1"/>
            </p:cNvSpPr>
            <p:nvPr/>
          </p:nvSpPr>
          <p:spPr bwMode="auto">
            <a:xfrm flipH="1">
              <a:off x="2969" y="2839"/>
              <a:ext cx="187" cy="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22" name="Text Box 20"/>
            <p:cNvSpPr txBox="1">
              <a:spLocks noChangeArrowheads="1"/>
            </p:cNvSpPr>
            <p:nvPr/>
          </p:nvSpPr>
          <p:spPr bwMode="auto">
            <a:xfrm>
              <a:off x="1817" y="3297"/>
              <a:ext cx="396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latin typeface="Calibri"/>
                </a:rPr>
                <a:t>hub</a:t>
              </a:r>
            </a:p>
          </p:txBody>
        </p:sp>
        <p:sp>
          <p:nvSpPr>
            <p:cNvPr id="128023" name="Line 21"/>
            <p:cNvSpPr>
              <a:spLocks noChangeShapeType="1"/>
            </p:cNvSpPr>
            <p:nvPr/>
          </p:nvSpPr>
          <p:spPr bwMode="auto">
            <a:xfrm flipV="1">
              <a:off x="2053" y="3148"/>
              <a:ext cx="267" cy="1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5136542" y="3933389"/>
            <a:ext cx="2520190" cy="1874760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04221" y="3822416"/>
            <a:ext cx="2607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Collision Domain</a:t>
            </a:r>
          </a:p>
          <a:p>
            <a:r>
              <a:rPr lang="en-US" dirty="0">
                <a:solidFill>
                  <a:srgbClr val="FF0000"/>
                </a:solidFill>
              </a:rPr>
              <a:t>in CSMA/CD </a:t>
            </a:r>
            <a:r>
              <a:rPr lang="en-US" i="1" dirty="0">
                <a:solidFill>
                  <a:srgbClr val="FF0000"/>
                </a:solidFill>
              </a:rPr>
              <a:t>speak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452311" y="3996256"/>
            <a:ext cx="1838666" cy="4303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7890" name="Picture 34" descr="Dodo">
            <a:extLst>
              <a:ext uri="{FF2B5EF4-FFF2-40B4-BE49-F238E27FC236}">
                <a16:creationId xmlns:a16="http://schemas.microsoft.com/office/drawing/2014/main" id="{4F35AC97-0C51-A748-8F4F-389CB71BA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0" y="39901"/>
            <a:ext cx="1555750" cy="133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33434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CSMA in our home</a:t>
            </a:r>
          </a:p>
        </p:txBody>
      </p:sp>
      <p:pic>
        <p:nvPicPr>
          <p:cNvPr id="4" name="Picture 3" descr="STD1_F5D407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193" y="3329445"/>
            <a:ext cx="1612159" cy="1612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6727" y="1399820"/>
            <a:ext cx="7003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Home Plug Powerline Networking….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105</a:t>
            </a:fld>
            <a:endParaRPr lang="en-US"/>
          </a:p>
        </p:txBody>
      </p:sp>
      <p:pic>
        <p:nvPicPr>
          <p:cNvPr id="8" name="Picture 7" descr="Screen shot 2012-03-07 at 09.53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4" y="3898705"/>
            <a:ext cx="7003259" cy="263605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6399105" y="4611042"/>
            <a:ext cx="1257627" cy="1442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6834" name="Picture 2" descr="TP-LINK TL-PA8010P V2 Powerline Adapter Kit - AV1300, Twin Pack">
            <a:extLst>
              <a:ext uri="{FF2B5EF4-FFF2-40B4-BE49-F238E27FC236}">
                <a16:creationId xmlns:a16="http://schemas.microsoft.com/office/drawing/2014/main" id="{F5FD13A9-6422-B647-88D6-24FC8E2CF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917" y="1948798"/>
            <a:ext cx="3136220" cy="278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736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Home Plug and similar Powerline Networking….</a:t>
            </a:r>
          </a:p>
        </p:txBody>
      </p:sp>
      <p:pic>
        <p:nvPicPr>
          <p:cNvPr id="4" name="Picture 3" descr="STD1_F5D407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321" y="1497155"/>
            <a:ext cx="1612159" cy="1612159"/>
          </a:xfrm>
          <a:prstGeom prst="rect">
            <a:avLst/>
          </a:prstGeom>
        </p:spPr>
      </p:pic>
      <p:pic>
        <p:nvPicPr>
          <p:cNvPr id="8" name="Picture 7" descr="Screen shot 2012-03-07 at 09.53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04" y="2053143"/>
            <a:ext cx="7003259" cy="263605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6362373" y="2737723"/>
            <a:ext cx="1257627" cy="1442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106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28F30D5-A89E-0048-BF6F-EC359EA5FAC3}"/>
              </a:ext>
            </a:extLst>
          </p:cNvPr>
          <p:cNvSpPr/>
          <p:nvPr/>
        </p:nvSpPr>
        <p:spPr>
          <a:xfrm rot="572980">
            <a:off x="820900" y="3206186"/>
            <a:ext cx="5737925" cy="1083289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6B4F7B-CFBE-B741-9A79-503F92996504}"/>
              </a:ext>
            </a:extLst>
          </p:cNvPr>
          <p:cNvSpPr txBox="1"/>
          <p:nvPr/>
        </p:nvSpPr>
        <p:spPr>
          <a:xfrm>
            <a:off x="183404" y="4779252"/>
            <a:ext cx="2607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Collision Domain</a:t>
            </a:r>
          </a:p>
          <a:p>
            <a:r>
              <a:rPr lang="en-US" dirty="0">
                <a:solidFill>
                  <a:srgbClr val="FF0000"/>
                </a:solidFill>
              </a:rPr>
              <a:t>in CSMA </a:t>
            </a:r>
            <a:r>
              <a:rPr lang="en-US" i="1" dirty="0">
                <a:solidFill>
                  <a:srgbClr val="FF0000"/>
                </a:solidFill>
              </a:rPr>
              <a:t>speak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8EAD9CD-C6CE-5142-B672-74C9DEAEB814}"/>
              </a:ext>
            </a:extLst>
          </p:cNvPr>
          <p:cNvCxnSpPr>
            <a:cxnSpLocks/>
          </p:cNvCxnSpPr>
          <p:nvPr/>
        </p:nvCxnSpPr>
        <p:spPr>
          <a:xfrm flipV="1">
            <a:off x="2106834" y="4339974"/>
            <a:ext cx="1693128" cy="7992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264B087-72C0-4D47-A15F-BCA778AA6F10}"/>
              </a:ext>
            </a:extLst>
          </p:cNvPr>
          <p:cNvSpPr txBox="1"/>
          <p:nvPr/>
        </p:nvSpPr>
        <p:spPr>
          <a:xfrm>
            <a:off x="616741" y="5584371"/>
            <a:ext cx="7003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secure network traffic on a specific </a:t>
            </a:r>
            <a:r>
              <a:rPr lang="en-US" dirty="0" err="1"/>
              <a:t>HomePlug</a:t>
            </a:r>
            <a:r>
              <a:rPr lang="en-US" dirty="0"/>
              <a:t> network, each set of adapters use an encryption key  common to a specific </a:t>
            </a:r>
            <a:r>
              <a:rPr lang="en-US" dirty="0" err="1"/>
              <a:t>HomePlug</a:t>
            </a:r>
            <a:r>
              <a:rPr lang="en-US" dirty="0"/>
              <a:t> network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745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EBB1508-3C05-C44B-9C0A-6EC8BE35DDEE}" type="slidenum">
              <a:rPr lang="en-US" sz="1200" i="0" smtClean="0">
                <a:latin typeface="Calibri"/>
                <a:cs typeface="Calibri"/>
              </a:rPr>
              <a:pPr/>
              <a:t>107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30052" name="Rectangle 2"/>
          <p:cNvSpPr>
            <a:spLocks noGrp="1" noChangeArrowheads="1"/>
          </p:cNvSpPr>
          <p:nvPr>
            <p:ph type="title"/>
          </p:nvPr>
        </p:nvSpPr>
        <p:spPr>
          <a:xfrm>
            <a:off x="54610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Switch (example: Ethernet Switch)</a:t>
            </a:r>
            <a:endParaRPr lang="en-US" i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30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1231900"/>
            <a:ext cx="8001000" cy="380365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link-layer device: smarter than hubs, take </a:t>
            </a:r>
            <a:r>
              <a:rPr lang="en-US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active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role</a:t>
            </a:r>
          </a:p>
          <a:p>
            <a:pPr lvl="1"/>
            <a:r>
              <a:rPr lang="en-US" dirty="0">
                <a:ea typeface="ＭＳ Ｐゴシック" charset="0"/>
              </a:rPr>
              <a:t>store, forward Ethernet frames</a:t>
            </a:r>
          </a:p>
          <a:p>
            <a:pPr lvl="1"/>
            <a:r>
              <a:rPr lang="en-US" dirty="0">
                <a:ea typeface="ＭＳ Ｐゴシック" charset="0"/>
              </a:rPr>
              <a:t>examine incoming frame</a:t>
            </a:r>
            <a:r>
              <a:rPr lang="ja-JP" altLang="en-US" dirty="0">
                <a:ea typeface="ＭＳ Ｐゴシック" charset="0"/>
              </a:rPr>
              <a:t>’</a:t>
            </a:r>
            <a:r>
              <a:rPr lang="en-US" dirty="0">
                <a:ea typeface="ＭＳ Ｐゴシック" charset="0"/>
              </a:rPr>
              <a:t>s MAC address,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selectively</a:t>
            </a:r>
            <a:r>
              <a:rPr lang="en-US" dirty="0">
                <a:ea typeface="ＭＳ Ｐゴシック" charset="0"/>
              </a:rPr>
              <a:t> forward  frame to one-or-more outgoing links when frame is to be forwarded on segment, uses CSMA/CD to access segment</a:t>
            </a:r>
            <a:endParaRPr lang="en-US" sz="2000" dirty="0">
              <a:ea typeface="ＭＳ Ｐゴシック" charset="0"/>
            </a:endParaRPr>
          </a:p>
          <a:p>
            <a:r>
              <a:rPr lang="en-US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transparent</a:t>
            </a:r>
          </a:p>
          <a:p>
            <a:pPr lvl="1"/>
            <a:r>
              <a:rPr lang="en-US" dirty="0">
                <a:ea typeface="ＭＳ Ｐゴシック" charset="0"/>
              </a:rPr>
              <a:t>hosts are unaware of presence of switches</a:t>
            </a:r>
            <a:endParaRPr lang="en-US" sz="2000" dirty="0">
              <a:ea typeface="ＭＳ Ｐゴシック" charset="0"/>
            </a:endParaRPr>
          </a:p>
          <a:p>
            <a:r>
              <a:rPr lang="en-US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plug-and-play, self-learning</a:t>
            </a:r>
          </a:p>
          <a:p>
            <a:pPr lvl="1"/>
            <a:r>
              <a:rPr lang="en-US" dirty="0">
                <a:ea typeface="ＭＳ Ｐゴシック" charset="0"/>
              </a:rPr>
              <a:t>switches do not need to be configured</a:t>
            </a:r>
            <a:endParaRPr lang="en-US" sz="2000" dirty="0">
              <a:ea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6A579B-0877-6E42-A690-F7EAED0F5D3B}"/>
              </a:ext>
            </a:extLst>
          </p:cNvPr>
          <p:cNvSpPr txBox="1"/>
          <p:nvPr/>
        </p:nvSpPr>
        <p:spPr>
          <a:xfrm>
            <a:off x="279133" y="5035550"/>
            <a:ext cx="77002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If you want to connect different physical media</a:t>
            </a:r>
          </a:p>
          <a:p>
            <a:r>
              <a:rPr lang="en-GB" sz="2000" dirty="0"/>
              <a:t>(optical – copper – coax – wireless - ….) </a:t>
            </a:r>
          </a:p>
          <a:p>
            <a:r>
              <a:rPr lang="en-GB" sz="2000" dirty="0"/>
              <a:t>											you </a:t>
            </a:r>
            <a:r>
              <a:rPr lang="en-GB" sz="2000" b="1" dirty="0"/>
              <a:t>NEED</a:t>
            </a:r>
            <a:r>
              <a:rPr lang="en-GB" sz="2000" dirty="0"/>
              <a:t> a switch.</a:t>
            </a:r>
          </a:p>
          <a:p>
            <a:r>
              <a:rPr lang="en-GB" sz="2000" dirty="0"/>
              <a:t>Why? (Because each link, each media access protocol is specialised)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517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0ABDBEA-9DD5-4D47-9302-1609A618F564}" type="slidenum">
              <a:rPr lang="en-US" sz="1200" i="0" smtClean="0">
                <a:latin typeface="Calibri"/>
                <a:cs typeface="Calibri"/>
              </a:rPr>
              <a:pPr/>
              <a:t>108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32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9563"/>
            <a:ext cx="77724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Switch:  allows </a:t>
            </a:r>
            <a:r>
              <a:rPr lang="en-US" sz="3200" i="1" dirty="0">
                <a:ea typeface="ＭＳ Ｐゴシック" charset="0"/>
                <a:cs typeface="ＭＳ Ｐゴシック" charset="0"/>
              </a:rPr>
              <a:t>multiple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 simultaneous transmissions</a:t>
            </a:r>
          </a:p>
        </p:txBody>
      </p:sp>
      <p:sp>
        <p:nvSpPr>
          <p:cNvPr id="132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4188" y="1800225"/>
            <a:ext cx="4503737" cy="45767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hosts have dedicated, direct connection to switch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switches buffer packets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Ethernet protocol used on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each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incoming link, but no collisions; full duplex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each link is its own collision domain</a:t>
            </a:r>
          </a:p>
          <a:p>
            <a:pPr>
              <a:lnSpc>
                <a:spcPct val="90000"/>
              </a:lnSpc>
            </a:pPr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switching:</a:t>
            </a:r>
            <a:r>
              <a:rPr lang="en-US" sz="2400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A-to-A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and B-to-B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simultaneously, without collisions 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not possible with dumb hub</a:t>
            </a:r>
          </a:p>
          <a:p>
            <a:pPr>
              <a:lnSpc>
                <a:spcPct val="90000"/>
              </a:lnSpc>
              <a:buFont typeface="ZapfDingbats" charset="0"/>
              <a:buNone/>
            </a:pP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32098" name="Object 2"/>
          <p:cNvGraphicFramePr>
            <a:graphicFrameLocks noChangeAspect="1"/>
          </p:cNvGraphicFramePr>
          <p:nvPr/>
        </p:nvGraphicFramePr>
        <p:xfrm>
          <a:off x="5029200" y="2185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104"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185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099" name="Object 3"/>
          <p:cNvGraphicFramePr>
            <a:graphicFrameLocks noChangeAspect="1"/>
          </p:cNvGraphicFramePr>
          <p:nvPr/>
        </p:nvGraphicFramePr>
        <p:xfrm>
          <a:off x="7686675" y="33115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105"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6675" y="33115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08" name="Line 13"/>
          <p:cNvSpPr>
            <a:spLocks noChangeShapeType="1"/>
          </p:cNvSpPr>
          <p:nvPr/>
        </p:nvSpPr>
        <p:spPr bwMode="auto">
          <a:xfrm>
            <a:off x="5575300" y="2582863"/>
            <a:ext cx="754063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2109" name="Line 14"/>
          <p:cNvSpPr>
            <a:spLocks noChangeShapeType="1"/>
          </p:cNvSpPr>
          <p:nvPr/>
        </p:nvSpPr>
        <p:spPr bwMode="auto">
          <a:xfrm flipV="1">
            <a:off x="5637213" y="3200400"/>
            <a:ext cx="679450" cy="6556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2110" name="Line 15"/>
          <p:cNvSpPr>
            <a:spLocks noChangeShapeType="1"/>
          </p:cNvSpPr>
          <p:nvPr/>
        </p:nvSpPr>
        <p:spPr bwMode="auto">
          <a:xfrm flipV="1">
            <a:off x="6761163" y="2533650"/>
            <a:ext cx="593725" cy="407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2111" name="Line 16"/>
          <p:cNvSpPr>
            <a:spLocks noChangeShapeType="1"/>
          </p:cNvSpPr>
          <p:nvPr/>
        </p:nvSpPr>
        <p:spPr bwMode="auto">
          <a:xfrm>
            <a:off x="6835775" y="3016250"/>
            <a:ext cx="939800" cy="395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2100" name="Object 4"/>
          <p:cNvGraphicFramePr>
            <a:graphicFrameLocks noChangeAspect="1"/>
          </p:cNvGraphicFramePr>
          <p:nvPr/>
        </p:nvGraphicFramePr>
        <p:xfrm>
          <a:off x="5365750" y="3836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106"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0" y="3836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101" name="Object 5"/>
          <p:cNvGraphicFramePr>
            <a:graphicFrameLocks noChangeAspect="1"/>
          </p:cNvGraphicFramePr>
          <p:nvPr/>
        </p:nvGraphicFramePr>
        <p:xfrm>
          <a:off x="7297738" y="2201863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107"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7738" y="2201863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102" name="Object 6"/>
          <p:cNvGraphicFramePr>
            <a:graphicFrameLocks noChangeAspect="1"/>
          </p:cNvGraphicFramePr>
          <p:nvPr/>
        </p:nvGraphicFramePr>
        <p:xfrm>
          <a:off x="6203950" y="16224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108"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3950" y="16224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12" name="Line 20"/>
          <p:cNvSpPr>
            <a:spLocks noChangeShapeType="1"/>
          </p:cNvSpPr>
          <p:nvPr/>
        </p:nvSpPr>
        <p:spPr bwMode="auto">
          <a:xfrm flipH="1" flipV="1">
            <a:off x="6529388" y="2132013"/>
            <a:ext cx="11112" cy="781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2103" name="Object 7"/>
          <p:cNvGraphicFramePr>
            <a:graphicFrameLocks noChangeAspect="1"/>
          </p:cNvGraphicFramePr>
          <p:nvPr/>
        </p:nvGraphicFramePr>
        <p:xfrm>
          <a:off x="6523038" y="3951288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109" name="Clip" r:id="rId10" imgW="1305000" imgH="1085760" progId="MS_ClipArt_Gallery.2">
                  <p:embed/>
                </p:oleObj>
              </mc:Choice>
              <mc:Fallback>
                <p:oleObj name="Clip" r:id="rId10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3038" y="3951288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13" name="Line 22"/>
          <p:cNvSpPr>
            <a:spLocks noChangeShapeType="1"/>
          </p:cNvSpPr>
          <p:nvPr/>
        </p:nvSpPr>
        <p:spPr bwMode="auto">
          <a:xfrm flipH="1" flipV="1">
            <a:off x="6538913" y="3159125"/>
            <a:ext cx="204787" cy="808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2114" name="Text Box 23"/>
          <p:cNvSpPr txBox="1">
            <a:spLocks noChangeArrowheads="1"/>
          </p:cNvSpPr>
          <p:nvPr/>
        </p:nvSpPr>
        <p:spPr bwMode="auto">
          <a:xfrm>
            <a:off x="6411913" y="1243013"/>
            <a:ext cx="318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</a:p>
        </p:txBody>
      </p:sp>
      <p:sp>
        <p:nvSpPr>
          <p:cNvPr id="132115" name="Text Box 24"/>
          <p:cNvSpPr txBox="1">
            <a:spLocks noChangeArrowheads="1"/>
          </p:cNvSpPr>
          <p:nvPr/>
        </p:nvSpPr>
        <p:spPr bwMode="auto">
          <a:xfrm>
            <a:off x="6605588" y="4502150"/>
            <a:ext cx="433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2116" name="Text Box 25"/>
          <p:cNvSpPr txBox="1">
            <a:spLocks noChangeArrowheads="1"/>
          </p:cNvSpPr>
          <p:nvPr/>
        </p:nvSpPr>
        <p:spPr bwMode="auto">
          <a:xfrm>
            <a:off x="7827963" y="19129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</a:p>
        </p:txBody>
      </p:sp>
      <p:sp>
        <p:nvSpPr>
          <p:cNvPr id="132117" name="Text Box 26"/>
          <p:cNvSpPr txBox="1">
            <a:spLocks noChangeArrowheads="1"/>
          </p:cNvSpPr>
          <p:nvPr/>
        </p:nvSpPr>
        <p:spPr bwMode="auto">
          <a:xfrm>
            <a:off x="5497513" y="4398963"/>
            <a:ext cx="4256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2118" name="Text Box 27"/>
          <p:cNvSpPr txBox="1">
            <a:spLocks noChangeArrowheads="1"/>
          </p:cNvSpPr>
          <p:nvPr/>
        </p:nvSpPr>
        <p:spPr bwMode="auto">
          <a:xfrm>
            <a:off x="7918450" y="37798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</a:p>
        </p:txBody>
      </p:sp>
      <p:sp>
        <p:nvSpPr>
          <p:cNvPr id="132119" name="Text Box 28"/>
          <p:cNvSpPr txBox="1">
            <a:spLocks noChangeArrowheads="1"/>
          </p:cNvSpPr>
          <p:nvPr/>
        </p:nvSpPr>
        <p:spPr bwMode="auto">
          <a:xfrm>
            <a:off x="5006975" y="1860550"/>
            <a:ext cx="423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grpSp>
        <p:nvGrpSpPr>
          <p:cNvPr id="132120" name="Group 33"/>
          <p:cNvGrpSpPr>
            <a:grpSpLocks/>
          </p:cNvGrpSpPr>
          <p:nvPr/>
        </p:nvGrpSpPr>
        <p:grpSpPr bwMode="auto">
          <a:xfrm>
            <a:off x="6145213" y="2936875"/>
            <a:ext cx="720725" cy="279400"/>
            <a:chOff x="3913" y="3140"/>
            <a:chExt cx="454" cy="176"/>
          </a:xfrm>
        </p:grpSpPr>
        <p:sp>
          <p:nvSpPr>
            <p:cNvPr id="132128" name="Rectangle 29"/>
            <p:cNvSpPr>
              <a:spLocks noChangeArrowheads="1"/>
            </p:cNvSpPr>
            <p:nvPr/>
          </p:nvSpPr>
          <p:spPr bwMode="auto">
            <a:xfrm>
              <a:off x="3913" y="3228"/>
              <a:ext cx="407" cy="88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2129" name="Freeform 30"/>
            <p:cNvSpPr>
              <a:spLocks/>
            </p:cNvSpPr>
            <p:nvPr/>
          </p:nvSpPr>
          <p:spPr bwMode="auto">
            <a:xfrm>
              <a:off x="3958" y="3145"/>
              <a:ext cx="409" cy="68"/>
            </a:xfrm>
            <a:custGeom>
              <a:avLst/>
              <a:gdLst>
                <a:gd name="T0" fmla="*/ 0 w 280"/>
                <a:gd name="T1" fmla="*/ 79 h 63"/>
                <a:gd name="T2" fmla="*/ 115 w 280"/>
                <a:gd name="T3" fmla="*/ 78 h 63"/>
                <a:gd name="T4" fmla="*/ 682 w 280"/>
                <a:gd name="T5" fmla="*/ 0 h 63"/>
                <a:gd name="T6" fmla="*/ 87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2130" name="Freeform 31"/>
            <p:cNvSpPr>
              <a:spLocks/>
            </p:cNvSpPr>
            <p:nvPr/>
          </p:nvSpPr>
          <p:spPr bwMode="auto">
            <a:xfrm>
              <a:off x="4044" y="3140"/>
              <a:ext cx="251" cy="75"/>
            </a:xfrm>
            <a:custGeom>
              <a:avLst/>
              <a:gdLst>
                <a:gd name="T0" fmla="*/ 0 w 148"/>
                <a:gd name="T1" fmla="*/ 0 h 74"/>
                <a:gd name="T2" fmla="*/ 195 w 148"/>
                <a:gd name="T3" fmla="*/ 0 h 74"/>
                <a:gd name="T4" fmla="*/ 497 w 148"/>
                <a:gd name="T5" fmla="*/ 77 h 74"/>
                <a:gd name="T6" fmla="*/ 722 w 148"/>
                <a:gd name="T7" fmla="*/ 77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"/>
                <a:gd name="T13" fmla="*/ 0 h 74"/>
                <a:gd name="T14" fmla="*/ 148 w 148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" h="74">
                  <a:moveTo>
                    <a:pt x="0" y="0"/>
                  </a:moveTo>
                  <a:lnTo>
                    <a:pt x="40" y="0"/>
                  </a:lnTo>
                  <a:lnTo>
                    <a:pt x="102" y="74"/>
                  </a:lnTo>
                  <a:lnTo>
                    <a:pt x="148" y="7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32121" name="Text Box 34"/>
          <p:cNvSpPr txBox="1">
            <a:spLocks noChangeArrowheads="1"/>
          </p:cNvSpPr>
          <p:nvPr/>
        </p:nvSpPr>
        <p:spPr bwMode="auto">
          <a:xfrm>
            <a:off x="5893707" y="5062538"/>
            <a:ext cx="25778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Calibri"/>
              </a:rPr>
              <a:t>switch with six interfaces</a:t>
            </a:r>
          </a:p>
          <a:p>
            <a:pPr algn="ctr"/>
            <a:r>
              <a:rPr lang="en-US" sz="1800" dirty="0">
                <a:latin typeface="Calibri"/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1,2,3,4,5,6</a:t>
            </a:r>
            <a:r>
              <a:rPr lang="en-US" sz="1800" dirty="0">
                <a:latin typeface="Calibri"/>
              </a:rPr>
              <a:t>)</a:t>
            </a:r>
            <a:r>
              <a:rPr lang="en-US" sz="1800" i="0" dirty="0">
                <a:latin typeface="Calibri"/>
              </a:rPr>
              <a:t>  </a:t>
            </a:r>
          </a:p>
        </p:txBody>
      </p:sp>
      <p:sp>
        <p:nvSpPr>
          <p:cNvPr id="132122" name="Text Box 35"/>
          <p:cNvSpPr txBox="1">
            <a:spLocks noChangeArrowheads="1"/>
          </p:cNvSpPr>
          <p:nvPr/>
        </p:nvSpPr>
        <p:spPr bwMode="auto">
          <a:xfrm>
            <a:off x="6286500" y="26066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132123" name="Text Box 36"/>
          <p:cNvSpPr txBox="1">
            <a:spLocks noChangeArrowheads="1"/>
          </p:cNvSpPr>
          <p:nvPr/>
        </p:nvSpPr>
        <p:spPr bwMode="auto">
          <a:xfrm>
            <a:off x="6619875" y="26320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132124" name="Text Box 37"/>
          <p:cNvSpPr txBox="1">
            <a:spLocks noChangeArrowheads="1"/>
          </p:cNvSpPr>
          <p:nvPr/>
        </p:nvSpPr>
        <p:spPr bwMode="auto">
          <a:xfrm>
            <a:off x="6897688" y="2784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132125" name="Text Box 38"/>
          <p:cNvSpPr txBox="1">
            <a:spLocks noChangeArrowheads="1"/>
          </p:cNvSpPr>
          <p:nvPr/>
        </p:nvSpPr>
        <p:spPr bwMode="auto">
          <a:xfrm>
            <a:off x="6581775" y="3165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132126" name="Text Box 39"/>
          <p:cNvSpPr txBox="1">
            <a:spLocks noChangeArrowheads="1"/>
          </p:cNvSpPr>
          <p:nvPr/>
        </p:nvSpPr>
        <p:spPr bwMode="auto">
          <a:xfrm>
            <a:off x="6151563" y="3227388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132127" name="Text Box 40"/>
          <p:cNvSpPr txBox="1">
            <a:spLocks noChangeArrowheads="1"/>
          </p:cNvSpPr>
          <p:nvPr/>
        </p:nvSpPr>
        <p:spPr bwMode="auto">
          <a:xfrm>
            <a:off x="5892800" y="2830513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9371869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D971247-90F3-8445-81E7-D54D4703071A}" type="slidenum">
              <a:rPr lang="en-US" sz="1200" i="0" smtClean="0">
                <a:latin typeface="Calibri"/>
                <a:cs typeface="Calibri"/>
              </a:rPr>
              <a:pPr/>
              <a:t>109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34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9563"/>
            <a:ext cx="77724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Switch Table</a:t>
            </a:r>
          </a:p>
        </p:txBody>
      </p:sp>
      <p:sp>
        <p:nvSpPr>
          <p:cNvPr id="134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88" y="1549400"/>
            <a:ext cx="4835525" cy="4805363"/>
          </a:xfrm>
        </p:spPr>
        <p:txBody>
          <a:bodyPr/>
          <a:lstStyle/>
          <a:p>
            <a:r>
              <a:rPr lang="en-US" sz="2400" i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Q: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how does switch know that A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reachable via interface 4, B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reachable via interface 5?</a:t>
            </a:r>
          </a:p>
          <a:p>
            <a:r>
              <a:rPr lang="en-US" sz="2400" i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 each switch has a 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switch table,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each entry:</a:t>
            </a:r>
          </a:p>
          <a:p>
            <a:pPr lvl="1"/>
            <a:r>
              <a:rPr lang="en-US" sz="2000" dirty="0">
                <a:ea typeface="ＭＳ Ｐゴシック" charset="0"/>
              </a:rPr>
              <a:t>(MAC address of host, interface to reach host, time stamp)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looks like a routing table!</a:t>
            </a:r>
          </a:p>
          <a:p>
            <a:r>
              <a:rPr lang="en-US" sz="2400" i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Q: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how are entries created, maintained in switch table? </a:t>
            </a:r>
          </a:p>
          <a:p>
            <a:pPr lvl="1"/>
            <a:r>
              <a:rPr lang="en-US" sz="2000" dirty="0">
                <a:ea typeface="ＭＳ Ｐゴシック" charset="0"/>
              </a:rPr>
              <a:t>something like a routing protocol?</a:t>
            </a:r>
          </a:p>
        </p:txBody>
      </p:sp>
      <p:graphicFrame>
        <p:nvGraphicFramePr>
          <p:cNvPr id="134146" name="Object 2"/>
          <p:cNvGraphicFramePr>
            <a:graphicFrameLocks noChangeAspect="1"/>
          </p:cNvGraphicFramePr>
          <p:nvPr/>
        </p:nvGraphicFramePr>
        <p:xfrm>
          <a:off x="5029200" y="2185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128"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185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47" name="Object 3"/>
          <p:cNvGraphicFramePr>
            <a:graphicFrameLocks noChangeAspect="1"/>
          </p:cNvGraphicFramePr>
          <p:nvPr/>
        </p:nvGraphicFramePr>
        <p:xfrm>
          <a:off x="7686675" y="33115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129"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6675" y="33115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56" name="Line 6"/>
          <p:cNvSpPr>
            <a:spLocks noChangeShapeType="1"/>
          </p:cNvSpPr>
          <p:nvPr/>
        </p:nvSpPr>
        <p:spPr bwMode="auto">
          <a:xfrm>
            <a:off x="5575300" y="2582863"/>
            <a:ext cx="754063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4157" name="Line 7"/>
          <p:cNvSpPr>
            <a:spLocks noChangeShapeType="1"/>
          </p:cNvSpPr>
          <p:nvPr/>
        </p:nvSpPr>
        <p:spPr bwMode="auto">
          <a:xfrm flipV="1">
            <a:off x="5637213" y="3200400"/>
            <a:ext cx="679450" cy="6556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4158" name="Line 8"/>
          <p:cNvSpPr>
            <a:spLocks noChangeShapeType="1"/>
          </p:cNvSpPr>
          <p:nvPr/>
        </p:nvSpPr>
        <p:spPr bwMode="auto">
          <a:xfrm flipV="1">
            <a:off x="6761163" y="2533650"/>
            <a:ext cx="593725" cy="407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4159" name="Line 9"/>
          <p:cNvSpPr>
            <a:spLocks noChangeShapeType="1"/>
          </p:cNvSpPr>
          <p:nvPr/>
        </p:nvSpPr>
        <p:spPr bwMode="auto">
          <a:xfrm>
            <a:off x="6835775" y="3016250"/>
            <a:ext cx="939800" cy="395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4148" name="Object 4"/>
          <p:cNvGraphicFramePr>
            <a:graphicFrameLocks noChangeAspect="1"/>
          </p:cNvGraphicFramePr>
          <p:nvPr/>
        </p:nvGraphicFramePr>
        <p:xfrm>
          <a:off x="5365750" y="3836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130"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0" y="3836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49" name="Object 5"/>
          <p:cNvGraphicFramePr>
            <a:graphicFrameLocks noChangeAspect="1"/>
          </p:cNvGraphicFramePr>
          <p:nvPr/>
        </p:nvGraphicFramePr>
        <p:xfrm>
          <a:off x="7297738" y="2201863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131"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7738" y="2201863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0" name="Object 6"/>
          <p:cNvGraphicFramePr>
            <a:graphicFrameLocks noChangeAspect="1"/>
          </p:cNvGraphicFramePr>
          <p:nvPr/>
        </p:nvGraphicFramePr>
        <p:xfrm>
          <a:off x="6203950" y="16224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132"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3950" y="16224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60" name="Line 13"/>
          <p:cNvSpPr>
            <a:spLocks noChangeShapeType="1"/>
          </p:cNvSpPr>
          <p:nvPr/>
        </p:nvSpPr>
        <p:spPr bwMode="auto">
          <a:xfrm flipH="1" flipV="1">
            <a:off x="6529388" y="2132013"/>
            <a:ext cx="11112" cy="781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4151" name="Object 7"/>
          <p:cNvGraphicFramePr>
            <a:graphicFrameLocks noChangeAspect="1"/>
          </p:cNvGraphicFramePr>
          <p:nvPr/>
        </p:nvGraphicFramePr>
        <p:xfrm>
          <a:off x="6523038" y="3951288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133" name="Clip" r:id="rId10" imgW="1305000" imgH="1085760" progId="MS_ClipArt_Gallery.2">
                  <p:embed/>
                </p:oleObj>
              </mc:Choice>
              <mc:Fallback>
                <p:oleObj name="Clip" r:id="rId10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3038" y="3951288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61" name="Line 15"/>
          <p:cNvSpPr>
            <a:spLocks noChangeShapeType="1"/>
          </p:cNvSpPr>
          <p:nvPr/>
        </p:nvSpPr>
        <p:spPr bwMode="auto">
          <a:xfrm flipH="1" flipV="1">
            <a:off x="6538913" y="3159125"/>
            <a:ext cx="204787" cy="808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4162" name="Text Box 16"/>
          <p:cNvSpPr txBox="1">
            <a:spLocks noChangeArrowheads="1"/>
          </p:cNvSpPr>
          <p:nvPr/>
        </p:nvSpPr>
        <p:spPr bwMode="auto">
          <a:xfrm>
            <a:off x="6411913" y="1243013"/>
            <a:ext cx="318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</a:p>
        </p:txBody>
      </p:sp>
      <p:sp>
        <p:nvSpPr>
          <p:cNvPr id="134163" name="Text Box 17"/>
          <p:cNvSpPr txBox="1">
            <a:spLocks noChangeArrowheads="1"/>
          </p:cNvSpPr>
          <p:nvPr/>
        </p:nvSpPr>
        <p:spPr bwMode="auto">
          <a:xfrm>
            <a:off x="6605588" y="4502150"/>
            <a:ext cx="433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4164" name="Text Box 18"/>
          <p:cNvSpPr txBox="1">
            <a:spLocks noChangeArrowheads="1"/>
          </p:cNvSpPr>
          <p:nvPr/>
        </p:nvSpPr>
        <p:spPr bwMode="auto">
          <a:xfrm>
            <a:off x="7827963" y="19129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</a:p>
        </p:txBody>
      </p:sp>
      <p:sp>
        <p:nvSpPr>
          <p:cNvPr id="134165" name="Text Box 19"/>
          <p:cNvSpPr txBox="1">
            <a:spLocks noChangeArrowheads="1"/>
          </p:cNvSpPr>
          <p:nvPr/>
        </p:nvSpPr>
        <p:spPr bwMode="auto">
          <a:xfrm>
            <a:off x="5497513" y="4398963"/>
            <a:ext cx="4256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4166" name="Text Box 20"/>
          <p:cNvSpPr txBox="1">
            <a:spLocks noChangeArrowheads="1"/>
          </p:cNvSpPr>
          <p:nvPr/>
        </p:nvSpPr>
        <p:spPr bwMode="auto">
          <a:xfrm>
            <a:off x="7918450" y="37798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</a:p>
        </p:txBody>
      </p:sp>
      <p:sp>
        <p:nvSpPr>
          <p:cNvPr id="134167" name="Text Box 21"/>
          <p:cNvSpPr txBox="1">
            <a:spLocks noChangeArrowheads="1"/>
          </p:cNvSpPr>
          <p:nvPr/>
        </p:nvSpPr>
        <p:spPr bwMode="auto">
          <a:xfrm>
            <a:off x="5006975" y="1860550"/>
            <a:ext cx="423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grpSp>
        <p:nvGrpSpPr>
          <p:cNvPr id="134168" name="Group 22"/>
          <p:cNvGrpSpPr>
            <a:grpSpLocks/>
          </p:cNvGrpSpPr>
          <p:nvPr/>
        </p:nvGrpSpPr>
        <p:grpSpPr bwMode="auto">
          <a:xfrm>
            <a:off x="6145213" y="2936875"/>
            <a:ext cx="720725" cy="279400"/>
            <a:chOff x="3913" y="3140"/>
            <a:chExt cx="454" cy="176"/>
          </a:xfrm>
        </p:grpSpPr>
        <p:sp>
          <p:nvSpPr>
            <p:cNvPr id="134176" name="Rectangle 23"/>
            <p:cNvSpPr>
              <a:spLocks noChangeArrowheads="1"/>
            </p:cNvSpPr>
            <p:nvPr/>
          </p:nvSpPr>
          <p:spPr bwMode="auto">
            <a:xfrm>
              <a:off x="3913" y="3228"/>
              <a:ext cx="407" cy="88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4177" name="Freeform 24"/>
            <p:cNvSpPr>
              <a:spLocks/>
            </p:cNvSpPr>
            <p:nvPr/>
          </p:nvSpPr>
          <p:spPr bwMode="auto">
            <a:xfrm>
              <a:off x="3958" y="3145"/>
              <a:ext cx="409" cy="68"/>
            </a:xfrm>
            <a:custGeom>
              <a:avLst/>
              <a:gdLst>
                <a:gd name="T0" fmla="*/ 0 w 280"/>
                <a:gd name="T1" fmla="*/ 79 h 63"/>
                <a:gd name="T2" fmla="*/ 115 w 280"/>
                <a:gd name="T3" fmla="*/ 78 h 63"/>
                <a:gd name="T4" fmla="*/ 682 w 280"/>
                <a:gd name="T5" fmla="*/ 0 h 63"/>
                <a:gd name="T6" fmla="*/ 87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4178" name="Freeform 25"/>
            <p:cNvSpPr>
              <a:spLocks/>
            </p:cNvSpPr>
            <p:nvPr/>
          </p:nvSpPr>
          <p:spPr bwMode="auto">
            <a:xfrm>
              <a:off x="4044" y="3140"/>
              <a:ext cx="251" cy="75"/>
            </a:xfrm>
            <a:custGeom>
              <a:avLst/>
              <a:gdLst>
                <a:gd name="T0" fmla="*/ 0 w 148"/>
                <a:gd name="T1" fmla="*/ 0 h 74"/>
                <a:gd name="T2" fmla="*/ 195 w 148"/>
                <a:gd name="T3" fmla="*/ 0 h 74"/>
                <a:gd name="T4" fmla="*/ 497 w 148"/>
                <a:gd name="T5" fmla="*/ 77 h 74"/>
                <a:gd name="T6" fmla="*/ 722 w 148"/>
                <a:gd name="T7" fmla="*/ 77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"/>
                <a:gd name="T13" fmla="*/ 0 h 74"/>
                <a:gd name="T14" fmla="*/ 148 w 148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" h="74">
                  <a:moveTo>
                    <a:pt x="0" y="0"/>
                  </a:moveTo>
                  <a:lnTo>
                    <a:pt x="40" y="0"/>
                  </a:lnTo>
                  <a:lnTo>
                    <a:pt x="102" y="74"/>
                  </a:lnTo>
                  <a:lnTo>
                    <a:pt x="148" y="7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34169" name="Text Box 26"/>
          <p:cNvSpPr txBox="1">
            <a:spLocks noChangeArrowheads="1"/>
          </p:cNvSpPr>
          <p:nvPr/>
        </p:nvSpPr>
        <p:spPr bwMode="auto">
          <a:xfrm>
            <a:off x="5893707" y="5062538"/>
            <a:ext cx="25778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Calibri"/>
              </a:rPr>
              <a:t>switch with six interfaces</a:t>
            </a:r>
          </a:p>
          <a:p>
            <a:pPr algn="ctr"/>
            <a:r>
              <a:rPr lang="en-US" sz="1800" dirty="0">
                <a:latin typeface="Calibri"/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1,2,3,4,5,6</a:t>
            </a:r>
            <a:r>
              <a:rPr lang="en-US" sz="1800" dirty="0">
                <a:latin typeface="Calibri"/>
              </a:rPr>
              <a:t>)</a:t>
            </a:r>
            <a:r>
              <a:rPr lang="en-US" sz="1800" i="0" dirty="0">
                <a:latin typeface="Calibri"/>
              </a:rPr>
              <a:t>  </a:t>
            </a:r>
          </a:p>
        </p:txBody>
      </p:sp>
      <p:sp>
        <p:nvSpPr>
          <p:cNvPr id="134170" name="Text Box 27"/>
          <p:cNvSpPr txBox="1">
            <a:spLocks noChangeArrowheads="1"/>
          </p:cNvSpPr>
          <p:nvPr/>
        </p:nvSpPr>
        <p:spPr bwMode="auto">
          <a:xfrm>
            <a:off x="6286500" y="26066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134171" name="Text Box 28"/>
          <p:cNvSpPr txBox="1">
            <a:spLocks noChangeArrowheads="1"/>
          </p:cNvSpPr>
          <p:nvPr/>
        </p:nvSpPr>
        <p:spPr bwMode="auto">
          <a:xfrm>
            <a:off x="6619875" y="26320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134172" name="Text Box 29"/>
          <p:cNvSpPr txBox="1">
            <a:spLocks noChangeArrowheads="1"/>
          </p:cNvSpPr>
          <p:nvPr/>
        </p:nvSpPr>
        <p:spPr bwMode="auto">
          <a:xfrm>
            <a:off x="6897688" y="2784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134173" name="Text Box 30"/>
          <p:cNvSpPr txBox="1">
            <a:spLocks noChangeArrowheads="1"/>
          </p:cNvSpPr>
          <p:nvPr/>
        </p:nvSpPr>
        <p:spPr bwMode="auto">
          <a:xfrm>
            <a:off x="6581775" y="3165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134174" name="Text Box 31"/>
          <p:cNvSpPr txBox="1">
            <a:spLocks noChangeArrowheads="1"/>
          </p:cNvSpPr>
          <p:nvPr/>
        </p:nvSpPr>
        <p:spPr bwMode="auto">
          <a:xfrm>
            <a:off x="6151563" y="3227388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134175" name="Text Box 32"/>
          <p:cNvSpPr txBox="1">
            <a:spLocks noChangeArrowheads="1"/>
          </p:cNvSpPr>
          <p:nvPr/>
        </p:nvSpPr>
        <p:spPr bwMode="auto">
          <a:xfrm>
            <a:off x="5892800" y="2830513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35669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94A1C-A92E-1045-877F-EF4C98B4F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Bandwidth vs Signal to Noise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032C4-D605-0345-BCB0-99BD8D95F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8316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i="1" dirty="0"/>
              <a:t>what’s better</a:t>
            </a:r>
            <a:r>
              <a:rPr lang="en-GB" dirty="0"/>
              <a:t>: high bandwidth or low signal to noise?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for channels with white noise have information capacity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dirty="0"/>
              <a:t> measured in bits per second, of a channel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	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dirty="0"/>
              <a:t> is the bandwidth of the channel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S/N</a:t>
            </a:r>
            <a:r>
              <a:rPr lang="en-GB" dirty="0"/>
              <a:t> is the ratio of received signal power to received noise power.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537CA6-CCC8-6149-879E-F57ADA403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8316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channels with no noise have infinite information capacity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r>
              <a:rPr lang="en-GB" dirty="0"/>
              <a:t>channels with any signal have nonzero information capacity</a:t>
            </a:r>
          </a:p>
          <a:p>
            <a:endParaRPr lang="en-GB" dirty="0"/>
          </a:p>
          <a:p>
            <a:r>
              <a:rPr lang="en-GB" dirty="0"/>
              <a:t>channels with signal to noise ratio of unity have an information capacity in bits per second equal to its bandwidth in hertz </a:t>
            </a:r>
          </a:p>
          <a:p>
            <a:endParaRPr lang="en-GB" dirty="0"/>
          </a:p>
          <a:p>
            <a:r>
              <a:rPr lang="en-GB" dirty="0"/>
              <a:t>(This is actually NOT the definition of information capacity; it is derived from the definition) 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8F99E3-5956-8D4E-A37A-6C58C74E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953F4F-802B-EC48-B487-2759A2725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" y="4091781"/>
            <a:ext cx="3566160" cy="42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3427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8E88C22-7153-2D43-96AE-AB1BC351CB5C}" type="slidenum">
              <a:rPr lang="en-US" sz="1200" i="0" smtClean="0">
                <a:latin typeface="Calibri"/>
                <a:cs typeface="Calibri"/>
              </a:rPr>
              <a:pPr/>
              <a:t>110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36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Switch: self-learning</a:t>
            </a:r>
          </a:p>
        </p:txBody>
      </p:sp>
      <p:sp>
        <p:nvSpPr>
          <p:cNvPr id="136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850" y="1547813"/>
            <a:ext cx="4202113" cy="41148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switch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learns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which hosts can be reached through which interfaces</a:t>
            </a:r>
          </a:p>
          <a:p>
            <a:pPr lvl="1"/>
            <a:r>
              <a:rPr lang="en-US" sz="2000" dirty="0">
                <a:ea typeface="ＭＳ Ｐゴシック" charset="0"/>
              </a:rPr>
              <a:t>when frame received, switch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learns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  location of sender: incoming LAN segment</a:t>
            </a:r>
          </a:p>
          <a:p>
            <a:pPr lvl="1"/>
            <a:r>
              <a:rPr lang="en-US" sz="2000" dirty="0">
                <a:ea typeface="ＭＳ Ｐゴシック" charset="0"/>
              </a:rPr>
              <a:t>records sender/location pair in switch table</a:t>
            </a:r>
          </a:p>
        </p:txBody>
      </p:sp>
      <p:graphicFrame>
        <p:nvGraphicFramePr>
          <p:cNvPr id="136194" name="Object 2"/>
          <p:cNvGraphicFramePr>
            <a:graphicFrameLocks noChangeAspect="1"/>
          </p:cNvGraphicFramePr>
          <p:nvPr/>
        </p:nvGraphicFramePr>
        <p:xfrm>
          <a:off x="5029200" y="2185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64" name="Clip" r:id="rId5" imgW="1305000" imgH="1085760" progId="MS_ClipArt_Gallery.2">
                  <p:embed/>
                </p:oleObj>
              </mc:Choice>
              <mc:Fallback>
                <p:oleObj name="Clip" r:id="rId5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185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195" name="Object 3"/>
          <p:cNvGraphicFramePr>
            <a:graphicFrameLocks noChangeAspect="1"/>
          </p:cNvGraphicFramePr>
          <p:nvPr/>
        </p:nvGraphicFramePr>
        <p:xfrm>
          <a:off x="7686675" y="33115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65"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6675" y="33115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204" name="Line 6"/>
          <p:cNvSpPr>
            <a:spLocks noChangeShapeType="1"/>
          </p:cNvSpPr>
          <p:nvPr/>
        </p:nvSpPr>
        <p:spPr bwMode="auto">
          <a:xfrm>
            <a:off x="5575300" y="2582863"/>
            <a:ext cx="754063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6205" name="Line 7"/>
          <p:cNvSpPr>
            <a:spLocks noChangeShapeType="1"/>
          </p:cNvSpPr>
          <p:nvPr/>
        </p:nvSpPr>
        <p:spPr bwMode="auto">
          <a:xfrm flipV="1">
            <a:off x="5637213" y="3200400"/>
            <a:ext cx="679450" cy="6556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6206" name="Line 8"/>
          <p:cNvSpPr>
            <a:spLocks noChangeShapeType="1"/>
          </p:cNvSpPr>
          <p:nvPr/>
        </p:nvSpPr>
        <p:spPr bwMode="auto">
          <a:xfrm flipV="1">
            <a:off x="6761163" y="2533650"/>
            <a:ext cx="593725" cy="407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6207" name="Line 9"/>
          <p:cNvSpPr>
            <a:spLocks noChangeShapeType="1"/>
          </p:cNvSpPr>
          <p:nvPr/>
        </p:nvSpPr>
        <p:spPr bwMode="auto">
          <a:xfrm>
            <a:off x="6835775" y="3016250"/>
            <a:ext cx="939800" cy="395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6196" name="Object 4"/>
          <p:cNvGraphicFramePr>
            <a:graphicFrameLocks noChangeAspect="1"/>
          </p:cNvGraphicFramePr>
          <p:nvPr/>
        </p:nvGraphicFramePr>
        <p:xfrm>
          <a:off x="5365750" y="3836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66"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0" y="3836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197" name="Object 5"/>
          <p:cNvGraphicFramePr>
            <a:graphicFrameLocks noChangeAspect="1"/>
          </p:cNvGraphicFramePr>
          <p:nvPr/>
        </p:nvGraphicFramePr>
        <p:xfrm>
          <a:off x="7297738" y="2201863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67"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7738" y="2201863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198" name="Object 6"/>
          <p:cNvGraphicFramePr>
            <a:graphicFrameLocks noChangeAspect="1"/>
          </p:cNvGraphicFramePr>
          <p:nvPr/>
        </p:nvGraphicFramePr>
        <p:xfrm>
          <a:off x="6203950" y="16224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68" name="Clip" r:id="rId10" imgW="1305000" imgH="1085760" progId="MS_ClipArt_Gallery.2">
                  <p:embed/>
                </p:oleObj>
              </mc:Choice>
              <mc:Fallback>
                <p:oleObj name="Clip" r:id="rId10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3950" y="16224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208" name="Line 13"/>
          <p:cNvSpPr>
            <a:spLocks noChangeShapeType="1"/>
          </p:cNvSpPr>
          <p:nvPr/>
        </p:nvSpPr>
        <p:spPr bwMode="auto">
          <a:xfrm flipH="1" flipV="1">
            <a:off x="6529388" y="2132013"/>
            <a:ext cx="11112" cy="781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6199" name="Object 7"/>
          <p:cNvGraphicFramePr>
            <a:graphicFrameLocks noChangeAspect="1"/>
          </p:cNvGraphicFramePr>
          <p:nvPr/>
        </p:nvGraphicFramePr>
        <p:xfrm>
          <a:off x="6523038" y="3951288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69" name="Clip" r:id="rId11" imgW="1305000" imgH="1085760" progId="MS_ClipArt_Gallery.2">
                  <p:embed/>
                </p:oleObj>
              </mc:Choice>
              <mc:Fallback>
                <p:oleObj name="Clip" r:id="rId11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3038" y="3951288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209" name="Line 15"/>
          <p:cNvSpPr>
            <a:spLocks noChangeShapeType="1"/>
          </p:cNvSpPr>
          <p:nvPr/>
        </p:nvSpPr>
        <p:spPr bwMode="auto">
          <a:xfrm flipH="1" flipV="1">
            <a:off x="6538913" y="3159125"/>
            <a:ext cx="204787" cy="808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6210" name="Text Box 16"/>
          <p:cNvSpPr txBox="1">
            <a:spLocks noChangeArrowheads="1"/>
          </p:cNvSpPr>
          <p:nvPr/>
        </p:nvSpPr>
        <p:spPr bwMode="auto">
          <a:xfrm>
            <a:off x="6411913" y="1243013"/>
            <a:ext cx="318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</a:p>
        </p:txBody>
      </p:sp>
      <p:sp>
        <p:nvSpPr>
          <p:cNvPr id="136211" name="Text Box 17"/>
          <p:cNvSpPr txBox="1">
            <a:spLocks noChangeArrowheads="1"/>
          </p:cNvSpPr>
          <p:nvPr/>
        </p:nvSpPr>
        <p:spPr bwMode="auto">
          <a:xfrm>
            <a:off x="6605588" y="4502150"/>
            <a:ext cx="433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6212" name="Text Box 18"/>
          <p:cNvSpPr txBox="1">
            <a:spLocks noChangeArrowheads="1"/>
          </p:cNvSpPr>
          <p:nvPr/>
        </p:nvSpPr>
        <p:spPr bwMode="auto">
          <a:xfrm>
            <a:off x="7827963" y="19129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</a:p>
        </p:txBody>
      </p:sp>
      <p:sp>
        <p:nvSpPr>
          <p:cNvPr id="136213" name="Text Box 19"/>
          <p:cNvSpPr txBox="1">
            <a:spLocks noChangeArrowheads="1"/>
          </p:cNvSpPr>
          <p:nvPr/>
        </p:nvSpPr>
        <p:spPr bwMode="auto">
          <a:xfrm>
            <a:off x="5497513" y="4398963"/>
            <a:ext cx="4256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6214" name="Text Box 20"/>
          <p:cNvSpPr txBox="1">
            <a:spLocks noChangeArrowheads="1"/>
          </p:cNvSpPr>
          <p:nvPr/>
        </p:nvSpPr>
        <p:spPr bwMode="auto">
          <a:xfrm>
            <a:off x="7918450" y="37798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</a:p>
        </p:txBody>
      </p:sp>
      <p:sp>
        <p:nvSpPr>
          <p:cNvPr id="136215" name="Text Box 21"/>
          <p:cNvSpPr txBox="1">
            <a:spLocks noChangeArrowheads="1"/>
          </p:cNvSpPr>
          <p:nvPr/>
        </p:nvSpPr>
        <p:spPr bwMode="auto">
          <a:xfrm>
            <a:off x="5006975" y="1860550"/>
            <a:ext cx="423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grpSp>
        <p:nvGrpSpPr>
          <p:cNvPr id="136216" name="Group 22"/>
          <p:cNvGrpSpPr>
            <a:grpSpLocks/>
          </p:cNvGrpSpPr>
          <p:nvPr/>
        </p:nvGrpSpPr>
        <p:grpSpPr bwMode="auto">
          <a:xfrm>
            <a:off x="6145213" y="2936875"/>
            <a:ext cx="720725" cy="279400"/>
            <a:chOff x="3913" y="3140"/>
            <a:chExt cx="454" cy="176"/>
          </a:xfrm>
        </p:grpSpPr>
        <p:sp>
          <p:nvSpPr>
            <p:cNvPr id="136244" name="Rectangle 23"/>
            <p:cNvSpPr>
              <a:spLocks noChangeArrowheads="1"/>
            </p:cNvSpPr>
            <p:nvPr/>
          </p:nvSpPr>
          <p:spPr bwMode="auto">
            <a:xfrm>
              <a:off x="3913" y="3228"/>
              <a:ext cx="407" cy="88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45" name="Freeform 24"/>
            <p:cNvSpPr>
              <a:spLocks/>
            </p:cNvSpPr>
            <p:nvPr/>
          </p:nvSpPr>
          <p:spPr bwMode="auto">
            <a:xfrm>
              <a:off x="3958" y="3145"/>
              <a:ext cx="409" cy="68"/>
            </a:xfrm>
            <a:custGeom>
              <a:avLst/>
              <a:gdLst>
                <a:gd name="T0" fmla="*/ 0 w 280"/>
                <a:gd name="T1" fmla="*/ 79 h 63"/>
                <a:gd name="T2" fmla="*/ 115 w 280"/>
                <a:gd name="T3" fmla="*/ 78 h 63"/>
                <a:gd name="T4" fmla="*/ 682 w 280"/>
                <a:gd name="T5" fmla="*/ 0 h 63"/>
                <a:gd name="T6" fmla="*/ 87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46" name="Freeform 25"/>
            <p:cNvSpPr>
              <a:spLocks/>
            </p:cNvSpPr>
            <p:nvPr/>
          </p:nvSpPr>
          <p:spPr bwMode="auto">
            <a:xfrm>
              <a:off x="4044" y="3140"/>
              <a:ext cx="251" cy="75"/>
            </a:xfrm>
            <a:custGeom>
              <a:avLst/>
              <a:gdLst>
                <a:gd name="T0" fmla="*/ 0 w 148"/>
                <a:gd name="T1" fmla="*/ 0 h 74"/>
                <a:gd name="T2" fmla="*/ 195 w 148"/>
                <a:gd name="T3" fmla="*/ 0 h 74"/>
                <a:gd name="T4" fmla="*/ 497 w 148"/>
                <a:gd name="T5" fmla="*/ 77 h 74"/>
                <a:gd name="T6" fmla="*/ 722 w 148"/>
                <a:gd name="T7" fmla="*/ 77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"/>
                <a:gd name="T13" fmla="*/ 0 h 74"/>
                <a:gd name="T14" fmla="*/ 148 w 148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" h="74">
                  <a:moveTo>
                    <a:pt x="0" y="0"/>
                  </a:moveTo>
                  <a:lnTo>
                    <a:pt x="40" y="0"/>
                  </a:lnTo>
                  <a:lnTo>
                    <a:pt x="102" y="74"/>
                  </a:lnTo>
                  <a:lnTo>
                    <a:pt x="148" y="7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36217" name="Text Box 26"/>
          <p:cNvSpPr txBox="1">
            <a:spLocks noChangeArrowheads="1"/>
          </p:cNvSpPr>
          <p:nvPr/>
        </p:nvSpPr>
        <p:spPr bwMode="auto">
          <a:xfrm>
            <a:off x="6286500" y="26066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136218" name="Text Box 27"/>
          <p:cNvSpPr txBox="1">
            <a:spLocks noChangeArrowheads="1"/>
          </p:cNvSpPr>
          <p:nvPr/>
        </p:nvSpPr>
        <p:spPr bwMode="auto">
          <a:xfrm>
            <a:off x="6619875" y="26320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136219" name="Text Box 28"/>
          <p:cNvSpPr txBox="1">
            <a:spLocks noChangeArrowheads="1"/>
          </p:cNvSpPr>
          <p:nvPr/>
        </p:nvSpPr>
        <p:spPr bwMode="auto">
          <a:xfrm>
            <a:off x="6897688" y="2784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136220" name="Text Box 29"/>
          <p:cNvSpPr txBox="1">
            <a:spLocks noChangeArrowheads="1"/>
          </p:cNvSpPr>
          <p:nvPr/>
        </p:nvSpPr>
        <p:spPr bwMode="auto">
          <a:xfrm>
            <a:off x="6581775" y="3165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136221" name="Text Box 30"/>
          <p:cNvSpPr txBox="1">
            <a:spLocks noChangeArrowheads="1"/>
          </p:cNvSpPr>
          <p:nvPr/>
        </p:nvSpPr>
        <p:spPr bwMode="auto">
          <a:xfrm>
            <a:off x="6151563" y="3227388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136222" name="Text Box 31"/>
          <p:cNvSpPr txBox="1">
            <a:spLocks noChangeArrowheads="1"/>
          </p:cNvSpPr>
          <p:nvPr/>
        </p:nvSpPr>
        <p:spPr bwMode="auto">
          <a:xfrm>
            <a:off x="5892800" y="2830513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6</a:t>
            </a: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6778625" y="1223963"/>
            <a:ext cx="1428750" cy="369887"/>
            <a:chOff x="1750" y="3514"/>
            <a:chExt cx="900" cy="233"/>
          </a:xfrm>
        </p:grpSpPr>
        <p:sp>
          <p:nvSpPr>
            <p:cNvPr id="136240" name="Rectangle 32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41" name="Text Box 33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36242" name="Line 34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43" name="Line 35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6994529" y="525463"/>
            <a:ext cx="1350963" cy="714375"/>
            <a:chOff x="4406" y="331"/>
            <a:chExt cx="851" cy="450"/>
          </a:xfrm>
        </p:grpSpPr>
        <p:sp>
          <p:nvSpPr>
            <p:cNvPr id="136236" name="Line 37"/>
            <p:cNvSpPr>
              <a:spLocks noChangeShapeType="1"/>
            </p:cNvSpPr>
            <p:nvPr/>
          </p:nvSpPr>
          <p:spPr bwMode="auto">
            <a:xfrm flipV="1">
              <a:off x="4406" y="439"/>
              <a:ext cx="252" cy="3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37" name="Line 38"/>
            <p:cNvSpPr>
              <a:spLocks noChangeShapeType="1"/>
            </p:cNvSpPr>
            <p:nvPr/>
          </p:nvSpPr>
          <p:spPr bwMode="auto">
            <a:xfrm flipV="1">
              <a:off x="4524" y="594"/>
              <a:ext cx="137" cy="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38" name="Text Box 39"/>
            <p:cNvSpPr txBox="1">
              <a:spLocks noChangeArrowheads="1"/>
            </p:cNvSpPr>
            <p:nvPr/>
          </p:nvSpPr>
          <p:spPr bwMode="auto">
            <a:xfrm>
              <a:off x="4643" y="331"/>
              <a:ext cx="61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latin typeface="Calibri"/>
                </a:rPr>
                <a:t>Source: A</a:t>
              </a:r>
            </a:p>
          </p:txBody>
        </p:sp>
        <p:sp>
          <p:nvSpPr>
            <p:cNvPr id="136239" name="Text Box 40"/>
            <p:cNvSpPr txBox="1">
              <a:spLocks noChangeArrowheads="1"/>
            </p:cNvSpPr>
            <p:nvPr/>
          </p:nvSpPr>
          <p:spPr bwMode="auto">
            <a:xfrm>
              <a:off x="4660" y="492"/>
              <a:ext cx="57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 err="1">
                  <a:latin typeface="Calibri"/>
                </a:rPr>
                <a:t>Dest</a:t>
              </a:r>
              <a:r>
                <a:rPr lang="en-US" sz="1600" i="0" dirty="0">
                  <a:latin typeface="Calibri"/>
                </a:rPr>
                <a:t>: A</a:t>
              </a:r>
              <a:r>
                <a:rPr lang="ja-JP" altLang="en-US" sz="1600" i="0" dirty="0">
                  <a:latin typeface="Calibri"/>
                </a:rPr>
                <a:t>’</a:t>
              </a:r>
              <a:endParaRPr lang="en-US" sz="1600" i="0" dirty="0">
                <a:latin typeface="Calibri"/>
              </a:endParaRPr>
            </a:p>
          </p:txBody>
        </p:sp>
      </p:grpSp>
      <p:grpSp>
        <p:nvGrpSpPr>
          <p:cNvPr id="5" name="Group 47"/>
          <p:cNvGrpSpPr>
            <a:grpSpLocks/>
          </p:cNvGrpSpPr>
          <p:nvPr/>
        </p:nvGrpSpPr>
        <p:grpSpPr bwMode="auto">
          <a:xfrm>
            <a:off x="3336927" y="4937125"/>
            <a:ext cx="3070226" cy="1444625"/>
            <a:chOff x="3441" y="3154"/>
            <a:chExt cx="1934" cy="910"/>
          </a:xfrm>
        </p:grpSpPr>
        <p:sp>
          <p:nvSpPr>
            <p:cNvPr id="136231" name="Rectangle 43"/>
            <p:cNvSpPr>
              <a:spLocks noChangeArrowheads="1"/>
            </p:cNvSpPr>
            <p:nvPr/>
          </p:nvSpPr>
          <p:spPr bwMode="auto">
            <a:xfrm>
              <a:off x="3449" y="3154"/>
              <a:ext cx="1893" cy="9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32" name="Text Box 42"/>
            <p:cNvSpPr txBox="1">
              <a:spLocks noChangeArrowheads="1"/>
            </p:cNvSpPr>
            <p:nvPr/>
          </p:nvSpPr>
          <p:spPr bwMode="auto">
            <a:xfrm>
              <a:off x="3441" y="3175"/>
              <a:ext cx="193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MAC </a:t>
              </a:r>
              <a:r>
                <a:rPr lang="en-US" sz="1800" i="0" dirty="0" err="1">
                  <a:latin typeface="Calibri"/>
                </a:rPr>
                <a:t>addr</a:t>
              </a:r>
              <a:r>
                <a:rPr lang="en-US" sz="1800" i="0" dirty="0">
                  <a:latin typeface="Calibri"/>
                </a:rPr>
                <a:t>       interface        TTL</a:t>
              </a:r>
            </a:p>
          </p:txBody>
        </p:sp>
        <p:sp>
          <p:nvSpPr>
            <p:cNvPr id="136233" name="Line 44"/>
            <p:cNvSpPr>
              <a:spLocks noChangeShapeType="1"/>
            </p:cNvSpPr>
            <p:nvPr/>
          </p:nvSpPr>
          <p:spPr bwMode="auto">
            <a:xfrm>
              <a:off x="4226" y="3154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34" name="Line 45"/>
            <p:cNvSpPr>
              <a:spLocks noChangeShapeType="1"/>
            </p:cNvSpPr>
            <p:nvPr/>
          </p:nvSpPr>
          <p:spPr bwMode="auto">
            <a:xfrm>
              <a:off x="4963" y="3157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35" name="Line 46"/>
            <p:cNvSpPr>
              <a:spLocks noChangeShapeType="1"/>
            </p:cNvSpPr>
            <p:nvPr/>
          </p:nvSpPr>
          <p:spPr bwMode="auto">
            <a:xfrm>
              <a:off x="3452" y="3397"/>
              <a:ext cx="18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420912" name="Text Box 48"/>
          <p:cNvSpPr txBox="1">
            <a:spLocks noChangeArrowheads="1"/>
          </p:cNvSpPr>
          <p:nvPr/>
        </p:nvSpPr>
        <p:spPr bwMode="auto">
          <a:xfrm>
            <a:off x="6473060" y="5326063"/>
            <a:ext cx="17065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Calibri"/>
              </a:rPr>
              <a:t>Switch table </a:t>
            </a:r>
          </a:p>
          <a:p>
            <a:pPr algn="ctr"/>
            <a:r>
              <a:rPr lang="en-US" sz="1800" dirty="0">
                <a:latin typeface="Calibri"/>
              </a:rPr>
              <a:t>(initially empty)</a:t>
            </a: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3771901" y="5370513"/>
            <a:ext cx="2505076" cy="377825"/>
            <a:chOff x="2376" y="3383"/>
            <a:chExt cx="1578" cy="238"/>
          </a:xfrm>
        </p:grpSpPr>
        <p:sp>
          <p:nvSpPr>
            <p:cNvPr id="136228" name="Text Box 49"/>
            <p:cNvSpPr txBox="1">
              <a:spLocks noChangeArrowheads="1"/>
            </p:cNvSpPr>
            <p:nvPr/>
          </p:nvSpPr>
          <p:spPr bwMode="auto">
            <a:xfrm>
              <a:off x="2376" y="3388"/>
              <a:ext cx="24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A</a:t>
              </a:r>
            </a:p>
          </p:txBody>
        </p:sp>
        <p:sp>
          <p:nvSpPr>
            <p:cNvPr id="136229" name="Text Box 50"/>
            <p:cNvSpPr txBox="1">
              <a:spLocks noChangeArrowheads="1"/>
            </p:cNvSpPr>
            <p:nvPr/>
          </p:nvSpPr>
          <p:spPr bwMode="auto">
            <a:xfrm>
              <a:off x="3133" y="3387"/>
              <a:ext cx="23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1</a:t>
              </a:r>
            </a:p>
          </p:txBody>
        </p:sp>
        <p:sp>
          <p:nvSpPr>
            <p:cNvPr id="136230" name="Text Box 51"/>
            <p:cNvSpPr txBox="1">
              <a:spLocks noChangeArrowheads="1"/>
            </p:cNvSpPr>
            <p:nvPr/>
          </p:nvSpPr>
          <p:spPr bwMode="auto">
            <a:xfrm>
              <a:off x="3655" y="3383"/>
              <a:ext cx="29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60</a:t>
              </a: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05317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20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59259E-6 L -0.10694 0.11482 L -0.10694 0.24329 " pathEditMode="relative" rAng="0" ptsTypes="AAA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7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91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2F80D7D-28B4-AA4B-9833-313C787CB9DE}" type="slidenum">
              <a:rPr lang="en-US" sz="1200" i="0" smtClean="0">
                <a:latin typeface="Calibri"/>
                <a:cs typeface="Calibri"/>
              </a:rPr>
              <a:pPr/>
              <a:t>111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38244" name="Rectangle 2"/>
          <p:cNvSpPr>
            <a:spLocks noGrp="1" noChangeArrowheads="1"/>
          </p:cNvSpPr>
          <p:nvPr>
            <p:ph type="title"/>
          </p:nvPr>
        </p:nvSpPr>
        <p:spPr>
          <a:xfrm>
            <a:off x="509588" y="0"/>
            <a:ext cx="7772400" cy="1143000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Switch: frame filtering/forwarding</a:t>
            </a:r>
          </a:p>
        </p:txBody>
      </p:sp>
      <p:sp>
        <p:nvSpPr>
          <p:cNvPr id="138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1150938"/>
            <a:ext cx="8201025" cy="5480276"/>
          </a:xfrm>
        </p:spPr>
        <p:txBody>
          <a:bodyPr>
            <a:normAutofit/>
          </a:bodyPr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When  frame received:</a:t>
            </a:r>
            <a:b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</a:br>
            <a:endParaRPr lang="en-US" sz="2400" u="sng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1. record link associated with sending host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2. index switch table using MAC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dest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address</a:t>
            </a:r>
            <a:endParaRPr lang="en-US" sz="2400" b="1" dirty="0">
              <a:solidFill>
                <a:schemeClr val="accent2"/>
              </a:solidFill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3. if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entry found for destination</a:t>
            </a:r>
            <a:br>
              <a:rPr lang="en-US" sz="2400" dirty="0">
                <a:ea typeface="ＭＳ Ｐゴシック" charset="0"/>
                <a:cs typeface="ＭＳ Ｐゴシック" charset="0"/>
              </a:rPr>
            </a:br>
            <a:r>
              <a:rPr lang="en-US" sz="2400" dirty="0">
                <a:ea typeface="ＭＳ Ｐゴシック" charset="0"/>
                <a:cs typeface="ＭＳ Ｐゴシック" charset="0"/>
              </a:rPr>
              <a:t>  </a:t>
            </a: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then {</a:t>
            </a:r>
          </a:p>
          <a:p>
            <a:pPr>
              <a:buFont typeface="ZapfDingbats" charset="0"/>
              <a:buNone/>
            </a:pP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     if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dest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on segment from which frame arrived</a:t>
            </a:r>
            <a:br>
              <a:rPr lang="en-US" sz="2400" dirty="0">
                <a:ea typeface="ＭＳ Ｐゴシック" charset="0"/>
                <a:cs typeface="ＭＳ Ｐゴシック" charset="0"/>
              </a:rPr>
            </a:br>
            <a:r>
              <a:rPr lang="en-US" sz="2400" dirty="0">
                <a:ea typeface="ＭＳ Ｐゴシック" charset="0"/>
                <a:cs typeface="ＭＳ Ｐゴシック" charset="0"/>
              </a:rPr>
              <a:t>       </a:t>
            </a: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then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drop the frame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          </a:t>
            </a: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else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forward the frame on interface indicated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    </a:t>
            </a: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  }   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     </a:t>
            </a: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else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flood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3">
              <a:buFontTx/>
              <a:buNone/>
            </a:pPr>
            <a:r>
              <a:rPr lang="en-US" dirty="0">
                <a:ea typeface="ＭＳ Ｐゴシック" charset="0"/>
              </a:rPr>
              <a:t>  </a:t>
            </a:r>
          </a:p>
        </p:txBody>
      </p:sp>
      <p:sp>
        <p:nvSpPr>
          <p:cNvPr id="138246" name="Text Box 4"/>
          <p:cNvSpPr txBox="1">
            <a:spLocks noChangeArrowheads="1"/>
          </p:cNvSpPr>
          <p:nvPr/>
        </p:nvSpPr>
        <p:spPr bwMode="auto">
          <a:xfrm>
            <a:off x="3094038" y="5453063"/>
            <a:ext cx="4171873" cy="83099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  <a:latin typeface="Calibri"/>
              </a:rPr>
              <a:t>forward on all but the interface </a:t>
            </a:r>
          </a:p>
          <a:p>
            <a:r>
              <a:rPr lang="en-US" dirty="0">
                <a:solidFill>
                  <a:schemeClr val="accent2"/>
                </a:solidFill>
                <a:latin typeface="Calibri"/>
              </a:rPr>
              <a:t>on which the frame arrived</a:t>
            </a:r>
            <a:endParaRPr lang="en-US" sz="2000" dirty="0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138247" name="Line 5"/>
          <p:cNvSpPr>
            <a:spLocks noChangeShapeType="1"/>
          </p:cNvSpPr>
          <p:nvPr/>
        </p:nvSpPr>
        <p:spPr bwMode="auto">
          <a:xfrm flipH="1" flipV="1">
            <a:off x="2612570" y="5179786"/>
            <a:ext cx="427492" cy="77968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742333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83DC810-E735-4E4C-BDD5-15EBD6FDC84D}" type="slidenum">
              <a:rPr lang="en-US" sz="1200" i="0" smtClean="0">
                <a:latin typeface="Calibri"/>
                <a:cs typeface="Calibri"/>
              </a:rPr>
              <a:pPr/>
              <a:t>112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40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696913"/>
            <a:ext cx="3108325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Self-learning, forwarding: example</a:t>
            </a:r>
          </a:p>
        </p:txBody>
      </p:sp>
      <p:graphicFrame>
        <p:nvGraphicFramePr>
          <p:cNvPr id="140290" name="Object 2"/>
          <p:cNvGraphicFramePr>
            <a:graphicFrameLocks noChangeAspect="1"/>
          </p:cNvGraphicFramePr>
          <p:nvPr/>
        </p:nvGraphicFramePr>
        <p:xfrm>
          <a:off x="5029200" y="2185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76" name="Clip" r:id="rId5" imgW="1305000" imgH="1085760" progId="MS_ClipArt_Gallery.2">
                  <p:embed/>
                </p:oleObj>
              </mc:Choice>
              <mc:Fallback>
                <p:oleObj name="Clip" r:id="rId5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185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1" name="Object 3"/>
          <p:cNvGraphicFramePr>
            <a:graphicFrameLocks noChangeAspect="1"/>
          </p:cNvGraphicFramePr>
          <p:nvPr/>
        </p:nvGraphicFramePr>
        <p:xfrm>
          <a:off x="7686675" y="33115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77"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6675" y="33115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299" name="Line 6"/>
          <p:cNvSpPr>
            <a:spLocks noChangeShapeType="1"/>
          </p:cNvSpPr>
          <p:nvPr/>
        </p:nvSpPr>
        <p:spPr bwMode="auto">
          <a:xfrm>
            <a:off x="5575300" y="2582863"/>
            <a:ext cx="754063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40300" name="Line 7"/>
          <p:cNvSpPr>
            <a:spLocks noChangeShapeType="1"/>
          </p:cNvSpPr>
          <p:nvPr/>
        </p:nvSpPr>
        <p:spPr bwMode="auto">
          <a:xfrm flipV="1">
            <a:off x="5637213" y="3200400"/>
            <a:ext cx="679450" cy="6556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40301" name="Line 8"/>
          <p:cNvSpPr>
            <a:spLocks noChangeShapeType="1"/>
          </p:cNvSpPr>
          <p:nvPr/>
        </p:nvSpPr>
        <p:spPr bwMode="auto">
          <a:xfrm flipV="1">
            <a:off x="6761163" y="2533650"/>
            <a:ext cx="593725" cy="407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40302" name="Line 9"/>
          <p:cNvSpPr>
            <a:spLocks noChangeShapeType="1"/>
          </p:cNvSpPr>
          <p:nvPr/>
        </p:nvSpPr>
        <p:spPr bwMode="auto">
          <a:xfrm>
            <a:off x="6835775" y="3016250"/>
            <a:ext cx="939800" cy="395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40292" name="Object 4"/>
          <p:cNvGraphicFramePr>
            <a:graphicFrameLocks noChangeAspect="1"/>
          </p:cNvGraphicFramePr>
          <p:nvPr/>
        </p:nvGraphicFramePr>
        <p:xfrm>
          <a:off x="5365750" y="3836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78"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0" y="3836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3" name="Object 5"/>
          <p:cNvGraphicFramePr>
            <a:graphicFrameLocks noChangeAspect="1"/>
          </p:cNvGraphicFramePr>
          <p:nvPr/>
        </p:nvGraphicFramePr>
        <p:xfrm>
          <a:off x="7297738" y="2201863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79"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7738" y="2201863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4" name="Object 6"/>
          <p:cNvGraphicFramePr>
            <a:graphicFrameLocks noChangeAspect="1"/>
          </p:cNvGraphicFramePr>
          <p:nvPr/>
        </p:nvGraphicFramePr>
        <p:xfrm>
          <a:off x="6203950" y="16224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80" name="Clip" r:id="rId10" imgW="1305000" imgH="1085760" progId="MS_ClipArt_Gallery.2">
                  <p:embed/>
                </p:oleObj>
              </mc:Choice>
              <mc:Fallback>
                <p:oleObj name="Clip" r:id="rId10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3950" y="16224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303" name="Line 13"/>
          <p:cNvSpPr>
            <a:spLocks noChangeShapeType="1"/>
          </p:cNvSpPr>
          <p:nvPr/>
        </p:nvSpPr>
        <p:spPr bwMode="auto">
          <a:xfrm flipH="1" flipV="1">
            <a:off x="6529388" y="2132013"/>
            <a:ext cx="11112" cy="781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40295" name="Object 7"/>
          <p:cNvGraphicFramePr>
            <a:graphicFrameLocks noChangeAspect="1"/>
          </p:cNvGraphicFramePr>
          <p:nvPr/>
        </p:nvGraphicFramePr>
        <p:xfrm>
          <a:off x="6523038" y="3951288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81" name="Clip" r:id="rId11" imgW="1305000" imgH="1085760" progId="MS_ClipArt_Gallery.2">
                  <p:embed/>
                </p:oleObj>
              </mc:Choice>
              <mc:Fallback>
                <p:oleObj name="Clip" r:id="rId11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3038" y="3951288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304" name="Line 15"/>
          <p:cNvSpPr>
            <a:spLocks noChangeShapeType="1"/>
          </p:cNvSpPr>
          <p:nvPr/>
        </p:nvSpPr>
        <p:spPr bwMode="auto">
          <a:xfrm flipH="1" flipV="1">
            <a:off x="6538913" y="3159125"/>
            <a:ext cx="204787" cy="808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40305" name="Text Box 16"/>
          <p:cNvSpPr txBox="1">
            <a:spLocks noChangeArrowheads="1"/>
          </p:cNvSpPr>
          <p:nvPr/>
        </p:nvSpPr>
        <p:spPr bwMode="auto">
          <a:xfrm>
            <a:off x="6411913" y="1243013"/>
            <a:ext cx="318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</a:p>
        </p:txBody>
      </p:sp>
      <p:sp>
        <p:nvSpPr>
          <p:cNvPr id="140306" name="Text Box 17"/>
          <p:cNvSpPr txBox="1">
            <a:spLocks noChangeArrowheads="1"/>
          </p:cNvSpPr>
          <p:nvPr/>
        </p:nvSpPr>
        <p:spPr bwMode="auto">
          <a:xfrm>
            <a:off x="6605588" y="4502150"/>
            <a:ext cx="433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40307" name="Text Box 18"/>
          <p:cNvSpPr txBox="1">
            <a:spLocks noChangeArrowheads="1"/>
          </p:cNvSpPr>
          <p:nvPr/>
        </p:nvSpPr>
        <p:spPr bwMode="auto">
          <a:xfrm>
            <a:off x="7827963" y="19129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</a:p>
        </p:txBody>
      </p:sp>
      <p:sp>
        <p:nvSpPr>
          <p:cNvPr id="140308" name="Text Box 19"/>
          <p:cNvSpPr txBox="1">
            <a:spLocks noChangeArrowheads="1"/>
          </p:cNvSpPr>
          <p:nvPr/>
        </p:nvSpPr>
        <p:spPr bwMode="auto">
          <a:xfrm>
            <a:off x="5497513" y="4398963"/>
            <a:ext cx="4256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40309" name="Text Box 20"/>
          <p:cNvSpPr txBox="1">
            <a:spLocks noChangeArrowheads="1"/>
          </p:cNvSpPr>
          <p:nvPr/>
        </p:nvSpPr>
        <p:spPr bwMode="auto">
          <a:xfrm>
            <a:off x="7918450" y="37798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</a:p>
        </p:txBody>
      </p:sp>
      <p:sp>
        <p:nvSpPr>
          <p:cNvPr id="140310" name="Text Box 21"/>
          <p:cNvSpPr txBox="1">
            <a:spLocks noChangeArrowheads="1"/>
          </p:cNvSpPr>
          <p:nvPr/>
        </p:nvSpPr>
        <p:spPr bwMode="auto">
          <a:xfrm>
            <a:off x="5006975" y="1860550"/>
            <a:ext cx="423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grpSp>
        <p:nvGrpSpPr>
          <p:cNvPr id="140311" name="Group 22"/>
          <p:cNvGrpSpPr>
            <a:grpSpLocks/>
          </p:cNvGrpSpPr>
          <p:nvPr/>
        </p:nvGrpSpPr>
        <p:grpSpPr bwMode="auto">
          <a:xfrm>
            <a:off x="6145213" y="2936875"/>
            <a:ext cx="720725" cy="279400"/>
            <a:chOff x="3913" y="3140"/>
            <a:chExt cx="454" cy="176"/>
          </a:xfrm>
        </p:grpSpPr>
        <p:sp>
          <p:nvSpPr>
            <p:cNvPr id="140377" name="Rectangle 23"/>
            <p:cNvSpPr>
              <a:spLocks noChangeArrowheads="1"/>
            </p:cNvSpPr>
            <p:nvPr/>
          </p:nvSpPr>
          <p:spPr bwMode="auto">
            <a:xfrm>
              <a:off x="3913" y="3228"/>
              <a:ext cx="407" cy="88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8" name="Freeform 24"/>
            <p:cNvSpPr>
              <a:spLocks/>
            </p:cNvSpPr>
            <p:nvPr/>
          </p:nvSpPr>
          <p:spPr bwMode="auto">
            <a:xfrm>
              <a:off x="3958" y="3145"/>
              <a:ext cx="409" cy="68"/>
            </a:xfrm>
            <a:custGeom>
              <a:avLst/>
              <a:gdLst>
                <a:gd name="T0" fmla="*/ 0 w 280"/>
                <a:gd name="T1" fmla="*/ 79 h 63"/>
                <a:gd name="T2" fmla="*/ 115 w 280"/>
                <a:gd name="T3" fmla="*/ 78 h 63"/>
                <a:gd name="T4" fmla="*/ 682 w 280"/>
                <a:gd name="T5" fmla="*/ 0 h 63"/>
                <a:gd name="T6" fmla="*/ 87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9" name="Freeform 25"/>
            <p:cNvSpPr>
              <a:spLocks/>
            </p:cNvSpPr>
            <p:nvPr/>
          </p:nvSpPr>
          <p:spPr bwMode="auto">
            <a:xfrm>
              <a:off x="4044" y="3140"/>
              <a:ext cx="251" cy="75"/>
            </a:xfrm>
            <a:custGeom>
              <a:avLst/>
              <a:gdLst>
                <a:gd name="T0" fmla="*/ 0 w 148"/>
                <a:gd name="T1" fmla="*/ 0 h 74"/>
                <a:gd name="T2" fmla="*/ 195 w 148"/>
                <a:gd name="T3" fmla="*/ 0 h 74"/>
                <a:gd name="T4" fmla="*/ 497 w 148"/>
                <a:gd name="T5" fmla="*/ 77 h 74"/>
                <a:gd name="T6" fmla="*/ 722 w 148"/>
                <a:gd name="T7" fmla="*/ 77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"/>
                <a:gd name="T13" fmla="*/ 0 h 74"/>
                <a:gd name="T14" fmla="*/ 148 w 148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" h="74">
                  <a:moveTo>
                    <a:pt x="0" y="0"/>
                  </a:moveTo>
                  <a:lnTo>
                    <a:pt x="40" y="0"/>
                  </a:lnTo>
                  <a:lnTo>
                    <a:pt x="102" y="74"/>
                  </a:lnTo>
                  <a:lnTo>
                    <a:pt x="148" y="7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40312" name="Text Box 26"/>
          <p:cNvSpPr txBox="1">
            <a:spLocks noChangeArrowheads="1"/>
          </p:cNvSpPr>
          <p:nvPr/>
        </p:nvSpPr>
        <p:spPr bwMode="auto">
          <a:xfrm>
            <a:off x="6286500" y="26066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140313" name="Text Box 27"/>
          <p:cNvSpPr txBox="1">
            <a:spLocks noChangeArrowheads="1"/>
          </p:cNvSpPr>
          <p:nvPr/>
        </p:nvSpPr>
        <p:spPr bwMode="auto">
          <a:xfrm>
            <a:off x="6619875" y="26320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140314" name="Text Box 28"/>
          <p:cNvSpPr txBox="1">
            <a:spLocks noChangeArrowheads="1"/>
          </p:cNvSpPr>
          <p:nvPr/>
        </p:nvSpPr>
        <p:spPr bwMode="auto">
          <a:xfrm>
            <a:off x="6897688" y="2784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140315" name="Text Box 29"/>
          <p:cNvSpPr txBox="1">
            <a:spLocks noChangeArrowheads="1"/>
          </p:cNvSpPr>
          <p:nvPr/>
        </p:nvSpPr>
        <p:spPr bwMode="auto">
          <a:xfrm>
            <a:off x="6581775" y="3165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140316" name="Text Box 30"/>
          <p:cNvSpPr txBox="1">
            <a:spLocks noChangeArrowheads="1"/>
          </p:cNvSpPr>
          <p:nvPr/>
        </p:nvSpPr>
        <p:spPr bwMode="auto">
          <a:xfrm>
            <a:off x="6151563" y="3227388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140317" name="Text Box 31"/>
          <p:cNvSpPr txBox="1">
            <a:spLocks noChangeArrowheads="1"/>
          </p:cNvSpPr>
          <p:nvPr/>
        </p:nvSpPr>
        <p:spPr bwMode="auto">
          <a:xfrm>
            <a:off x="5892800" y="2830513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6</a:t>
            </a: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6778625" y="1223963"/>
            <a:ext cx="1428750" cy="369887"/>
            <a:chOff x="1750" y="3514"/>
            <a:chExt cx="900" cy="233"/>
          </a:xfrm>
        </p:grpSpPr>
        <p:sp>
          <p:nvSpPr>
            <p:cNvPr id="140373" name="Rectangle 33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4" name="Text Box 34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75" name="Line 35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6" name="Line 36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6994529" y="525463"/>
            <a:ext cx="1350963" cy="714375"/>
            <a:chOff x="4406" y="331"/>
            <a:chExt cx="851" cy="450"/>
          </a:xfrm>
        </p:grpSpPr>
        <p:sp>
          <p:nvSpPr>
            <p:cNvPr id="140369" name="Line 38"/>
            <p:cNvSpPr>
              <a:spLocks noChangeShapeType="1"/>
            </p:cNvSpPr>
            <p:nvPr/>
          </p:nvSpPr>
          <p:spPr bwMode="auto">
            <a:xfrm flipV="1">
              <a:off x="4406" y="439"/>
              <a:ext cx="252" cy="3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0" name="Line 39"/>
            <p:cNvSpPr>
              <a:spLocks noChangeShapeType="1"/>
            </p:cNvSpPr>
            <p:nvPr/>
          </p:nvSpPr>
          <p:spPr bwMode="auto">
            <a:xfrm flipV="1">
              <a:off x="4524" y="594"/>
              <a:ext cx="137" cy="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1" name="Text Box 40"/>
            <p:cNvSpPr txBox="1">
              <a:spLocks noChangeArrowheads="1"/>
            </p:cNvSpPr>
            <p:nvPr/>
          </p:nvSpPr>
          <p:spPr bwMode="auto">
            <a:xfrm>
              <a:off x="4643" y="331"/>
              <a:ext cx="61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latin typeface="Calibri"/>
                </a:rPr>
                <a:t>Source: A</a:t>
              </a:r>
            </a:p>
          </p:txBody>
        </p:sp>
        <p:sp>
          <p:nvSpPr>
            <p:cNvPr id="140372" name="Text Box 41"/>
            <p:cNvSpPr txBox="1">
              <a:spLocks noChangeArrowheads="1"/>
            </p:cNvSpPr>
            <p:nvPr/>
          </p:nvSpPr>
          <p:spPr bwMode="auto">
            <a:xfrm>
              <a:off x="4660" y="492"/>
              <a:ext cx="57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 err="1">
                  <a:latin typeface="Calibri"/>
                </a:rPr>
                <a:t>Dest</a:t>
              </a:r>
              <a:r>
                <a:rPr lang="en-US" sz="1600" i="0" dirty="0">
                  <a:latin typeface="Calibri"/>
                </a:rPr>
                <a:t>: A</a:t>
              </a:r>
              <a:r>
                <a:rPr lang="ja-JP" altLang="en-US" sz="1600" i="0" dirty="0">
                  <a:latin typeface="Calibri"/>
                </a:rPr>
                <a:t>’</a:t>
              </a:r>
              <a:endParaRPr lang="en-US" sz="1600" i="0" dirty="0">
                <a:latin typeface="Calibri"/>
              </a:endParaRPr>
            </a:p>
          </p:txBody>
        </p:sp>
      </p:grp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3336926" y="4937125"/>
            <a:ext cx="3017838" cy="1444625"/>
            <a:chOff x="3441" y="3154"/>
            <a:chExt cx="1901" cy="910"/>
          </a:xfrm>
        </p:grpSpPr>
        <p:sp>
          <p:nvSpPr>
            <p:cNvPr id="140364" name="Rectangle 43"/>
            <p:cNvSpPr>
              <a:spLocks noChangeArrowheads="1"/>
            </p:cNvSpPr>
            <p:nvPr/>
          </p:nvSpPr>
          <p:spPr bwMode="auto">
            <a:xfrm>
              <a:off x="3449" y="3154"/>
              <a:ext cx="1893" cy="9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65" name="Text Box 44"/>
            <p:cNvSpPr txBox="1">
              <a:spLocks noChangeArrowheads="1"/>
            </p:cNvSpPr>
            <p:nvPr/>
          </p:nvSpPr>
          <p:spPr bwMode="auto">
            <a:xfrm>
              <a:off x="3441" y="3175"/>
              <a:ext cx="186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MAC </a:t>
              </a:r>
              <a:r>
                <a:rPr lang="en-US" sz="1800" i="0" dirty="0" err="1">
                  <a:latin typeface="Calibri"/>
                </a:rPr>
                <a:t>addr</a:t>
              </a:r>
              <a:r>
                <a:rPr lang="en-US" sz="1800" i="0" dirty="0">
                  <a:latin typeface="Calibri"/>
                </a:rPr>
                <a:t>       interface      TTL</a:t>
              </a:r>
            </a:p>
          </p:txBody>
        </p:sp>
        <p:sp>
          <p:nvSpPr>
            <p:cNvPr id="140366" name="Line 45"/>
            <p:cNvSpPr>
              <a:spLocks noChangeShapeType="1"/>
            </p:cNvSpPr>
            <p:nvPr/>
          </p:nvSpPr>
          <p:spPr bwMode="auto">
            <a:xfrm>
              <a:off x="4226" y="3154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67" name="Line 46"/>
            <p:cNvSpPr>
              <a:spLocks noChangeShapeType="1"/>
            </p:cNvSpPr>
            <p:nvPr/>
          </p:nvSpPr>
          <p:spPr bwMode="auto">
            <a:xfrm>
              <a:off x="4963" y="3157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68" name="Line 47"/>
            <p:cNvSpPr>
              <a:spLocks noChangeShapeType="1"/>
            </p:cNvSpPr>
            <p:nvPr/>
          </p:nvSpPr>
          <p:spPr bwMode="auto">
            <a:xfrm>
              <a:off x="3452" y="3397"/>
              <a:ext cx="18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685104" name="Text Box 48"/>
          <p:cNvSpPr txBox="1">
            <a:spLocks noChangeArrowheads="1"/>
          </p:cNvSpPr>
          <p:nvPr/>
        </p:nvSpPr>
        <p:spPr bwMode="auto">
          <a:xfrm>
            <a:off x="6473060" y="5326063"/>
            <a:ext cx="17065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Calibri"/>
              </a:rPr>
              <a:t>Switch table </a:t>
            </a:r>
          </a:p>
          <a:p>
            <a:pPr algn="ctr"/>
            <a:r>
              <a:rPr lang="en-US" sz="1800" dirty="0">
                <a:latin typeface="Calibri"/>
              </a:rPr>
              <a:t>(initially empty)</a:t>
            </a:r>
          </a:p>
        </p:txBody>
      </p:sp>
      <p:grpSp>
        <p:nvGrpSpPr>
          <p:cNvPr id="6" name="Group 49"/>
          <p:cNvGrpSpPr>
            <a:grpSpLocks/>
          </p:cNvGrpSpPr>
          <p:nvPr/>
        </p:nvGrpSpPr>
        <p:grpSpPr bwMode="auto">
          <a:xfrm>
            <a:off x="3771901" y="5370513"/>
            <a:ext cx="2505076" cy="377825"/>
            <a:chOff x="2376" y="3383"/>
            <a:chExt cx="1578" cy="238"/>
          </a:xfrm>
        </p:grpSpPr>
        <p:sp>
          <p:nvSpPr>
            <p:cNvPr id="140361" name="Text Box 50"/>
            <p:cNvSpPr txBox="1">
              <a:spLocks noChangeArrowheads="1"/>
            </p:cNvSpPr>
            <p:nvPr/>
          </p:nvSpPr>
          <p:spPr bwMode="auto">
            <a:xfrm>
              <a:off x="2376" y="3388"/>
              <a:ext cx="24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A</a:t>
              </a:r>
            </a:p>
          </p:txBody>
        </p:sp>
        <p:sp>
          <p:nvSpPr>
            <p:cNvPr id="140362" name="Text Box 51"/>
            <p:cNvSpPr txBox="1">
              <a:spLocks noChangeArrowheads="1"/>
            </p:cNvSpPr>
            <p:nvPr/>
          </p:nvSpPr>
          <p:spPr bwMode="auto">
            <a:xfrm>
              <a:off x="3133" y="3387"/>
              <a:ext cx="23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1</a:t>
              </a:r>
            </a:p>
          </p:txBody>
        </p:sp>
        <p:sp>
          <p:nvSpPr>
            <p:cNvPr id="140363" name="Text Box 52"/>
            <p:cNvSpPr txBox="1">
              <a:spLocks noChangeArrowheads="1"/>
            </p:cNvSpPr>
            <p:nvPr/>
          </p:nvSpPr>
          <p:spPr bwMode="auto">
            <a:xfrm>
              <a:off x="3655" y="3383"/>
              <a:ext cx="29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60</a:t>
              </a:r>
            </a:p>
          </p:txBody>
        </p:sp>
      </p:grpSp>
      <p:grpSp>
        <p:nvGrpSpPr>
          <p:cNvPr id="7" name="Group 59"/>
          <p:cNvGrpSpPr>
            <a:grpSpLocks/>
          </p:cNvGrpSpPr>
          <p:nvPr/>
        </p:nvGrpSpPr>
        <p:grpSpPr bwMode="auto">
          <a:xfrm>
            <a:off x="5799138" y="2881313"/>
            <a:ext cx="1428750" cy="369887"/>
            <a:chOff x="1750" y="3514"/>
            <a:chExt cx="900" cy="233"/>
          </a:xfrm>
        </p:grpSpPr>
        <p:sp>
          <p:nvSpPr>
            <p:cNvPr id="140357" name="Rectangle 60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58" name="Text Box 61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59" name="Line 62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60" name="Line 63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8" name="Group 64"/>
          <p:cNvGrpSpPr>
            <a:grpSpLocks/>
          </p:cNvGrpSpPr>
          <p:nvPr/>
        </p:nvGrpSpPr>
        <p:grpSpPr bwMode="auto">
          <a:xfrm>
            <a:off x="5799138" y="2879725"/>
            <a:ext cx="1428750" cy="369888"/>
            <a:chOff x="1750" y="3514"/>
            <a:chExt cx="900" cy="233"/>
          </a:xfrm>
        </p:grpSpPr>
        <p:sp>
          <p:nvSpPr>
            <p:cNvPr id="140353" name="Rectangle 65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54" name="Text Box 66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55" name="Line 67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56" name="Line 68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9" name="Group 69"/>
          <p:cNvGrpSpPr>
            <a:grpSpLocks/>
          </p:cNvGrpSpPr>
          <p:nvPr/>
        </p:nvGrpSpPr>
        <p:grpSpPr bwMode="auto">
          <a:xfrm>
            <a:off x="5799138" y="2882900"/>
            <a:ext cx="1428750" cy="369888"/>
            <a:chOff x="1750" y="3514"/>
            <a:chExt cx="900" cy="233"/>
          </a:xfrm>
        </p:grpSpPr>
        <p:sp>
          <p:nvSpPr>
            <p:cNvPr id="140349" name="Rectangle 70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50" name="Text Box 71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51" name="Line 72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52" name="Line 73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0" name="Group 74"/>
          <p:cNvGrpSpPr>
            <a:grpSpLocks/>
          </p:cNvGrpSpPr>
          <p:nvPr/>
        </p:nvGrpSpPr>
        <p:grpSpPr bwMode="auto">
          <a:xfrm>
            <a:off x="5799138" y="2882900"/>
            <a:ext cx="1428750" cy="369888"/>
            <a:chOff x="1750" y="3514"/>
            <a:chExt cx="900" cy="233"/>
          </a:xfrm>
        </p:grpSpPr>
        <p:sp>
          <p:nvSpPr>
            <p:cNvPr id="140345" name="Rectangle 75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46" name="Text Box 76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47" name="Line 77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48" name="Line 78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1" name="Group 79"/>
          <p:cNvGrpSpPr>
            <a:grpSpLocks/>
          </p:cNvGrpSpPr>
          <p:nvPr/>
        </p:nvGrpSpPr>
        <p:grpSpPr bwMode="auto">
          <a:xfrm>
            <a:off x="5795963" y="2879725"/>
            <a:ext cx="1428750" cy="369888"/>
            <a:chOff x="1750" y="3514"/>
            <a:chExt cx="900" cy="233"/>
          </a:xfrm>
        </p:grpSpPr>
        <p:sp>
          <p:nvSpPr>
            <p:cNvPr id="140341" name="Rectangle 80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42" name="Text Box 81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43" name="Line 82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44" name="Line 83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685140" name="Rectangle 84"/>
          <p:cNvSpPr>
            <a:spLocks noGrp="1" noChangeArrowheads="1"/>
          </p:cNvSpPr>
          <p:nvPr>
            <p:ph type="body" idx="1"/>
          </p:nvPr>
        </p:nvSpPr>
        <p:spPr>
          <a:xfrm>
            <a:off x="350838" y="2411413"/>
            <a:ext cx="4044950" cy="94456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ea typeface="ＭＳ Ｐゴシック" charset="0"/>
                <a:cs typeface="ＭＳ Ｐゴシック" charset="0"/>
              </a:rPr>
              <a:t>frame destination unknown:</a:t>
            </a:r>
            <a:endParaRPr lang="en-US" i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85142" name="Text Box 86"/>
          <p:cNvSpPr txBox="1">
            <a:spLocks noChangeArrowheads="1"/>
          </p:cNvSpPr>
          <p:nvPr/>
        </p:nvSpPr>
        <p:spPr bwMode="auto">
          <a:xfrm>
            <a:off x="2405736" y="2797175"/>
            <a:ext cx="92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alibri"/>
              </a:rPr>
              <a:t>flood</a:t>
            </a:r>
          </a:p>
        </p:txBody>
      </p:sp>
      <p:grpSp>
        <p:nvGrpSpPr>
          <p:cNvPr id="12" name="Group 92"/>
          <p:cNvGrpSpPr>
            <a:grpSpLocks/>
          </p:cNvGrpSpPr>
          <p:nvPr/>
        </p:nvGrpSpPr>
        <p:grpSpPr bwMode="auto">
          <a:xfrm>
            <a:off x="6130925" y="3981450"/>
            <a:ext cx="1428750" cy="369888"/>
            <a:chOff x="730" y="2472"/>
            <a:chExt cx="900" cy="233"/>
          </a:xfrm>
        </p:grpSpPr>
        <p:sp>
          <p:nvSpPr>
            <p:cNvPr id="140337" name="Rectangle 88"/>
            <p:cNvSpPr>
              <a:spLocks noChangeArrowheads="1"/>
            </p:cNvSpPr>
            <p:nvPr/>
          </p:nvSpPr>
          <p:spPr bwMode="auto">
            <a:xfrm>
              <a:off x="751" y="2500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38" name="Text Box 89"/>
            <p:cNvSpPr txBox="1">
              <a:spLocks noChangeArrowheads="1"/>
            </p:cNvSpPr>
            <p:nvPr/>
          </p:nvSpPr>
          <p:spPr bwMode="auto">
            <a:xfrm>
              <a:off x="730" y="2472"/>
              <a:ext cx="39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 A</a:t>
              </a:r>
            </a:p>
          </p:txBody>
        </p:sp>
        <p:sp>
          <p:nvSpPr>
            <p:cNvPr id="140339" name="Line 90"/>
            <p:cNvSpPr>
              <a:spLocks noChangeShapeType="1"/>
            </p:cNvSpPr>
            <p:nvPr/>
          </p:nvSpPr>
          <p:spPr bwMode="auto">
            <a:xfrm>
              <a:off x="937" y="2493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40" name="Line 91"/>
            <p:cNvSpPr>
              <a:spLocks noChangeShapeType="1"/>
            </p:cNvSpPr>
            <p:nvPr/>
          </p:nvSpPr>
          <p:spPr bwMode="auto">
            <a:xfrm>
              <a:off x="1096" y="2498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685149" name="Rectangle 93"/>
          <p:cNvSpPr>
            <a:spLocks noChangeArrowheads="1"/>
          </p:cNvSpPr>
          <p:nvPr/>
        </p:nvSpPr>
        <p:spPr bwMode="auto">
          <a:xfrm>
            <a:off x="365125" y="3328988"/>
            <a:ext cx="404495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800" i="0" dirty="0">
                <a:latin typeface="Calibri"/>
              </a:rPr>
              <a:t>destination A location known:</a:t>
            </a:r>
            <a:endParaRPr lang="en-US" sz="2800" dirty="0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13" name="Group 94"/>
          <p:cNvGrpSpPr>
            <a:grpSpLocks/>
          </p:cNvGrpSpPr>
          <p:nvPr/>
        </p:nvGrpSpPr>
        <p:grpSpPr bwMode="auto">
          <a:xfrm>
            <a:off x="3768726" y="5656263"/>
            <a:ext cx="2505076" cy="377825"/>
            <a:chOff x="2376" y="3383"/>
            <a:chExt cx="1578" cy="238"/>
          </a:xfrm>
        </p:grpSpPr>
        <p:sp>
          <p:nvSpPr>
            <p:cNvPr id="140334" name="Text Box 95"/>
            <p:cNvSpPr txBox="1">
              <a:spLocks noChangeArrowheads="1"/>
            </p:cNvSpPr>
            <p:nvPr/>
          </p:nvSpPr>
          <p:spPr bwMode="auto">
            <a:xfrm>
              <a:off x="2376" y="3388"/>
              <a:ext cx="32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A</a:t>
              </a:r>
              <a:r>
                <a:rPr lang="ja-JP" altLang="en-US" sz="1800" dirty="0">
                  <a:latin typeface="Calibri"/>
                </a:rPr>
                <a:t>’</a:t>
              </a:r>
              <a:endParaRPr lang="en-US" sz="1800" dirty="0">
                <a:latin typeface="Calibri"/>
              </a:endParaRPr>
            </a:p>
          </p:txBody>
        </p:sp>
        <p:sp>
          <p:nvSpPr>
            <p:cNvPr id="140335" name="Text Box 96"/>
            <p:cNvSpPr txBox="1">
              <a:spLocks noChangeArrowheads="1"/>
            </p:cNvSpPr>
            <p:nvPr/>
          </p:nvSpPr>
          <p:spPr bwMode="auto">
            <a:xfrm>
              <a:off x="3133" y="3387"/>
              <a:ext cx="23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4</a:t>
              </a:r>
            </a:p>
          </p:txBody>
        </p:sp>
        <p:sp>
          <p:nvSpPr>
            <p:cNvPr id="140336" name="Text Box 97"/>
            <p:cNvSpPr txBox="1">
              <a:spLocks noChangeArrowheads="1"/>
            </p:cNvSpPr>
            <p:nvPr/>
          </p:nvSpPr>
          <p:spPr bwMode="auto">
            <a:xfrm>
              <a:off x="3655" y="3383"/>
              <a:ext cx="29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60</a:t>
              </a:r>
            </a:p>
          </p:txBody>
        </p:sp>
      </p:grpSp>
      <p:sp>
        <p:nvSpPr>
          <p:cNvPr id="685154" name="Rectangle 98"/>
          <p:cNvSpPr>
            <a:spLocks noChangeArrowheads="1"/>
          </p:cNvSpPr>
          <p:nvPr/>
        </p:nvSpPr>
        <p:spPr bwMode="auto">
          <a:xfrm>
            <a:off x="660400" y="4076700"/>
            <a:ext cx="404495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selective send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199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85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59259E-6 L -0.10694 0.11482 L -0.10694 0.24329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7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6.2963E-6 L -0.12118 -0.09814 " pathEditMode="relative" ptsTypes="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-0.09532 0.1435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4" y="717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0.03489 0.1550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" y="775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0.16163 0.0666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333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11545 -0.1023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4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0509 L -0.03767 -0.1701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-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11 -0.1588 L -0.03472 -0.32871 " pathEditMode="relative" ptsTypes="AA">
                                      <p:cBhvr>
                                        <p:cTn id="9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104" grpId="0"/>
      <p:bldP spid="685140" grpId="0" build="p"/>
      <p:bldP spid="685142" grpId="0"/>
      <p:bldP spid="685149" grpId="0" build="p"/>
      <p:bldP spid="685154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5CF0444-8583-884B-9EEF-C6B03B5EA436}" type="slidenum">
              <a:rPr lang="en-US" sz="1200" i="0" smtClean="0">
                <a:latin typeface="Calibri"/>
                <a:cs typeface="Calibri"/>
              </a:rPr>
              <a:pPr/>
              <a:t>113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42349" name="Rectangle 5"/>
          <p:cNvSpPr>
            <a:spLocks noGrp="1" noChangeArrowheads="1"/>
          </p:cNvSpPr>
          <p:nvPr>
            <p:ph type="title"/>
          </p:nvPr>
        </p:nvSpPr>
        <p:spPr>
          <a:xfrm>
            <a:off x="546100" y="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Interconnecting switches</a:t>
            </a:r>
          </a:p>
        </p:txBody>
      </p:sp>
      <p:sp>
        <p:nvSpPr>
          <p:cNvPr id="14235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98500" y="1320800"/>
            <a:ext cx="7881938" cy="682625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switches can be connected together</a:t>
            </a:r>
          </a:p>
        </p:txBody>
      </p:sp>
      <p:graphicFrame>
        <p:nvGraphicFramePr>
          <p:cNvPr id="142338" name="Object 2"/>
          <p:cNvGraphicFramePr>
            <a:graphicFrameLocks noChangeAspect="1"/>
          </p:cNvGraphicFramePr>
          <p:nvPr/>
        </p:nvGraphicFramePr>
        <p:xfrm>
          <a:off x="1646238" y="3346450"/>
          <a:ext cx="415925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455" name="Clip" r:id="rId5" imgW="1305000" imgH="1085760" progId="MS_ClipArt_Gallery.2">
                  <p:embed/>
                </p:oleObj>
              </mc:Choice>
              <mc:Fallback>
                <p:oleObj name="Clip" r:id="rId5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6238" y="3346450"/>
                        <a:ext cx="415925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339" name="Object 3"/>
          <p:cNvGraphicFramePr>
            <a:graphicFrameLocks noChangeAspect="1"/>
          </p:cNvGraphicFramePr>
          <p:nvPr/>
        </p:nvGraphicFramePr>
        <p:xfrm>
          <a:off x="2305050" y="3371850"/>
          <a:ext cx="417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456"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050" y="3371850"/>
                        <a:ext cx="41751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340" name="Object 4"/>
          <p:cNvGraphicFramePr>
            <a:graphicFrameLocks noChangeAspect="1"/>
          </p:cNvGraphicFramePr>
          <p:nvPr/>
        </p:nvGraphicFramePr>
        <p:xfrm>
          <a:off x="1206500" y="2867025"/>
          <a:ext cx="417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457"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6500" y="2867025"/>
                        <a:ext cx="41751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51" name="Line 20"/>
          <p:cNvSpPr>
            <a:spLocks noChangeShapeType="1"/>
          </p:cNvSpPr>
          <p:nvPr/>
        </p:nvSpPr>
        <p:spPr bwMode="auto">
          <a:xfrm flipH="1">
            <a:off x="1582738" y="3030538"/>
            <a:ext cx="55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42352" name="Line 21"/>
          <p:cNvSpPr>
            <a:spLocks noChangeShapeType="1"/>
          </p:cNvSpPr>
          <p:nvPr/>
        </p:nvSpPr>
        <p:spPr bwMode="auto">
          <a:xfrm flipH="1">
            <a:off x="1970088" y="3078163"/>
            <a:ext cx="271462" cy="31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42353" name="Line 22"/>
          <p:cNvSpPr>
            <a:spLocks noChangeShapeType="1"/>
          </p:cNvSpPr>
          <p:nvPr/>
        </p:nvSpPr>
        <p:spPr bwMode="auto">
          <a:xfrm>
            <a:off x="2389188" y="3106738"/>
            <a:ext cx="73025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grpSp>
        <p:nvGrpSpPr>
          <p:cNvPr id="142354" name="Group 59"/>
          <p:cNvGrpSpPr>
            <a:grpSpLocks/>
          </p:cNvGrpSpPr>
          <p:nvPr/>
        </p:nvGrpSpPr>
        <p:grpSpPr bwMode="auto">
          <a:xfrm>
            <a:off x="2006600" y="2822575"/>
            <a:ext cx="720725" cy="279400"/>
            <a:chOff x="3913" y="3140"/>
            <a:chExt cx="454" cy="176"/>
          </a:xfrm>
        </p:grpSpPr>
        <p:sp>
          <p:nvSpPr>
            <p:cNvPr id="142391" name="Rectangle 60"/>
            <p:cNvSpPr>
              <a:spLocks noChangeArrowheads="1"/>
            </p:cNvSpPr>
            <p:nvPr/>
          </p:nvSpPr>
          <p:spPr bwMode="auto">
            <a:xfrm>
              <a:off x="3913" y="3228"/>
              <a:ext cx="407" cy="88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92" name="Freeform 61"/>
            <p:cNvSpPr>
              <a:spLocks/>
            </p:cNvSpPr>
            <p:nvPr/>
          </p:nvSpPr>
          <p:spPr bwMode="auto">
            <a:xfrm>
              <a:off x="3958" y="3145"/>
              <a:ext cx="409" cy="68"/>
            </a:xfrm>
            <a:custGeom>
              <a:avLst/>
              <a:gdLst>
                <a:gd name="T0" fmla="*/ 0 w 280"/>
                <a:gd name="T1" fmla="*/ 79 h 63"/>
                <a:gd name="T2" fmla="*/ 115 w 280"/>
                <a:gd name="T3" fmla="*/ 78 h 63"/>
                <a:gd name="T4" fmla="*/ 682 w 280"/>
                <a:gd name="T5" fmla="*/ 0 h 63"/>
                <a:gd name="T6" fmla="*/ 87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93" name="Freeform 62"/>
            <p:cNvSpPr>
              <a:spLocks/>
            </p:cNvSpPr>
            <p:nvPr/>
          </p:nvSpPr>
          <p:spPr bwMode="auto">
            <a:xfrm>
              <a:off x="4044" y="3140"/>
              <a:ext cx="251" cy="75"/>
            </a:xfrm>
            <a:custGeom>
              <a:avLst/>
              <a:gdLst>
                <a:gd name="T0" fmla="*/ 0 w 148"/>
                <a:gd name="T1" fmla="*/ 0 h 74"/>
                <a:gd name="T2" fmla="*/ 195 w 148"/>
                <a:gd name="T3" fmla="*/ 0 h 74"/>
                <a:gd name="T4" fmla="*/ 497 w 148"/>
                <a:gd name="T5" fmla="*/ 77 h 74"/>
                <a:gd name="T6" fmla="*/ 722 w 148"/>
                <a:gd name="T7" fmla="*/ 77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"/>
                <a:gd name="T13" fmla="*/ 0 h 74"/>
                <a:gd name="T14" fmla="*/ 148 w 148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" h="74">
                  <a:moveTo>
                    <a:pt x="0" y="0"/>
                  </a:moveTo>
                  <a:lnTo>
                    <a:pt x="40" y="0"/>
                  </a:lnTo>
                  <a:lnTo>
                    <a:pt x="102" y="74"/>
                  </a:lnTo>
                  <a:lnTo>
                    <a:pt x="148" y="7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42355" name="Text Box 64"/>
          <p:cNvSpPr txBox="1">
            <a:spLocks noChangeArrowheads="1"/>
          </p:cNvSpPr>
          <p:nvPr/>
        </p:nvSpPr>
        <p:spPr bwMode="auto">
          <a:xfrm>
            <a:off x="958850" y="2844800"/>
            <a:ext cx="318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</a:p>
        </p:txBody>
      </p:sp>
      <p:sp>
        <p:nvSpPr>
          <p:cNvPr id="142356" name="Text Box 65"/>
          <p:cNvSpPr txBox="1">
            <a:spLocks noChangeArrowheads="1"/>
          </p:cNvSpPr>
          <p:nvPr/>
        </p:nvSpPr>
        <p:spPr bwMode="auto">
          <a:xfrm>
            <a:off x="1408113" y="3306763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</a:p>
        </p:txBody>
      </p:sp>
      <p:sp>
        <p:nvSpPr>
          <p:cNvPr id="681030" name="Rectangle 70"/>
          <p:cNvSpPr>
            <a:spLocks noChangeArrowheads="1"/>
          </p:cNvSpPr>
          <p:nvPr/>
        </p:nvSpPr>
        <p:spPr bwMode="auto">
          <a:xfrm>
            <a:off x="690563" y="4535488"/>
            <a:ext cx="788193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400" u="sng" dirty="0">
                <a:solidFill>
                  <a:srgbClr val="FF0000"/>
                </a:solidFill>
                <a:latin typeface="Calibri"/>
              </a:rPr>
              <a:t>Q:</a:t>
            </a:r>
            <a:r>
              <a:rPr lang="en-US" sz="2400" i="0" dirty="0">
                <a:latin typeface="Calibri"/>
              </a:rPr>
              <a:t> sending from A to G - how does S</a:t>
            </a:r>
            <a:r>
              <a:rPr lang="en-US" sz="2400" i="0" baseline="-25000" dirty="0">
                <a:latin typeface="Calibri"/>
              </a:rPr>
              <a:t>1</a:t>
            </a:r>
            <a:r>
              <a:rPr lang="en-US" sz="2400" i="0" dirty="0">
                <a:latin typeface="Calibri"/>
              </a:rPr>
              <a:t> know to forward frame destined to F via S</a:t>
            </a:r>
            <a:r>
              <a:rPr lang="en-US" sz="2400" i="0" baseline="-25000" dirty="0">
                <a:latin typeface="Calibri"/>
              </a:rPr>
              <a:t>4</a:t>
            </a:r>
            <a:r>
              <a:rPr lang="en-US" sz="2400" i="0" dirty="0">
                <a:latin typeface="Calibri"/>
              </a:rPr>
              <a:t> and S</a:t>
            </a:r>
            <a:r>
              <a:rPr lang="en-US" sz="2400" i="0" baseline="-25000" dirty="0">
                <a:latin typeface="Calibri"/>
              </a:rPr>
              <a:t>3</a:t>
            </a:r>
            <a:r>
              <a:rPr lang="en-US" sz="2400" i="0" dirty="0">
                <a:latin typeface="Calibri"/>
              </a:rPr>
              <a:t>?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400" u="sng" dirty="0">
                <a:solidFill>
                  <a:srgbClr val="FF0000"/>
                </a:solidFill>
                <a:latin typeface="Calibri"/>
              </a:rPr>
              <a:t>A:</a:t>
            </a:r>
            <a:r>
              <a:rPr lang="en-US" sz="2400" i="0" dirty="0">
                <a:latin typeface="Calibri"/>
              </a:rPr>
              <a:t> self learning! (works exactly the same as in single-switch case – </a:t>
            </a:r>
            <a:r>
              <a:rPr lang="en-US" sz="2400" i="0" dirty="0">
                <a:solidFill>
                  <a:srgbClr val="FF0000"/>
                </a:solidFill>
                <a:latin typeface="Calibri"/>
              </a:rPr>
              <a:t>flood/forward/drop</a:t>
            </a:r>
            <a:r>
              <a:rPr lang="en-US" sz="2400" i="0" dirty="0">
                <a:latin typeface="Calibri"/>
              </a:rPr>
              <a:t>)</a:t>
            </a:r>
          </a:p>
        </p:txBody>
      </p:sp>
      <p:sp>
        <p:nvSpPr>
          <p:cNvPr id="142358" name="Text Box 73"/>
          <p:cNvSpPr txBox="1">
            <a:spLocks noChangeArrowheads="1"/>
          </p:cNvSpPr>
          <p:nvPr/>
        </p:nvSpPr>
        <p:spPr bwMode="auto">
          <a:xfrm>
            <a:off x="2181225" y="2444750"/>
            <a:ext cx="376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S</a:t>
            </a:r>
            <a:r>
              <a:rPr lang="en-US" sz="1800" i="0" baseline="-25000" dirty="0">
                <a:latin typeface="Calibri"/>
              </a:rPr>
              <a:t>1</a:t>
            </a:r>
          </a:p>
        </p:txBody>
      </p:sp>
      <p:sp>
        <p:nvSpPr>
          <p:cNvPr id="142359" name="Text Box 66"/>
          <p:cNvSpPr txBox="1">
            <a:spLocks noChangeArrowheads="1"/>
          </p:cNvSpPr>
          <p:nvPr/>
        </p:nvSpPr>
        <p:spPr bwMode="auto">
          <a:xfrm>
            <a:off x="2655888" y="3298825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</a:p>
        </p:txBody>
      </p:sp>
      <p:grpSp>
        <p:nvGrpSpPr>
          <p:cNvPr id="3" name="Group 81"/>
          <p:cNvGrpSpPr>
            <a:grpSpLocks/>
          </p:cNvGrpSpPr>
          <p:nvPr/>
        </p:nvGrpSpPr>
        <p:grpSpPr bwMode="auto">
          <a:xfrm>
            <a:off x="2379663" y="1984375"/>
            <a:ext cx="4856162" cy="2044700"/>
            <a:chOff x="1499" y="1250"/>
            <a:chExt cx="3059" cy="1288"/>
          </a:xfrm>
        </p:grpSpPr>
        <p:graphicFrame>
          <p:nvGraphicFramePr>
            <p:cNvPr id="142341" name="Object 5"/>
            <p:cNvGraphicFramePr>
              <a:graphicFrameLocks noChangeAspect="1"/>
            </p:cNvGraphicFramePr>
            <p:nvPr/>
          </p:nvGraphicFramePr>
          <p:xfrm>
            <a:off x="2741" y="2116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458" name="Clip" r:id="rId9" imgW="1305000" imgH="1085760" progId="MS_ClipArt_Gallery.2">
                    <p:embed/>
                  </p:oleObj>
                </mc:Choice>
                <mc:Fallback>
                  <p:oleObj name="Clip" r:id="rId9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41" y="2116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342" name="Object 6"/>
            <p:cNvGraphicFramePr>
              <a:graphicFrameLocks noChangeAspect="1"/>
            </p:cNvGraphicFramePr>
            <p:nvPr/>
          </p:nvGraphicFramePr>
          <p:xfrm>
            <a:off x="3253" y="2087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459" name="Clip" r:id="rId10" imgW="1305000" imgH="1085760" progId="MS_ClipArt_Gallery.2">
                    <p:embed/>
                  </p:oleObj>
                </mc:Choice>
                <mc:Fallback>
                  <p:oleObj name="Clip" r:id="rId10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53" y="2087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343" name="Object 7"/>
            <p:cNvGraphicFramePr>
              <a:graphicFrameLocks noChangeAspect="1"/>
            </p:cNvGraphicFramePr>
            <p:nvPr/>
          </p:nvGraphicFramePr>
          <p:xfrm>
            <a:off x="2045" y="2020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460" name="Clip" r:id="rId11" imgW="1305000" imgH="1085760" progId="MS_ClipArt_Gallery.2">
                    <p:embed/>
                  </p:oleObj>
                </mc:Choice>
                <mc:Fallback>
                  <p:oleObj name="Clip" r:id="rId11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45" y="2020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344" name="Object 8"/>
            <p:cNvGraphicFramePr>
              <a:graphicFrameLocks noChangeAspect="1"/>
            </p:cNvGraphicFramePr>
            <p:nvPr/>
          </p:nvGraphicFramePr>
          <p:xfrm>
            <a:off x="2321" y="2321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461" name="Clip" r:id="rId12" imgW="1305000" imgH="1085760" progId="MS_ClipArt_Gallery.2">
                    <p:embed/>
                  </p:oleObj>
                </mc:Choice>
                <mc:Fallback>
                  <p:oleObj name="Clip" r:id="rId12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21" y="2321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345" name="Object 9"/>
            <p:cNvGraphicFramePr>
              <a:graphicFrameLocks noChangeAspect="1"/>
            </p:cNvGraphicFramePr>
            <p:nvPr/>
          </p:nvGraphicFramePr>
          <p:xfrm>
            <a:off x="4173" y="2000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462" name="Clip" r:id="rId13" imgW="1305000" imgH="1085760" progId="MS_ClipArt_Gallery.2">
                    <p:embed/>
                  </p:oleObj>
                </mc:Choice>
                <mc:Fallback>
                  <p:oleObj name="Clip" r:id="rId13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3" y="2000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346" name="Object 10"/>
            <p:cNvGraphicFramePr>
              <a:graphicFrameLocks noChangeAspect="1"/>
            </p:cNvGraphicFramePr>
            <p:nvPr/>
          </p:nvGraphicFramePr>
          <p:xfrm>
            <a:off x="3698" y="2233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463" name="Clip" r:id="rId14" imgW="1305000" imgH="1085760" progId="MS_ClipArt_Gallery.2">
                    <p:embed/>
                  </p:oleObj>
                </mc:Choice>
                <mc:Fallback>
                  <p:oleObj name="Clip" r:id="rId14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" y="2233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2361" name="Line 23"/>
            <p:cNvSpPr>
              <a:spLocks noChangeShapeType="1"/>
            </p:cNvSpPr>
            <p:nvPr/>
          </p:nvSpPr>
          <p:spPr bwMode="auto">
            <a:xfrm flipH="1">
              <a:off x="2290" y="1933"/>
              <a:ext cx="218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2" name="Line 24"/>
            <p:cNvSpPr>
              <a:spLocks noChangeShapeType="1"/>
            </p:cNvSpPr>
            <p:nvPr/>
          </p:nvSpPr>
          <p:spPr bwMode="auto">
            <a:xfrm flipH="1">
              <a:off x="2488" y="1945"/>
              <a:ext cx="79" cy="3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3" name="Line 25"/>
            <p:cNvSpPr>
              <a:spLocks noChangeShapeType="1"/>
            </p:cNvSpPr>
            <p:nvPr/>
          </p:nvSpPr>
          <p:spPr bwMode="auto">
            <a:xfrm>
              <a:off x="2680" y="1909"/>
              <a:ext cx="145" cy="2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4" name="Line 26"/>
            <p:cNvSpPr>
              <a:spLocks noChangeShapeType="1"/>
            </p:cNvSpPr>
            <p:nvPr/>
          </p:nvSpPr>
          <p:spPr bwMode="auto">
            <a:xfrm flipH="1">
              <a:off x="3485" y="1957"/>
              <a:ext cx="27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5" name="Line 27"/>
            <p:cNvSpPr>
              <a:spLocks noChangeShapeType="1"/>
            </p:cNvSpPr>
            <p:nvPr/>
          </p:nvSpPr>
          <p:spPr bwMode="auto">
            <a:xfrm flipH="1">
              <a:off x="3802" y="1939"/>
              <a:ext cx="6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6" name="Line 35"/>
            <p:cNvSpPr>
              <a:spLocks noChangeShapeType="1"/>
            </p:cNvSpPr>
            <p:nvPr/>
          </p:nvSpPr>
          <p:spPr bwMode="auto">
            <a:xfrm flipH="1">
              <a:off x="1499" y="1484"/>
              <a:ext cx="956" cy="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7" name="Line 36"/>
            <p:cNvSpPr>
              <a:spLocks noChangeShapeType="1"/>
            </p:cNvSpPr>
            <p:nvPr/>
          </p:nvSpPr>
          <p:spPr bwMode="auto">
            <a:xfrm>
              <a:off x="2646" y="1463"/>
              <a:ext cx="0" cy="3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8" name="Line 37"/>
            <p:cNvSpPr>
              <a:spLocks noChangeShapeType="1"/>
            </p:cNvSpPr>
            <p:nvPr/>
          </p:nvSpPr>
          <p:spPr bwMode="auto">
            <a:xfrm flipH="1" flipV="1">
              <a:off x="2912" y="1432"/>
              <a:ext cx="777" cy="4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142369" name="Group 47"/>
            <p:cNvGrpSpPr>
              <a:grpSpLocks/>
            </p:cNvGrpSpPr>
            <p:nvPr/>
          </p:nvGrpSpPr>
          <p:grpSpPr bwMode="auto">
            <a:xfrm>
              <a:off x="2438" y="1353"/>
              <a:ext cx="454" cy="176"/>
              <a:chOff x="3913" y="3140"/>
              <a:chExt cx="454" cy="176"/>
            </a:xfrm>
          </p:grpSpPr>
          <p:sp>
            <p:nvSpPr>
              <p:cNvPr id="142388" name="Rectangle 48"/>
              <p:cNvSpPr>
                <a:spLocks noChangeArrowheads="1"/>
              </p:cNvSpPr>
              <p:nvPr/>
            </p:nvSpPr>
            <p:spPr bwMode="auto">
              <a:xfrm>
                <a:off x="3913" y="3228"/>
                <a:ext cx="407" cy="88"/>
              </a:xfrm>
              <a:prstGeom prst="rect">
                <a:avLst/>
              </a:prstGeom>
              <a:solidFill>
                <a:schemeClr val="hlink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89" name="Freeform 49"/>
              <p:cNvSpPr>
                <a:spLocks/>
              </p:cNvSpPr>
              <p:nvPr/>
            </p:nvSpPr>
            <p:spPr bwMode="auto">
              <a:xfrm>
                <a:off x="3958" y="3145"/>
                <a:ext cx="409" cy="68"/>
              </a:xfrm>
              <a:custGeom>
                <a:avLst/>
                <a:gdLst>
                  <a:gd name="T0" fmla="*/ 0 w 280"/>
                  <a:gd name="T1" fmla="*/ 79 h 63"/>
                  <a:gd name="T2" fmla="*/ 115 w 280"/>
                  <a:gd name="T3" fmla="*/ 78 h 63"/>
                  <a:gd name="T4" fmla="*/ 682 w 280"/>
                  <a:gd name="T5" fmla="*/ 0 h 63"/>
                  <a:gd name="T6" fmla="*/ 872 w 280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0"/>
                  <a:gd name="T13" fmla="*/ 0 h 63"/>
                  <a:gd name="T14" fmla="*/ 280 w 280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0" h="63">
                    <a:moveTo>
                      <a:pt x="0" y="63"/>
                    </a:moveTo>
                    <a:lnTo>
                      <a:pt x="37" y="62"/>
                    </a:lnTo>
                    <a:lnTo>
                      <a:pt x="219" y="0"/>
                    </a:lnTo>
                    <a:lnTo>
                      <a:pt x="28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90" name="Freeform 50"/>
              <p:cNvSpPr>
                <a:spLocks/>
              </p:cNvSpPr>
              <p:nvPr/>
            </p:nvSpPr>
            <p:spPr bwMode="auto">
              <a:xfrm>
                <a:off x="4044" y="3140"/>
                <a:ext cx="251" cy="75"/>
              </a:xfrm>
              <a:custGeom>
                <a:avLst/>
                <a:gdLst>
                  <a:gd name="T0" fmla="*/ 0 w 148"/>
                  <a:gd name="T1" fmla="*/ 0 h 74"/>
                  <a:gd name="T2" fmla="*/ 195 w 148"/>
                  <a:gd name="T3" fmla="*/ 0 h 74"/>
                  <a:gd name="T4" fmla="*/ 497 w 148"/>
                  <a:gd name="T5" fmla="*/ 77 h 74"/>
                  <a:gd name="T6" fmla="*/ 722 w 148"/>
                  <a:gd name="T7" fmla="*/ 77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8"/>
                  <a:gd name="T13" fmla="*/ 0 h 74"/>
                  <a:gd name="T14" fmla="*/ 148 w 148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8" h="74">
                    <a:moveTo>
                      <a:pt x="0" y="0"/>
                    </a:moveTo>
                    <a:lnTo>
                      <a:pt x="40" y="0"/>
                    </a:lnTo>
                    <a:lnTo>
                      <a:pt x="102" y="74"/>
                    </a:lnTo>
                    <a:lnTo>
                      <a:pt x="148" y="7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42370" name="Group 51"/>
            <p:cNvGrpSpPr>
              <a:grpSpLocks/>
            </p:cNvGrpSpPr>
            <p:nvPr/>
          </p:nvGrpSpPr>
          <p:grpSpPr bwMode="auto">
            <a:xfrm>
              <a:off x="3571" y="1845"/>
              <a:ext cx="454" cy="176"/>
              <a:chOff x="3913" y="3140"/>
              <a:chExt cx="454" cy="176"/>
            </a:xfrm>
          </p:grpSpPr>
          <p:sp>
            <p:nvSpPr>
              <p:cNvPr id="142385" name="Rectangle 52"/>
              <p:cNvSpPr>
                <a:spLocks noChangeArrowheads="1"/>
              </p:cNvSpPr>
              <p:nvPr/>
            </p:nvSpPr>
            <p:spPr bwMode="auto">
              <a:xfrm>
                <a:off x="3913" y="3228"/>
                <a:ext cx="407" cy="88"/>
              </a:xfrm>
              <a:prstGeom prst="rect">
                <a:avLst/>
              </a:prstGeom>
              <a:solidFill>
                <a:schemeClr val="hlink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86" name="Freeform 53"/>
              <p:cNvSpPr>
                <a:spLocks/>
              </p:cNvSpPr>
              <p:nvPr/>
            </p:nvSpPr>
            <p:spPr bwMode="auto">
              <a:xfrm>
                <a:off x="3958" y="3145"/>
                <a:ext cx="409" cy="68"/>
              </a:xfrm>
              <a:custGeom>
                <a:avLst/>
                <a:gdLst>
                  <a:gd name="T0" fmla="*/ 0 w 280"/>
                  <a:gd name="T1" fmla="*/ 79 h 63"/>
                  <a:gd name="T2" fmla="*/ 115 w 280"/>
                  <a:gd name="T3" fmla="*/ 78 h 63"/>
                  <a:gd name="T4" fmla="*/ 682 w 280"/>
                  <a:gd name="T5" fmla="*/ 0 h 63"/>
                  <a:gd name="T6" fmla="*/ 872 w 280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0"/>
                  <a:gd name="T13" fmla="*/ 0 h 63"/>
                  <a:gd name="T14" fmla="*/ 280 w 280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0" h="63">
                    <a:moveTo>
                      <a:pt x="0" y="63"/>
                    </a:moveTo>
                    <a:lnTo>
                      <a:pt x="37" y="62"/>
                    </a:lnTo>
                    <a:lnTo>
                      <a:pt x="219" y="0"/>
                    </a:lnTo>
                    <a:lnTo>
                      <a:pt x="28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87" name="Freeform 54"/>
              <p:cNvSpPr>
                <a:spLocks/>
              </p:cNvSpPr>
              <p:nvPr/>
            </p:nvSpPr>
            <p:spPr bwMode="auto">
              <a:xfrm>
                <a:off x="4044" y="3140"/>
                <a:ext cx="251" cy="75"/>
              </a:xfrm>
              <a:custGeom>
                <a:avLst/>
                <a:gdLst>
                  <a:gd name="T0" fmla="*/ 0 w 148"/>
                  <a:gd name="T1" fmla="*/ 0 h 74"/>
                  <a:gd name="T2" fmla="*/ 195 w 148"/>
                  <a:gd name="T3" fmla="*/ 0 h 74"/>
                  <a:gd name="T4" fmla="*/ 497 w 148"/>
                  <a:gd name="T5" fmla="*/ 77 h 74"/>
                  <a:gd name="T6" fmla="*/ 722 w 148"/>
                  <a:gd name="T7" fmla="*/ 77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8"/>
                  <a:gd name="T13" fmla="*/ 0 h 74"/>
                  <a:gd name="T14" fmla="*/ 148 w 148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8" h="74">
                    <a:moveTo>
                      <a:pt x="0" y="0"/>
                    </a:moveTo>
                    <a:lnTo>
                      <a:pt x="40" y="0"/>
                    </a:lnTo>
                    <a:lnTo>
                      <a:pt x="102" y="74"/>
                    </a:lnTo>
                    <a:lnTo>
                      <a:pt x="148" y="7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42371" name="Group 55"/>
            <p:cNvGrpSpPr>
              <a:grpSpLocks/>
            </p:cNvGrpSpPr>
            <p:nvPr/>
          </p:nvGrpSpPr>
          <p:grpSpPr bwMode="auto">
            <a:xfrm>
              <a:off x="2407" y="1819"/>
              <a:ext cx="454" cy="176"/>
              <a:chOff x="3913" y="3140"/>
              <a:chExt cx="454" cy="176"/>
            </a:xfrm>
          </p:grpSpPr>
          <p:sp>
            <p:nvSpPr>
              <p:cNvPr id="142382" name="Rectangle 56"/>
              <p:cNvSpPr>
                <a:spLocks noChangeArrowheads="1"/>
              </p:cNvSpPr>
              <p:nvPr/>
            </p:nvSpPr>
            <p:spPr bwMode="auto">
              <a:xfrm>
                <a:off x="3913" y="3228"/>
                <a:ext cx="407" cy="88"/>
              </a:xfrm>
              <a:prstGeom prst="rect">
                <a:avLst/>
              </a:prstGeom>
              <a:solidFill>
                <a:schemeClr val="hlink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83" name="Freeform 57"/>
              <p:cNvSpPr>
                <a:spLocks/>
              </p:cNvSpPr>
              <p:nvPr/>
            </p:nvSpPr>
            <p:spPr bwMode="auto">
              <a:xfrm>
                <a:off x="3958" y="3145"/>
                <a:ext cx="409" cy="68"/>
              </a:xfrm>
              <a:custGeom>
                <a:avLst/>
                <a:gdLst>
                  <a:gd name="T0" fmla="*/ 0 w 280"/>
                  <a:gd name="T1" fmla="*/ 79 h 63"/>
                  <a:gd name="T2" fmla="*/ 115 w 280"/>
                  <a:gd name="T3" fmla="*/ 78 h 63"/>
                  <a:gd name="T4" fmla="*/ 682 w 280"/>
                  <a:gd name="T5" fmla="*/ 0 h 63"/>
                  <a:gd name="T6" fmla="*/ 872 w 280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0"/>
                  <a:gd name="T13" fmla="*/ 0 h 63"/>
                  <a:gd name="T14" fmla="*/ 280 w 280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0" h="63">
                    <a:moveTo>
                      <a:pt x="0" y="63"/>
                    </a:moveTo>
                    <a:lnTo>
                      <a:pt x="37" y="62"/>
                    </a:lnTo>
                    <a:lnTo>
                      <a:pt x="219" y="0"/>
                    </a:lnTo>
                    <a:lnTo>
                      <a:pt x="28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84" name="Freeform 58"/>
              <p:cNvSpPr>
                <a:spLocks/>
              </p:cNvSpPr>
              <p:nvPr/>
            </p:nvSpPr>
            <p:spPr bwMode="auto">
              <a:xfrm>
                <a:off x="4044" y="3140"/>
                <a:ext cx="251" cy="75"/>
              </a:xfrm>
              <a:custGeom>
                <a:avLst/>
                <a:gdLst>
                  <a:gd name="T0" fmla="*/ 0 w 148"/>
                  <a:gd name="T1" fmla="*/ 0 h 74"/>
                  <a:gd name="T2" fmla="*/ 195 w 148"/>
                  <a:gd name="T3" fmla="*/ 0 h 74"/>
                  <a:gd name="T4" fmla="*/ 497 w 148"/>
                  <a:gd name="T5" fmla="*/ 77 h 74"/>
                  <a:gd name="T6" fmla="*/ 722 w 148"/>
                  <a:gd name="T7" fmla="*/ 77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8"/>
                  <a:gd name="T13" fmla="*/ 0 h 74"/>
                  <a:gd name="T14" fmla="*/ 148 w 148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8" h="74">
                    <a:moveTo>
                      <a:pt x="0" y="0"/>
                    </a:moveTo>
                    <a:lnTo>
                      <a:pt x="40" y="0"/>
                    </a:lnTo>
                    <a:lnTo>
                      <a:pt x="102" y="74"/>
                    </a:lnTo>
                    <a:lnTo>
                      <a:pt x="148" y="7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142372" name="Line 63"/>
            <p:cNvSpPr>
              <a:spLocks noChangeShapeType="1"/>
            </p:cNvSpPr>
            <p:nvPr/>
          </p:nvSpPr>
          <p:spPr bwMode="auto">
            <a:xfrm>
              <a:off x="4039" y="1973"/>
              <a:ext cx="180" cy="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73" name="Text Box 67"/>
            <p:cNvSpPr txBox="1">
              <a:spLocks noChangeArrowheads="1"/>
            </p:cNvSpPr>
            <p:nvPr/>
          </p:nvSpPr>
          <p:spPr bwMode="auto">
            <a:xfrm>
              <a:off x="2281" y="2030"/>
              <a:ext cx="20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D</a:t>
              </a:r>
            </a:p>
          </p:txBody>
        </p:sp>
        <p:sp>
          <p:nvSpPr>
            <p:cNvPr id="142374" name="Text Box 68"/>
            <p:cNvSpPr txBox="1">
              <a:spLocks noChangeArrowheads="1"/>
            </p:cNvSpPr>
            <p:nvPr/>
          </p:nvSpPr>
          <p:spPr bwMode="auto">
            <a:xfrm>
              <a:off x="2579" y="2305"/>
              <a:ext cx="18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E</a:t>
              </a:r>
            </a:p>
          </p:txBody>
        </p:sp>
        <p:sp>
          <p:nvSpPr>
            <p:cNvPr id="142375" name="Text Box 69"/>
            <p:cNvSpPr txBox="1">
              <a:spLocks noChangeArrowheads="1"/>
            </p:cNvSpPr>
            <p:nvPr/>
          </p:nvSpPr>
          <p:spPr bwMode="auto">
            <a:xfrm>
              <a:off x="2877" y="1926"/>
              <a:ext cx="18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F</a:t>
              </a:r>
            </a:p>
          </p:txBody>
        </p:sp>
        <p:sp>
          <p:nvSpPr>
            <p:cNvPr id="142376" name="Text Box 74"/>
            <p:cNvSpPr txBox="1">
              <a:spLocks noChangeArrowheads="1"/>
            </p:cNvSpPr>
            <p:nvPr/>
          </p:nvSpPr>
          <p:spPr bwMode="auto">
            <a:xfrm>
              <a:off x="2147" y="1744"/>
              <a:ext cx="23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S</a:t>
              </a:r>
              <a:r>
                <a:rPr lang="en-US" sz="1800" i="0" baseline="-25000" dirty="0">
                  <a:latin typeface="Calibri"/>
                </a:rPr>
                <a:t>2</a:t>
              </a:r>
            </a:p>
          </p:txBody>
        </p:sp>
        <p:sp>
          <p:nvSpPr>
            <p:cNvPr id="142377" name="Text Box 75"/>
            <p:cNvSpPr txBox="1">
              <a:spLocks noChangeArrowheads="1"/>
            </p:cNvSpPr>
            <p:nvPr/>
          </p:nvSpPr>
          <p:spPr bwMode="auto">
            <a:xfrm>
              <a:off x="2920" y="1250"/>
              <a:ext cx="23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S</a:t>
              </a:r>
              <a:r>
                <a:rPr lang="en-US" sz="1800" i="0" baseline="-25000" dirty="0">
                  <a:latin typeface="Calibri"/>
                </a:rPr>
                <a:t>4</a:t>
              </a:r>
            </a:p>
          </p:txBody>
        </p:sp>
        <p:sp>
          <p:nvSpPr>
            <p:cNvPr id="142378" name="Text Box 76"/>
            <p:cNvSpPr txBox="1">
              <a:spLocks noChangeArrowheads="1"/>
            </p:cNvSpPr>
            <p:nvPr/>
          </p:nvSpPr>
          <p:spPr bwMode="auto">
            <a:xfrm>
              <a:off x="3786" y="1619"/>
              <a:ext cx="23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S</a:t>
              </a:r>
              <a:r>
                <a:rPr lang="en-US" sz="1800" i="0" baseline="-25000" dirty="0">
                  <a:latin typeface="Calibri"/>
                </a:rPr>
                <a:t>3</a:t>
              </a:r>
            </a:p>
          </p:txBody>
        </p:sp>
        <p:sp>
          <p:nvSpPr>
            <p:cNvPr id="142379" name="Text Box 78"/>
            <p:cNvSpPr txBox="1">
              <a:spLocks noChangeArrowheads="1"/>
            </p:cNvSpPr>
            <p:nvPr/>
          </p:nvSpPr>
          <p:spPr bwMode="auto">
            <a:xfrm>
              <a:off x="3931" y="2231"/>
              <a:ext cx="2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H</a:t>
              </a:r>
            </a:p>
          </p:txBody>
        </p:sp>
        <p:sp>
          <p:nvSpPr>
            <p:cNvPr id="142380" name="Text Box 79"/>
            <p:cNvSpPr txBox="1">
              <a:spLocks noChangeArrowheads="1"/>
            </p:cNvSpPr>
            <p:nvPr/>
          </p:nvSpPr>
          <p:spPr bwMode="auto">
            <a:xfrm>
              <a:off x="4401" y="2003"/>
              <a:ext cx="15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I</a:t>
              </a:r>
            </a:p>
          </p:txBody>
        </p:sp>
        <p:sp>
          <p:nvSpPr>
            <p:cNvPr id="142381" name="Text Box 80"/>
            <p:cNvSpPr txBox="1">
              <a:spLocks noChangeArrowheads="1"/>
            </p:cNvSpPr>
            <p:nvPr/>
          </p:nvSpPr>
          <p:spPr bwMode="auto">
            <a:xfrm>
              <a:off x="3215" y="2265"/>
              <a:ext cx="20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G</a:t>
              </a: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43540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030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Flooding Can Lead to Loops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3276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  <a:cs typeface="Arial" charset="0"/>
              </a:rPr>
              <a:t>Flooding can lead to </a:t>
            </a:r>
            <a:r>
              <a:rPr lang="en-US" dirty="0">
                <a:solidFill>
                  <a:srgbClr val="FF3300"/>
                </a:solidFill>
                <a:latin typeface="Arial" charset="0"/>
                <a:cs typeface="Arial" charset="0"/>
              </a:rPr>
              <a:t>forwarding loops</a:t>
            </a:r>
            <a:endParaRPr lang="en-US" dirty="0">
              <a:latin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E.g., if the network contains a cycle of switches</a:t>
            </a:r>
          </a:p>
          <a:p>
            <a:pPr lvl="1">
              <a:lnSpc>
                <a:spcPct val="90000"/>
              </a:lnSpc>
            </a:pPr>
            <a:r>
              <a:rPr lang="ja-JP" altLang="en-US" dirty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Broadcast storm</a:t>
            </a:r>
            <a:r>
              <a:rPr lang="ja-JP" altLang="en-US" dirty="0">
                <a:latin typeface="Arial" charset="0"/>
                <a:ea typeface="Arial" charset="0"/>
                <a:cs typeface="Arial" charset="0"/>
              </a:rPr>
              <a:t>”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2709" name="Rectangle 4"/>
          <p:cNvSpPr>
            <a:spLocks noChangeArrowheads="1"/>
          </p:cNvSpPr>
          <p:nvPr/>
        </p:nvSpPr>
        <p:spPr bwMode="auto">
          <a:xfrm>
            <a:off x="3043238" y="5665788"/>
            <a:ext cx="450850" cy="123825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2710" name="Line 5"/>
          <p:cNvSpPr>
            <a:spLocks noChangeShapeType="1"/>
          </p:cNvSpPr>
          <p:nvPr/>
        </p:nvSpPr>
        <p:spPr bwMode="auto">
          <a:xfrm flipH="1">
            <a:off x="3400425" y="4876800"/>
            <a:ext cx="9525" cy="588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2711" name="Line 6"/>
          <p:cNvSpPr>
            <a:spLocks noChangeShapeType="1"/>
          </p:cNvSpPr>
          <p:nvPr/>
        </p:nvSpPr>
        <p:spPr bwMode="auto">
          <a:xfrm flipH="1">
            <a:off x="3351213" y="5789613"/>
            <a:ext cx="9525" cy="4841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2712" name="Line 7"/>
          <p:cNvSpPr>
            <a:spLocks noChangeShapeType="1"/>
          </p:cNvSpPr>
          <p:nvPr/>
        </p:nvSpPr>
        <p:spPr bwMode="auto">
          <a:xfrm>
            <a:off x="1752600" y="4876800"/>
            <a:ext cx="526891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3" name="Rectangle 8"/>
          <p:cNvSpPr>
            <a:spLocks noChangeArrowheads="1"/>
          </p:cNvSpPr>
          <p:nvPr/>
        </p:nvSpPr>
        <p:spPr bwMode="auto">
          <a:xfrm>
            <a:off x="5253038" y="5665788"/>
            <a:ext cx="450850" cy="123825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2714" name="Line 9"/>
          <p:cNvSpPr>
            <a:spLocks noChangeShapeType="1"/>
          </p:cNvSpPr>
          <p:nvPr/>
        </p:nvSpPr>
        <p:spPr bwMode="auto">
          <a:xfrm flipH="1">
            <a:off x="5610225" y="4876800"/>
            <a:ext cx="9525" cy="588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2715" name="Line 10"/>
          <p:cNvSpPr>
            <a:spLocks noChangeShapeType="1"/>
          </p:cNvSpPr>
          <p:nvPr/>
        </p:nvSpPr>
        <p:spPr bwMode="auto">
          <a:xfrm flipH="1">
            <a:off x="5561013" y="5789613"/>
            <a:ext cx="9525" cy="4841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2716" name="Line 11"/>
          <p:cNvSpPr>
            <a:spLocks noChangeShapeType="1"/>
          </p:cNvSpPr>
          <p:nvPr/>
        </p:nvSpPr>
        <p:spPr bwMode="auto">
          <a:xfrm>
            <a:off x="1800225" y="6273800"/>
            <a:ext cx="526891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7" name="Line 12"/>
          <p:cNvSpPr>
            <a:spLocks noChangeShapeType="1"/>
          </p:cNvSpPr>
          <p:nvPr/>
        </p:nvSpPr>
        <p:spPr bwMode="auto">
          <a:xfrm>
            <a:off x="2728913" y="5092700"/>
            <a:ext cx="0" cy="965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8" name="Line 13"/>
          <p:cNvSpPr>
            <a:spLocks noChangeShapeType="1"/>
          </p:cNvSpPr>
          <p:nvPr/>
        </p:nvSpPr>
        <p:spPr bwMode="auto">
          <a:xfrm flipV="1">
            <a:off x="5068888" y="5092700"/>
            <a:ext cx="0" cy="965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9" name="Line 14"/>
          <p:cNvSpPr>
            <a:spLocks noChangeShapeType="1"/>
          </p:cNvSpPr>
          <p:nvPr/>
        </p:nvSpPr>
        <p:spPr bwMode="auto">
          <a:xfrm>
            <a:off x="3810000" y="6477000"/>
            <a:ext cx="1295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0" name="Line 15"/>
          <p:cNvSpPr>
            <a:spLocks noChangeShapeType="1"/>
          </p:cNvSpPr>
          <p:nvPr/>
        </p:nvSpPr>
        <p:spPr bwMode="auto">
          <a:xfrm flipH="1">
            <a:off x="3886200" y="4648200"/>
            <a:ext cx="1295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521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Solution: Spanning Trees</a:t>
            </a:r>
          </a:p>
        </p:txBody>
      </p:sp>
      <p:sp>
        <p:nvSpPr>
          <p:cNvPr id="99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2786063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Arial" charset="0"/>
                <a:cs typeface="Arial" charset="0"/>
              </a:rPr>
              <a:t>Ensure the forwarding </a:t>
            </a: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topology</a:t>
            </a:r>
            <a:r>
              <a:rPr lang="en-US" dirty="0">
                <a:latin typeface="Arial" charset="0"/>
                <a:cs typeface="Arial" charset="0"/>
              </a:rPr>
              <a:t> has no loops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Avoid using some of the links when flooding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… to prevent loop from forming</a:t>
            </a: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Spanning tree  </a:t>
            </a:r>
          </a:p>
          <a:p>
            <a:pPr lvl="1">
              <a:lnSpc>
                <a:spcPct val="80000"/>
              </a:lnSpc>
              <a:buClr>
                <a:schemeClr val="tx2"/>
              </a:buClr>
            </a:pPr>
            <a:r>
              <a:rPr lang="en-US" dirty="0">
                <a:solidFill>
                  <a:srgbClr val="FF3300"/>
                </a:solidFill>
                <a:latin typeface="Arial" charset="0"/>
                <a:ea typeface="Arial" charset="0"/>
                <a:cs typeface="Arial" charset="0"/>
              </a:rPr>
              <a:t>Sub-graph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that covers all vertices but 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contains no cycles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Links not in the spanning tree do not forward frames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46138" y="3929063"/>
            <a:ext cx="2459037" cy="2647950"/>
            <a:chOff x="533" y="2475"/>
            <a:chExt cx="1549" cy="1668"/>
          </a:xfrm>
        </p:grpSpPr>
        <p:sp>
          <p:nvSpPr>
            <p:cNvPr id="74778" name="Oval 5"/>
            <p:cNvSpPr>
              <a:spLocks noChangeArrowheads="1"/>
            </p:cNvSpPr>
            <p:nvPr/>
          </p:nvSpPr>
          <p:spPr bwMode="auto">
            <a:xfrm>
              <a:off x="1235" y="2475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9" name="Oval 6"/>
            <p:cNvSpPr>
              <a:spLocks noChangeArrowheads="1"/>
            </p:cNvSpPr>
            <p:nvPr/>
          </p:nvSpPr>
          <p:spPr bwMode="auto">
            <a:xfrm>
              <a:off x="727" y="3007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0" name="Oval 7"/>
            <p:cNvSpPr>
              <a:spLocks noChangeArrowheads="1"/>
            </p:cNvSpPr>
            <p:nvPr/>
          </p:nvSpPr>
          <p:spPr bwMode="auto">
            <a:xfrm>
              <a:off x="1743" y="3007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1" name="Oval 8"/>
            <p:cNvSpPr>
              <a:spLocks noChangeArrowheads="1"/>
            </p:cNvSpPr>
            <p:nvPr/>
          </p:nvSpPr>
          <p:spPr bwMode="auto">
            <a:xfrm>
              <a:off x="1187" y="3370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2" name="Oval 9"/>
            <p:cNvSpPr>
              <a:spLocks noChangeArrowheads="1"/>
            </p:cNvSpPr>
            <p:nvPr/>
          </p:nvSpPr>
          <p:spPr bwMode="auto">
            <a:xfrm>
              <a:off x="1816" y="3781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3" name="Oval 10"/>
            <p:cNvSpPr>
              <a:spLocks noChangeArrowheads="1"/>
            </p:cNvSpPr>
            <p:nvPr/>
          </p:nvSpPr>
          <p:spPr bwMode="auto">
            <a:xfrm>
              <a:off x="533" y="3636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4" name="Oval 11"/>
            <p:cNvSpPr>
              <a:spLocks noChangeArrowheads="1"/>
            </p:cNvSpPr>
            <p:nvPr/>
          </p:nvSpPr>
          <p:spPr bwMode="auto">
            <a:xfrm>
              <a:off x="1041" y="3902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5" name="Line 12"/>
            <p:cNvSpPr>
              <a:spLocks noChangeShapeType="1"/>
            </p:cNvSpPr>
            <p:nvPr/>
          </p:nvSpPr>
          <p:spPr bwMode="auto">
            <a:xfrm flipH="1">
              <a:off x="945" y="2692"/>
              <a:ext cx="338" cy="33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6" name="Line 13"/>
            <p:cNvSpPr>
              <a:spLocks noChangeShapeType="1"/>
            </p:cNvSpPr>
            <p:nvPr/>
          </p:nvSpPr>
          <p:spPr bwMode="auto">
            <a:xfrm>
              <a:off x="1477" y="2668"/>
              <a:ext cx="314" cy="411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7" name="Line 14"/>
            <p:cNvSpPr>
              <a:spLocks noChangeShapeType="1"/>
            </p:cNvSpPr>
            <p:nvPr/>
          </p:nvSpPr>
          <p:spPr bwMode="auto">
            <a:xfrm>
              <a:off x="945" y="3200"/>
              <a:ext cx="266" cy="218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8" name="Line 15"/>
            <p:cNvSpPr>
              <a:spLocks noChangeShapeType="1"/>
            </p:cNvSpPr>
            <p:nvPr/>
          </p:nvSpPr>
          <p:spPr bwMode="auto">
            <a:xfrm>
              <a:off x="1404" y="3563"/>
              <a:ext cx="436" cy="266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9" name="Line 16"/>
            <p:cNvSpPr>
              <a:spLocks noChangeShapeType="1"/>
            </p:cNvSpPr>
            <p:nvPr/>
          </p:nvSpPr>
          <p:spPr bwMode="auto">
            <a:xfrm>
              <a:off x="1888" y="3249"/>
              <a:ext cx="73" cy="532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90" name="Line 17"/>
            <p:cNvSpPr>
              <a:spLocks noChangeShapeType="1"/>
            </p:cNvSpPr>
            <p:nvPr/>
          </p:nvSpPr>
          <p:spPr bwMode="auto">
            <a:xfrm>
              <a:off x="1380" y="2716"/>
              <a:ext cx="532" cy="108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91" name="Line 18"/>
            <p:cNvSpPr>
              <a:spLocks noChangeShapeType="1"/>
            </p:cNvSpPr>
            <p:nvPr/>
          </p:nvSpPr>
          <p:spPr bwMode="auto">
            <a:xfrm flipV="1">
              <a:off x="775" y="3563"/>
              <a:ext cx="436" cy="14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92" name="Line 19"/>
            <p:cNvSpPr>
              <a:spLocks noChangeShapeType="1"/>
            </p:cNvSpPr>
            <p:nvPr/>
          </p:nvSpPr>
          <p:spPr bwMode="auto">
            <a:xfrm flipV="1">
              <a:off x="1187" y="3587"/>
              <a:ext cx="120" cy="31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93" name="Line 20"/>
            <p:cNvSpPr>
              <a:spLocks noChangeShapeType="1"/>
            </p:cNvSpPr>
            <p:nvPr/>
          </p:nvSpPr>
          <p:spPr bwMode="auto">
            <a:xfrm flipH="1" flipV="1">
              <a:off x="750" y="3829"/>
              <a:ext cx="316" cy="17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990229" name="AutoShape 21"/>
          <p:cNvSpPr>
            <a:spLocks noChangeArrowheads="1"/>
          </p:cNvSpPr>
          <p:nvPr/>
        </p:nvSpPr>
        <p:spPr bwMode="auto">
          <a:xfrm>
            <a:off x="3881438" y="4773613"/>
            <a:ext cx="1266825" cy="498475"/>
          </a:xfrm>
          <a:prstGeom prst="rightArrow">
            <a:avLst>
              <a:gd name="adj1" fmla="val 50000"/>
              <a:gd name="adj2" fmla="val 63535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5686425" y="3967163"/>
            <a:ext cx="2459038" cy="2647950"/>
            <a:chOff x="3582" y="2499"/>
            <a:chExt cx="1549" cy="1668"/>
          </a:xfrm>
        </p:grpSpPr>
        <p:sp>
          <p:nvSpPr>
            <p:cNvPr id="74762" name="Oval 23"/>
            <p:cNvSpPr>
              <a:spLocks noChangeArrowheads="1"/>
            </p:cNvSpPr>
            <p:nvPr/>
          </p:nvSpPr>
          <p:spPr bwMode="auto">
            <a:xfrm>
              <a:off x="4284" y="2499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3" name="Oval 24"/>
            <p:cNvSpPr>
              <a:spLocks noChangeArrowheads="1"/>
            </p:cNvSpPr>
            <p:nvPr/>
          </p:nvSpPr>
          <p:spPr bwMode="auto">
            <a:xfrm>
              <a:off x="3776" y="3031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4" name="Oval 25"/>
            <p:cNvSpPr>
              <a:spLocks noChangeArrowheads="1"/>
            </p:cNvSpPr>
            <p:nvPr/>
          </p:nvSpPr>
          <p:spPr bwMode="auto">
            <a:xfrm>
              <a:off x="4792" y="3031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5" name="Oval 26"/>
            <p:cNvSpPr>
              <a:spLocks noChangeArrowheads="1"/>
            </p:cNvSpPr>
            <p:nvPr/>
          </p:nvSpPr>
          <p:spPr bwMode="auto">
            <a:xfrm>
              <a:off x="4236" y="3394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6" name="Oval 27"/>
            <p:cNvSpPr>
              <a:spLocks noChangeArrowheads="1"/>
            </p:cNvSpPr>
            <p:nvPr/>
          </p:nvSpPr>
          <p:spPr bwMode="auto">
            <a:xfrm>
              <a:off x="4865" y="3805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7" name="Oval 28"/>
            <p:cNvSpPr>
              <a:spLocks noChangeArrowheads="1"/>
            </p:cNvSpPr>
            <p:nvPr/>
          </p:nvSpPr>
          <p:spPr bwMode="auto">
            <a:xfrm>
              <a:off x="3582" y="3660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8" name="Oval 29"/>
            <p:cNvSpPr>
              <a:spLocks noChangeArrowheads="1"/>
            </p:cNvSpPr>
            <p:nvPr/>
          </p:nvSpPr>
          <p:spPr bwMode="auto">
            <a:xfrm>
              <a:off x="4090" y="3926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9" name="Line 30"/>
            <p:cNvSpPr>
              <a:spLocks noChangeShapeType="1"/>
            </p:cNvSpPr>
            <p:nvPr/>
          </p:nvSpPr>
          <p:spPr bwMode="auto">
            <a:xfrm flipH="1">
              <a:off x="3994" y="2716"/>
              <a:ext cx="338" cy="33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0" name="Line 31"/>
            <p:cNvSpPr>
              <a:spLocks noChangeShapeType="1"/>
            </p:cNvSpPr>
            <p:nvPr/>
          </p:nvSpPr>
          <p:spPr bwMode="auto">
            <a:xfrm>
              <a:off x="4526" y="2692"/>
              <a:ext cx="314" cy="411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1" name="Line 32"/>
            <p:cNvSpPr>
              <a:spLocks noChangeShapeType="1"/>
            </p:cNvSpPr>
            <p:nvPr/>
          </p:nvSpPr>
          <p:spPr bwMode="auto">
            <a:xfrm>
              <a:off x="3994" y="3224"/>
              <a:ext cx="266" cy="218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2" name="Line 33"/>
            <p:cNvSpPr>
              <a:spLocks noChangeShapeType="1"/>
            </p:cNvSpPr>
            <p:nvPr/>
          </p:nvSpPr>
          <p:spPr bwMode="auto">
            <a:xfrm>
              <a:off x="4453" y="3587"/>
              <a:ext cx="436" cy="266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3" name="Line 34"/>
            <p:cNvSpPr>
              <a:spLocks noChangeShapeType="1"/>
            </p:cNvSpPr>
            <p:nvPr/>
          </p:nvSpPr>
          <p:spPr bwMode="auto">
            <a:xfrm>
              <a:off x="4937" y="3273"/>
              <a:ext cx="73" cy="532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4" name="Line 35"/>
            <p:cNvSpPr>
              <a:spLocks noChangeShapeType="1"/>
            </p:cNvSpPr>
            <p:nvPr/>
          </p:nvSpPr>
          <p:spPr bwMode="auto">
            <a:xfrm>
              <a:off x="4429" y="2740"/>
              <a:ext cx="532" cy="108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5" name="Line 36"/>
            <p:cNvSpPr>
              <a:spLocks noChangeShapeType="1"/>
            </p:cNvSpPr>
            <p:nvPr/>
          </p:nvSpPr>
          <p:spPr bwMode="auto">
            <a:xfrm flipV="1">
              <a:off x="3824" y="3587"/>
              <a:ext cx="436" cy="14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6" name="Line 37"/>
            <p:cNvSpPr>
              <a:spLocks noChangeShapeType="1"/>
            </p:cNvSpPr>
            <p:nvPr/>
          </p:nvSpPr>
          <p:spPr bwMode="auto">
            <a:xfrm flipV="1">
              <a:off x="4236" y="3611"/>
              <a:ext cx="120" cy="31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7" name="Line 38"/>
            <p:cNvSpPr>
              <a:spLocks noChangeShapeType="1"/>
            </p:cNvSpPr>
            <p:nvPr/>
          </p:nvSpPr>
          <p:spPr bwMode="auto">
            <a:xfrm flipH="1" flipV="1">
              <a:off x="3799" y="3853"/>
              <a:ext cx="316" cy="17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209800" y="4016375"/>
            <a:ext cx="1981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Graph Has Cycles!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495800" y="5159375"/>
            <a:ext cx="1981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Graph Has </a:t>
            </a:r>
            <a:br>
              <a:rPr lang="en-US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r>
              <a:rPr lang="en-US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No Cycles!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" y="0"/>
            <a:ext cx="970914" cy="1288143"/>
          </a:xfrm>
          <a:prstGeom prst="rect">
            <a:avLst/>
          </a:prstGeom>
        </p:spPr>
      </p:pic>
      <p:sp>
        <p:nvSpPr>
          <p:cNvPr id="4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2686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Know?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US" i="1" dirty="0"/>
              <a:t>“Spanning tree algorithm is an algorithm to create a tree out of a graph that includes all nodes with a minimum number of edges connecting to </a:t>
            </a:r>
            <a:r>
              <a:rPr lang="en-US" i="1"/>
              <a:t>vertices.”</a:t>
            </a:r>
          </a:p>
          <a:p>
            <a:pPr algn="just"/>
            <a:endParaRPr lang="en-US" i="1" dirty="0"/>
          </a:p>
          <a:p>
            <a:r>
              <a:rPr lang="en-US" dirty="0"/>
              <a:t>Shortest paths to (or from) a node form a tree</a:t>
            </a:r>
          </a:p>
          <a:p>
            <a:pPr lvl="1"/>
            <a:endParaRPr lang="en-US" dirty="0"/>
          </a:p>
          <a:p>
            <a:r>
              <a:rPr lang="en-US" dirty="0"/>
              <a:t>So, algorithm has two aspects :</a:t>
            </a:r>
          </a:p>
          <a:p>
            <a:pPr lvl="1"/>
            <a:r>
              <a:rPr lang="en-US" dirty="0"/>
              <a:t>Pick a root</a:t>
            </a:r>
          </a:p>
          <a:p>
            <a:pPr lvl="1"/>
            <a:r>
              <a:rPr lang="en-US" dirty="0"/>
              <a:t>Compute shortest paths to it</a:t>
            </a:r>
          </a:p>
          <a:p>
            <a:pPr lvl="1"/>
            <a:endParaRPr lang="en-US" dirty="0"/>
          </a:p>
          <a:p>
            <a:r>
              <a:rPr lang="en-US" dirty="0"/>
              <a:t>Only keep the links on shortest-path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116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19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Constructing a Spanning Tree</a:t>
            </a:r>
          </a:p>
        </p:txBody>
      </p:sp>
      <p:sp>
        <p:nvSpPr>
          <p:cNvPr id="99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Switches need to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elect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root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The switch w/ smallest identifier (MAC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addr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Each switch determines if each interface </a:t>
            </a:r>
            <a:br>
              <a:rPr lang="en-US" dirty="0">
                <a:latin typeface="Arial" charset="0"/>
                <a:ea typeface="Arial" charset="0"/>
                <a:cs typeface="Arial" charset="0"/>
              </a:rPr>
            </a:br>
            <a:r>
              <a:rPr lang="en-US" dirty="0">
                <a:latin typeface="Arial" charset="0"/>
                <a:ea typeface="Arial" charset="0"/>
                <a:cs typeface="Arial" charset="0"/>
              </a:rPr>
              <a:t>is on the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shortest path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from the root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Excludes it from the tree if not</a:t>
            </a:r>
          </a:p>
          <a:p>
            <a:pPr lvl="1"/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Messages (Y, d, X)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From node X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Proposing Y as the root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And the distance is d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57700" y="3275013"/>
            <a:ext cx="4070350" cy="3457575"/>
            <a:chOff x="2808" y="2063"/>
            <a:chExt cx="2564" cy="2178"/>
          </a:xfrm>
        </p:grpSpPr>
        <p:sp>
          <p:nvSpPr>
            <p:cNvPr id="76806" name="Oval 5"/>
            <p:cNvSpPr>
              <a:spLocks noChangeArrowheads="1"/>
            </p:cNvSpPr>
            <p:nvPr/>
          </p:nvSpPr>
          <p:spPr bwMode="auto">
            <a:xfrm>
              <a:off x="4525" y="2329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07" name="Oval 6"/>
            <p:cNvSpPr>
              <a:spLocks noChangeArrowheads="1"/>
            </p:cNvSpPr>
            <p:nvPr/>
          </p:nvSpPr>
          <p:spPr bwMode="auto">
            <a:xfrm>
              <a:off x="4017" y="2861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08" name="Oval 7"/>
            <p:cNvSpPr>
              <a:spLocks noChangeArrowheads="1"/>
            </p:cNvSpPr>
            <p:nvPr/>
          </p:nvSpPr>
          <p:spPr bwMode="auto">
            <a:xfrm>
              <a:off x="5033" y="2861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09" name="Oval 8"/>
            <p:cNvSpPr>
              <a:spLocks noChangeArrowheads="1"/>
            </p:cNvSpPr>
            <p:nvPr/>
          </p:nvSpPr>
          <p:spPr bwMode="auto">
            <a:xfrm>
              <a:off x="4477" y="3224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0" name="Oval 9"/>
            <p:cNvSpPr>
              <a:spLocks noChangeArrowheads="1"/>
            </p:cNvSpPr>
            <p:nvPr/>
          </p:nvSpPr>
          <p:spPr bwMode="auto">
            <a:xfrm>
              <a:off x="5106" y="3635"/>
              <a:ext cx="266" cy="24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1" name="Oval 10"/>
            <p:cNvSpPr>
              <a:spLocks noChangeArrowheads="1"/>
            </p:cNvSpPr>
            <p:nvPr/>
          </p:nvSpPr>
          <p:spPr bwMode="auto">
            <a:xfrm>
              <a:off x="3823" y="3490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2" name="Oval 11"/>
            <p:cNvSpPr>
              <a:spLocks noChangeArrowheads="1"/>
            </p:cNvSpPr>
            <p:nvPr/>
          </p:nvSpPr>
          <p:spPr bwMode="auto">
            <a:xfrm>
              <a:off x="4331" y="3756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3" name="Line 12"/>
            <p:cNvSpPr>
              <a:spLocks noChangeShapeType="1"/>
            </p:cNvSpPr>
            <p:nvPr/>
          </p:nvSpPr>
          <p:spPr bwMode="auto">
            <a:xfrm flipH="1">
              <a:off x="4235" y="2546"/>
              <a:ext cx="338" cy="33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4" name="Line 13"/>
            <p:cNvSpPr>
              <a:spLocks noChangeShapeType="1"/>
            </p:cNvSpPr>
            <p:nvPr/>
          </p:nvSpPr>
          <p:spPr bwMode="auto">
            <a:xfrm>
              <a:off x="4767" y="2522"/>
              <a:ext cx="314" cy="411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5" name="Line 14"/>
            <p:cNvSpPr>
              <a:spLocks noChangeShapeType="1"/>
            </p:cNvSpPr>
            <p:nvPr/>
          </p:nvSpPr>
          <p:spPr bwMode="auto">
            <a:xfrm>
              <a:off x="4235" y="3054"/>
              <a:ext cx="266" cy="218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6" name="Line 15"/>
            <p:cNvSpPr>
              <a:spLocks noChangeShapeType="1"/>
            </p:cNvSpPr>
            <p:nvPr/>
          </p:nvSpPr>
          <p:spPr bwMode="auto">
            <a:xfrm>
              <a:off x="4694" y="3417"/>
              <a:ext cx="436" cy="266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7" name="Line 16"/>
            <p:cNvSpPr>
              <a:spLocks noChangeShapeType="1"/>
            </p:cNvSpPr>
            <p:nvPr/>
          </p:nvSpPr>
          <p:spPr bwMode="auto">
            <a:xfrm>
              <a:off x="5178" y="3103"/>
              <a:ext cx="73" cy="532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8" name="Line 17"/>
            <p:cNvSpPr>
              <a:spLocks noChangeShapeType="1"/>
            </p:cNvSpPr>
            <p:nvPr/>
          </p:nvSpPr>
          <p:spPr bwMode="auto">
            <a:xfrm>
              <a:off x="4670" y="2570"/>
              <a:ext cx="532" cy="108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9" name="Line 18"/>
            <p:cNvSpPr>
              <a:spLocks noChangeShapeType="1"/>
            </p:cNvSpPr>
            <p:nvPr/>
          </p:nvSpPr>
          <p:spPr bwMode="auto">
            <a:xfrm flipV="1">
              <a:off x="4065" y="3417"/>
              <a:ext cx="436" cy="14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0" name="Line 19"/>
            <p:cNvSpPr>
              <a:spLocks noChangeShapeType="1"/>
            </p:cNvSpPr>
            <p:nvPr/>
          </p:nvSpPr>
          <p:spPr bwMode="auto">
            <a:xfrm flipV="1">
              <a:off x="4477" y="3441"/>
              <a:ext cx="120" cy="31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1" name="Line 20"/>
            <p:cNvSpPr>
              <a:spLocks noChangeShapeType="1"/>
            </p:cNvSpPr>
            <p:nvPr/>
          </p:nvSpPr>
          <p:spPr bwMode="auto">
            <a:xfrm flipH="1" flipV="1">
              <a:off x="4040" y="3683"/>
              <a:ext cx="316" cy="17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2" name="Text Box 21"/>
            <p:cNvSpPr txBox="1">
              <a:spLocks noChangeArrowheads="1"/>
            </p:cNvSpPr>
            <p:nvPr/>
          </p:nvSpPr>
          <p:spPr bwMode="auto">
            <a:xfrm>
              <a:off x="4405" y="2063"/>
              <a:ext cx="42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>
                  <a:latin typeface="Helvetica" charset="0"/>
                </a:rPr>
                <a:t>root</a:t>
              </a:r>
            </a:p>
          </p:txBody>
        </p:sp>
        <p:sp>
          <p:nvSpPr>
            <p:cNvPr id="76823" name="Freeform 22"/>
            <p:cNvSpPr>
              <a:spLocks/>
            </p:cNvSpPr>
            <p:nvPr/>
          </p:nvSpPr>
          <p:spPr bwMode="auto">
            <a:xfrm>
              <a:off x="3631" y="3006"/>
              <a:ext cx="1185" cy="339"/>
            </a:xfrm>
            <a:custGeom>
              <a:avLst/>
              <a:gdLst>
                <a:gd name="T0" fmla="*/ 0 w 1185"/>
                <a:gd name="T1" fmla="*/ 339 h 339"/>
                <a:gd name="T2" fmla="*/ 1185 w 1185"/>
                <a:gd name="T3" fmla="*/ 0 h 339"/>
                <a:gd name="T4" fmla="*/ 0 60000 65536"/>
                <a:gd name="T5" fmla="*/ 0 60000 65536"/>
                <a:gd name="T6" fmla="*/ 0 w 1185"/>
                <a:gd name="T7" fmla="*/ 0 h 339"/>
                <a:gd name="T8" fmla="*/ 1185 w 1185"/>
                <a:gd name="T9" fmla="*/ 339 h 33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85" h="339">
                  <a:moveTo>
                    <a:pt x="0" y="339"/>
                  </a:moveTo>
                  <a:cubicBezTo>
                    <a:pt x="0" y="339"/>
                    <a:pt x="592" y="169"/>
                    <a:pt x="1185" y="0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4" name="Text Box 23"/>
            <p:cNvSpPr txBox="1">
              <a:spLocks noChangeArrowheads="1"/>
            </p:cNvSpPr>
            <p:nvPr/>
          </p:nvSpPr>
          <p:spPr bwMode="auto">
            <a:xfrm>
              <a:off x="2808" y="3224"/>
              <a:ext cx="76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rgbClr val="0000FF"/>
                  </a:solidFill>
                  <a:latin typeface="Helvetica" charset="0"/>
                </a:rPr>
                <a:t>One hop</a:t>
              </a:r>
            </a:p>
          </p:txBody>
        </p:sp>
        <p:sp>
          <p:nvSpPr>
            <p:cNvPr id="76825" name="Line 24"/>
            <p:cNvSpPr>
              <a:spLocks noChangeShapeType="1"/>
            </p:cNvSpPr>
            <p:nvPr/>
          </p:nvSpPr>
          <p:spPr bwMode="auto">
            <a:xfrm flipV="1">
              <a:off x="4864" y="3587"/>
              <a:ext cx="25" cy="41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6" name="Text Box 25"/>
            <p:cNvSpPr txBox="1">
              <a:spLocks noChangeArrowheads="1"/>
            </p:cNvSpPr>
            <p:nvPr/>
          </p:nvSpPr>
          <p:spPr bwMode="auto">
            <a:xfrm>
              <a:off x="4394" y="3991"/>
              <a:ext cx="97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rgbClr val="0000FF"/>
                  </a:solidFill>
                  <a:latin typeface="Helvetica" charset="0"/>
                </a:rPr>
                <a:t>Three hops</a:t>
              </a:r>
            </a:p>
          </p:txBody>
        </p:sp>
      </p:grpSp>
      <p:sp>
        <p:nvSpPr>
          <p:cNvPr id="2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4430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Steps in Spanning Tree Algorithm</a:t>
            </a:r>
          </a:p>
        </p:txBody>
      </p:sp>
      <p:sp>
        <p:nvSpPr>
          <p:cNvPr id="99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  <a:cs typeface="Arial" charset="0"/>
              </a:rPr>
              <a:t>Initially, each switch proposes itself as the root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Switch sends a message out every interface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… proposing itself as the root with distance 0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Example: switch X announces (X, 0, X)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Arial" charset="0"/>
                <a:cs typeface="Arial" charset="0"/>
              </a:rPr>
              <a:t>Switches update their view of the root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Upon receiving message (Y, d, Z) from Z, check Y</a:t>
            </a:r>
            <a:r>
              <a:rPr lang="ja-JP" altLang="en-US" dirty="0">
                <a:latin typeface="Arial" charset="0"/>
                <a:ea typeface="Arial" charset="0"/>
                <a:cs typeface="Arial" charset="0"/>
              </a:rPr>
              <a:t>’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s id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If new id smaller, start viewing that switch as root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Arial" charset="0"/>
                <a:cs typeface="Arial" charset="0"/>
              </a:rPr>
              <a:t>Switches compute their distance from the root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Add 1 to the distance received from a neighbor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Identify interfaces not on shortest path to the root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… and exclude them from the spanning tree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  <a:cs typeface="Arial" charset="0"/>
              </a:rPr>
              <a:t>If root or shortest distance to it </a:t>
            </a:r>
            <a:r>
              <a:rPr lang="en-US" dirty="0">
                <a:solidFill>
                  <a:srgbClr val="FF3300"/>
                </a:solidFill>
                <a:latin typeface="Arial" charset="0"/>
                <a:cs typeface="Arial" charset="0"/>
              </a:rPr>
              <a:t>changed</a:t>
            </a:r>
            <a:r>
              <a:rPr lang="en-US" dirty="0">
                <a:latin typeface="Arial" charset="0"/>
                <a:cs typeface="Arial" charset="0"/>
              </a:rPr>
              <a:t>, “flood” updated message (Y, d+1, X)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118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361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4307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ine 11"/>
          <p:cNvSpPr>
            <a:spLocks noChangeShapeType="1"/>
          </p:cNvSpPr>
          <p:nvPr/>
        </p:nvSpPr>
        <p:spPr bwMode="auto">
          <a:xfrm flipH="1">
            <a:off x="6799263" y="2735263"/>
            <a:ext cx="536575" cy="538162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2"/>
          <p:cNvSpPr>
            <a:spLocks noChangeShapeType="1"/>
          </p:cNvSpPr>
          <p:nvPr/>
        </p:nvSpPr>
        <p:spPr bwMode="auto">
          <a:xfrm>
            <a:off x="7643813" y="2697163"/>
            <a:ext cx="498475" cy="652462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13"/>
          <p:cNvSpPr>
            <a:spLocks noChangeShapeType="1"/>
          </p:cNvSpPr>
          <p:nvPr/>
        </p:nvSpPr>
        <p:spPr bwMode="auto">
          <a:xfrm>
            <a:off x="6799263" y="3541713"/>
            <a:ext cx="422275" cy="346075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14"/>
          <p:cNvSpPr>
            <a:spLocks noChangeShapeType="1"/>
          </p:cNvSpPr>
          <p:nvPr/>
        </p:nvSpPr>
        <p:spPr bwMode="auto">
          <a:xfrm>
            <a:off x="7527925" y="4117975"/>
            <a:ext cx="692150" cy="422275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>
            <a:off x="8296275" y="3619500"/>
            <a:ext cx="115888" cy="844550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16"/>
          <p:cNvSpPr>
            <a:spLocks noChangeShapeType="1"/>
          </p:cNvSpPr>
          <p:nvPr/>
        </p:nvSpPr>
        <p:spPr bwMode="auto">
          <a:xfrm>
            <a:off x="7489825" y="2773363"/>
            <a:ext cx="844550" cy="1728787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17"/>
          <p:cNvSpPr>
            <a:spLocks noChangeShapeType="1"/>
          </p:cNvSpPr>
          <p:nvPr/>
        </p:nvSpPr>
        <p:spPr bwMode="auto">
          <a:xfrm flipV="1">
            <a:off x="6529388" y="4117975"/>
            <a:ext cx="692150" cy="230188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18"/>
          <p:cNvSpPr>
            <a:spLocks noChangeShapeType="1"/>
          </p:cNvSpPr>
          <p:nvPr/>
        </p:nvSpPr>
        <p:spPr bwMode="auto">
          <a:xfrm flipV="1">
            <a:off x="7183438" y="4156075"/>
            <a:ext cx="190500" cy="500063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19"/>
          <p:cNvSpPr>
            <a:spLocks noChangeShapeType="1"/>
          </p:cNvSpPr>
          <p:nvPr/>
        </p:nvSpPr>
        <p:spPr bwMode="auto">
          <a:xfrm flipH="1" flipV="1">
            <a:off x="6489700" y="4531179"/>
            <a:ext cx="501650" cy="269875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Example From Switch #4</a:t>
            </a:r>
            <a:r>
              <a:rPr lang="ja-JP" altLang="en-US" sz="3200">
                <a:latin typeface="Helvetic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s Viewpoint</a:t>
            </a:r>
          </a:p>
        </p:txBody>
      </p:sp>
      <p:sp>
        <p:nvSpPr>
          <p:cNvPr id="99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5573713" cy="54864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charset="0"/>
                <a:cs typeface="Arial" charset="0"/>
              </a:rPr>
              <a:t>Switch #4 thinks it is the root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Sends (4, 0, 4) message to 2 and 7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Then, switch #4 hears from #2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Receives (2, 0, 2) message from 2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… and thinks that #2 is the root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realizes it is just one hop away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Then, switch #4 hears from #7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Receives (2, 1, 7) from 7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realizes this is a longer path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So, prefers its own one-hop path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removes 4-7 link from the tree</a:t>
            </a:r>
          </a:p>
        </p:txBody>
      </p:sp>
      <p:sp>
        <p:nvSpPr>
          <p:cNvPr id="80901" name="Oval 4"/>
          <p:cNvSpPr>
            <a:spLocks noChangeArrowheads="1"/>
          </p:cNvSpPr>
          <p:nvPr/>
        </p:nvSpPr>
        <p:spPr bwMode="auto">
          <a:xfrm>
            <a:off x="7259638" y="239077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dirty="0">
                <a:latin typeface="Helvetica" charset="0"/>
              </a:rPr>
              <a:t>1</a:t>
            </a:r>
          </a:p>
        </p:txBody>
      </p:sp>
      <p:sp>
        <p:nvSpPr>
          <p:cNvPr id="80903" name="Oval 6"/>
          <p:cNvSpPr>
            <a:spLocks noChangeArrowheads="1"/>
          </p:cNvSpPr>
          <p:nvPr/>
        </p:nvSpPr>
        <p:spPr bwMode="auto">
          <a:xfrm>
            <a:off x="8066088" y="323532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0" name="Line 13"/>
          <p:cNvSpPr>
            <a:spLocks noChangeShapeType="1"/>
          </p:cNvSpPr>
          <p:nvPr/>
        </p:nvSpPr>
        <p:spPr bwMode="auto">
          <a:xfrm>
            <a:off x="6799263" y="3541713"/>
            <a:ext cx="422275" cy="34607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1" name="Line 14"/>
          <p:cNvSpPr>
            <a:spLocks noChangeShapeType="1"/>
          </p:cNvSpPr>
          <p:nvPr/>
        </p:nvSpPr>
        <p:spPr bwMode="auto">
          <a:xfrm>
            <a:off x="7527925" y="4117975"/>
            <a:ext cx="692150" cy="42227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4" name="Line 17"/>
          <p:cNvSpPr>
            <a:spLocks noChangeShapeType="1"/>
          </p:cNvSpPr>
          <p:nvPr/>
        </p:nvSpPr>
        <p:spPr bwMode="auto">
          <a:xfrm flipV="1">
            <a:off x="6529388" y="4117975"/>
            <a:ext cx="692150" cy="230188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5" name="Line 18"/>
          <p:cNvSpPr>
            <a:spLocks noChangeShapeType="1"/>
          </p:cNvSpPr>
          <p:nvPr/>
        </p:nvSpPr>
        <p:spPr bwMode="auto">
          <a:xfrm flipV="1">
            <a:off x="7183438" y="4156075"/>
            <a:ext cx="190500" cy="500063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6" name="Line 19"/>
          <p:cNvSpPr>
            <a:spLocks noChangeShapeType="1"/>
          </p:cNvSpPr>
          <p:nvPr/>
        </p:nvSpPr>
        <p:spPr bwMode="auto">
          <a:xfrm flipH="1" flipV="1">
            <a:off x="6489700" y="4540250"/>
            <a:ext cx="501650" cy="26987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20" name="Text Box 23"/>
          <p:cNvSpPr txBox="1">
            <a:spLocks noChangeArrowheads="1"/>
          </p:cNvSpPr>
          <p:nvPr/>
        </p:nvSpPr>
        <p:spPr bwMode="auto">
          <a:xfrm>
            <a:off x="8104188" y="3224213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25774" y="3951885"/>
            <a:ext cx="74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#root</a:t>
            </a:r>
          </a:p>
        </p:txBody>
      </p:sp>
      <p:sp>
        <p:nvSpPr>
          <p:cNvPr id="2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119</a:t>
            </a:fld>
            <a:endParaRPr lang="en-US"/>
          </a:p>
        </p:txBody>
      </p:sp>
      <p:sp>
        <p:nvSpPr>
          <p:cNvPr id="80907" name="Oval 10"/>
          <p:cNvSpPr>
            <a:spLocks noChangeArrowheads="1"/>
          </p:cNvSpPr>
          <p:nvPr/>
        </p:nvSpPr>
        <p:spPr bwMode="auto">
          <a:xfrm>
            <a:off x="6951663" y="4656138"/>
            <a:ext cx="422275" cy="382587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22" name="Text Box 25"/>
          <p:cNvSpPr txBox="1">
            <a:spLocks noChangeArrowheads="1"/>
          </p:cNvSpPr>
          <p:nvPr/>
        </p:nvSpPr>
        <p:spPr bwMode="auto">
          <a:xfrm>
            <a:off x="7010400" y="46450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7</a:t>
            </a:r>
          </a:p>
        </p:txBody>
      </p:sp>
      <p:sp>
        <p:nvSpPr>
          <p:cNvPr id="80904" name="Oval 7"/>
          <p:cNvSpPr>
            <a:spLocks noChangeArrowheads="1"/>
          </p:cNvSpPr>
          <p:nvPr/>
        </p:nvSpPr>
        <p:spPr bwMode="auto">
          <a:xfrm>
            <a:off x="7183438" y="3811588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7" name="Text Box 20"/>
          <p:cNvSpPr txBox="1">
            <a:spLocks noChangeArrowheads="1"/>
          </p:cNvSpPr>
          <p:nvPr/>
        </p:nvSpPr>
        <p:spPr bwMode="auto">
          <a:xfrm>
            <a:off x="7221538" y="3811588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2</a:t>
            </a:r>
          </a:p>
        </p:txBody>
      </p:sp>
      <p:sp>
        <p:nvSpPr>
          <p:cNvPr id="80906" name="Oval 9"/>
          <p:cNvSpPr>
            <a:spLocks noChangeArrowheads="1"/>
          </p:cNvSpPr>
          <p:nvPr/>
        </p:nvSpPr>
        <p:spPr bwMode="auto">
          <a:xfrm>
            <a:off x="6145213" y="4233863"/>
            <a:ext cx="422275" cy="382587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9" name="Text Box 22"/>
          <p:cNvSpPr txBox="1">
            <a:spLocks noChangeArrowheads="1"/>
          </p:cNvSpPr>
          <p:nvPr/>
        </p:nvSpPr>
        <p:spPr bwMode="auto">
          <a:xfrm>
            <a:off x="6184900" y="42227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4</a:t>
            </a:r>
          </a:p>
        </p:txBody>
      </p:sp>
      <p:sp>
        <p:nvSpPr>
          <p:cNvPr id="80902" name="Oval 5"/>
          <p:cNvSpPr>
            <a:spLocks noChangeArrowheads="1"/>
          </p:cNvSpPr>
          <p:nvPr/>
        </p:nvSpPr>
        <p:spPr bwMode="auto">
          <a:xfrm>
            <a:off x="6453188" y="323532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8" name="Text Box 21"/>
          <p:cNvSpPr txBox="1">
            <a:spLocks noChangeArrowheads="1"/>
          </p:cNvSpPr>
          <p:nvPr/>
        </p:nvSpPr>
        <p:spPr bwMode="auto">
          <a:xfrm>
            <a:off x="6491288" y="3224213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3</a:t>
            </a:r>
          </a:p>
        </p:txBody>
      </p:sp>
      <p:sp>
        <p:nvSpPr>
          <p:cNvPr id="80905" name="Oval 8"/>
          <p:cNvSpPr>
            <a:spLocks noChangeArrowheads="1"/>
          </p:cNvSpPr>
          <p:nvPr/>
        </p:nvSpPr>
        <p:spPr bwMode="auto">
          <a:xfrm>
            <a:off x="8181975" y="4464050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21" name="Text Box 24"/>
          <p:cNvSpPr txBox="1">
            <a:spLocks noChangeArrowheads="1"/>
          </p:cNvSpPr>
          <p:nvPr/>
        </p:nvSpPr>
        <p:spPr bwMode="auto">
          <a:xfrm>
            <a:off x="8220075" y="4452938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571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554 -0.03589 0.11079 -0.07178 0.13284 -0.08613 " pathEditMode="relative" ptsTypes="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10" grpId="0" animBg="1"/>
      <p:bldP spid="80911" grpId="0" animBg="1"/>
      <p:bldP spid="80914" grpId="0" animBg="1"/>
      <p:bldP spid="80915" grpId="0" animBg="1"/>
      <p:bldP spid="80916" grpId="0" animBg="1"/>
      <p:bldP spid="80916" grpId="1" animBg="1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26B2F-2575-6F49-9ADD-303040854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(Digital)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1FD5B-4E01-2947-9EBE-1E97008BE7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21275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Physical layer provides a channel</a:t>
            </a:r>
          </a:p>
          <a:p>
            <a:endParaRPr lang="en-GB" dirty="0"/>
          </a:p>
          <a:p>
            <a:r>
              <a:rPr lang="en-GB" dirty="0"/>
              <a:t>Fixed rate for now</a:t>
            </a:r>
          </a:p>
          <a:p>
            <a:endParaRPr lang="en-GB" dirty="0"/>
          </a:p>
          <a:p>
            <a:r>
              <a:rPr lang="en-GB" dirty="0"/>
              <a:t>Symbols are discrete values sent on the channel at fixed rate </a:t>
            </a:r>
          </a:p>
          <a:p>
            <a:endParaRPr lang="en-GB" dirty="0"/>
          </a:p>
          <a:p>
            <a:r>
              <a:rPr lang="en-GB" dirty="0"/>
              <a:t>Symbols need not be binary</a:t>
            </a:r>
          </a:p>
          <a:p>
            <a:endParaRPr lang="en-GB" dirty="0"/>
          </a:p>
          <a:p>
            <a:r>
              <a:rPr lang="en-GB" dirty="0"/>
              <a:t>Fidelity of the channel usually measured as a bit error rate — the probability that a bit sent as a 1 was interpreted as a 0 by the receiver or vice versa. </a:t>
            </a:r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C6EFEC-BFA8-8245-9B10-1E15535E59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Baud rate is the rate at which symbols can be transmitted </a:t>
            </a:r>
          </a:p>
          <a:p>
            <a:endParaRPr lang="en-GB" dirty="0"/>
          </a:p>
          <a:p>
            <a:r>
              <a:rPr lang="en-GB" dirty="0"/>
              <a:t>Data rate (or bit rate) is the equivalent number of binary digits which can be sent </a:t>
            </a:r>
          </a:p>
          <a:p>
            <a:endParaRPr lang="en-GB" dirty="0"/>
          </a:p>
          <a:p>
            <a:r>
              <a:rPr lang="en-GB" dirty="0"/>
              <a:t>E.g.,  if symbols represent with rate R then the data rate is 2 × R.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FA7AF-4FEE-A54D-962D-CE2F26ECE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1730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Example From Switch #4</a:t>
            </a:r>
            <a:r>
              <a:rPr lang="ja-JP" altLang="en-US" sz="3200">
                <a:latin typeface="Helvetic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s Viewpoint</a:t>
            </a:r>
          </a:p>
        </p:txBody>
      </p:sp>
      <p:sp>
        <p:nvSpPr>
          <p:cNvPr id="998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5573713" cy="54864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charset="0"/>
                <a:cs typeface="Arial" charset="0"/>
              </a:rPr>
              <a:t>Switch #2 hears about switch #1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Switch 2 hears (1, 1, 3) from 3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Switch 2 starts treating 1 as root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sends (1, 2, 2) to neighbors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Switch #4 hears from switch #2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Switch 4 starts treating 1 as root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sends (1, 3, 4) to neighbors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Switch #4 hears from switch #7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Switch 4 receives (1, 3, 7) from 7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realizes this is a longer path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So, prefers its own three-hop path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removes 4-7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Iink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from the tree</a:t>
            </a:r>
          </a:p>
        </p:txBody>
      </p:sp>
      <p:sp>
        <p:nvSpPr>
          <p:cNvPr id="82949" name="Oval 4"/>
          <p:cNvSpPr>
            <a:spLocks noChangeArrowheads="1"/>
          </p:cNvSpPr>
          <p:nvPr/>
        </p:nvSpPr>
        <p:spPr bwMode="auto">
          <a:xfrm>
            <a:off x="7259638" y="239077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Helvetica" charset="0"/>
              </a:rPr>
              <a:t>1</a:t>
            </a:r>
          </a:p>
        </p:txBody>
      </p:sp>
      <p:sp>
        <p:nvSpPr>
          <p:cNvPr id="82950" name="Oval 5"/>
          <p:cNvSpPr>
            <a:spLocks noChangeArrowheads="1"/>
          </p:cNvSpPr>
          <p:nvPr/>
        </p:nvSpPr>
        <p:spPr bwMode="auto">
          <a:xfrm>
            <a:off x="6453188" y="323532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1" name="Oval 6"/>
          <p:cNvSpPr>
            <a:spLocks noChangeArrowheads="1"/>
          </p:cNvSpPr>
          <p:nvPr/>
        </p:nvSpPr>
        <p:spPr bwMode="auto">
          <a:xfrm>
            <a:off x="8066088" y="323532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2" name="Oval 7"/>
          <p:cNvSpPr>
            <a:spLocks noChangeArrowheads="1"/>
          </p:cNvSpPr>
          <p:nvPr/>
        </p:nvSpPr>
        <p:spPr bwMode="auto">
          <a:xfrm>
            <a:off x="7183438" y="3811588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4" name="Oval 9"/>
          <p:cNvSpPr>
            <a:spLocks noChangeArrowheads="1"/>
          </p:cNvSpPr>
          <p:nvPr/>
        </p:nvSpPr>
        <p:spPr bwMode="auto">
          <a:xfrm>
            <a:off x="6145213" y="4233863"/>
            <a:ext cx="422275" cy="382587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6" name="Line 11"/>
          <p:cNvSpPr>
            <a:spLocks noChangeShapeType="1"/>
          </p:cNvSpPr>
          <p:nvPr/>
        </p:nvSpPr>
        <p:spPr bwMode="auto">
          <a:xfrm flipH="1">
            <a:off x="6799263" y="2735263"/>
            <a:ext cx="536575" cy="538162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7" name="Line 12"/>
          <p:cNvSpPr>
            <a:spLocks noChangeShapeType="1"/>
          </p:cNvSpPr>
          <p:nvPr/>
        </p:nvSpPr>
        <p:spPr bwMode="auto">
          <a:xfrm>
            <a:off x="7643813" y="2697163"/>
            <a:ext cx="498475" cy="652462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8" name="Line 13"/>
          <p:cNvSpPr>
            <a:spLocks noChangeShapeType="1"/>
          </p:cNvSpPr>
          <p:nvPr/>
        </p:nvSpPr>
        <p:spPr bwMode="auto">
          <a:xfrm>
            <a:off x="6799263" y="3541713"/>
            <a:ext cx="422275" cy="34607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9" name="Line 14"/>
          <p:cNvSpPr>
            <a:spLocks noChangeShapeType="1"/>
          </p:cNvSpPr>
          <p:nvPr/>
        </p:nvSpPr>
        <p:spPr bwMode="auto">
          <a:xfrm>
            <a:off x="7527925" y="4117975"/>
            <a:ext cx="692150" cy="422275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0" name="Line 15"/>
          <p:cNvSpPr>
            <a:spLocks noChangeShapeType="1"/>
          </p:cNvSpPr>
          <p:nvPr/>
        </p:nvSpPr>
        <p:spPr bwMode="auto">
          <a:xfrm>
            <a:off x="8296275" y="3619500"/>
            <a:ext cx="115888" cy="844550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1" name="Line 16"/>
          <p:cNvSpPr>
            <a:spLocks noChangeShapeType="1"/>
          </p:cNvSpPr>
          <p:nvPr/>
        </p:nvSpPr>
        <p:spPr bwMode="auto">
          <a:xfrm>
            <a:off x="7489825" y="2773363"/>
            <a:ext cx="844550" cy="1728787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2" name="Line 17"/>
          <p:cNvSpPr>
            <a:spLocks noChangeShapeType="1"/>
          </p:cNvSpPr>
          <p:nvPr/>
        </p:nvSpPr>
        <p:spPr bwMode="auto">
          <a:xfrm flipV="1">
            <a:off x="6529388" y="4117975"/>
            <a:ext cx="692150" cy="230188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3" name="Line 18"/>
          <p:cNvSpPr>
            <a:spLocks noChangeShapeType="1"/>
          </p:cNvSpPr>
          <p:nvPr/>
        </p:nvSpPr>
        <p:spPr bwMode="auto">
          <a:xfrm flipV="1">
            <a:off x="7183438" y="4156075"/>
            <a:ext cx="190500" cy="500063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4" name="Line 19"/>
          <p:cNvSpPr>
            <a:spLocks noChangeShapeType="1"/>
          </p:cNvSpPr>
          <p:nvPr/>
        </p:nvSpPr>
        <p:spPr bwMode="auto">
          <a:xfrm flipH="1" flipV="1">
            <a:off x="6489700" y="4531179"/>
            <a:ext cx="501650" cy="269875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5" name="Text Box 20"/>
          <p:cNvSpPr txBox="1">
            <a:spLocks noChangeArrowheads="1"/>
          </p:cNvSpPr>
          <p:nvPr/>
        </p:nvSpPr>
        <p:spPr bwMode="auto">
          <a:xfrm>
            <a:off x="7221538" y="3811588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2</a:t>
            </a:r>
          </a:p>
        </p:txBody>
      </p:sp>
      <p:sp>
        <p:nvSpPr>
          <p:cNvPr id="82966" name="Text Box 21"/>
          <p:cNvSpPr txBox="1">
            <a:spLocks noChangeArrowheads="1"/>
          </p:cNvSpPr>
          <p:nvPr/>
        </p:nvSpPr>
        <p:spPr bwMode="auto">
          <a:xfrm>
            <a:off x="6491288" y="3224213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3</a:t>
            </a:r>
          </a:p>
        </p:txBody>
      </p:sp>
      <p:sp>
        <p:nvSpPr>
          <p:cNvPr id="82967" name="Text Box 22"/>
          <p:cNvSpPr txBox="1">
            <a:spLocks noChangeArrowheads="1"/>
          </p:cNvSpPr>
          <p:nvPr/>
        </p:nvSpPr>
        <p:spPr bwMode="auto">
          <a:xfrm>
            <a:off x="6184900" y="42227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4</a:t>
            </a:r>
          </a:p>
        </p:txBody>
      </p:sp>
      <p:sp>
        <p:nvSpPr>
          <p:cNvPr id="82968" name="Text Box 23"/>
          <p:cNvSpPr txBox="1">
            <a:spLocks noChangeArrowheads="1"/>
          </p:cNvSpPr>
          <p:nvPr/>
        </p:nvSpPr>
        <p:spPr bwMode="auto">
          <a:xfrm>
            <a:off x="8104188" y="3224213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5</a:t>
            </a:r>
          </a:p>
        </p:txBody>
      </p:sp>
      <p:sp>
        <p:nvSpPr>
          <p:cNvPr id="2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120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994581" y="3377373"/>
            <a:ext cx="74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#root</a:t>
            </a:r>
          </a:p>
        </p:txBody>
      </p:sp>
      <p:sp>
        <p:nvSpPr>
          <p:cNvPr id="30" name="Line 14"/>
          <p:cNvSpPr>
            <a:spLocks noChangeShapeType="1"/>
          </p:cNvSpPr>
          <p:nvPr/>
        </p:nvSpPr>
        <p:spPr bwMode="auto">
          <a:xfrm>
            <a:off x="7525724" y="4117975"/>
            <a:ext cx="692150" cy="42227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3" name="Oval 8"/>
          <p:cNvSpPr>
            <a:spLocks noChangeArrowheads="1"/>
          </p:cNvSpPr>
          <p:nvPr/>
        </p:nvSpPr>
        <p:spPr bwMode="auto">
          <a:xfrm>
            <a:off x="8168535" y="4450612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9" name="Text Box 24"/>
          <p:cNvSpPr txBox="1">
            <a:spLocks noChangeArrowheads="1"/>
          </p:cNvSpPr>
          <p:nvPr/>
        </p:nvSpPr>
        <p:spPr bwMode="auto">
          <a:xfrm>
            <a:off x="8206635" y="4439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6</a:t>
            </a:r>
          </a:p>
        </p:txBody>
      </p:sp>
      <p:sp>
        <p:nvSpPr>
          <p:cNvPr id="82955" name="Oval 10"/>
          <p:cNvSpPr>
            <a:spLocks noChangeArrowheads="1"/>
          </p:cNvSpPr>
          <p:nvPr/>
        </p:nvSpPr>
        <p:spPr bwMode="auto">
          <a:xfrm>
            <a:off x="6951663" y="4656138"/>
            <a:ext cx="422275" cy="382587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70" name="Text Box 25"/>
          <p:cNvSpPr txBox="1">
            <a:spLocks noChangeArrowheads="1"/>
          </p:cNvSpPr>
          <p:nvPr/>
        </p:nvSpPr>
        <p:spPr bwMode="auto">
          <a:xfrm>
            <a:off x="7010400" y="46450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7</a:t>
            </a:r>
          </a:p>
        </p:txBody>
      </p:sp>
      <p:sp>
        <p:nvSpPr>
          <p:cNvPr id="31" name="Line 11"/>
          <p:cNvSpPr>
            <a:spLocks noChangeShapeType="1"/>
          </p:cNvSpPr>
          <p:nvPr/>
        </p:nvSpPr>
        <p:spPr bwMode="auto">
          <a:xfrm flipH="1">
            <a:off x="6803763" y="2737477"/>
            <a:ext cx="536575" cy="538162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12"/>
          <p:cNvSpPr>
            <a:spLocks noChangeShapeType="1"/>
          </p:cNvSpPr>
          <p:nvPr/>
        </p:nvSpPr>
        <p:spPr bwMode="auto">
          <a:xfrm>
            <a:off x="7648313" y="2699377"/>
            <a:ext cx="498475" cy="652462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16"/>
          <p:cNvSpPr>
            <a:spLocks noChangeShapeType="1"/>
          </p:cNvSpPr>
          <p:nvPr/>
        </p:nvSpPr>
        <p:spPr bwMode="auto">
          <a:xfrm>
            <a:off x="7494325" y="2775577"/>
            <a:ext cx="844550" cy="1728787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599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3239E-6 1.94817E-6 C 0.00208 -0.09024 0.00434 -0.18047 0.00521 -0.21657 " pathEditMode="relative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0" grpId="0" animBg="1"/>
      <p:bldP spid="31" grpId="0" animBg="1"/>
      <p:bldP spid="32" grpId="0" animBg="1"/>
      <p:bldP spid="33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Robust Spanning Tree Algorithm</a:t>
            </a:r>
          </a:p>
        </p:txBody>
      </p:sp>
      <p:sp>
        <p:nvSpPr>
          <p:cNvPr id="1000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3105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Arial" charset="0"/>
                <a:cs typeface="Arial" charset="0"/>
              </a:rPr>
              <a:t>Algorithm must react to </a:t>
            </a:r>
            <a:r>
              <a:rPr lang="en-US" dirty="0">
                <a:solidFill>
                  <a:srgbClr val="FF3300"/>
                </a:solidFill>
                <a:latin typeface="Arial" charset="0"/>
                <a:cs typeface="Arial" charset="0"/>
              </a:rPr>
              <a:t>failures</a:t>
            </a:r>
            <a:endParaRPr lang="en-US" dirty="0">
              <a:latin typeface="Arial" charset="0"/>
              <a:cs typeface="Arial" charset="0"/>
            </a:endParaRP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Failure of the root node</a:t>
            </a:r>
          </a:p>
          <a:p>
            <a:pPr lvl="2"/>
            <a:r>
              <a:rPr lang="en-US" dirty="0">
                <a:latin typeface="Arial" charset="0"/>
                <a:ea typeface="Arial" charset="0"/>
                <a:cs typeface="Arial" charset="0"/>
              </a:rPr>
              <a:t>Need to elect a new root, with the next lowest identifier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Failure of other switches and links</a:t>
            </a:r>
          </a:p>
          <a:p>
            <a:pPr lvl="2"/>
            <a:r>
              <a:rPr lang="en-US" dirty="0">
                <a:latin typeface="Arial" charset="0"/>
                <a:ea typeface="Arial" charset="0"/>
                <a:cs typeface="Arial" charset="0"/>
              </a:rPr>
              <a:t>Need to recompute the spanning tree</a:t>
            </a:r>
          </a:p>
          <a:p>
            <a:r>
              <a:rPr lang="en-US" dirty="0">
                <a:latin typeface="Arial" charset="0"/>
                <a:cs typeface="Arial" charset="0"/>
              </a:rPr>
              <a:t>Root switch continues sending messages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Periodically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reannouncing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itself as the root (1, 0, 1)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Other switches continue forwarding messages</a:t>
            </a:r>
          </a:p>
          <a:p>
            <a:r>
              <a:rPr lang="en-US" dirty="0">
                <a:latin typeface="Arial" charset="0"/>
                <a:cs typeface="Arial" charset="0"/>
              </a:rPr>
              <a:t>Detecting failures through timeout (</a:t>
            </a: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soft state</a:t>
            </a:r>
            <a:r>
              <a:rPr lang="en-US" dirty="0">
                <a:latin typeface="Arial" charset="0"/>
                <a:cs typeface="Arial" charset="0"/>
              </a:rPr>
              <a:t>)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If no word from root, times out and claims to be the root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Delay in reestablishing spanning tree is </a:t>
            </a:r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major problem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Work on rapid spanning tree algorithms…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Given a switch-tree of a given size, link length, speed of computation, …</a:t>
            </a:r>
          </a:p>
          <a:p>
            <a:pPr marL="0" indent="0">
              <a:buNone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					How long does a failure take to rectify?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121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946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0451" grpId="0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Summary</a:t>
            </a:r>
          </a:p>
        </p:txBody>
      </p:sp>
      <p:sp>
        <p:nvSpPr>
          <p:cNvPr id="2201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7931150" cy="46482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n-lt"/>
                <a:ea typeface="ＭＳ Ｐゴシック" charset="0"/>
                <a:cs typeface="ＭＳ Ｐゴシック" charset="0"/>
              </a:rPr>
              <a:t> principles behind data link layer services: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error detection, correction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sharing a broadcast channel: multiple access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link layer addressing</a:t>
            </a:r>
          </a:p>
          <a:p>
            <a:r>
              <a:rPr lang="en-US" sz="2400" dirty="0">
                <a:latin typeface="+mn-lt"/>
                <a:ea typeface="ＭＳ Ｐゴシック" charset="0"/>
                <a:cs typeface="ＭＳ Ｐゴシック" charset="0"/>
              </a:rPr>
              <a:t>instantiation and implementation of various link layer technologies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Ethernet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switched LANS</a:t>
            </a:r>
          </a:p>
          <a:p>
            <a:pPr lvl="1"/>
            <a:r>
              <a:rPr lang="en-US" sz="2000" dirty="0" err="1">
                <a:latin typeface="+mn-lt"/>
                <a:ea typeface="ＭＳ Ｐゴシック" charset="0"/>
              </a:rPr>
              <a:t>WiFi</a:t>
            </a:r>
            <a:endParaRPr lang="en-US" sz="2000" dirty="0">
              <a:latin typeface="+mn-lt"/>
              <a:ea typeface="ＭＳ Ｐゴシック" charset="0"/>
            </a:endParaRPr>
          </a:p>
          <a:p>
            <a:r>
              <a:rPr lang="en-US" sz="2400" dirty="0">
                <a:latin typeface="+mn-lt"/>
                <a:ea typeface="ＭＳ Ｐゴシック" charset="0"/>
              </a:rPr>
              <a:t>algorithms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Binary Exponential </a:t>
            </a:r>
            <a:r>
              <a:rPr lang="en-US" sz="2000" dirty="0" err="1">
                <a:latin typeface="+mn-lt"/>
                <a:ea typeface="ＭＳ Ｐゴシック" charset="0"/>
              </a:rPr>
              <a:t>Backoff</a:t>
            </a:r>
            <a:endParaRPr lang="en-US" sz="2000" dirty="0">
              <a:latin typeface="+mn-lt"/>
              <a:ea typeface="ＭＳ Ｐゴシック" charset="0"/>
            </a:endParaRP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Spanning Tree</a:t>
            </a:r>
          </a:p>
          <a:p>
            <a:pPr lvl="1"/>
            <a:endParaRPr lang="en-US" dirty="0">
              <a:latin typeface="+mn-lt"/>
              <a:ea typeface="ＭＳ Ｐゴシック" charset="0"/>
            </a:endParaRPr>
          </a:p>
          <a:p>
            <a:pPr lvl="1"/>
            <a:endParaRPr lang="en-US" dirty="0">
              <a:latin typeface="+mn-lt"/>
              <a:ea typeface="ＭＳ Ｐゴシック" charset="0"/>
            </a:endParaRPr>
          </a:p>
          <a:p>
            <a:pPr lvl="1"/>
            <a:endParaRPr lang="en-US" dirty="0">
              <a:latin typeface="+mn-lt"/>
              <a:ea typeface="ＭＳ Ｐゴシック" charset="0"/>
            </a:endParaRPr>
          </a:p>
          <a:p>
            <a:endParaRPr lang="en-US" sz="24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0105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E3B61-391F-1646-97E9-38138CAB3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B1FF8-EF78-8942-BC24-6355E38565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89620" cy="47561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Two definitions: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Transform an information signal into a signal more appropriate for transmission on a physical medium </a:t>
            </a:r>
          </a:p>
          <a:p>
            <a:endParaRPr lang="en-GB" dirty="0"/>
          </a:p>
          <a:p>
            <a:r>
              <a:rPr lang="en-GB" dirty="0"/>
              <a:t>The systematic alteration of a carrier waveform by an information signal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	In general, we mean the first here</a:t>
            </a:r>
          </a:p>
          <a:p>
            <a:pPr marL="0" indent="0">
              <a:buNone/>
            </a:pPr>
            <a:r>
              <a:rPr lang="en-GB" dirty="0"/>
              <a:t>		(which encompasses the second). </a:t>
            </a:r>
          </a:p>
          <a:p>
            <a:pPr marL="0" indent="0">
              <a:buNone/>
            </a:pPr>
            <a:endParaRPr lang="en-GB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00B41F-2BA2-8A40-82C1-25963F91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1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B183E76-BEF8-024A-8F0B-13C0DB4FE9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69846" y="3282719"/>
            <a:ext cx="5813980" cy="3438756"/>
          </a:xfr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278C0C-A1DE-3D4A-8DE9-6A182C72A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D56A79-9498-3E46-B65D-23AFC66C4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2" descr="Kenneth Finnegan on Twitter: &amp;quot;Optical transceiver teardown! Today we look  at an XFP optic, which was kind of the between 10G optic between XENPAK/X2  which were huge and SFP+ which managed to">
            <a:extLst>
              <a:ext uri="{FF2B5EF4-FFF2-40B4-BE49-F238E27FC236}">
                <a16:creationId xmlns:a16="http://schemas.microsoft.com/office/drawing/2014/main" id="{0AC44694-09D0-284A-97AD-D6EA6F0B5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67" y="1495534"/>
            <a:ext cx="2279051" cy="170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enneth Finnegan on Twitter: &amp;quot;Optical transceiver teardown! Today we look  at an XFP optic, which was kind of the between 10G optic between XENPAK/X2  which were huge and SFP+ which managed to">
            <a:extLst>
              <a:ext uri="{FF2B5EF4-FFF2-40B4-BE49-F238E27FC236}">
                <a16:creationId xmlns:a16="http://schemas.microsoft.com/office/drawing/2014/main" id="{B5ACB0FB-BCA7-B945-BF20-A0E6D5395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4288" y="1495534"/>
            <a:ext cx="2272512" cy="170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uy Uni-Bright LED Fibre Optic Strings 1/30 | dmlights.com">
            <a:extLst>
              <a:ext uri="{FF2B5EF4-FFF2-40B4-BE49-F238E27FC236}">
                <a16:creationId xmlns:a16="http://schemas.microsoft.com/office/drawing/2014/main" id="{C97C4B06-7B3D-C445-BC4B-1D1262EB2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245" y="4862826"/>
            <a:ext cx="1379506" cy="9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OM2 / OM3 / OM4 Indoor Fiber Optic Cable Drum High Temperature Stability">
            <a:extLst>
              <a:ext uri="{FF2B5EF4-FFF2-40B4-BE49-F238E27FC236}">
                <a16:creationId xmlns:a16="http://schemas.microsoft.com/office/drawing/2014/main" id="{D2E7F680-3006-DC40-9ABB-45722C8F4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56" y="5781705"/>
            <a:ext cx="1110920" cy="79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OSA - Fibre Optic Solutions | Optical Solutions Australia">
            <a:extLst>
              <a:ext uri="{FF2B5EF4-FFF2-40B4-BE49-F238E27FC236}">
                <a16:creationId xmlns:a16="http://schemas.microsoft.com/office/drawing/2014/main" id="{5827DC2B-345E-7D45-8F3A-E8B632C3F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562" y="5321825"/>
            <a:ext cx="1226449" cy="122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66666F0-E332-A142-8AC1-5E2557343552}"/>
                  </a:ext>
                </a:extLst>
              </p14:cNvPr>
              <p14:cNvContentPartPr/>
              <p14:nvPr/>
            </p14:nvContentPartPr>
            <p14:xfrm>
              <a:off x="2090340" y="1839985"/>
              <a:ext cx="4963320" cy="11577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66666F0-E332-A142-8AC1-5E255734355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54340" y="1803985"/>
                <a:ext cx="5034960" cy="122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142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45D37-6E44-6E4F-BFFB-6A62471F8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45" y="274638"/>
            <a:ext cx="8229600" cy="1143000"/>
          </a:xfrm>
        </p:spPr>
        <p:txBody>
          <a:bodyPr/>
          <a:lstStyle/>
          <a:p>
            <a:r>
              <a:rPr lang="en-US" dirty="0"/>
              <a:t>Communications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8DEC78-8AE1-A843-BCB8-127A57815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15</a:t>
            </a:fld>
            <a:endParaRPr lang="en-US"/>
          </a:p>
        </p:txBody>
      </p:sp>
      <p:pic>
        <p:nvPicPr>
          <p:cNvPr id="384004" name="Picture 4">
            <a:extLst>
              <a:ext uri="{FF2B5EF4-FFF2-40B4-BE49-F238E27FC236}">
                <a16:creationId xmlns:a16="http://schemas.microsoft.com/office/drawing/2014/main" id="{D473F5B0-7E3E-1448-980F-E7A0AC7E6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74" y="1830387"/>
            <a:ext cx="7679342" cy="262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26" name="Picture 2" descr="Kenneth Finnegan on Twitter: &amp;quot;Optical transceiver teardown! Today we look  at an XFP optic, which was kind of the between 10G optic between XENPAK/X2  which were huge and SFP+ which managed to">
            <a:extLst>
              <a:ext uri="{FF2B5EF4-FFF2-40B4-BE49-F238E27FC236}">
                <a16:creationId xmlns:a16="http://schemas.microsoft.com/office/drawing/2014/main" id="{F0E89CBB-E58F-5449-B7A5-DA6B5972B40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57" y="4870911"/>
            <a:ext cx="2279051" cy="170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enneth Finnegan on Twitter: &amp;quot;Optical transceiver teardown! Today we look  at an XFP optic, which was kind of the between 10G optic between XENPAK/X2  which were huge and SFP+ which managed to">
            <a:extLst>
              <a:ext uri="{FF2B5EF4-FFF2-40B4-BE49-F238E27FC236}">
                <a16:creationId xmlns:a16="http://schemas.microsoft.com/office/drawing/2014/main" id="{2CF192AC-E465-5940-845F-AEBF618C2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82910" y="4875813"/>
            <a:ext cx="2272512" cy="170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28" name="Picture 4" descr="Buy Uni-Bright LED Fibre Optic Strings 1/30 | dmlights.com">
            <a:extLst>
              <a:ext uri="{FF2B5EF4-FFF2-40B4-BE49-F238E27FC236}">
                <a16:creationId xmlns:a16="http://schemas.microsoft.com/office/drawing/2014/main" id="{D807277A-3F4E-7846-B06D-D68322A85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525" y="4867806"/>
            <a:ext cx="1379506" cy="9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30" name="Picture 6" descr="OM2 / OM3 / OM4 Indoor Fiber Optic Cable Drum High Temperature Stability">
            <a:extLst>
              <a:ext uri="{FF2B5EF4-FFF2-40B4-BE49-F238E27FC236}">
                <a16:creationId xmlns:a16="http://schemas.microsoft.com/office/drawing/2014/main" id="{8FD62699-7C42-D940-B90E-D3BD61B26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336" y="5786685"/>
            <a:ext cx="1110920" cy="79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32" name="Picture 8" descr="OSA - Fibre Optic Solutions | Optical Solutions Australia">
            <a:extLst>
              <a:ext uri="{FF2B5EF4-FFF2-40B4-BE49-F238E27FC236}">
                <a16:creationId xmlns:a16="http://schemas.microsoft.com/office/drawing/2014/main" id="{9B6F561A-45B5-0E47-94E2-1E9973D52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842" y="5326805"/>
            <a:ext cx="1226449" cy="122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AC04C3D-480E-8543-B481-50D99EDA7D58}"/>
                  </a:ext>
                </a:extLst>
              </p14:cNvPr>
              <p14:cNvContentPartPr/>
              <p14:nvPr/>
            </p14:nvContentPartPr>
            <p14:xfrm>
              <a:off x="2061366" y="5199270"/>
              <a:ext cx="4963320" cy="1157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AC04C3D-480E-8543-B481-50D99EDA7D5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25366" y="5163270"/>
                <a:ext cx="5034960" cy="122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910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37907-A636-E04D-B034-7F4D8E38F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Analog/Digital Digital/Analog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6BD5B6-6137-BA45-A108-5F696133A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41267F-1DAA-A64B-B940-DF27A53F2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152" y="1522218"/>
            <a:ext cx="6260073" cy="28554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A217D3-D67C-7A40-822B-9BD1D8EB3CD8}"/>
              </a:ext>
            </a:extLst>
          </p:cNvPr>
          <p:cNvSpPr txBox="1"/>
          <p:nvPr/>
        </p:nvSpPr>
        <p:spPr>
          <a:xfrm>
            <a:off x="274320" y="1417638"/>
            <a:ext cx="85839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Recall from Digital Electronics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Conversion errors can occur in both directions</a:t>
            </a:r>
          </a:p>
          <a:p>
            <a:r>
              <a:rPr lang="en-US" sz="2400" dirty="0"/>
              <a:t>e.g.</a:t>
            </a:r>
          </a:p>
          <a:p>
            <a:r>
              <a:rPr lang="en-US" sz="2400" dirty="0"/>
              <a:t>	Noise leads to incorrect digitization</a:t>
            </a:r>
          </a:p>
          <a:p>
            <a:r>
              <a:rPr lang="en-US" sz="2400" dirty="0"/>
              <a:t>	Insufficient digitization resolution leads to information loss</a:t>
            </a:r>
          </a:p>
        </p:txBody>
      </p:sp>
    </p:spTree>
    <p:extLst>
      <p:ext uri="{BB962C8B-B14F-4D97-AF65-F5344CB8AC3E}">
        <p14:creationId xmlns:p14="http://schemas.microsoft.com/office/powerpoint/2010/main" val="501501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DFF116-B8C5-4344-92A0-E289EC427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EE4B0-BA7B-E64F-AB41-EF838F563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90" y="1062990"/>
            <a:ext cx="6858000" cy="160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C56EBD-24AE-F14A-B335-A98EDA2FE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690" y="2468880"/>
            <a:ext cx="6858000" cy="1600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8336460-5E06-D944-821D-99711E4EFC11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en-US" dirty="0"/>
              <a:t>More Challenges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027CCD-A778-F744-91EF-1E72DE56B803}"/>
              </a:ext>
            </a:extLst>
          </p:cNvPr>
          <p:cNvSpPr txBox="1"/>
          <p:nvPr/>
        </p:nvSpPr>
        <p:spPr>
          <a:xfrm>
            <a:off x="457200" y="4069080"/>
            <a:ext cx="7955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Where are the bits?</a:t>
            </a:r>
          </a:p>
          <a:p>
            <a:endParaRPr lang="en-US" sz="2800" dirty="0"/>
          </a:p>
          <a:p>
            <a:r>
              <a:rPr lang="en-US" sz="2800" b="1" i="1" dirty="0"/>
              <a:t>WHEN </a:t>
            </a:r>
            <a:r>
              <a:rPr lang="en-US" sz="2800" dirty="0"/>
              <a:t>are the bits?</a:t>
            </a:r>
          </a:p>
          <a:p>
            <a:endParaRPr lang="en-US" sz="2800" b="1" i="1" dirty="0"/>
          </a:p>
          <a:p>
            <a:r>
              <a:rPr lang="en-US" sz="2800" dirty="0"/>
              <a:t>Bit boundaries can be asynchronous or synchronous</a:t>
            </a:r>
          </a:p>
        </p:txBody>
      </p:sp>
    </p:spTree>
    <p:extLst>
      <p:ext uri="{BB962C8B-B14F-4D97-AF65-F5344CB8AC3E}">
        <p14:creationId xmlns:p14="http://schemas.microsoft.com/office/powerpoint/2010/main" val="2773215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A4D8-1AC3-F542-9B72-FCF81D308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Asynchronous versus Synchronous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BE2CE-B8E4-2B4E-847F-AECE44A71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417638"/>
            <a:ext cx="4040188" cy="470852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Transmission is sporadic, divided into frames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Receiver and transmitter have oscillators which are close in frequency producing </a:t>
            </a:r>
            <a:r>
              <a:rPr lang="en-GB" dirty="0" err="1"/>
              <a:t>tx</a:t>
            </a:r>
            <a:r>
              <a:rPr lang="en-GB" dirty="0"/>
              <a:t> clocks and </a:t>
            </a:r>
            <a:r>
              <a:rPr lang="en-GB" dirty="0" err="1"/>
              <a:t>rx</a:t>
            </a:r>
            <a:r>
              <a:rPr lang="en-GB" dirty="0"/>
              <a:t> clock</a:t>
            </a:r>
          </a:p>
          <a:p>
            <a:endParaRPr lang="en-GB" dirty="0"/>
          </a:p>
          <a:p>
            <a:r>
              <a:rPr lang="en-GB" dirty="0"/>
              <a:t>Receiver synchronises the phase of the </a:t>
            </a:r>
            <a:r>
              <a:rPr lang="en-GB" dirty="0" err="1"/>
              <a:t>rx</a:t>
            </a:r>
            <a:r>
              <a:rPr lang="en-GB" dirty="0"/>
              <a:t> clock with the </a:t>
            </a:r>
            <a:r>
              <a:rPr lang="en-GB" dirty="0" err="1"/>
              <a:t>tx</a:t>
            </a:r>
            <a:r>
              <a:rPr lang="en-GB" dirty="0"/>
              <a:t> clock by looking at one or more bit transitions </a:t>
            </a:r>
          </a:p>
          <a:p>
            <a:endParaRPr lang="en-GB" dirty="0"/>
          </a:p>
          <a:p>
            <a:r>
              <a:rPr lang="en-GB" dirty="0"/>
              <a:t>RX clock drifts with respect to the </a:t>
            </a:r>
            <a:r>
              <a:rPr lang="en-GB" dirty="0" err="1"/>
              <a:t>tx</a:t>
            </a:r>
            <a:r>
              <a:rPr lang="en-GB" dirty="0"/>
              <a:t> clock but stays within a fraction of a bit of </a:t>
            </a:r>
            <a:r>
              <a:rPr lang="en-GB" dirty="0" err="1"/>
              <a:t>tx</a:t>
            </a:r>
            <a:r>
              <a:rPr lang="en-GB" dirty="0"/>
              <a:t> clock throughout the duration of a frame </a:t>
            </a:r>
          </a:p>
          <a:p>
            <a:endParaRPr lang="en-GB" dirty="0"/>
          </a:p>
          <a:p>
            <a:r>
              <a:rPr lang="en-GB" dirty="0"/>
              <a:t>Transmission time is limited by accuracy of oscillators 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803B8-5F79-EC43-A733-9500C072E3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1417638"/>
            <a:ext cx="4041775" cy="470852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Transmission is continuous </a:t>
            </a:r>
          </a:p>
          <a:p>
            <a:endParaRPr lang="en-GB" dirty="0"/>
          </a:p>
          <a:p>
            <a:r>
              <a:rPr lang="en-GB" dirty="0"/>
              <a:t>Receiver continually adjusts its frequency to track clock from incoming signal </a:t>
            </a:r>
          </a:p>
          <a:p>
            <a:endParaRPr lang="en-GB" dirty="0"/>
          </a:p>
          <a:p>
            <a:r>
              <a:rPr lang="en-GB" dirty="0"/>
              <a:t>Requires bit transitions to inform clock</a:t>
            </a:r>
          </a:p>
          <a:p>
            <a:endParaRPr lang="en-GB" dirty="0"/>
          </a:p>
          <a:p>
            <a:r>
              <a:rPr lang="en-GB" dirty="0"/>
              <a:t>Phase locked loop: </a:t>
            </a:r>
            <a:r>
              <a:rPr lang="en-GB" dirty="0" err="1"/>
              <a:t>rx</a:t>
            </a:r>
            <a:r>
              <a:rPr lang="en-GB" dirty="0"/>
              <a:t> clock predicts when incoming clock will change and corrects slightly when wrong. 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347D7-7555-3440-8280-5CD809A3A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79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A4D8-1AC3-F542-9B72-FCF81D308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Asynchronous versus Synchronous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BE2CE-B8E4-2B4E-847F-AECE44A71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417638"/>
            <a:ext cx="4040188" cy="470852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Transmission is sporadic, divided into frames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Receiver and transmitter have oscillators which are close in frequency producing </a:t>
            </a:r>
            <a:r>
              <a:rPr lang="en-GB" dirty="0" err="1"/>
              <a:t>tx</a:t>
            </a:r>
            <a:r>
              <a:rPr lang="en-GB" dirty="0"/>
              <a:t> clocks and </a:t>
            </a:r>
            <a:r>
              <a:rPr lang="en-GB" dirty="0" err="1"/>
              <a:t>rx</a:t>
            </a:r>
            <a:r>
              <a:rPr lang="en-GB" dirty="0"/>
              <a:t> clock</a:t>
            </a:r>
          </a:p>
          <a:p>
            <a:endParaRPr lang="en-GB" dirty="0"/>
          </a:p>
          <a:p>
            <a:r>
              <a:rPr lang="en-GB" dirty="0"/>
              <a:t>Receiver synchronises the phase of the </a:t>
            </a:r>
            <a:r>
              <a:rPr lang="en-GB" dirty="0" err="1"/>
              <a:t>rx</a:t>
            </a:r>
            <a:r>
              <a:rPr lang="en-GB" dirty="0"/>
              <a:t> clock with the </a:t>
            </a:r>
            <a:r>
              <a:rPr lang="en-GB" dirty="0" err="1"/>
              <a:t>tx</a:t>
            </a:r>
            <a:r>
              <a:rPr lang="en-GB" dirty="0"/>
              <a:t> clock by looking at one or more bit transitions </a:t>
            </a:r>
          </a:p>
          <a:p>
            <a:endParaRPr lang="en-GB" dirty="0"/>
          </a:p>
          <a:p>
            <a:r>
              <a:rPr lang="en-GB" dirty="0"/>
              <a:t>RX clock drifts with respect to the </a:t>
            </a:r>
            <a:r>
              <a:rPr lang="en-GB" dirty="0" err="1"/>
              <a:t>tx</a:t>
            </a:r>
            <a:r>
              <a:rPr lang="en-GB" dirty="0"/>
              <a:t> clock but stays within a fraction of a bit of </a:t>
            </a:r>
            <a:r>
              <a:rPr lang="en-GB" dirty="0" err="1"/>
              <a:t>tx</a:t>
            </a:r>
            <a:r>
              <a:rPr lang="en-GB" dirty="0"/>
              <a:t> clock throughout the duration of a frame </a:t>
            </a:r>
          </a:p>
          <a:p>
            <a:endParaRPr lang="en-GB" dirty="0"/>
          </a:p>
          <a:p>
            <a:r>
              <a:rPr lang="en-GB" dirty="0"/>
              <a:t>Transmission time is limited by accuracy of oscillators 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803B8-5F79-EC43-A733-9500C072E3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1417638"/>
            <a:ext cx="4041775" cy="470852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Transmission is continuous </a:t>
            </a:r>
          </a:p>
          <a:p>
            <a:endParaRPr lang="en-GB" dirty="0"/>
          </a:p>
          <a:p>
            <a:r>
              <a:rPr lang="en-GB" dirty="0"/>
              <a:t>Receiver continually adjusts its frequency to track clock from incoming signal </a:t>
            </a:r>
          </a:p>
          <a:p>
            <a:endParaRPr lang="en-GB" dirty="0"/>
          </a:p>
          <a:p>
            <a:r>
              <a:rPr lang="en-GB" dirty="0"/>
              <a:t>Requires bit transitions to inform clock</a:t>
            </a:r>
          </a:p>
          <a:p>
            <a:endParaRPr lang="en-GB" dirty="0"/>
          </a:p>
          <a:p>
            <a:r>
              <a:rPr lang="en-GB" dirty="0"/>
              <a:t>Phase locked loop: </a:t>
            </a:r>
            <a:r>
              <a:rPr lang="en-GB" dirty="0" err="1"/>
              <a:t>rx</a:t>
            </a:r>
            <a:r>
              <a:rPr lang="en-GB" dirty="0"/>
              <a:t> clock predicts when incoming clock will change and corrects slightly when wrong. 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347D7-7555-3440-8280-5CD809A3A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4D57C7-FE0B-5F43-B84B-53180AD852A8}"/>
              </a:ext>
            </a:extLst>
          </p:cNvPr>
          <p:cNvSpPr txBox="1"/>
          <p:nvPr/>
        </p:nvSpPr>
        <p:spPr>
          <a:xfrm>
            <a:off x="5596890" y="5071030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Bit transitions are critical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5A5B8E2-0AAD-3142-9EFD-F94739D931A9}"/>
              </a:ext>
            </a:extLst>
          </p:cNvPr>
          <p:cNvSpPr/>
          <p:nvPr/>
        </p:nvSpPr>
        <p:spPr>
          <a:xfrm>
            <a:off x="5542760" y="3131820"/>
            <a:ext cx="1155220" cy="1977390"/>
          </a:xfrm>
          <a:custGeom>
            <a:avLst/>
            <a:gdLst>
              <a:gd name="connsiteX0" fmla="*/ 1155220 w 1155220"/>
              <a:gd name="connsiteY0" fmla="*/ 1977390 h 1977390"/>
              <a:gd name="connsiteX1" fmla="*/ 12220 w 1155220"/>
              <a:gd name="connsiteY1" fmla="*/ 1097280 h 1977390"/>
              <a:gd name="connsiteX2" fmla="*/ 652300 w 1155220"/>
              <a:gd name="connsiteY2" fmla="*/ 0 h 197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5220" h="1977390">
                <a:moveTo>
                  <a:pt x="1155220" y="1977390"/>
                </a:moveTo>
                <a:cubicBezTo>
                  <a:pt x="625630" y="1702117"/>
                  <a:pt x="96040" y="1426845"/>
                  <a:pt x="12220" y="1097280"/>
                </a:cubicBezTo>
                <a:cubicBezTo>
                  <a:pt x="-71600" y="767715"/>
                  <a:pt x="290350" y="383857"/>
                  <a:pt x="652300" y="0"/>
                </a:cubicBezTo>
              </a:path>
            </a:pathLst>
          </a:custGeom>
          <a:noFill/>
          <a:ln w="31750">
            <a:tailEnd type="triangle" w="lg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20F419C-682F-0042-B4E6-965725727F54}"/>
              </a:ext>
            </a:extLst>
          </p:cNvPr>
          <p:cNvSpPr/>
          <p:nvPr/>
        </p:nvSpPr>
        <p:spPr>
          <a:xfrm>
            <a:off x="1703070" y="3806190"/>
            <a:ext cx="4994910" cy="2295698"/>
          </a:xfrm>
          <a:custGeom>
            <a:avLst/>
            <a:gdLst>
              <a:gd name="connsiteX0" fmla="*/ 4994910 w 4994910"/>
              <a:gd name="connsiteY0" fmla="*/ 1657350 h 2295698"/>
              <a:gd name="connsiteX1" fmla="*/ 1291590 w 4994910"/>
              <a:gd name="connsiteY1" fmla="*/ 2205990 h 2295698"/>
              <a:gd name="connsiteX2" fmla="*/ 0 w 4994910"/>
              <a:gd name="connsiteY2" fmla="*/ 0 h 2295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94910" h="2295698">
                <a:moveTo>
                  <a:pt x="4994910" y="1657350"/>
                </a:moveTo>
                <a:cubicBezTo>
                  <a:pt x="3559492" y="2069782"/>
                  <a:pt x="2124075" y="2482215"/>
                  <a:pt x="1291590" y="2205990"/>
                </a:cubicBezTo>
                <a:cubicBezTo>
                  <a:pt x="459105" y="1929765"/>
                  <a:pt x="229552" y="964882"/>
                  <a:pt x="0" y="0"/>
                </a:cubicBezTo>
              </a:path>
            </a:pathLst>
          </a:custGeom>
          <a:noFill/>
          <a:ln w="31750">
            <a:tailEnd type="triangle" w="lg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57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Internet protocol stack </a:t>
            </a:r>
            <a:r>
              <a:rPr lang="en-US" i="1" dirty="0"/>
              <a:t>versus</a:t>
            </a:r>
            <a:br>
              <a:rPr lang="en-US" dirty="0"/>
            </a:br>
            <a:r>
              <a:rPr lang="en-US" dirty="0"/>
              <a:t>OSI Reference Model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 descr="stack-n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5984" y="-96525"/>
            <a:ext cx="5227471" cy="825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89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Coding – a channel function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47244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Change the representation of data. 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04800" y="2895600"/>
            <a:ext cx="2133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Given Data</a:t>
            </a:r>
          </a:p>
        </p:txBody>
      </p:sp>
      <p:sp>
        <p:nvSpPr>
          <p:cNvPr id="20485" name="Line 6"/>
          <p:cNvSpPr>
            <a:spLocks noChangeShapeType="1"/>
          </p:cNvSpPr>
          <p:nvPr/>
        </p:nvSpPr>
        <p:spPr bwMode="auto">
          <a:xfrm>
            <a:off x="2590800" y="2971800"/>
            <a:ext cx="33528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486" name="Line 7"/>
          <p:cNvSpPr>
            <a:spLocks noChangeShapeType="1"/>
          </p:cNvSpPr>
          <p:nvPr/>
        </p:nvSpPr>
        <p:spPr bwMode="auto">
          <a:xfrm flipH="1">
            <a:off x="2667000" y="3275013"/>
            <a:ext cx="3200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487" name="Rectangle 8"/>
          <p:cNvSpPr>
            <a:spLocks noChangeArrowheads="1"/>
          </p:cNvSpPr>
          <p:nvPr/>
        </p:nvSpPr>
        <p:spPr bwMode="auto">
          <a:xfrm>
            <a:off x="6248400" y="2895600"/>
            <a:ext cx="2667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Changed Data</a:t>
            </a:r>
          </a:p>
        </p:txBody>
      </p:sp>
      <p:sp>
        <p:nvSpPr>
          <p:cNvPr id="20488" name="Rectangle 12"/>
          <p:cNvSpPr>
            <a:spLocks noChangeArrowheads="1"/>
          </p:cNvSpPr>
          <p:nvPr/>
        </p:nvSpPr>
        <p:spPr bwMode="auto">
          <a:xfrm>
            <a:off x="3429000" y="2209800"/>
            <a:ext cx="17526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Encoding </a:t>
            </a:r>
          </a:p>
        </p:txBody>
      </p:sp>
      <p:sp>
        <p:nvSpPr>
          <p:cNvPr id="20489" name="Rectangle 13"/>
          <p:cNvSpPr>
            <a:spLocks noChangeArrowheads="1"/>
          </p:cNvSpPr>
          <p:nvPr/>
        </p:nvSpPr>
        <p:spPr bwMode="auto">
          <a:xfrm>
            <a:off x="3429000" y="3429000"/>
            <a:ext cx="18288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Decoding </a:t>
            </a:r>
          </a:p>
        </p:txBody>
      </p:sp>
      <p:sp>
        <p:nvSpPr>
          <p:cNvPr id="20490" name="AutoShape 21"/>
          <p:cNvSpPr>
            <a:spLocks noChangeArrowheads="1"/>
          </p:cNvSpPr>
          <p:nvPr/>
        </p:nvSpPr>
        <p:spPr bwMode="auto">
          <a:xfrm>
            <a:off x="152400" y="1981200"/>
            <a:ext cx="8839200" cy="22098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86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19812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762000"/>
            <a:ext cx="182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14"/>
          <p:cNvSpPr>
            <a:spLocks noChangeArrowheads="1"/>
          </p:cNvSpPr>
          <p:nvPr/>
        </p:nvSpPr>
        <p:spPr bwMode="auto">
          <a:xfrm>
            <a:off x="457200" y="2362200"/>
            <a:ext cx="19050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7" name="Rectangle 19"/>
          <p:cNvSpPr>
            <a:spLocks noChangeArrowheads="1"/>
          </p:cNvSpPr>
          <p:nvPr/>
        </p:nvSpPr>
        <p:spPr bwMode="auto">
          <a:xfrm>
            <a:off x="457200" y="3505200"/>
            <a:ext cx="23622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8" name="Rectangle 23"/>
          <p:cNvSpPr>
            <a:spLocks noChangeArrowheads="1"/>
          </p:cNvSpPr>
          <p:nvPr/>
        </p:nvSpPr>
        <p:spPr bwMode="auto">
          <a:xfrm>
            <a:off x="6934200" y="2362200"/>
            <a:ext cx="19050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9" name="Rectangle 24"/>
          <p:cNvSpPr>
            <a:spLocks noChangeArrowheads="1"/>
          </p:cNvSpPr>
          <p:nvPr/>
        </p:nvSpPr>
        <p:spPr bwMode="auto">
          <a:xfrm>
            <a:off x="6629400" y="3505200"/>
            <a:ext cx="22098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0" name="Rectangle 31"/>
          <p:cNvSpPr>
            <a:spLocks noChangeArrowheads="1"/>
          </p:cNvSpPr>
          <p:nvPr/>
        </p:nvSpPr>
        <p:spPr bwMode="auto">
          <a:xfrm>
            <a:off x="457200" y="4724400"/>
            <a:ext cx="24384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1" name="Rectangle 34"/>
          <p:cNvSpPr>
            <a:spLocks noChangeArrowheads="1"/>
          </p:cNvSpPr>
          <p:nvPr/>
        </p:nvSpPr>
        <p:spPr bwMode="auto">
          <a:xfrm>
            <a:off x="6477000" y="4724400"/>
            <a:ext cx="24384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2" name="Freeform 39"/>
          <p:cNvSpPr>
            <a:spLocks/>
          </p:cNvSpPr>
          <p:nvPr/>
        </p:nvSpPr>
        <p:spPr bwMode="auto">
          <a:xfrm>
            <a:off x="533400" y="5818188"/>
            <a:ext cx="2759075" cy="812800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3" name="Freeform 40"/>
          <p:cNvSpPr>
            <a:spLocks/>
          </p:cNvSpPr>
          <p:nvPr/>
        </p:nvSpPr>
        <p:spPr bwMode="auto">
          <a:xfrm>
            <a:off x="6096000" y="5791200"/>
            <a:ext cx="2759075" cy="812800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4" name="Line 41"/>
          <p:cNvSpPr>
            <a:spLocks noChangeShapeType="1"/>
          </p:cNvSpPr>
          <p:nvPr/>
        </p:nvSpPr>
        <p:spPr bwMode="auto">
          <a:xfrm>
            <a:off x="1371600" y="3048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5" name="Line 43"/>
          <p:cNvSpPr>
            <a:spLocks noChangeShapeType="1"/>
          </p:cNvSpPr>
          <p:nvPr/>
        </p:nvSpPr>
        <p:spPr bwMode="auto">
          <a:xfrm>
            <a:off x="1371600" y="4191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46" name="Line 44"/>
          <p:cNvSpPr>
            <a:spLocks noChangeShapeType="1"/>
          </p:cNvSpPr>
          <p:nvPr/>
        </p:nvSpPr>
        <p:spPr bwMode="auto">
          <a:xfrm>
            <a:off x="1371600" y="5486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7" name="Line 45"/>
          <p:cNvSpPr>
            <a:spLocks noChangeShapeType="1"/>
          </p:cNvSpPr>
          <p:nvPr/>
        </p:nvSpPr>
        <p:spPr bwMode="auto">
          <a:xfrm>
            <a:off x="3505200" y="6096000"/>
            <a:ext cx="228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8" name="Line 46"/>
          <p:cNvSpPr>
            <a:spLocks noChangeShapeType="1"/>
          </p:cNvSpPr>
          <p:nvPr/>
        </p:nvSpPr>
        <p:spPr bwMode="auto">
          <a:xfrm flipV="1">
            <a:off x="7848600" y="54102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49" name="Line 47"/>
          <p:cNvSpPr>
            <a:spLocks noChangeShapeType="1"/>
          </p:cNvSpPr>
          <p:nvPr/>
        </p:nvSpPr>
        <p:spPr bwMode="auto">
          <a:xfrm flipV="1">
            <a:off x="7848600" y="4191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50" name="Line 48"/>
          <p:cNvSpPr>
            <a:spLocks noChangeShapeType="1"/>
          </p:cNvSpPr>
          <p:nvPr/>
        </p:nvSpPr>
        <p:spPr bwMode="auto">
          <a:xfrm flipV="1">
            <a:off x="7848600" y="3048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51" name="Rectangle 4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29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Coding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47244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Change the representation of data.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04800" y="2895600"/>
            <a:ext cx="2133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Given Data</a:t>
            </a: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2590800" y="2971800"/>
            <a:ext cx="33528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>
            <a:off x="2667000" y="3275013"/>
            <a:ext cx="3200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6248400" y="2895600"/>
            <a:ext cx="2667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Changed Data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429000" y="2209800"/>
            <a:ext cx="17526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Encoding 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3429000" y="3429000"/>
            <a:ext cx="18288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Decoding </a:t>
            </a:r>
          </a:p>
        </p:txBody>
      </p:sp>
      <p:sp>
        <p:nvSpPr>
          <p:cNvPr id="22538" name="AutoShape 10"/>
          <p:cNvSpPr>
            <a:spLocks noChangeArrowheads="1"/>
          </p:cNvSpPr>
          <p:nvPr/>
        </p:nvSpPr>
        <p:spPr bwMode="auto">
          <a:xfrm>
            <a:off x="152400" y="1981200"/>
            <a:ext cx="8839200" cy="22098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9" name="Rectangle 12"/>
          <p:cNvSpPr>
            <a:spLocks noChangeArrowheads="1"/>
          </p:cNvSpPr>
          <p:nvPr/>
        </p:nvSpPr>
        <p:spPr bwMode="auto">
          <a:xfrm>
            <a:off x="304800" y="4419600"/>
            <a:ext cx="8458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Encryption: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 &lt;-&gt;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Error Detection: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&lt;-&gt;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Compression: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&lt;-&gt; A2$4f4</a:t>
            </a: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Analog: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A2$4f4 &lt;-&gt;</a:t>
            </a:r>
            <a:r>
              <a:rPr lang="en-US" sz="2800" dirty="0">
                <a:solidFill>
                  <a:srgbClr val="FF0000"/>
                </a:solidFill>
                <a:latin typeface="Calibri"/>
              </a:rPr>
              <a:t>   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2540" name="Freeform 17"/>
          <p:cNvSpPr>
            <a:spLocks/>
          </p:cNvSpPr>
          <p:nvPr/>
        </p:nvSpPr>
        <p:spPr bwMode="auto">
          <a:xfrm>
            <a:off x="4191000" y="5943600"/>
            <a:ext cx="2759075" cy="687388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69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24257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14400" y="16637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533401" y="2044700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1448594" y="20423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28800" y="24225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2362201" y="2041525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44788" y="16637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57600" y="16637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 flipH="1" flipV="1">
            <a:off x="4191001" y="2039937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73588" y="241935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486400" y="241776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 flipH="1" flipV="1">
            <a:off x="6019801" y="2036762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402388" y="16637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 flipH="1" flipV="1">
            <a:off x="6934994" y="20359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16788" y="24145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7850982" y="203438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229600" y="16652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51" name="TextBox 28"/>
          <p:cNvSpPr txBox="1">
            <a:spLocks noChangeArrowheads="1"/>
          </p:cNvSpPr>
          <p:nvPr/>
        </p:nvSpPr>
        <p:spPr bwMode="auto">
          <a:xfrm>
            <a:off x="1524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52" name="TextBox 29"/>
          <p:cNvSpPr txBox="1">
            <a:spLocks noChangeArrowheads="1"/>
          </p:cNvSpPr>
          <p:nvPr/>
        </p:nvSpPr>
        <p:spPr bwMode="auto">
          <a:xfrm>
            <a:off x="11430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53" name="TextBox 30"/>
          <p:cNvSpPr txBox="1">
            <a:spLocks noChangeArrowheads="1"/>
          </p:cNvSpPr>
          <p:nvPr/>
        </p:nvSpPr>
        <p:spPr bwMode="auto">
          <a:xfrm>
            <a:off x="29718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54" name="TextBox 31"/>
          <p:cNvSpPr txBox="1">
            <a:spLocks noChangeArrowheads="1"/>
          </p:cNvSpPr>
          <p:nvPr/>
        </p:nvSpPr>
        <p:spPr bwMode="auto">
          <a:xfrm>
            <a:off x="38100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55" name="TextBox 32"/>
          <p:cNvSpPr txBox="1">
            <a:spLocks noChangeArrowheads="1"/>
          </p:cNvSpPr>
          <p:nvPr/>
        </p:nvSpPr>
        <p:spPr bwMode="auto">
          <a:xfrm>
            <a:off x="66294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56" name="TextBox 33"/>
          <p:cNvSpPr txBox="1">
            <a:spLocks noChangeArrowheads="1"/>
          </p:cNvSpPr>
          <p:nvPr/>
        </p:nvSpPr>
        <p:spPr bwMode="auto">
          <a:xfrm>
            <a:off x="84582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57" name="TextBox 34"/>
          <p:cNvSpPr txBox="1">
            <a:spLocks noChangeArrowheads="1"/>
          </p:cNvSpPr>
          <p:nvPr/>
        </p:nvSpPr>
        <p:spPr bwMode="auto">
          <a:xfrm>
            <a:off x="75438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58" name="TextBox 35"/>
          <p:cNvSpPr txBox="1">
            <a:spLocks noChangeArrowheads="1"/>
          </p:cNvSpPr>
          <p:nvPr/>
        </p:nvSpPr>
        <p:spPr bwMode="auto">
          <a:xfrm>
            <a:off x="56388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59" name="TextBox 36"/>
          <p:cNvSpPr txBox="1">
            <a:spLocks noChangeArrowheads="1"/>
          </p:cNvSpPr>
          <p:nvPr/>
        </p:nvSpPr>
        <p:spPr bwMode="auto">
          <a:xfrm>
            <a:off x="48768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60" name="TextBox 37"/>
          <p:cNvSpPr txBox="1">
            <a:spLocks noChangeArrowheads="1"/>
          </p:cNvSpPr>
          <p:nvPr/>
        </p:nvSpPr>
        <p:spPr bwMode="auto">
          <a:xfrm>
            <a:off x="19812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0" y="37211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911225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6200000" flipH="1">
            <a:off x="531019" y="3353594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3272632" y="335518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1825625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6200000" flipH="1">
            <a:off x="2359819" y="33567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2741613" y="3733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3654425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570413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5483225" y="29733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6200000" flipH="1">
            <a:off x="6017419" y="336153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6399213" y="3733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313613" y="37322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16200000" flipH="1">
            <a:off x="7847807" y="33647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8229600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76" name="TextBox 55"/>
          <p:cNvSpPr txBox="1">
            <a:spLocks noChangeArrowheads="1"/>
          </p:cNvSpPr>
          <p:nvPr/>
        </p:nvSpPr>
        <p:spPr bwMode="auto">
          <a:xfrm>
            <a:off x="1524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77" name="TextBox 56"/>
          <p:cNvSpPr txBox="1">
            <a:spLocks noChangeArrowheads="1"/>
          </p:cNvSpPr>
          <p:nvPr/>
        </p:nvSpPr>
        <p:spPr bwMode="auto">
          <a:xfrm>
            <a:off x="11430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78" name="TextBox 57"/>
          <p:cNvSpPr txBox="1">
            <a:spLocks noChangeArrowheads="1"/>
          </p:cNvSpPr>
          <p:nvPr/>
        </p:nvSpPr>
        <p:spPr bwMode="auto">
          <a:xfrm>
            <a:off x="29718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79" name="TextBox 58"/>
          <p:cNvSpPr txBox="1">
            <a:spLocks noChangeArrowheads="1"/>
          </p:cNvSpPr>
          <p:nvPr/>
        </p:nvSpPr>
        <p:spPr bwMode="auto">
          <a:xfrm>
            <a:off x="38862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80" name="TextBox 59"/>
          <p:cNvSpPr txBox="1">
            <a:spLocks noChangeArrowheads="1"/>
          </p:cNvSpPr>
          <p:nvPr/>
        </p:nvSpPr>
        <p:spPr bwMode="auto">
          <a:xfrm>
            <a:off x="66294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81" name="TextBox 60"/>
          <p:cNvSpPr txBox="1">
            <a:spLocks noChangeArrowheads="1"/>
          </p:cNvSpPr>
          <p:nvPr/>
        </p:nvSpPr>
        <p:spPr bwMode="auto">
          <a:xfrm>
            <a:off x="84582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82" name="TextBox 61"/>
          <p:cNvSpPr txBox="1">
            <a:spLocks noChangeArrowheads="1"/>
          </p:cNvSpPr>
          <p:nvPr/>
        </p:nvSpPr>
        <p:spPr bwMode="auto">
          <a:xfrm>
            <a:off x="75438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83" name="TextBox 62"/>
          <p:cNvSpPr txBox="1">
            <a:spLocks noChangeArrowheads="1"/>
          </p:cNvSpPr>
          <p:nvPr/>
        </p:nvSpPr>
        <p:spPr bwMode="auto">
          <a:xfrm>
            <a:off x="56388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84" name="TextBox 63"/>
          <p:cNvSpPr txBox="1">
            <a:spLocks noChangeArrowheads="1"/>
          </p:cNvSpPr>
          <p:nvPr/>
        </p:nvSpPr>
        <p:spPr bwMode="auto">
          <a:xfrm>
            <a:off x="48768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85" name="TextBox 64"/>
          <p:cNvSpPr txBox="1">
            <a:spLocks noChangeArrowheads="1"/>
          </p:cNvSpPr>
          <p:nvPr/>
        </p:nvSpPr>
        <p:spPr bwMode="auto">
          <a:xfrm>
            <a:off x="19812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86" name="TextBox 66"/>
          <p:cNvSpPr txBox="1">
            <a:spLocks noChangeArrowheads="1"/>
          </p:cNvSpPr>
          <p:nvPr/>
        </p:nvSpPr>
        <p:spPr bwMode="auto">
          <a:xfrm>
            <a:off x="1524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87" name="TextBox 67"/>
          <p:cNvSpPr txBox="1">
            <a:spLocks noChangeArrowheads="1"/>
          </p:cNvSpPr>
          <p:nvPr/>
        </p:nvSpPr>
        <p:spPr bwMode="auto">
          <a:xfrm>
            <a:off x="11430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88" name="TextBox 68"/>
          <p:cNvSpPr txBox="1">
            <a:spLocks noChangeArrowheads="1"/>
          </p:cNvSpPr>
          <p:nvPr/>
        </p:nvSpPr>
        <p:spPr bwMode="auto">
          <a:xfrm>
            <a:off x="29718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89" name="TextBox 69"/>
          <p:cNvSpPr txBox="1">
            <a:spLocks noChangeArrowheads="1"/>
          </p:cNvSpPr>
          <p:nvPr/>
        </p:nvSpPr>
        <p:spPr bwMode="auto">
          <a:xfrm>
            <a:off x="38862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90" name="TextBox 70"/>
          <p:cNvSpPr txBox="1">
            <a:spLocks noChangeArrowheads="1"/>
          </p:cNvSpPr>
          <p:nvPr/>
        </p:nvSpPr>
        <p:spPr bwMode="auto">
          <a:xfrm>
            <a:off x="66294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91" name="TextBox 71"/>
          <p:cNvSpPr txBox="1">
            <a:spLocks noChangeArrowheads="1"/>
          </p:cNvSpPr>
          <p:nvPr/>
        </p:nvSpPr>
        <p:spPr bwMode="auto">
          <a:xfrm>
            <a:off x="84582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92" name="TextBox 72"/>
          <p:cNvSpPr txBox="1">
            <a:spLocks noChangeArrowheads="1"/>
          </p:cNvSpPr>
          <p:nvPr/>
        </p:nvSpPr>
        <p:spPr bwMode="auto">
          <a:xfrm>
            <a:off x="75438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93" name="TextBox 73"/>
          <p:cNvSpPr txBox="1">
            <a:spLocks noChangeArrowheads="1"/>
          </p:cNvSpPr>
          <p:nvPr/>
        </p:nvSpPr>
        <p:spPr bwMode="auto">
          <a:xfrm>
            <a:off x="56388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94" name="TextBox 74"/>
          <p:cNvSpPr txBox="1">
            <a:spLocks noChangeArrowheads="1"/>
          </p:cNvSpPr>
          <p:nvPr/>
        </p:nvSpPr>
        <p:spPr bwMode="auto">
          <a:xfrm>
            <a:off x="48768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95" name="TextBox 75"/>
          <p:cNvSpPr txBox="1">
            <a:spLocks noChangeArrowheads="1"/>
          </p:cNvSpPr>
          <p:nvPr/>
        </p:nvSpPr>
        <p:spPr bwMode="auto">
          <a:xfrm>
            <a:off x="19812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0</a:t>
            </a:r>
          </a:p>
        </p:txBody>
      </p:sp>
      <p:cxnSp>
        <p:nvCxnSpPr>
          <p:cNvPr id="77" name="Straight Connector 76"/>
          <p:cNvCxnSpPr/>
          <p:nvPr/>
        </p:nvCxnSpPr>
        <p:spPr>
          <a:xfrm flipV="1">
            <a:off x="-457200" y="50165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457200" y="50165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16200000" flipH="1">
            <a:off x="991394" y="46378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1371600" y="4267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16200000" flipH="1">
            <a:off x="2818607" y="4639469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2287588" y="4267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3200400" y="50165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16200000" flipH="1">
            <a:off x="3733801" y="4640262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4116388" y="427355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5029200" y="427513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5945188" y="4267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16200000" flipH="1">
            <a:off x="6477794" y="46458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6859588" y="50276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16200000" flipH="1">
            <a:off x="8305007" y="46474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7772400" y="50149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V="1">
            <a:off x="8686800" y="4267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12" name="TextBox 94"/>
          <p:cNvSpPr txBox="1">
            <a:spLocks noChangeArrowheads="1"/>
          </p:cNvSpPr>
          <p:nvPr/>
        </p:nvSpPr>
        <p:spPr bwMode="auto">
          <a:xfrm>
            <a:off x="0" y="1219200"/>
            <a:ext cx="4573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Non-Return-to-Zero (NRZ)</a:t>
            </a:r>
          </a:p>
        </p:txBody>
      </p:sp>
      <p:sp>
        <p:nvSpPr>
          <p:cNvPr id="18513" name="TextBox 95"/>
          <p:cNvSpPr txBox="1">
            <a:spLocks noChangeArrowheads="1"/>
          </p:cNvSpPr>
          <p:nvPr/>
        </p:nvSpPr>
        <p:spPr bwMode="auto">
          <a:xfrm>
            <a:off x="0" y="26019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Non-Return-to-Zero-Mark (NRZM) 1 = transition 0 = no transition</a:t>
            </a:r>
          </a:p>
        </p:txBody>
      </p:sp>
      <p:sp>
        <p:nvSpPr>
          <p:cNvPr id="18514" name="TextBox 96"/>
          <p:cNvSpPr txBox="1">
            <a:spLocks noChangeArrowheads="1"/>
          </p:cNvSpPr>
          <p:nvPr/>
        </p:nvSpPr>
        <p:spPr bwMode="auto">
          <a:xfrm>
            <a:off x="0" y="3886200"/>
            <a:ext cx="899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Non-Return-to-Zero Inverted (NRZI) (note transitions on the 1)</a:t>
            </a:r>
          </a:p>
        </p:txBody>
      </p:sp>
      <p:sp>
        <p:nvSpPr>
          <p:cNvPr id="18515" name="TextBox 98"/>
          <p:cNvSpPr txBox="1">
            <a:spLocks noChangeArrowheads="1"/>
          </p:cNvSpPr>
          <p:nvPr/>
        </p:nvSpPr>
        <p:spPr bwMode="auto">
          <a:xfrm>
            <a:off x="2286000" y="239713"/>
            <a:ext cx="45735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Examples</a:t>
            </a:r>
          </a:p>
          <a:p>
            <a:pPr algn="ctr" eaLnBrk="1" hangingPunct="1"/>
            <a:r>
              <a:rPr lang="en-US" b="1" dirty="0">
                <a:latin typeface="Calibri"/>
              </a:rPr>
              <a:t>where Baud=bit-rate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41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406"/>
          <p:cNvGrpSpPr>
            <a:grpSpLocks/>
          </p:cNvGrpSpPr>
          <p:nvPr/>
        </p:nvGrpSpPr>
        <p:grpSpPr bwMode="auto">
          <a:xfrm>
            <a:off x="0" y="6019800"/>
            <a:ext cx="9144000" cy="762000"/>
            <a:chOff x="0" y="5715000"/>
            <a:chExt cx="9144000" cy="762000"/>
          </a:xfrm>
        </p:grpSpPr>
        <p:cxnSp>
          <p:nvCxnSpPr>
            <p:cNvPr id="408" name="Straight Connector 407"/>
            <p:cNvCxnSpPr/>
            <p:nvPr/>
          </p:nvCxnSpPr>
          <p:spPr>
            <a:xfrm>
              <a:off x="0" y="5715000"/>
              <a:ext cx="9144000" cy="1588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/>
            <p:cNvCxnSpPr/>
            <p:nvPr/>
          </p:nvCxnSpPr>
          <p:spPr>
            <a:xfrm>
              <a:off x="0" y="6475413"/>
              <a:ext cx="9144000" cy="1587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/>
            <p:cNvCxnSpPr/>
            <p:nvPr/>
          </p:nvCxnSpPr>
          <p:spPr>
            <a:xfrm>
              <a:off x="0" y="5942013"/>
              <a:ext cx="9144000" cy="1587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/>
            <p:cNvCxnSpPr/>
            <p:nvPr/>
          </p:nvCxnSpPr>
          <p:spPr>
            <a:xfrm>
              <a:off x="0" y="6246813"/>
              <a:ext cx="9144000" cy="1587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/>
          <p:cNvCxnSpPr/>
          <p:nvPr/>
        </p:nvCxnSpPr>
        <p:spPr>
          <a:xfrm>
            <a:off x="0" y="1892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14400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533401" y="1511300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1448594" y="15089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28800" y="18891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3277394" y="15089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44788" y="19034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57600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73588" y="19034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486400" y="19018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402388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 flipH="1" flipV="1">
            <a:off x="6020594" y="15025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16788" y="11430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4191794" y="15009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229600" y="11318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74" name="TextBox 28"/>
          <p:cNvSpPr txBox="1">
            <a:spLocks noChangeArrowheads="1"/>
          </p:cNvSpPr>
          <p:nvPr/>
        </p:nvSpPr>
        <p:spPr bwMode="auto">
          <a:xfrm>
            <a:off x="1524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475" name="TextBox 29"/>
          <p:cNvSpPr txBox="1">
            <a:spLocks noChangeArrowheads="1"/>
          </p:cNvSpPr>
          <p:nvPr/>
        </p:nvSpPr>
        <p:spPr bwMode="auto">
          <a:xfrm>
            <a:off x="1143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476" name="TextBox 30"/>
          <p:cNvSpPr txBox="1">
            <a:spLocks noChangeArrowheads="1"/>
          </p:cNvSpPr>
          <p:nvPr/>
        </p:nvSpPr>
        <p:spPr bwMode="auto">
          <a:xfrm>
            <a:off x="2971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477" name="TextBox 31"/>
          <p:cNvSpPr txBox="1">
            <a:spLocks noChangeArrowheads="1"/>
          </p:cNvSpPr>
          <p:nvPr/>
        </p:nvSpPr>
        <p:spPr bwMode="auto">
          <a:xfrm>
            <a:off x="3810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478" name="TextBox 32"/>
          <p:cNvSpPr txBox="1">
            <a:spLocks noChangeArrowheads="1"/>
          </p:cNvSpPr>
          <p:nvPr/>
        </p:nvSpPr>
        <p:spPr bwMode="auto">
          <a:xfrm>
            <a:off x="66294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479" name="TextBox 33"/>
          <p:cNvSpPr txBox="1">
            <a:spLocks noChangeArrowheads="1"/>
          </p:cNvSpPr>
          <p:nvPr/>
        </p:nvSpPr>
        <p:spPr bwMode="auto">
          <a:xfrm>
            <a:off x="84582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480" name="TextBox 34"/>
          <p:cNvSpPr txBox="1">
            <a:spLocks noChangeArrowheads="1"/>
          </p:cNvSpPr>
          <p:nvPr/>
        </p:nvSpPr>
        <p:spPr bwMode="auto">
          <a:xfrm>
            <a:off x="7543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481" name="TextBox 35"/>
          <p:cNvSpPr txBox="1">
            <a:spLocks noChangeArrowheads="1"/>
          </p:cNvSpPr>
          <p:nvPr/>
        </p:nvSpPr>
        <p:spPr bwMode="auto">
          <a:xfrm>
            <a:off x="5715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482" name="TextBox 36"/>
          <p:cNvSpPr txBox="1">
            <a:spLocks noChangeArrowheads="1"/>
          </p:cNvSpPr>
          <p:nvPr/>
        </p:nvSpPr>
        <p:spPr bwMode="auto">
          <a:xfrm>
            <a:off x="4876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483" name="TextBox 37"/>
          <p:cNvSpPr txBox="1">
            <a:spLocks noChangeArrowheads="1"/>
          </p:cNvSpPr>
          <p:nvPr/>
        </p:nvSpPr>
        <p:spPr bwMode="auto">
          <a:xfrm>
            <a:off x="19812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484" name="TextBox 94"/>
          <p:cNvSpPr txBox="1">
            <a:spLocks noChangeArrowheads="1"/>
          </p:cNvSpPr>
          <p:nvPr/>
        </p:nvSpPr>
        <p:spPr bwMode="auto">
          <a:xfrm>
            <a:off x="0" y="685800"/>
            <a:ext cx="45735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Non-Return-to-Zero (NRZ) (Baud = bit-rate)</a:t>
            </a:r>
          </a:p>
        </p:txBody>
      </p:sp>
      <p:sp>
        <p:nvSpPr>
          <p:cNvPr id="19485" name="TextBox 95"/>
          <p:cNvSpPr txBox="1">
            <a:spLocks noChangeArrowheads="1"/>
          </p:cNvSpPr>
          <p:nvPr/>
        </p:nvSpPr>
        <p:spPr bwMode="auto">
          <a:xfrm>
            <a:off x="0" y="32004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Manchester example (Baud = 2 x bit-rate)</a:t>
            </a:r>
          </a:p>
        </p:txBody>
      </p:sp>
      <p:sp>
        <p:nvSpPr>
          <p:cNvPr id="19486" name="TextBox 96"/>
          <p:cNvSpPr txBox="1">
            <a:spLocks noChangeArrowheads="1"/>
          </p:cNvSpPr>
          <p:nvPr/>
        </p:nvSpPr>
        <p:spPr bwMode="auto">
          <a:xfrm>
            <a:off x="0" y="1981200"/>
            <a:ext cx="899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Clock</a:t>
            </a:r>
          </a:p>
        </p:txBody>
      </p:sp>
      <p:sp>
        <p:nvSpPr>
          <p:cNvPr id="19487" name="TextBox 99"/>
          <p:cNvSpPr txBox="1">
            <a:spLocks noChangeArrowheads="1"/>
          </p:cNvSpPr>
          <p:nvPr/>
        </p:nvSpPr>
        <p:spPr bwMode="auto">
          <a:xfrm>
            <a:off x="2286000" y="239713"/>
            <a:ext cx="4573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Examples</a:t>
            </a:r>
          </a:p>
        </p:txBody>
      </p:sp>
      <p:cxnSp>
        <p:nvCxnSpPr>
          <p:cNvPr id="239" name="Straight Connector 238"/>
          <p:cNvCxnSpPr/>
          <p:nvPr/>
        </p:nvCxnSpPr>
        <p:spPr>
          <a:xfrm rot="5400000" flipH="1" flipV="1">
            <a:off x="533401" y="2728912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 rot="5400000" flipH="1" flipV="1">
            <a:off x="1448594" y="27281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 rot="5400000" flipH="1" flipV="1">
            <a:off x="2362201" y="2725737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rot="5400000" flipH="1" flipV="1">
            <a:off x="4191001" y="2724150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 rot="5400000" flipH="1" flipV="1">
            <a:off x="6019801" y="2720975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 rot="5400000" flipH="1" flipV="1">
            <a:off x="6934994" y="27201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/>
        </p:nvCxnSpPr>
        <p:spPr>
          <a:xfrm rot="5400000" flipH="1" flipV="1">
            <a:off x="7850982" y="27185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 rot="5400000" flipH="1" flipV="1">
            <a:off x="5104607" y="27312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 rot="5400000" flipH="1" flipV="1">
            <a:off x="3275807" y="27312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 rot="5400000" flipH="1" flipV="1">
            <a:off x="76994" y="274240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 rot="5400000" flipH="1" flipV="1">
            <a:off x="992982" y="273923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 rot="5400000" flipH="1" flipV="1">
            <a:off x="1905794" y="273923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rot="5400000" flipH="1" flipV="1">
            <a:off x="3734594" y="2737644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 rot="5400000" flipH="1" flipV="1">
            <a:off x="5563394" y="27344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rot="5400000" flipH="1" flipV="1">
            <a:off x="6479382" y="273288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 rot="5400000" flipH="1" flipV="1">
            <a:off x="7393782" y="27312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 rot="5400000" flipH="1" flipV="1">
            <a:off x="4648201" y="2741612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 rot="5400000" flipH="1" flipV="1">
            <a:off x="2818607" y="27424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rot="5400000" flipH="1" flipV="1">
            <a:off x="8305007" y="27312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>
            <a:off x="8685213" y="3076575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7772400" y="30876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/>
        </p:nvCxnSpPr>
        <p:spPr>
          <a:xfrm>
            <a:off x="8228013" y="23510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/>
          <p:nvPr/>
        </p:nvCxnSpPr>
        <p:spPr>
          <a:xfrm>
            <a:off x="7313613" y="23510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>
            <a:off x="6858000" y="3076575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5945188" y="30876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6400800" y="23510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5486400" y="23510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>
            <a:off x="5027613" y="3076575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>
            <a:off x="4114800" y="30876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>
            <a:off x="4570413" y="23510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3656013" y="23510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>
            <a:off x="3200400" y="3076575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2287588" y="30876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>
            <a:off x="2743200" y="23510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>
            <a:off x="1828800" y="23510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>
            <a:off x="1370013" y="3076575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457200" y="30876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>
            <a:off x="912813" y="23510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-1588" y="23510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/>
          <p:nvPr/>
        </p:nvCxnSpPr>
        <p:spPr>
          <a:xfrm rot="16200000" flipH="1">
            <a:off x="5106194" y="39790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/>
        </p:nvCxnSpPr>
        <p:spPr>
          <a:xfrm rot="16200000" flipH="1">
            <a:off x="2362994" y="39790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/>
        </p:nvCxnSpPr>
        <p:spPr>
          <a:xfrm rot="16200000" flipH="1">
            <a:off x="78582" y="396795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/>
        </p:nvCxnSpPr>
        <p:spPr>
          <a:xfrm rot="16200000" flipH="1">
            <a:off x="994569" y="397113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 rot="16200000" flipH="1">
            <a:off x="1907382" y="397113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 rot="16200000" flipH="1">
            <a:off x="3736182" y="3972719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 rot="16200000" flipH="1">
            <a:off x="5564982" y="39758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 rot="16200000" flipH="1">
            <a:off x="6480969" y="39774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/>
        </p:nvCxnSpPr>
        <p:spPr>
          <a:xfrm rot="16200000" flipH="1">
            <a:off x="7395369" y="39790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/>
          <p:nvPr/>
        </p:nvCxnSpPr>
        <p:spPr>
          <a:xfrm rot="16200000" flipH="1">
            <a:off x="4650582" y="396795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 rot="16200000" flipH="1">
            <a:off x="2820194" y="396795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 rot="16200000" flipH="1">
            <a:off x="8306594" y="39790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 flipV="1">
            <a:off x="8686800" y="35941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 flipV="1">
            <a:off x="77739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/>
          <p:cNvCxnSpPr/>
          <p:nvPr/>
        </p:nvCxnSpPr>
        <p:spPr>
          <a:xfrm flipV="1">
            <a:off x="8229600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 flipV="1">
            <a:off x="7315200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/>
          <p:nvPr/>
        </p:nvCxnSpPr>
        <p:spPr>
          <a:xfrm flipV="1">
            <a:off x="68595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 flipV="1">
            <a:off x="5946775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/>
          <p:nvPr/>
        </p:nvCxnSpPr>
        <p:spPr>
          <a:xfrm flipV="1">
            <a:off x="6402388" y="4354513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Connector 313"/>
          <p:cNvCxnSpPr/>
          <p:nvPr/>
        </p:nvCxnSpPr>
        <p:spPr>
          <a:xfrm flipV="1">
            <a:off x="54879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/>
          <p:cNvCxnSpPr/>
          <p:nvPr/>
        </p:nvCxnSpPr>
        <p:spPr>
          <a:xfrm flipV="1">
            <a:off x="5029200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/>
          <p:cNvCxnSpPr/>
          <p:nvPr/>
        </p:nvCxnSpPr>
        <p:spPr>
          <a:xfrm flipV="1">
            <a:off x="41163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/>
          <p:nvPr/>
        </p:nvCxnSpPr>
        <p:spPr>
          <a:xfrm flipV="1">
            <a:off x="4572000" y="35941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/>
          <p:nvPr/>
        </p:nvCxnSpPr>
        <p:spPr>
          <a:xfrm flipV="1">
            <a:off x="3657600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/>
          <p:cNvCxnSpPr/>
          <p:nvPr/>
        </p:nvCxnSpPr>
        <p:spPr>
          <a:xfrm flipV="1">
            <a:off x="3201988" y="4354513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/>
          <p:nvPr/>
        </p:nvCxnSpPr>
        <p:spPr>
          <a:xfrm flipV="1">
            <a:off x="2289175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 flipV="1">
            <a:off x="27447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 flipV="1">
            <a:off x="18303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/>
          <p:nvPr/>
        </p:nvCxnSpPr>
        <p:spPr>
          <a:xfrm flipV="1">
            <a:off x="1371600" y="35941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/>
          <p:nvPr/>
        </p:nvCxnSpPr>
        <p:spPr>
          <a:xfrm flipV="1">
            <a:off x="458788" y="4354513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/>
          <p:nvPr/>
        </p:nvCxnSpPr>
        <p:spPr>
          <a:xfrm flipV="1">
            <a:off x="914400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/>
          <p:nvPr/>
        </p:nvCxnSpPr>
        <p:spPr>
          <a:xfrm flipV="1">
            <a:off x="0" y="35941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559" name="TextBox 326"/>
          <p:cNvSpPr txBox="1">
            <a:spLocks noChangeArrowheads="1"/>
          </p:cNvSpPr>
          <p:nvPr/>
        </p:nvSpPr>
        <p:spPr bwMode="auto">
          <a:xfrm>
            <a:off x="2286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60" name="TextBox 327"/>
          <p:cNvSpPr txBox="1">
            <a:spLocks noChangeArrowheads="1"/>
          </p:cNvSpPr>
          <p:nvPr/>
        </p:nvSpPr>
        <p:spPr bwMode="auto">
          <a:xfrm>
            <a:off x="11430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61" name="TextBox 328"/>
          <p:cNvSpPr txBox="1">
            <a:spLocks noChangeArrowheads="1"/>
          </p:cNvSpPr>
          <p:nvPr/>
        </p:nvSpPr>
        <p:spPr bwMode="auto">
          <a:xfrm>
            <a:off x="29718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62" name="TextBox 329"/>
          <p:cNvSpPr txBox="1">
            <a:spLocks noChangeArrowheads="1"/>
          </p:cNvSpPr>
          <p:nvPr/>
        </p:nvSpPr>
        <p:spPr bwMode="auto">
          <a:xfrm>
            <a:off x="38100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63" name="TextBox 330"/>
          <p:cNvSpPr txBox="1">
            <a:spLocks noChangeArrowheads="1"/>
          </p:cNvSpPr>
          <p:nvPr/>
        </p:nvSpPr>
        <p:spPr bwMode="auto">
          <a:xfrm>
            <a:off x="66294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64" name="TextBox 331"/>
          <p:cNvSpPr txBox="1">
            <a:spLocks noChangeArrowheads="1"/>
          </p:cNvSpPr>
          <p:nvPr/>
        </p:nvSpPr>
        <p:spPr bwMode="auto">
          <a:xfrm>
            <a:off x="84582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65" name="TextBox 332"/>
          <p:cNvSpPr txBox="1">
            <a:spLocks noChangeArrowheads="1"/>
          </p:cNvSpPr>
          <p:nvPr/>
        </p:nvSpPr>
        <p:spPr bwMode="auto">
          <a:xfrm>
            <a:off x="75438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66" name="TextBox 333"/>
          <p:cNvSpPr txBox="1">
            <a:spLocks noChangeArrowheads="1"/>
          </p:cNvSpPr>
          <p:nvPr/>
        </p:nvSpPr>
        <p:spPr bwMode="auto">
          <a:xfrm>
            <a:off x="57150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67" name="TextBox 334"/>
          <p:cNvSpPr txBox="1">
            <a:spLocks noChangeArrowheads="1"/>
          </p:cNvSpPr>
          <p:nvPr/>
        </p:nvSpPr>
        <p:spPr bwMode="auto">
          <a:xfrm>
            <a:off x="48768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68" name="TextBox 335"/>
          <p:cNvSpPr txBox="1">
            <a:spLocks noChangeArrowheads="1"/>
          </p:cNvSpPr>
          <p:nvPr/>
        </p:nvSpPr>
        <p:spPr bwMode="auto">
          <a:xfrm>
            <a:off x="19812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cxnSp>
        <p:nvCxnSpPr>
          <p:cNvPr id="338" name="Straight Connector 337"/>
          <p:cNvCxnSpPr/>
          <p:nvPr/>
        </p:nvCxnSpPr>
        <p:spPr>
          <a:xfrm>
            <a:off x="0" y="6553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>
            <a:off x="914400" y="65516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 rot="5400000" flipH="1" flipV="1">
            <a:off x="1717676" y="6665912"/>
            <a:ext cx="22225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>
            <a:off x="1828800" y="67802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/>
          <p:nvPr/>
        </p:nvCxnSpPr>
        <p:spPr>
          <a:xfrm rot="5400000" flipH="1" flipV="1">
            <a:off x="3394869" y="6511132"/>
            <a:ext cx="527050" cy="47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/>
          <p:nvPr/>
        </p:nvCxnSpPr>
        <p:spPr>
          <a:xfrm>
            <a:off x="2744788" y="67786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/>
          <p:cNvCxnSpPr/>
          <p:nvPr/>
        </p:nvCxnSpPr>
        <p:spPr>
          <a:xfrm>
            <a:off x="3657600" y="62468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/>
          <p:cNvCxnSpPr/>
          <p:nvPr/>
        </p:nvCxnSpPr>
        <p:spPr>
          <a:xfrm rot="5400000" flipH="1" flipV="1">
            <a:off x="5329238" y="6400800"/>
            <a:ext cx="30956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/>
          <p:cNvCxnSpPr/>
          <p:nvPr/>
        </p:nvCxnSpPr>
        <p:spPr>
          <a:xfrm>
            <a:off x="4573588" y="62484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/>
          <p:cNvCxnSpPr/>
          <p:nvPr/>
        </p:nvCxnSpPr>
        <p:spPr>
          <a:xfrm>
            <a:off x="5486400" y="6553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/>
          <p:cNvCxnSpPr/>
          <p:nvPr/>
        </p:nvCxnSpPr>
        <p:spPr>
          <a:xfrm>
            <a:off x="6402388" y="65516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Connector 350"/>
          <p:cNvCxnSpPr/>
          <p:nvPr/>
        </p:nvCxnSpPr>
        <p:spPr>
          <a:xfrm rot="16200000" flipV="1">
            <a:off x="7043738" y="6281738"/>
            <a:ext cx="5476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/>
          <p:cNvCxnSpPr/>
          <p:nvPr/>
        </p:nvCxnSpPr>
        <p:spPr>
          <a:xfrm>
            <a:off x="7316788" y="6019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/>
          <p:cNvCxnSpPr/>
          <p:nvPr/>
        </p:nvCxnSpPr>
        <p:spPr>
          <a:xfrm>
            <a:off x="8229600" y="6019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583" name="TextBox 354"/>
          <p:cNvSpPr txBox="1">
            <a:spLocks noChangeArrowheads="1"/>
          </p:cNvSpPr>
          <p:nvPr/>
        </p:nvSpPr>
        <p:spPr bwMode="auto">
          <a:xfrm>
            <a:off x="1524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84" name="TextBox 355"/>
          <p:cNvSpPr txBox="1">
            <a:spLocks noChangeArrowheads="1"/>
          </p:cNvSpPr>
          <p:nvPr/>
        </p:nvSpPr>
        <p:spPr bwMode="auto">
          <a:xfrm>
            <a:off x="11430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85" name="TextBox 356"/>
          <p:cNvSpPr txBox="1">
            <a:spLocks noChangeArrowheads="1"/>
          </p:cNvSpPr>
          <p:nvPr/>
        </p:nvSpPr>
        <p:spPr bwMode="auto">
          <a:xfrm>
            <a:off x="29718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86" name="TextBox 357"/>
          <p:cNvSpPr txBox="1">
            <a:spLocks noChangeArrowheads="1"/>
          </p:cNvSpPr>
          <p:nvPr/>
        </p:nvSpPr>
        <p:spPr bwMode="auto">
          <a:xfrm>
            <a:off x="38100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87" name="TextBox 358"/>
          <p:cNvSpPr txBox="1">
            <a:spLocks noChangeArrowheads="1"/>
          </p:cNvSpPr>
          <p:nvPr/>
        </p:nvSpPr>
        <p:spPr bwMode="auto">
          <a:xfrm>
            <a:off x="66294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88" name="TextBox 359"/>
          <p:cNvSpPr txBox="1">
            <a:spLocks noChangeArrowheads="1"/>
          </p:cNvSpPr>
          <p:nvPr/>
        </p:nvSpPr>
        <p:spPr bwMode="auto">
          <a:xfrm>
            <a:off x="84582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89" name="TextBox 360"/>
          <p:cNvSpPr txBox="1">
            <a:spLocks noChangeArrowheads="1"/>
          </p:cNvSpPr>
          <p:nvPr/>
        </p:nvSpPr>
        <p:spPr bwMode="auto">
          <a:xfrm>
            <a:off x="75438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90" name="TextBox 361"/>
          <p:cNvSpPr txBox="1">
            <a:spLocks noChangeArrowheads="1"/>
          </p:cNvSpPr>
          <p:nvPr/>
        </p:nvSpPr>
        <p:spPr bwMode="auto">
          <a:xfrm>
            <a:off x="57150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91" name="TextBox 362"/>
          <p:cNvSpPr txBox="1">
            <a:spLocks noChangeArrowheads="1"/>
          </p:cNvSpPr>
          <p:nvPr/>
        </p:nvSpPr>
        <p:spPr bwMode="auto">
          <a:xfrm>
            <a:off x="48768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92" name="TextBox 363"/>
          <p:cNvSpPr txBox="1">
            <a:spLocks noChangeArrowheads="1"/>
          </p:cNvSpPr>
          <p:nvPr/>
        </p:nvSpPr>
        <p:spPr bwMode="auto">
          <a:xfrm>
            <a:off x="19812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93" name="TextBox 364"/>
          <p:cNvSpPr txBox="1">
            <a:spLocks noChangeArrowheads="1"/>
          </p:cNvSpPr>
          <p:nvPr/>
        </p:nvSpPr>
        <p:spPr bwMode="auto">
          <a:xfrm>
            <a:off x="0" y="55499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Quad-level code (2 x Baud = bit-rate)</a:t>
            </a:r>
          </a:p>
        </p:txBody>
      </p:sp>
      <p:sp>
        <p:nvSpPr>
          <p:cNvPr id="19594" name="TextBox 365"/>
          <p:cNvSpPr txBox="1">
            <a:spLocks noChangeArrowheads="1"/>
          </p:cNvSpPr>
          <p:nvPr/>
        </p:nvSpPr>
        <p:spPr bwMode="auto">
          <a:xfrm>
            <a:off x="0" y="4419600"/>
            <a:ext cx="8991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Clock</a:t>
            </a:r>
          </a:p>
        </p:txBody>
      </p:sp>
      <p:cxnSp>
        <p:nvCxnSpPr>
          <p:cNvPr id="368" name="Straight Connector 367"/>
          <p:cNvCxnSpPr/>
          <p:nvPr/>
        </p:nvCxnSpPr>
        <p:spPr>
          <a:xfrm rot="5400000" flipH="1" flipV="1">
            <a:off x="1448594" y="516493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/>
          <p:cNvCxnSpPr/>
          <p:nvPr/>
        </p:nvCxnSpPr>
        <p:spPr>
          <a:xfrm rot="5400000" flipH="1" flipV="1">
            <a:off x="6934994" y="51585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/>
          <p:cNvCxnSpPr/>
          <p:nvPr/>
        </p:nvCxnSpPr>
        <p:spPr>
          <a:xfrm rot="5400000" flipH="1" flipV="1">
            <a:off x="5104607" y="51681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/>
          <p:cNvCxnSpPr/>
          <p:nvPr/>
        </p:nvCxnSpPr>
        <p:spPr>
          <a:xfrm rot="5400000" flipH="1" flipV="1">
            <a:off x="3275807" y="51681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>
          <a:xfrm>
            <a:off x="86852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/>
          <p:cNvCxnSpPr/>
          <p:nvPr/>
        </p:nvCxnSpPr>
        <p:spPr>
          <a:xfrm>
            <a:off x="7772400" y="4799013"/>
            <a:ext cx="458788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/>
          <p:cNvCxnSpPr/>
          <p:nvPr/>
        </p:nvCxnSpPr>
        <p:spPr>
          <a:xfrm>
            <a:off x="82280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Connector 388"/>
          <p:cNvCxnSpPr/>
          <p:nvPr/>
        </p:nvCxnSpPr>
        <p:spPr>
          <a:xfrm>
            <a:off x="73136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Connector 389"/>
          <p:cNvCxnSpPr/>
          <p:nvPr/>
        </p:nvCxnSpPr>
        <p:spPr>
          <a:xfrm>
            <a:off x="68580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Connector 390"/>
          <p:cNvCxnSpPr/>
          <p:nvPr/>
        </p:nvCxnSpPr>
        <p:spPr>
          <a:xfrm>
            <a:off x="5945188" y="55499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Connector 391"/>
          <p:cNvCxnSpPr/>
          <p:nvPr/>
        </p:nvCxnSpPr>
        <p:spPr>
          <a:xfrm>
            <a:off x="64008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Connector 392"/>
          <p:cNvCxnSpPr/>
          <p:nvPr/>
        </p:nvCxnSpPr>
        <p:spPr>
          <a:xfrm>
            <a:off x="54864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Connector 393"/>
          <p:cNvCxnSpPr/>
          <p:nvPr/>
        </p:nvCxnSpPr>
        <p:spPr>
          <a:xfrm>
            <a:off x="50276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Connector 394"/>
          <p:cNvCxnSpPr/>
          <p:nvPr/>
        </p:nvCxnSpPr>
        <p:spPr>
          <a:xfrm>
            <a:off x="4114800" y="4799013"/>
            <a:ext cx="458788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Connector 395"/>
          <p:cNvCxnSpPr/>
          <p:nvPr/>
        </p:nvCxnSpPr>
        <p:spPr>
          <a:xfrm>
            <a:off x="45704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/>
          <p:cNvCxnSpPr/>
          <p:nvPr/>
        </p:nvCxnSpPr>
        <p:spPr>
          <a:xfrm>
            <a:off x="36560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/>
          <p:nvPr/>
        </p:nvCxnSpPr>
        <p:spPr>
          <a:xfrm>
            <a:off x="32004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/>
          <p:nvPr/>
        </p:nvCxnSpPr>
        <p:spPr>
          <a:xfrm>
            <a:off x="2287588" y="55499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/>
          <p:nvPr/>
        </p:nvCxnSpPr>
        <p:spPr>
          <a:xfrm>
            <a:off x="27432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/>
          <p:cNvCxnSpPr/>
          <p:nvPr/>
        </p:nvCxnSpPr>
        <p:spPr>
          <a:xfrm>
            <a:off x="18288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Connector 401"/>
          <p:cNvCxnSpPr/>
          <p:nvPr/>
        </p:nvCxnSpPr>
        <p:spPr>
          <a:xfrm>
            <a:off x="13700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/>
          <p:cNvCxnSpPr/>
          <p:nvPr/>
        </p:nvCxnSpPr>
        <p:spPr>
          <a:xfrm>
            <a:off x="457200" y="4799013"/>
            <a:ext cx="458788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Connector 403"/>
          <p:cNvCxnSpPr/>
          <p:nvPr/>
        </p:nvCxnSpPr>
        <p:spPr>
          <a:xfrm>
            <a:off x="9128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Connector 404"/>
          <p:cNvCxnSpPr/>
          <p:nvPr/>
        </p:nvCxnSpPr>
        <p:spPr>
          <a:xfrm>
            <a:off x="-1588" y="4799013"/>
            <a:ext cx="458788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Connector 416"/>
          <p:cNvCxnSpPr/>
          <p:nvPr/>
        </p:nvCxnSpPr>
        <p:spPr>
          <a:xfrm rot="5400000" flipH="1" flipV="1">
            <a:off x="8762207" y="15232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Connector 417"/>
          <p:cNvCxnSpPr/>
          <p:nvPr/>
        </p:nvCxnSpPr>
        <p:spPr>
          <a:xfrm rot="16200000" flipH="1">
            <a:off x="7849394" y="396160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9" name="Straight Connector 418"/>
          <p:cNvCxnSpPr/>
          <p:nvPr/>
        </p:nvCxnSpPr>
        <p:spPr>
          <a:xfrm rot="16200000" flipH="1">
            <a:off x="6934994" y="396160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0" name="Rectangle 419"/>
          <p:cNvSpPr/>
          <p:nvPr/>
        </p:nvSpPr>
        <p:spPr>
          <a:xfrm>
            <a:off x="-230188" y="4419600"/>
            <a:ext cx="9601201" cy="2532063"/>
          </a:xfrm>
          <a:prstGeom prst="rect">
            <a:avLst/>
          </a:pr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21" name="Rectangle 420"/>
          <p:cNvSpPr/>
          <p:nvPr/>
        </p:nvSpPr>
        <p:spPr>
          <a:xfrm>
            <a:off x="-230188" y="1870075"/>
            <a:ext cx="9601201" cy="2549525"/>
          </a:xfrm>
          <a:prstGeom prst="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44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1892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14400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533401" y="1511300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1448594" y="15089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28800" y="18891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3277394" y="15089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44788" y="19034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57600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73588" y="11445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486400" y="11430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402388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 flipH="1" flipV="1">
            <a:off x="6934994" y="15025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16788" y="18811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7850982" y="150098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229600" y="11318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97" name="TextBox 28"/>
          <p:cNvSpPr txBox="1">
            <a:spLocks noChangeArrowheads="1"/>
          </p:cNvSpPr>
          <p:nvPr/>
        </p:nvSpPr>
        <p:spPr bwMode="auto">
          <a:xfrm>
            <a:off x="1524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498" name="TextBox 29"/>
          <p:cNvSpPr txBox="1">
            <a:spLocks noChangeArrowheads="1"/>
          </p:cNvSpPr>
          <p:nvPr/>
        </p:nvSpPr>
        <p:spPr bwMode="auto">
          <a:xfrm>
            <a:off x="1143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499" name="TextBox 30"/>
          <p:cNvSpPr txBox="1">
            <a:spLocks noChangeArrowheads="1"/>
          </p:cNvSpPr>
          <p:nvPr/>
        </p:nvSpPr>
        <p:spPr bwMode="auto">
          <a:xfrm>
            <a:off x="2971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00" name="TextBox 31"/>
          <p:cNvSpPr txBox="1">
            <a:spLocks noChangeArrowheads="1"/>
          </p:cNvSpPr>
          <p:nvPr/>
        </p:nvSpPr>
        <p:spPr bwMode="auto">
          <a:xfrm>
            <a:off x="3810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01" name="TextBox 32"/>
          <p:cNvSpPr txBox="1">
            <a:spLocks noChangeArrowheads="1"/>
          </p:cNvSpPr>
          <p:nvPr/>
        </p:nvSpPr>
        <p:spPr bwMode="auto">
          <a:xfrm>
            <a:off x="66294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02" name="TextBox 33"/>
          <p:cNvSpPr txBox="1">
            <a:spLocks noChangeArrowheads="1"/>
          </p:cNvSpPr>
          <p:nvPr/>
        </p:nvSpPr>
        <p:spPr bwMode="auto">
          <a:xfrm>
            <a:off x="84582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03" name="TextBox 34"/>
          <p:cNvSpPr txBox="1">
            <a:spLocks noChangeArrowheads="1"/>
          </p:cNvSpPr>
          <p:nvPr/>
        </p:nvSpPr>
        <p:spPr bwMode="auto">
          <a:xfrm>
            <a:off x="7543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04" name="TextBox 35"/>
          <p:cNvSpPr txBox="1">
            <a:spLocks noChangeArrowheads="1"/>
          </p:cNvSpPr>
          <p:nvPr/>
        </p:nvSpPr>
        <p:spPr bwMode="auto">
          <a:xfrm>
            <a:off x="5715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05" name="TextBox 36"/>
          <p:cNvSpPr txBox="1">
            <a:spLocks noChangeArrowheads="1"/>
          </p:cNvSpPr>
          <p:nvPr/>
        </p:nvSpPr>
        <p:spPr bwMode="auto">
          <a:xfrm>
            <a:off x="4876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06" name="TextBox 37"/>
          <p:cNvSpPr txBox="1">
            <a:spLocks noChangeArrowheads="1"/>
          </p:cNvSpPr>
          <p:nvPr/>
        </p:nvSpPr>
        <p:spPr bwMode="auto">
          <a:xfrm>
            <a:off x="19812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07" name="TextBox 99"/>
          <p:cNvSpPr txBox="1">
            <a:spLocks noChangeArrowheads="1"/>
          </p:cNvSpPr>
          <p:nvPr/>
        </p:nvSpPr>
        <p:spPr bwMode="auto">
          <a:xfrm>
            <a:off x="2286000" y="239713"/>
            <a:ext cx="4573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– Block Code example</a:t>
            </a:r>
          </a:p>
        </p:txBody>
      </p:sp>
      <p:cxnSp>
        <p:nvCxnSpPr>
          <p:cNvPr id="417" name="Straight Connector 416"/>
          <p:cNvCxnSpPr/>
          <p:nvPr/>
        </p:nvCxnSpPr>
        <p:spPr>
          <a:xfrm rot="5400000" flipH="1" flipV="1">
            <a:off x="8762207" y="15232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509" name="Group 172"/>
          <p:cNvGrpSpPr>
            <a:grpSpLocks/>
          </p:cNvGrpSpPr>
          <p:nvPr/>
        </p:nvGrpSpPr>
        <p:grpSpPr bwMode="auto">
          <a:xfrm>
            <a:off x="76200" y="4148138"/>
            <a:ext cx="5029200" cy="2862322"/>
            <a:chOff x="76200" y="2996148"/>
            <a:chExt cx="5029200" cy="2862382"/>
          </a:xfrm>
        </p:grpSpPr>
        <p:sp>
          <p:nvSpPr>
            <p:cNvPr id="171" name="Rectangle 170"/>
            <p:cNvSpPr/>
            <p:nvPr/>
          </p:nvSpPr>
          <p:spPr>
            <a:xfrm>
              <a:off x="76200" y="2996148"/>
              <a:ext cx="2590800" cy="286238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dirty="0">
                  <a:latin typeface="Calibri"/>
                </a:rPr>
                <a:t>Name 	4b 	5b 	Description</a:t>
              </a:r>
            </a:p>
            <a:p>
              <a:r>
                <a:rPr lang="en-US" sz="1000" dirty="0">
                  <a:latin typeface="Calibri"/>
                </a:rPr>
                <a:t>0 	0000 	11110 	hex data 0</a:t>
              </a:r>
            </a:p>
            <a:p>
              <a:r>
                <a:rPr lang="en-US" sz="1000" dirty="0">
                  <a:latin typeface="Calibri"/>
                </a:rPr>
                <a:t>1 	0001 	01001 	hex data 1</a:t>
              </a:r>
            </a:p>
            <a:p>
              <a:r>
                <a:rPr lang="en-US" sz="1000" dirty="0">
                  <a:latin typeface="Calibri"/>
                </a:rPr>
                <a:t>2 	0010 	10100 	hex data 2</a:t>
              </a:r>
            </a:p>
            <a:p>
              <a:r>
                <a:rPr lang="en-US" sz="1000" dirty="0">
                  <a:latin typeface="Calibri"/>
                </a:rPr>
                <a:t>3 	0011 	10101 	hex data 3</a:t>
              </a:r>
            </a:p>
            <a:p>
              <a:r>
                <a:rPr lang="en-US" sz="1000" dirty="0">
                  <a:latin typeface="Calibri"/>
                </a:rPr>
                <a:t>4 	0100 	01010 	hex data 4</a:t>
              </a:r>
            </a:p>
            <a:p>
              <a:r>
                <a:rPr lang="en-US" sz="1000" dirty="0">
                  <a:latin typeface="Calibri"/>
                </a:rPr>
                <a:t>5 	0101 	01011 	hex data 5</a:t>
              </a:r>
            </a:p>
            <a:p>
              <a:r>
                <a:rPr lang="en-US" sz="1000" dirty="0">
                  <a:latin typeface="Calibri"/>
                </a:rPr>
                <a:t>6 	0110 	01110 	hex data 6</a:t>
              </a:r>
            </a:p>
            <a:p>
              <a:r>
                <a:rPr lang="en-US" sz="1000" dirty="0">
                  <a:latin typeface="Calibri"/>
                </a:rPr>
                <a:t>7 	0111 	01111 	hex data 7</a:t>
              </a:r>
            </a:p>
            <a:p>
              <a:r>
                <a:rPr lang="en-US" sz="1000" dirty="0">
                  <a:latin typeface="Calibri"/>
                </a:rPr>
                <a:t>8  		1000 	10010 	hex data 8</a:t>
              </a:r>
            </a:p>
            <a:p>
              <a:r>
                <a:rPr lang="en-US" sz="1000" dirty="0">
                  <a:latin typeface="Calibri"/>
                </a:rPr>
                <a:t>9  		1001 	10011 	hex data 9</a:t>
              </a:r>
            </a:p>
            <a:p>
              <a:r>
                <a:rPr lang="en-US" sz="1000" dirty="0">
                  <a:latin typeface="Calibri"/>
                </a:rPr>
                <a:t>A 	1010 	10110 	hex data A</a:t>
              </a:r>
            </a:p>
            <a:p>
              <a:r>
                <a:rPr lang="en-US" sz="1000" dirty="0">
                  <a:latin typeface="Calibri"/>
                </a:rPr>
                <a:t>B 	1011 	10111 	hex data B</a:t>
              </a:r>
            </a:p>
            <a:p>
              <a:r>
                <a:rPr lang="en-US" sz="1000" dirty="0">
                  <a:latin typeface="Calibri"/>
                </a:rPr>
                <a:t>C 	1100 	11010 	hex data C</a:t>
              </a:r>
            </a:p>
            <a:p>
              <a:r>
                <a:rPr lang="en-US" sz="1000" dirty="0">
                  <a:latin typeface="Calibri"/>
                </a:rPr>
                <a:t>D 	1101 	11011 	hex data D</a:t>
              </a:r>
            </a:p>
            <a:p>
              <a:r>
                <a:rPr lang="en-US" sz="1000" dirty="0">
                  <a:latin typeface="Calibri"/>
                </a:rPr>
                <a:t>E 	1110 	11100 	hex data E</a:t>
              </a:r>
            </a:p>
            <a:p>
              <a:r>
                <a:rPr lang="en-US" sz="1000" dirty="0">
                  <a:latin typeface="Calibri"/>
                </a:rPr>
                <a:t>F 	1111 	11101 	hex data F</a:t>
              </a:r>
            </a:p>
            <a:p>
              <a:pPr>
                <a:buFontTx/>
                <a:buAutoNum type="arabicPlain" startAt="9"/>
              </a:pPr>
              <a:endParaRPr lang="en-US" sz="1000" dirty="0">
                <a:latin typeface="Calibri"/>
              </a:endParaRPr>
            </a:p>
          </p:txBody>
        </p:sp>
        <p:sp>
          <p:nvSpPr>
            <p:cNvPr id="20551" name="Rectangle 171"/>
            <p:cNvSpPr>
              <a:spLocks noChangeArrowheads="1"/>
            </p:cNvSpPr>
            <p:nvPr/>
          </p:nvSpPr>
          <p:spPr bwMode="auto">
            <a:xfrm>
              <a:off x="2514600" y="2996148"/>
              <a:ext cx="2590800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000" dirty="0">
                  <a:latin typeface="Calibri"/>
                </a:rPr>
                <a:t>Name 	4b 	5b 	Description</a:t>
              </a:r>
            </a:p>
            <a:p>
              <a:r>
                <a:rPr lang="en-US" sz="1000" dirty="0">
                  <a:latin typeface="Calibri"/>
                </a:rPr>
                <a:t>Q 	-NONE- 	00000 	Quiet</a:t>
              </a:r>
            </a:p>
            <a:p>
              <a:r>
                <a:rPr lang="en-US" sz="1000" dirty="0">
                  <a:latin typeface="Calibri"/>
                </a:rPr>
                <a:t>I 	-NONE- 	11111 	Idle</a:t>
              </a:r>
            </a:p>
            <a:p>
              <a:r>
                <a:rPr lang="en-US" sz="1000" dirty="0">
                  <a:latin typeface="Calibri"/>
                </a:rPr>
                <a:t>J 	-NONE- 	11000 	SSD #1</a:t>
              </a:r>
            </a:p>
            <a:p>
              <a:r>
                <a:rPr lang="en-US" sz="1000" dirty="0">
                  <a:latin typeface="Calibri"/>
                </a:rPr>
                <a:t>K 	-NONE- 	10001 	SSD #2</a:t>
              </a:r>
            </a:p>
            <a:p>
              <a:r>
                <a:rPr lang="en-US" sz="1000" dirty="0">
                  <a:latin typeface="Calibri"/>
                </a:rPr>
                <a:t>T 	-NONE- 	01101 	ESD #1</a:t>
              </a:r>
            </a:p>
            <a:p>
              <a:r>
                <a:rPr lang="en-US" sz="1000" dirty="0">
                  <a:latin typeface="Calibri"/>
                </a:rPr>
                <a:t>R 	-NONE- 	00111 	ESD #2</a:t>
              </a:r>
            </a:p>
            <a:p>
              <a:r>
                <a:rPr lang="en-US" sz="1000" dirty="0">
                  <a:latin typeface="Calibri"/>
                </a:rPr>
                <a:t>H 	-NONE- 	00100 	Halt</a:t>
              </a:r>
            </a:p>
          </p:txBody>
        </p:sp>
      </p:grpSp>
      <p:cxnSp>
        <p:nvCxnSpPr>
          <p:cNvPr id="174" name="Straight Connector 173"/>
          <p:cNvCxnSpPr/>
          <p:nvPr/>
        </p:nvCxnSpPr>
        <p:spPr>
          <a:xfrm>
            <a:off x="0" y="37211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>
            <a:off x="914400" y="29591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rot="5400000" flipH="1" flipV="1">
            <a:off x="533401" y="3340100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rot="5400000" flipH="1" flipV="1">
            <a:off x="1448594" y="33377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>
            <a:off x="1828800" y="37179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rot="5400000" flipH="1" flipV="1">
            <a:off x="2362994" y="33377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>
            <a:off x="2744788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>
            <a:off x="3659188" y="37099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>
            <a:off x="4573588" y="29733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5486400" y="37322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6402388" y="37195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rot="5400000" flipH="1" flipV="1">
            <a:off x="6934994" y="33313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>
            <a:off x="7316788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 rot="5400000" flipH="1" flipV="1">
            <a:off x="5106194" y="33297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>
            <a:off x="8229600" y="29606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25" name="TextBox 188"/>
          <p:cNvSpPr txBox="1">
            <a:spLocks noChangeArrowheads="1"/>
          </p:cNvSpPr>
          <p:nvPr/>
        </p:nvSpPr>
        <p:spPr bwMode="auto">
          <a:xfrm>
            <a:off x="1524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26" name="TextBox 189"/>
          <p:cNvSpPr txBox="1">
            <a:spLocks noChangeArrowheads="1"/>
          </p:cNvSpPr>
          <p:nvPr/>
        </p:nvSpPr>
        <p:spPr bwMode="auto">
          <a:xfrm>
            <a:off x="11430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27" name="TextBox 190"/>
          <p:cNvSpPr txBox="1">
            <a:spLocks noChangeArrowheads="1"/>
          </p:cNvSpPr>
          <p:nvPr/>
        </p:nvSpPr>
        <p:spPr bwMode="auto">
          <a:xfrm>
            <a:off x="29718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28" name="TextBox 191"/>
          <p:cNvSpPr txBox="1">
            <a:spLocks noChangeArrowheads="1"/>
          </p:cNvSpPr>
          <p:nvPr/>
        </p:nvSpPr>
        <p:spPr bwMode="auto">
          <a:xfrm>
            <a:off x="38100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29" name="TextBox 192"/>
          <p:cNvSpPr txBox="1">
            <a:spLocks noChangeArrowheads="1"/>
          </p:cNvSpPr>
          <p:nvPr/>
        </p:nvSpPr>
        <p:spPr bwMode="auto">
          <a:xfrm>
            <a:off x="66294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30" name="TextBox 193"/>
          <p:cNvSpPr txBox="1">
            <a:spLocks noChangeArrowheads="1"/>
          </p:cNvSpPr>
          <p:nvPr/>
        </p:nvSpPr>
        <p:spPr bwMode="auto">
          <a:xfrm>
            <a:off x="84582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31" name="TextBox 194"/>
          <p:cNvSpPr txBox="1">
            <a:spLocks noChangeArrowheads="1"/>
          </p:cNvSpPr>
          <p:nvPr/>
        </p:nvSpPr>
        <p:spPr bwMode="auto">
          <a:xfrm>
            <a:off x="75438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32" name="TextBox 195"/>
          <p:cNvSpPr txBox="1">
            <a:spLocks noChangeArrowheads="1"/>
          </p:cNvSpPr>
          <p:nvPr/>
        </p:nvSpPr>
        <p:spPr bwMode="auto">
          <a:xfrm>
            <a:off x="57150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33" name="TextBox 196"/>
          <p:cNvSpPr txBox="1">
            <a:spLocks noChangeArrowheads="1"/>
          </p:cNvSpPr>
          <p:nvPr/>
        </p:nvSpPr>
        <p:spPr bwMode="auto">
          <a:xfrm>
            <a:off x="48768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34" name="TextBox 197"/>
          <p:cNvSpPr txBox="1">
            <a:spLocks noChangeArrowheads="1"/>
          </p:cNvSpPr>
          <p:nvPr/>
        </p:nvSpPr>
        <p:spPr bwMode="auto">
          <a:xfrm>
            <a:off x="19812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cxnSp>
        <p:nvCxnSpPr>
          <p:cNvPr id="199" name="Straight Connector 198"/>
          <p:cNvCxnSpPr/>
          <p:nvPr/>
        </p:nvCxnSpPr>
        <p:spPr>
          <a:xfrm rot="5400000" flipH="1" flipV="1">
            <a:off x="8762207" y="33520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Rectangle 199"/>
          <p:cNvSpPr/>
          <p:nvPr/>
        </p:nvSpPr>
        <p:spPr>
          <a:xfrm>
            <a:off x="0" y="1120775"/>
            <a:ext cx="3657600" cy="784225"/>
          </a:xfrm>
          <a:prstGeom prst="rect">
            <a:avLst/>
          </a:prstGeom>
          <a:solidFill>
            <a:schemeClr val="accent2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0" y="2949575"/>
            <a:ext cx="4572000" cy="784225"/>
          </a:xfrm>
          <a:prstGeom prst="rect">
            <a:avLst/>
          </a:prstGeom>
          <a:solidFill>
            <a:schemeClr val="accent2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02" name="Straight Connector 201"/>
          <p:cNvCxnSpPr/>
          <p:nvPr/>
        </p:nvCxnSpPr>
        <p:spPr>
          <a:xfrm rot="5400000" flipH="1" flipV="1">
            <a:off x="4191794" y="335200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 rot="5400000" flipH="1" flipV="1">
            <a:off x="3277394" y="335200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" name="Rectangle 204"/>
          <p:cNvSpPr/>
          <p:nvPr/>
        </p:nvSpPr>
        <p:spPr>
          <a:xfrm>
            <a:off x="4572000" y="2949575"/>
            <a:ext cx="4572000" cy="784225"/>
          </a:xfrm>
          <a:prstGeom prst="rect">
            <a:avLst/>
          </a:prstGeom>
          <a:solidFill>
            <a:schemeClr val="accent5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3657600" y="1143000"/>
            <a:ext cx="3657600" cy="784225"/>
          </a:xfrm>
          <a:prstGeom prst="rect">
            <a:avLst/>
          </a:prstGeom>
          <a:solidFill>
            <a:schemeClr val="accent5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7316788" y="1096963"/>
            <a:ext cx="1827212" cy="784225"/>
          </a:xfrm>
          <a:prstGeom prst="rect">
            <a:avLst/>
          </a:prstGeom>
          <a:solidFill>
            <a:schemeClr val="accent6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09" name="Straight Arrow Connector 208"/>
          <p:cNvCxnSpPr/>
          <p:nvPr/>
        </p:nvCxnSpPr>
        <p:spPr>
          <a:xfrm rot="5400000">
            <a:off x="-527844" y="2447132"/>
            <a:ext cx="1057275" cy="1588"/>
          </a:xfrm>
          <a:prstGeom prst="straightConnector1">
            <a:avLst/>
          </a:prstGeom>
          <a:ln w="762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/>
          <p:nvPr/>
        </p:nvCxnSpPr>
        <p:spPr>
          <a:xfrm rot="16200000" flipH="1">
            <a:off x="3482182" y="2026443"/>
            <a:ext cx="1035050" cy="836613"/>
          </a:xfrm>
          <a:prstGeom prst="straightConnector1">
            <a:avLst/>
          </a:prstGeom>
          <a:ln w="762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/>
          <p:cNvCxnSpPr/>
          <p:nvPr/>
        </p:nvCxnSpPr>
        <p:spPr>
          <a:xfrm rot="16200000" flipH="1">
            <a:off x="3558382" y="2035968"/>
            <a:ext cx="1035050" cy="836613"/>
          </a:xfrm>
          <a:prstGeom prst="straightConnector1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216"/>
          <p:cNvCxnSpPr/>
          <p:nvPr/>
        </p:nvCxnSpPr>
        <p:spPr>
          <a:xfrm>
            <a:off x="7316788" y="1936750"/>
            <a:ext cx="1825625" cy="1039813"/>
          </a:xfrm>
          <a:prstGeom prst="straightConnector1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47" name="TextBox 218"/>
          <p:cNvSpPr txBox="1">
            <a:spLocks noChangeArrowheads="1"/>
          </p:cNvSpPr>
          <p:nvPr/>
        </p:nvSpPr>
        <p:spPr bwMode="auto">
          <a:xfrm>
            <a:off x="4575175" y="4148138"/>
            <a:ext cx="456723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Block coding transfers data with a fixed</a:t>
            </a:r>
          </a:p>
          <a:p>
            <a:pPr eaLnBrk="1" hangingPunct="1"/>
            <a:r>
              <a:rPr lang="en-US" sz="1800" dirty="0">
                <a:latin typeface="Calibri"/>
              </a:rPr>
              <a:t>overhead: 20% less information per Baud in the case of 4B/5B</a:t>
            </a:r>
          </a:p>
          <a:p>
            <a:pPr eaLnBrk="1" hangingPunct="1"/>
            <a:endParaRPr lang="en-US" sz="1800" dirty="0">
              <a:latin typeface="Calibri"/>
            </a:endParaRPr>
          </a:p>
          <a:p>
            <a:pPr eaLnBrk="1" hangingPunct="1"/>
            <a:r>
              <a:rPr lang="en-US" sz="1800" dirty="0">
                <a:latin typeface="Calibri"/>
              </a:rPr>
              <a:t>So to send data at 100Mbps; the line rate</a:t>
            </a:r>
          </a:p>
          <a:p>
            <a:pPr eaLnBrk="1" hangingPunct="1"/>
            <a:r>
              <a:rPr lang="en-US" sz="1800" dirty="0">
                <a:latin typeface="Calibri"/>
              </a:rPr>
              <a:t>(the Baud rate) must be 125Mbps.</a:t>
            </a:r>
          </a:p>
          <a:p>
            <a:pPr eaLnBrk="1" hangingPunct="1"/>
            <a:endParaRPr lang="en-US" sz="1800" dirty="0">
              <a:latin typeface="Calibri"/>
            </a:endParaRPr>
          </a:p>
          <a:p>
            <a:pPr eaLnBrk="1" hangingPunct="1"/>
            <a:r>
              <a:rPr lang="en-US" sz="1800" dirty="0">
                <a:latin typeface="Calibri"/>
              </a:rPr>
              <a:t>1Gbps uses an 8b/10b codec; encoding </a:t>
            </a:r>
          </a:p>
          <a:p>
            <a:pPr eaLnBrk="1" hangingPunct="1"/>
            <a:r>
              <a:rPr lang="en-US" sz="1800" dirty="0">
                <a:latin typeface="Calibri"/>
              </a:rPr>
              <a:t>entire bytes at a time but with 25% overhead</a:t>
            </a:r>
          </a:p>
        </p:txBody>
      </p:sp>
      <p:sp>
        <p:nvSpPr>
          <p:cNvPr id="20548" name="TextBox 219"/>
          <p:cNvSpPr txBox="1">
            <a:spLocks noChangeArrowheads="1"/>
          </p:cNvSpPr>
          <p:nvPr/>
        </p:nvSpPr>
        <p:spPr bwMode="auto">
          <a:xfrm>
            <a:off x="0" y="685800"/>
            <a:ext cx="4573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Data to send</a:t>
            </a:r>
          </a:p>
        </p:txBody>
      </p:sp>
      <p:sp>
        <p:nvSpPr>
          <p:cNvPr id="20549" name="TextBox 220"/>
          <p:cNvSpPr txBox="1">
            <a:spLocks noChangeArrowheads="1"/>
          </p:cNvSpPr>
          <p:nvPr/>
        </p:nvSpPr>
        <p:spPr bwMode="auto">
          <a:xfrm>
            <a:off x="1588" y="2581275"/>
            <a:ext cx="4573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Line-(Wire) representation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54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99"/>
          <p:cNvSpPr txBox="1">
            <a:spLocks noChangeArrowheads="1"/>
          </p:cNvSpPr>
          <p:nvPr/>
        </p:nvSpPr>
        <p:spPr bwMode="auto">
          <a:xfrm>
            <a:off x="1793968" y="245149"/>
            <a:ext cx="59471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Scrambling – with secrecy</a:t>
            </a:r>
          </a:p>
        </p:txBody>
      </p:sp>
      <p:sp>
        <p:nvSpPr>
          <p:cNvPr id="21507" name="TextBox 72"/>
          <p:cNvSpPr txBox="1">
            <a:spLocks noChangeArrowheads="1"/>
          </p:cNvSpPr>
          <p:nvPr/>
        </p:nvSpPr>
        <p:spPr bwMode="auto">
          <a:xfrm>
            <a:off x="1447800" y="213162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1508" name="TextBox 73"/>
          <p:cNvSpPr txBox="1">
            <a:spLocks noChangeArrowheads="1"/>
          </p:cNvSpPr>
          <p:nvPr/>
        </p:nvSpPr>
        <p:spPr bwMode="auto">
          <a:xfrm>
            <a:off x="5867400" y="213162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1509" name="TextBox 74"/>
          <p:cNvSpPr txBox="1">
            <a:spLocks noChangeArrowheads="1"/>
          </p:cNvSpPr>
          <p:nvPr/>
        </p:nvSpPr>
        <p:spPr bwMode="auto">
          <a:xfrm>
            <a:off x="3657600" y="301002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Communications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Channel</a:t>
            </a:r>
          </a:p>
        </p:txBody>
      </p:sp>
      <p:grpSp>
        <p:nvGrpSpPr>
          <p:cNvPr id="21510" name="Group 77"/>
          <p:cNvGrpSpPr>
            <a:grpSpLocks/>
          </p:cNvGrpSpPr>
          <p:nvPr/>
        </p:nvGrpSpPr>
        <p:grpSpPr bwMode="auto">
          <a:xfrm>
            <a:off x="2352675" y="3105270"/>
            <a:ext cx="381000" cy="457200"/>
            <a:chOff x="1524000" y="2590800"/>
            <a:chExt cx="381000" cy="457200"/>
          </a:xfrm>
        </p:grpSpPr>
        <p:sp>
          <p:nvSpPr>
            <p:cNvPr id="76" name="Plus 75"/>
            <p:cNvSpPr/>
            <p:nvPr/>
          </p:nvSpPr>
          <p:spPr>
            <a:xfrm>
              <a:off x="1524000" y="2590800"/>
              <a:ext cx="381000" cy="457200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1524000" y="2590800"/>
              <a:ext cx="381000" cy="457200"/>
            </a:xfrm>
            <a:prstGeom prst="ellipse">
              <a:avLst/>
            </a:prstGeom>
            <a:noFill/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1511" name="Group 78"/>
          <p:cNvGrpSpPr>
            <a:grpSpLocks/>
          </p:cNvGrpSpPr>
          <p:nvPr/>
        </p:nvGrpSpPr>
        <p:grpSpPr bwMode="auto">
          <a:xfrm>
            <a:off x="6781800" y="3086220"/>
            <a:ext cx="381000" cy="457200"/>
            <a:chOff x="1524000" y="2590800"/>
            <a:chExt cx="381000" cy="457200"/>
          </a:xfrm>
        </p:grpSpPr>
        <p:sp>
          <p:nvSpPr>
            <p:cNvPr id="80" name="Plus 79"/>
            <p:cNvSpPr/>
            <p:nvPr/>
          </p:nvSpPr>
          <p:spPr>
            <a:xfrm>
              <a:off x="1524000" y="2590800"/>
              <a:ext cx="381000" cy="457200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1524000" y="2590800"/>
              <a:ext cx="381000" cy="457200"/>
            </a:xfrm>
            <a:prstGeom prst="ellipse">
              <a:avLst/>
            </a:prstGeom>
            <a:noFill/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cxnSp>
        <p:nvCxnSpPr>
          <p:cNvPr id="83" name="Straight Arrow Connector 82"/>
          <p:cNvCxnSpPr/>
          <p:nvPr/>
        </p:nvCxnSpPr>
        <p:spPr>
          <a:xfrm>
            <a:off x="1066800" y="3333870"/>
            <a:ext cx="128587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endCxn id="21509" idx="1"/>
          </p:cNvCxnSpPr>
          <p:nvPr/>
        </p:nvCxnSpPr>
        <p:spPr>
          <a:xfrm flipV="1">
            <a:off x="2733675" y="3333870"/>
            <a:ext cx="92392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5867400" y="3330695"/>
            <a:ext cx="923925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7153275" y="3333870"/>
            <a:ext cx="923925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21507" idx="2"/>
            <a:endCxn id="77" idx="0"/>
          </p:cNvCxnSpPr>
          <p:nvPr/>
        </p:nvCxnSpPr>
        <p:spPr>
          <a:xfrm flipH="1">
            <a:off x="2543175" y="2777733"/>
            <a:ext cx="9525" cy="3275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8" name="TextBox 92"/>
          <p:cNvSpPr txBox="1">
            <a:spLocks noChangeArrowheads="1"/>
          </p:cNvSpPr>
          <p:nvPr/>
        </p:nvSpPr>
        <p:spPr bwMode="auto">
          <a:xfrm>
            <a:off x="0" y="317353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Message</a:t>
            </a:r>
          </a:p>
        </p:txBody>
      </p:sp>
      <p:sp>
        <p:nvSpPr>
          <p:cNvPr id="21519" name="TextBox 93"/>
          <p:cNvSpPr txBox="1">
            <a:spLocks noChangeArrowheads="1"/>
          </p:cNvSpPr>
          <p:nvPr/>
        </p:nvSpPr>
        <p:spPr bwMode="auto">
          <a:xfrm>
            <a:off x="8077200" y="317353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Message</a:t>
            </a:r>
          </a:p>
        </p:txBody>
      </p:sp>
      <p:sp>
        <p:nvSpPr>
          <p:cNvPr id="21520" name="TextBox 94"/>
          <p:cNvSpPr txBox="1">
            <a:spLocks noChangeArrowheads="1"/>
          </p:cNvSpPr>
          <p:nvPr/>
        </p:nvSpPr>
        <p:spPr bwMode="auto">
          <a:xfrm>
            <a:off x="2428875" y="3467220"/>
            <a:ext cx="1533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Message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XOR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1521" name="TextBox 95"/>
          <p:cNvSpPr txBox="1">
            <a:spLocks noChangeArrowheads="1"/>
          </p:cNvSpPr>
          <p:nvPr/>
        </p:nvSpPr>
        <p:spPr bwMode="auto">
          <a:xfrm>
            <a:off x="5629275" y="3467220"/>
            <a:ext cx="1533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Message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XOR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487" y="766249"/>
            <a:ext cx="1476375" cy="714375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 flipH="1">
            <a:off x="6973975" y="2771568"/>
            <a:ext cx="9525" cy="3275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92"/>
          <p:cNvSpPr txBox="1">
            <a:spLocks noChangeArrowheads="1"/>
          </p:cNvSpPr>
          <p:nvPr/>
        </p:nvSpPr>
        <p:spPr bwMode="auto">
          <a:xfrm>
            <a:off x="66092" y="1679828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Step 2</a:t>
            </a:r>
          </a:p>
        </p:txBody>
      </p:sp>
      <p:sp>
        <p:nvSpPr>
          <p:cNvPr id="32" name="TextBox 92"/>
          <p:cNvSpPr txBox="1">
            <a:spLocks noChangeArrowheads="1"/>
          </p:cNvSpPr>
          <p:nvPr/>
        </p:nvSpPr>
        <p:spPr bwMode="auto">
          <a:xfrm>
            <a:off x="66092" y="706814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Step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5291" y="673313"/>
            <a:ext cx="96862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….G8wDFrB</a:t>
            </a:r>
          </a:p>
          <a:p>
            <a:r>
              <a:rPr lang="en-US" sz="1050" dirty="0"/>
              <a:t>EAFDSWbzQ7</a:t>
            </a:r>
          </a:p>
          <a:p>
            <a:r>
              <a:rPr lang="en-US" sz="1050" dirty="0"/>
              <a:t>BW2fbdTqeT</a:t>
            </a:r>
          </a:p>
          <a:p>
            <a:r>
              <a:rPr lang="en-US" sz="1050" dirty="0" err="1"/>
              <a:t>ImrukTYwQY</a:t>
            </a:r>
            <a:endParaRPr lang="en-US" sz="1050" dirty="0"/>
          </a:p>
          <a:p>
            <a:r>
              <a:rPr lang="en-US" sz="1050" dirty="0"/>
              <a:t>ndYdKb4….</a:t>
            </a:r>
          </a:p>
        </p:txBody>
      </p:sp>
      <p:sp>
        <p:nvSpPr>
          <p:cNvPr id="34" name="TextBox 72"/>
          <p:cNvSpPr txBox="1">
            <a:spLocks noChangeArrowheads="1"/>
          </p:cNvSpPr>
          <p:nvPr/>
        </p:nvSpPr>
        <p:spPr bwMode="auto">
          <a:xfrm>
            <a:off x="6299253" y="704268"/>
            <a:ext cx="1441907" cy="4123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normAutofit fontScale="62500" lnSpcReduction="2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35" name="TextBox 72"/>
          <p:cNvSpPr txBox="1">
            <a:spLocks noChangeArrowheads="1"/>
          </p:cNvSpPr>
          <p:nvPr/>
        </p:nvSpPr>
        <p:spPr bwMode="auto">
          <a:xfrm>
            <a:off x="6299253" y="1194711"/>
            <a:ext cx="1441907" cy="4123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normAutofit fontScale="62500" lnSpcReduction="2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7199" y="992631"/>
            <a:ext cx="880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REPLICATE</a:t>
            </a:r>
          </a:p>
          <a:p>
            <a:pPr algn="ctr"/>
            <a:r>
              <a:rPr lang="en-US" sz="1100" b="1" dirty="0"/>
              <a:t>SECURELY</a:t>
            </a:r>
          </a:p>
        </p:txBody>
      </p:sp>
      <p:sp>
        <p:nvSpPr>
          <p:cNvPr id="38" name="TextBox 92"/>
          <p:cNvSpPr txBox="1">
            <a:spLocks noChangeArrowheads="1"/>
          </p:cNvSpPr>
          <p:nvPr/>
        </p:nvSpPr>
        <p:spPr bwMode="auto">
          <a:xfrm>
            <a:off x="66092" y="5529683"/>
            <a:ext cx="1295400" cy="369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Step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61492" y="5529960"/>
            <a:ext cx="7706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Don</a:t>
            </a:r>
            <a:r>
              <a:rPr lang="fr-FR" dirty="0"/>
              <a:t>’</a:t>
            </a:r>
            <a:r>
              <a:rPr lang="en-US" dirty="0"/>
              <a:t>t ever reuse Scrambling sequence, ever.  &lt;&lt;&lt; </a:t>
            </a:r>
            <a:r>
              <a:rPr lang="en-US" b="1" dirty="0"/>
              <a:t>this is quite important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815291" y="1076701"/>
            <a:ext cx="2427425" cy="13624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16200000" flipH="1">
            <a:off x="6159880" y="1656395"/>
            <a:ext cx="476156" cy="310484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181774" y="1553693"/>
            <a:ext cx="1068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DISTRIBUTE</a:t>
            </a:r>
          </a:p>
          <a:p>
            <a:pPr algn="ctr"/>
            <a:r>
              <a:rPr lang="en-US" sz="1100" b="1" dirty="0"/>
              <a:t>SECURELY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83" y="3572192"/>
            <a:ext cx="1526531" cy="179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51" y="3588479"/>
            <a:ext cx="1413022" cy="16928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549" y="3702025"/>
            <a:ext cx="1912734" cy="18754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49DE3D-ACBD-EC4B-B88A-A3C8668993ED}"/>
              </a:ext>
            </a:extLst>
          </p:cNvPr>
          <p:cNvSpPr txBox="1"/>
          <p:nvPr/>
        </p:nvSpPr>
        <p:spPr>
          <a:xfrm>
            <a:off x="154267" y="5863590"/>
            <a:ext cx="1251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Whitfield Diffie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F05512-B12A-7645-B321-E45751006790}"/>
              </a:ext>
            </a:extLst>
          </p:cNvPr>
          <p:cNvSpPr txBox="1"/>
          <p:nvPr/>
        </p:nvSpPr>
        <p:spPr>
          <a:xfrm>
            <a:off x="7615237" y="5863590"/>
            <a:ext cx="1251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Martin Hellman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30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nimBg="1"/>
      <p:bldP spid="21508" grpId="0" animBg="1"/>
      <p:bldP spid="21509" grpId="0" animBg="1"/>
      <p:bldP spid="21518" grpId="0"/>
      <p:bldP spid="21519" grpId="0"/>
      <p:bldP spid="21520" grpId="0"/>
      <p:bldP spid="21521" grpId="0"/>
      <p:bldP spid="31" grpId="0"/>
      <p:bldP spid="32" grpId="0"/>
      <p:bldP spid="5" grpId="0"/>
      <p:bldP spid="34" grpId="0" animBg="1"/>
      <p:bldP spid="35" grpId="0" animBg="1"/>
      <p:bldP spid="6" grpId="0"/>
      <p:bldP spid="38" grpId="0" animBg="1"/>
      <p:bldP spid="8" grpId="0" animBg="1"/>
      <p:bldP spid="36" grpId="0"/>
      <p:bldP spid="12" grpId="0"/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99"/>
          <p:cNvSpPr txBox="1">
            <a:spLocks noChangeArrowheads="1"/>
          </p:cNvSpPr>
          <p:nvPr/>
        </p:nvSpPr>
        <p:spPr bwMode="auto">
          <a:xfrm>
            <a:off x="1823244" y="239713"/>
            <a:ext cx="54117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Scrambling– no secrecy</a:t>
            </a:r>
          </a:p>
        </p:txBody>
      </p:sp>
      <p:sp>
        <p:nvSpPr>
          <p:cNvPr id="22531" name="TextBox 72"/>
          <p:cNvSpPr txBox="1">
            <a:spLocks noChangeArrowheads="1"/>
          </p:cNvSpPr>
          <p:nvPr/>
        </p:nvSpPr>
        <p:spPr bwMode="auto">
          <a:xfrm>
            <a:off x="1447800" y="121920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2532" name="TextBox 73"/>
          <p:cNvSpPr txBox="1">
            <a:spLocks noChangeArrowheads="1"/>
          </p:cNvSpPr>
          <p:nvPr/>
        </p:nvSpPr>
        <p:spPr bwMode="auto">
          <a:xfrm>
            <a:off x="5867400" y="121920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2533" name="TextBox 74"/>
          <p:cNvSpPr txBox="1">
            <a:spLocks noChangeArrowheads="1"/>
          </p:cNvSpPr>
          <p:nvPr/>
        </p:nvSpPr>
        <p:spPr bwMode="auto">
          <a:xfrm>
            <a:off x="3657600" y="259080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Communications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Channel</a:t>
            </a:r>
          </a:p>
        </p:txBody>
      </p:sp>
      <p:grpSp>
        <p:nvGrpSpPr>
          <p:cNvPr id="22534" name="Group 77"/>
          <p:cNvGrpSpPr>
            <a:grpSpLocks/>
          </p:cNvGrpSpPr>
          <p:nvPr/>
        </p:nvGrpSpPr>
        <p:grpSpPr bwMode="auto">
          <a:xfrm>
            <a:off x="2352675" y="2686050"/>
            <a:ext cx="381000" cy="457200"/>
            <a:chOff x="1524000" y="2590800"/>
            <a:chExt cx="381000" cy="457200"/>
          </a:xfrm>
        </p:grpSpPr>
        <p:sp>
          <p:nvSpPr>
            <p:cNvPr id="76" name="Plus 75"/>
            <p:cNvSpPr/>
            <p:nvPr/>
          </p:nvSpPr>
          <p:spPr>
            <a:xfrm>
              <a:off x="1524000" y="2590800"/>
              <a:ext cx="381000" cy="457200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1524000" y="2590800"/>
              <a:ext cx="381000" cy="457200"/>
            </a:xfrm>
            <a:prstGeom prst="ellipse">
              <a:avLst/>
            </a:prstGeom>
            <a:noFill/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35" name="Group 78"/>
          <p:cNvGrpSpPr>
            <a:grpSpLocks/>
          </p:cNvGrpSpPr>
          <p:nvPr/>
        </p:nvGrpSpPr>
        <p:grpSpPr bwMode="auto">
          <a:xfrm>
            <a:off x="6781800" y="2667000"/>
            <a:ext cx="381000" cy="457200"/>
            <a:chOff x="1524000" y="2590800"/>
            <a:chExt cx="381000" cy="457200"/>
          </a:xfrm>
        </p:grpSpPr>
        <p:sp>
          <p:nvSpPr>
            <p:cNvPr id="80" name="Plus 79"/>
            <p:cNvSpPr/>
            <p:nvPr/>
          </p:nvSpPr>
          <p:spPr>
            <a:xfrm>
              <a:off x="1524000" y="2590800"/>
              <a:ext cx="381000" cy="457200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1524000" y="2590800"/>
              <a:ext cx="381000" cy="457200"/>
            </a:xfrm>
            <a:prstGeom prst="ellipse">
              <a:avLst/>
            </a:prstGeom>
            <a:noFill/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cxnSp>
        <p:nvCxnSpPr>
          <p:cNvPr id="83" name="Straight Arrow Connector 82"/>
          <p:cNvCxnSpPr/>
          <p:nvPr/>
        </p:nvCxnSpPr>
        <p:spPr>
          <a:xfrm>
            <a:off x="1066800" y="2914650"/>
            <a:ext cx="128587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endCxn id="22533" idx="1"/>
          </p:cNvCxnSpPr>
          <p:nvPr/>
        </p:nvCxnSpPr>
        <p:spPr>
          <a:xfrm flipV="1">
            <a:off x="2733675" y="2914650"/>
            <a:ext cx="92392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5867400" y="2911475"/>
            <a:ext cx="923925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7153275" y="2914650"/>
            <a:ext cx="923925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22531" idx="2"/>
          </p:cNvCxnSpPr>
          <p:nvPr/>
        </p:nvCxnSpPr>
        <p:spPr>
          <a:xfrm rot="5400000">
            <a:off x="2137569" y="2270919"/>
            <a:ext cx="820737" cy="9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rot="5400000">
            <a:off x="6571456" y="2266157"/>
            <a:ext cx="8016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42" name="TextBox 92"/>
          <p:cNvSpPr txBox="1">
            <a:spLocks noChangeArrowheads="1"/>
          </p:cNvSpPr>
          <p:nvPr/>
        </p:nvSpPr>
        <p:spPr bwMode="auto">
          <a:xfrm>
            <a:off x="0" y="275431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Message</a:t>
            </a:r>
          </a:p>
        </p:txBody>
      </p:sp>
      <p:sp>
        <p:nvSpPr>
          <p:cNvPr id="22543" name="TextBox 93"/>
          <p:cNvSpPr txBox="1">
            <a:spLocks noChangeArrowheads="1"/>
          </p:cNvSpPr>
          <p:nvPr/>
        </p:nvSpPr>
        <p:spPr bwMode="auto">
          <a:xfrm>
            <a:off x="8077200" y="275431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Message</a:t>
            </a:r>
          </a:p>
        </p:txBody>
      </p:sp>
      <p:sp>
        <p:nvSpPr>
          <p:cNvPr id="22544" name="TextBox 94"/>
          <p:cNvSpPr txBox="1">
            <a:spLocks noChangeArrowheads="1"/>
          </p:cNvSpPr>
          <p:nvPr/>
        </p:nvSpPr>
        <p:spPr bwMode="auto">
          <a:xfrm>
            <a:off x="2428875" y="3048000"/>
            <a:ext cx="1533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Message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XOR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2545" name="TextBox 95"/>
          <p:cNvSpPr txBox="1">
            <a:spLocks noChangeArrowheads="1"/>
          </p:cNvSpPr>
          <p:nvPr/>
        </p:nvSpPr>
        <p:spPr bwMode="auto">
          <a:xfrm>
            <a:off x="5629275" y="3048000"/>
            <a:ext cx="1533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Message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XOR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1066800"/>
            <a:ext cx="4191000" cy="2905125"/>
          </a:xfrm>
          <a:prstGeom prst="rect">
            <a:avLst/>
          </a:prstGeom>
          <a:solidFill>
            <a:schemeClr val="accent3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2547" name="Group 96"/>
          <p:cNvGrpSpPr>
            <a:grpSpLocks/>
          </p:cNvGrpSpPr>
          <p:nvPr/>
        </p:nvGrpSpPr>
        <p:grpSpPr bwMode="auto">
          <a:xfrm>
            <a:off x="1219200" y="4572000"/>
            <a:ext cx="6400800" cy="1828800"/>
            <a:chOff x="1218898" y="4572000"/>
            <a:chExt cx="6401102" cy="1828800"/>
          </a:xfrm>
        </p:grpSpPr>
        <p:grpSp>
          <p:nvGrpSpPr>
            <p:cNvPr id="22549" name="Group 24"/>
            <p:cNvGrpSpPr>
              <a:grpSpLocks/>
            </p:cNvGrpSpPr>
            <p:nvPr/>
          </p:nvGrpSpPr>
          <p:grpSpPr bwMode="auto">
            <a:xfrm>
              <a:off x="4772175" y="4572000"/>
              <a:ext cx="638024" cy="609600"/>
              <a:chOff x="1905000" y="5257800"/>
              <a:chExt cx="638024" cy="609600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1904716" y="5257800"/>
                <a:ext cx="638205" cy="609600"/>
              </a:xfrm>
              <a:prstGeom prst="ellipse">
                <a:avLst/>
              </a:prstGeom>
              <a:noFill/>
              <a:ln w="28575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" name="Plus 23"/>
              <p:cNvSpPr/>
              <p:nvPr/>
            </p:nvSpPr>
            <p:spPr>
              <a:xfrm>
                <a:off x="1980920" y="5334000"/>
                <a:ext cx="495323" cy="457200"/>
              </a:xfrm>
              <a:prstGeom prst="mathPlu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550" name="Group 25"/>
            <p:cNvGrpSpPr>
              <a:grpSpLocks/>
            </p:cNvGrpSpPr>
            <p:nvPr/>
          </p:nvGrpSpPr>
          <p:grpSpPr bwMode="auto">
            <a:xfrm>
              <a:off x="2733524" y="5791200"/>
              <a:ext cx="638024" cy="609600"/>
              <a:chOff x="1905000" y="5257800"/>
              <a:chExt cx="638024" cy="609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1904920" y="5257800"/>
                <a:ext cx="638205" cy="609600"/>
              </a:xfrm>
              <a:prstGeom prst="ellipse">
                <a:avLst/>
              </a:prstGeom>
              <a:noFill/>
              <a:ln w="28575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" name="Plus 27"/>
              <p:cNvSpPr/>
              <p:nvPr/>
            </p:nvSpPr>
            <p:spPr>
              <a:xfrm>
                <a:off x="1981124" y="5334000"/>
                <a:ext cx="495323" cy="457200"/>
              </a:xfrm>
              <a:prstGeom prst="mathPlu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cxnSp>
          <p:nvCxnSpPr>
            <p:cNvPr id="30" name="Straight Arrow Connector 29"/>
            <p:cNvCxnSpPr>
              <a:stCxn id="27" idx="6"/>
            </p:cNvCxnSpPr>
            <p:nvPr/>
          </p:nvCxnSpPr>
          <p:spPr>
            <a:xfrm>
              <a:off x="3371650" y="6096000"/>
              <a:ext cx="3791129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218898" y="6097588"/>
              <a:ext cx="1514546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553" name="Group 34"/>
            <p:cNvGrpSpPr>
              <a:grpSpLocks/>
            </p:cNvGrpSpPr>
            <p:nvPr/>
          </p:nvGrpSpPr>
          <p:grpSpPr bwMode="auto">
            <a:xfrm>
              <a:off x="3828747" y="5427031"/>
              <a:ext cx="438452" cy="441958"/>
              <a:chOff x="3371548" y="5181600"/>
              <a:chExt cx="590852" cy="456448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3371715" y="5182254"/>
                <a:ext cx="590473" cy="45579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9" name="TextBox 33"/>
              <p:cNvSpPr txBox="1">
                <a:spLocks noChangeArrowheads="1"/>
              </p:cNvSpPr>
              <p:nvPr/>
            </p:nvSpPr>
            <p:spPr bwMode="auto">
              <a:xfrm>
                <a:off x="3371548" y="5181600"/>
                <a:ext cx="590852" cy="381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dirty="0" err="1">
                    <a:latin typeface="Calibri"/>
                  </a:rPr>
                  <a:t>δ</a:t>
                </a:r>
                <a:endParaRPr lang="en-US" sz="1800" dirty="0">
                  <a:latin typeface="Calibri"/>
                </a:endParaRPr>
              </a:p>
            </p:txBody>
          </p:sp>
        </p:grpSp>
        <p:grpSp>
          <p:nvGrpSpPr>
            <p:cNvPr id="22554" name="Group 35"/>
            <p:cNvGrpSpPr>
              <a:grpSpLocks/>
            </p:cNvGrpSpPr>
            <p:nvPr/>
          </p:nvGrpSpPr>
          <p:grpSpPr bwMode="auto">
            <a:xfrm>
              <a:off x="4528910" y="5427031"/>
              <a:ext cx="438452" cy="441958"/>
              <a:chOff x="3371548" y="5181600"/>
              <a:chExt cx="590852" cy="456448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3371659" y="5182254"/>
                <a:ext cx="590473" cy="45579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7" name="TextBox 37"/>
              <p:cNvSpPr txBox="1">
                <a:spLocks noChangeArrowheads="1"/>
              </p:cNvSpPr>
              <p:nvPr/>
            </p:nvSpPr>
            <p:spPr bwMode="auto">
              <a:xfrm>
                <a:off x="3371548" y="5181600"/>
                <a:ext cx="590852" cy="381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dirty="0" err="1">
                    <a:latin typeface="Calibri"/>
                  </a:rPr>
                  <a:t>δ</a:t>
                </a:r>
                <a:endParaRPr lang="en-US" sz="1800" dirty="0">
                  <a:latin typeface="Calibri"/>
                </a:endParaRPr>
              </a:p>
            </p:txBody>
          </p:sp>
        </p:grpSp>
        <p:grpSp>
          <p:nvGrpSpPr>
            <p:cNvPr id="22555" name="Group 38"/>
            <p:cNvGrpSpPr>
              <a:grpSpLocks/>
            </p:cNvGrpSpPr>
            <p:nvPr/>
          </p:nvGrpSpPr>
          <p:grpSpPr bwMode="auto">
            <a:xfrm>
              <a:off x="5229073" y="5427031"/>
              <a:ext cx="438452" cy="441958"/>
              <a:chOff x="3371548" y="5181600"/>
              <a:chExt cx="590852" cy="456448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3371601" y="5182254"/>
                <a:ext cx="590473" cy="45579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5" name="TextBox 40"/>
              <p:cNvSpPr txBox="1">
                <a:spLocks noChangeArrowheads="1"/>
              </p:cNvSpPr>
              <p:nvPr/>
            </p:nvSpPr>
            <p:spPr bwMode="auto">
              <a:xfrm>
                <a:off x="3371548" y="5181600"/>
                <a:ext cx="590852" cy="381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dirty="0" err="1">
                    <a:latin typeface="Calibri"/>
                  </a:rPr>
                  <a:t>δ</a:t>
                </a:r>
                <a:endParaRPr lang="en-US" sz="1800" dirty="0">
                  <a:latin typeface="Calibri"/>
                </a:endParaRPr>
              </a:p>
            </p:txBody>
          </p:sp>
        </p:grpSp>
        <p:grpSp>
          <p:nvGrpSpPr>
            <p:cNvPr id="22556" name="Group 41"/>
            <p:cNvGrpSpPr>
              <a:grpSpLocks/>
            </p:cNvGrpSpPr>
            <p:nvPr/>
          </p:nvGrpSpPr>
          <p:grpSpPr bwMode="auto">
            <a:xfrm>
              <a:off x="5929233" y="5427031"/>
              <a:ext cx="438455" cy="441958"/>
              <a:chOff x="3371544" y="5181600"/>
              <a:chExt cx="590856" cy="456448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3371544" y="5182254"/>
                <a:ext cx="590473" cy="45579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3" name="TextBox 43"/>
              <p:cNvSpPr txBox="1">
                <a:spLocks noChangeArrowheads="1"/>
              </p:cNvSpPr>
              <p:nvPr/>
            </p:nvSpPr>
            <p:spPr bwMode="auto">
              <a:xfrm>
                <a:off x="3371548" y="5181600"/>
                <a:ext cx="590852" cy="381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dirty="0" err="1">
                    <a:latin typeface="Calibri"/>
                  </a:rPr>
                  <a:t>δ</a:t>
                </a:r>
                <a:endParaRPr lang="en-US" sz="1800" dirty="0">
                  <a:latin typeface="Calibri"/>
                </a:endParaRPr>
              </a:p>
            </p:txBody>
          </p:sp>
        </p:grpSp>
        <p:grpSp>
          <p:nvGrpSpPr>
            <p:cNvPr id="22557" name="Group 44"/>
            <p:cNvGrpSpPr>
              <a:grpSpLocks/>
            </p:cNvGrpSpPr>
            <p:nvPr/>
          </p:nvGrpSpPr>
          <p:grpSpPr bwMode="auto">
            <a:xfrm>
              <a:off x="6629353" y="5427031"/>
              <a:ext cx="438498" cy="441958"/>
              <a:chOff x="3371486" y="5181600"/>
              <a:chExt cx="590914" cy="456448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3371486" y="5182254"/>
                <a:ext cx="590473" cy="45579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1" name="TextBox 46"/>
              <p:cNvSpPr txBox="1">
                <a:spLocks noChangeArrowheads="1"/>
              </p:cNvSpPr>
              <p:nvPr/>
            </p:nvSpPr>
            <p:spPr bwMode="auto">
              <a:xfrm>
                <a:off x="3371548" y="5181600"/>
                <a:ext cx="590852" cy="381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dirty="0" err="1">
                    <a:latin typeface="Calibri"/>
                  </a:rPr>
                  <a:t>δ</a:t>
                </a:r>
                <a:endParaRPr lang="en-US" sz="1800" dirty="0">
                  <a:latin typeface="Calibri"/>
                </a:endParaRPr>
              </a:p>
            </p:txBody>
          </p:sp>
        </p:grpSp>
        <p:cxnSp>
          <p:nvCxnSpPr>
            <p:cNvPr id="48" name="Straight Arrow Connector 47"/>
            <p:cNvCxnSpPr/>
            <p:nvPr/>
          </p:nvCxnSpPr>
          <p:spPr>
            <a:xfrm>
              <a:off x="4267042" y="5648325"/>
              <a:ext cx="26195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4952874" y="5638800"/>
              <a:ext cx="26195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5681572" y="5638800"/>
              <a:ext cx="261949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6367404" y="5638800"/>
              <a:ext cx="261949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7086575" y="5638800"/>
              <a:ext cx="523900" cy="1111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 flipH="1" flipV="1">
              <a:off x="4858425" y="5415757"/>
              <a:ext cx="466725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rot="5400000" flipH="1" flipV="1">
              <a:off x="7239794" y="5258594"/>
              <a:ext cx="750887" cy="9525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rot="10800000">
              <a:off x="5410096" y="4876800"/>
              <a:ext cx="2200379" cy="1111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rot="10800000" flipV="1">
              <a:off x="3052548" y="4876800"/>
              <a:ext cx="1719343" cy="1111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endCxn id="27" idx="0"/>
            </p:cNvCxnSpPr>
            <p:nvPr/>
          </p:nvCxnSpPr>
          <p:spPr>
            <a:xfrm rot="16200000" flipH="1">
              <a:off x="2600904" y="5339557"/>
              <a:ext cx="90328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rot="5400000" flipH="1" flipV="1">
              <a:off x="3353403" y="5868194"/>
              <a:ext cx="457200" cy="158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3581209" y="5649913"/>
              <a:ext cx="26195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48" name="TextBox 91"/>
          <p:cNvSpPr txBox="1">
            <a:spLocks noChangeArrowheads="1"/>
          </p:cNvSpPr>
          <p:nvPr/>
        </p:nvSpPr>
        <p:spPr bwMode="auto">
          <a:xfrm>
            <a:off x="838200" y="4354513"/>
            <a:ext cx="35575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e.g. (Self-synchronizing) scrambler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73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99"/>
          <p:cNvSpPr txBox="1">
            <a:spLocks noChangeArrowheads="1"/>
          </p:cNvSpPr>
          <p:nvPr/>
        </p:nvSpPr>
        <p:spPr bwMode="auto">
          <a:xfrm>
            <a:off x="2286000" y="239713"/>
            <a:ext cx="45735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Examples (Hybrid)</a:t>
            </a:r>
          </a:p>
        </p:txBody>
      </p:sp>
      <p:grpSp>
        <p:nvGrpSpPr>
          <p:cNvPr id="23555" name="Group 149"/>
          <p:cNvGrpSpPr>
            <a:grpSpLocks/>
          </p:cNvGrpSpPr>
          <p:nvPr/>
        </p:nvGrpSpPr>
        <p:grpSpPr bwMode="auto">
          <a:xfrm>
            <a:off x="6248400" y="3259138"/>
            <a:ext cx="2116138" cy="855662"/>
            <a:chOff x="6886142" y="1405533"/>
            <a:chExt cx="2115804" cy="855030"/>
          </a:xfrm>
        </p:grpSpPr>
        <p:grpSp>
          <p:nvGrpSpPr>
            <p:cNvPr id="23600" name="Group 24"/>
            <p:cNvGrpSpPr>
              <a:grpSpLocks/>
            </p:cNvGrpSpPr>
            <p:nvPr/>
          </p:nvGrpSpPr>
          <p:grpSpPr bwMode="auto">
            <a:xfrm>
              <a:off x="7768861" y="1405533"/>
              <a:ext cx="276259" cy="285010"/>
              <a:chOff x="1905000" y="5257800"/>
              <a:chExt cx="638024" cy="609600"/>
            </a:xfrm>
          </p:grpSpPr>
          <p:sp>
            <p:nvSpPr>
              <p:cNvPr id="111" name="Oval 110"/>
              <p:cNvSpPr/>
              <p:nvPr/>
            </p:nvSpPr>
            <p:spPr>
              <a:xfrm>
                <a:off x="1904520" y="5257800"/>
                <a:ext cx="637844" cy="610731"/>
              </a:xfrm>
              <a:prstGeom prst="ellipse">
                <a:avLst/>
              </a:prstGeom>
              <a:noFill/>
              <a:ln w="28575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" name="Plus 111"/>
              <p:cNvSpPr/>
              <p:nvPr/>
            </p:nvSpPr>
            <p:spPr>
              <a:xfrm>
                <a:off x="1981502" y="5335837"/>
                <a:ext cx="494878" cy="458049"/>
              </a:xfrm>
              <a:prstGeom prst="mathPlu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3601" name="Group 25"/>
            <p:cNvGrpSpPr>
              <a:grpSpLocks/>
            </p:cNvGrpSpPr>
            <p:nvPr/>
          </p:nvGrpSpPr>
          <p:grpSpPr bwMode="auto">
            <a:xfrm>
              <a:off x="6886142" y="1975553"/>
              <a:ext cx="276259" cy="285010"/>
              <a:chOff x="1905000" y="5257800"/>
              <a:chExt cx="638024" cy="609600"/>
            </a:xfrm>
          </p:grpSpPr>
          <p:sp>
            <p:nvSpPr>
              <p:cNvPr id="109" name="Oval 108"/>
              <p:cNvSpPr/>
              <p:nvPr/>
            </p:nvSpPr>
            <p:spPr>
              <a:xfrm>
                <a:off x="1905000" y="5256669"/>
                <a:ext cx="637844" cy="610731"/>
              </a:xfrm>
              <a:prstGeom prst="ellipse">
                <a:avLst/>
              </a:prstGeom>
              <a:noFill/>
              <a:ln w="28575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" name="Plus 109"/>
              <p:cNvSpPr/>
              <p:nvPr/>
            </p:nvSpPr>
            <p:spPr>
              <a:xfrm>
                <a:off x="1981982" y="5334708"/>
                <a:ext cx="494878" cy="458047"/>
              </a:xfrm>
              <a:prstGeom prst="mathPlu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cxnSp>
          <p:nvCxnSpPr>
            <p:cNvPr id="62" name="Straight Arrow Connector 61"/>
            <p:cNvCxnSpPr>
              <a:stCxn id="109" idx="6"/>
            </p:cNvCxnSpPr>
            <p:nvPr/>
          </p:nvCxnSpPr>
          <p:spPr>
            <a:xfrm>
              <a:off x="7162323" y="2117794"/>
              <a:ext cx="1641216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603" name="Group 34"/>
            <p:cNvGrpSpPr>
              <a:grpSpLocks/>
            </p:cNvGrpSpPr>
            <p:nvPr/>
          </p:nvGrpSpPr>
          <p:grpSpPr bwMode="auto">
            <a:xfrm>
              <a:off x="7360364" y="1805290"/>
              <a:ext cx="189846" cy="206972"/>
              <a:chOff x="3371548" y="5181600"/>
              <a:chExt cx="590852" cy="457200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3372687" y="5181596"/>
                <a:ext cx="587852" cy="45554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3372687" y="5181596"/>
                <a:ext cx="587852" cy="36793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 err="1">
                    <a:latin typeface="Calibri"/>
                  </a:rPr>
                  <a:t>δ</a:t>
                </a:r>
                <a:endParaRPr lang="en-US" sz="500" dirty="0">
                  <a:latin typeface="Calibri"/>
                </a:endParaRPr>
              </a:p>
            </p:txBody>
          </p:sp>
        </p:grpSp>
        <p:grpSp>
          <p:nvGrpSpPr>
            <p:cNvPr id="23604" name="Group 35"/>
            <p:cNvGrpSpPr>
              <a:grpSpLocks/>
            </p:cNvGrpSpPr>
            <p:nvPr/>
          </p:nvGrpSpPr>
          <p:grpSpPr bwMode="auto">
            <a:xfrm>
              <a:off x="7663529" y="1805290"/>
              <a:ext cx="189846" cy="206972"/>
              <a:chOff x="3371548" y="5181600"/>
              <a:chExt cx="590852" cy="457200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3372684" y="5181596"/>
                <a:ext cx="587855" cy="45554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3372684" y="5181596"/>
                <a:ext cx="587855" cy="36793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 err="1">
                    <a:latin typeface="Calibri"/>
                  </a:rPr>
                  <a:t>δ</a:t>
                </a:r>
                <a:endParaRPr lang="en-US" sz="500" dirty="0">
                  <a:latin typeface="Calibri"/>
                </a:endParaRPr>
              </a:p>
            </p:txBody>
          </p:sp>
        </p:grpSp>
        <p:grpSp>
          <p:nvGrpSpPr>
            <p:cNvPr id="23605" name="Group 38"/>
            <p:cNvGrpSpPr>
              <a:grpSpLocks/>
            </p:cNvGrpSpPr>
            <p:nvPr/>
          </p:nvGrpSpPr>
          <p:grpSpPr bwMode="auto">
            <a:xfrm>
              <a:off x="7966694" y="1805290"/>
              <a:ext cx="189846" cy="206972"/>
              <a:chOff x="3371548" y="5181600"/>
              <a:chExt cx="590852" cy="457200"/>
            </a:xfrm>
          </p:grpSpPr>
          <p:sp>
            <p:nvSpPr>
              <p:cNvPr id="103" name="Rectangle 102"/>
              <p:cNvSpPr/>
              <p:nvPr/>
            </p:nvSpPr>
            <p:spPr>
              <a:xfrm>
                <a:off x="3372684" y="5181596"/>
                <a:ext cx="587852" cy="45554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3372684" y="5181596"/>
                <a:ext cx="587852" cy="36793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 err="1">
                    <a:latin typeface="Calibri"/>
                  </a:rPr>
                  <a:t>δ</a:t>
                </a:r>
                <a:endParaRPr lang="en-US" sz="500" dirty="0">
                  <a:latin typeface="Calibri"/>
                </a:endParaRPr>
              </a:p>
            </p:txBody>
          </p:sp>
        </p:grpSp>
        <p:grpSp>
          <p:nvGrpSpPr>
            <p:cNvPr id="23606" name="Group 41"/>
            <p:cNvGrpSpPr>
              <a:grpSpLocks/>
            </p:cNvGrpSpPr>
            <p:nvPr/>
          </p:nvGrpSpPr>
          <p:grpSpPr bwMode="auto">
            <a:xfrm>
              <a:off x="8269859" y="1805290"/>
              <a:ext cx="189846" cy="206972"/>
              <a:chOff x="3371548" y="5181600"/>
              <a:chExt cx="590852" cy="457200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3372684" y="5181596"/>
                <a:ext cx="587855" cy="45554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3372684" y="5181596"/>
                <a:ext cx="587855" cy="36793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 err="1">
                    <a:latin typeface="Calibri"/>
                  </a:rPr>
                  <a:t>δ</a:t>
                </a:r>
                <a:endParaRPr lang="en-US" sz="500" dirty="0">
                  <a:latin typeface="Calibri"/>
                </a:endParaRPr>
              </a:p>
            </p:txBody>
          </p:sp>
        </p:grpSp>
        <p:grpSp>
          <p:nvGrpSpPr>
            <p:cNvPr id="23607" name="Group 44"/>
            <p:cNvGrpSpPr>
              <a:grpSpLocks/>
            </p:cNvGrpSpPr>
            <p:nvPr/>
          </p:nvGrpSpPr>
          <p:grpSpPr bwMode="auto">
            <a:xfrm>
              <a:off x="8573024" y="1805290"/>
              <a:ext cx="189846" cy="206972"/>
              <a:chOff x="3371548" y="5181600"/>
              <a:chExt cx="590852" cy="457200"/>
            </a:xfrm>
          </p:grpSpPr>
          <p:sp>
            <p:nvSpPr>
              <p:cNvPr id="98" name="Rectangle 97"/>
              <p:cNvSpPr/>
              <p:nvPr/>
            </p:nvSpPr>
            <p:spPr>
              <a:xfrm>
                <a:off x="3372684" y="5181596"/>
                <a:ext cx="587852" cy="45554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3372684" y="5181596"/>
                <a:ext cx="587852" cy="36793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 err="1">
                    <a:latin typeface="Calibri"/>
                  </a:rPr>
                  <a:t>δ</a:t>
                </a:r>
                <a:endParaRPr lang="en-US" sz="500" dirty="0">
                  <a:latin typeface="Calibri"/>
                </a:endParaRPr>
              </a:p>
            </p:txBody>
          </p:sp>
        </p:grpSp>
        <p:cxnSp>
          <p:nvCxnSpPr>
            <p:cNvPr id="69" name="Straight Arrow Connector 68"/>
            <p:cNvCxnSpPr/>
            <p:nvPr/>
          </p:nvCxnSpPr>
          <p:spPr>
            <a:xfrm>
              <a:off x="7549612" y="1908398"/>
              <a:ext cx="114282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7846428" y="1903640"/>
              <a:ext cx="114282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8162291" y="1903640"/>
              <a:ext cx="114282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8459107" y="1903640"/>
              <a:ext cx="114282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V="1">
              <a:off x="8770208" y="1903640"/>
              <a:ext cx="226976" cy="6345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5400000" flipH="1" flipV="1">
              <a:off x="7798080" y="1799736"/>
              <a:ext cx="21732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rot="5400000" flipH="1" flipV="1">
              <a:off x="8824276" y="1725969"/>
              <a:ext cx="350579" cy="4762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rot="10800000">
              <a:off x="8044834" y="1548302"/>
              <a:ext cx="952350" cy="47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rot="10800000" flipV="1">
              <a:off x="7024233" y="1548302"/>
              <a:ext cx="744419" cy="475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>
              <a:endCxn id="109" idx="0"/>
            </p:cNvCxnSpPr>
            <p:nvPr/>
          </p:nvCxnSpPr>
          <p:spPr>
            <a:xfrm rot="16200000" flipH="1">
              <a:off x="6813251" y="1764043"/>
              <a:ext cx="42196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rot="5400000" flipH="1" flipV="1">
              <a:off x="7147307" y="2010716"/>
              <a:ext cx="212568" cy="1587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>
              <a:off x="7252797" y="1909985"/>
              <a:ext cx="11428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556" name="Group 24"/>
          <p:cNvGrpSpPr>
            <a:grpSpLocks/>
          </p:cNvGrpSpPr>
          <p:nvPr/>
        </p:nvGrpSpPr>
        <p:grpSpPr bwMode="auto">
          <a:xfrm>
            <a:off x="2728913" y="3259138"/>
            <a:ext cx="276225" cy="285750"/>
            <a:chOff x="1905000" y="5257800"/>
            <a:chExt cx="638024" cy="609600"/>
          </a:xfrm>
        </p:grpSpPr>
        <p:sp>
          <p:nvSpPr>
            <p:cNvPr id="147" name="Oval 146"/>
            <p:cNvSpPr/>
            <p:nvPr/>
          </p:nvSpPr>
          <p:spPr>
            <a:xfrm>
              <a:off x="1905000" y="5257800"/>
              <a:ext cx="638024" cy="609600"/>
            </a:xfrm>
            <a:prstGeom prst="ellipse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8" name="Plus 147"/>
            <p:cNvSpPr/>
            <p:nvPr/>
          </p:nvSpPr>
          <p:spPr>
            <a:xfrm>
              <a:off x="1982002" y="5335692"/>
              <a:ext cx="495020" cy="457201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3557" name="Group 25"/>
          <p:cNvGrpSpPr>
            <a:grpSpLocks/>
          </p:cNvGrpSpPr>
          <p:nvPr/>
        </p:nvGrpSpPr>
        <p:grpSpPr bwMode="auto">
          <a:xfrm>
            <a:off x="1846263" y="3829050"/>
            <a:ext cx="276225" cy="285750"/>
            <a:chOff x="1905000" y="5257800"/>
            <a:chExt cx="638024" cy="609600"/>
          </a:xfrm>
        </p:grpSpPr>
        <p:sp>
          <p:nvSpPr>
            <p:cNvPr id="145" name="Oval 144"/>
            <p:cNvSpPr/>
            <p:nvPr/>
          </p:nvSpPr>
          <p:spPr>
            <a:xfrm>
              <a:off x="1905000" y="5257800"/>
              <a:ext cx="638024" cy="609600"/>
            </a:xfrm>
            <a:prstGeom prst="ellipse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6" name="Plus 145"/>
            <p:cNvSpPr/>
            <p:nvPr/>
          </p:nvSpPr>
          <p:spPr>
            <a:xfrm>
              <a:off x="1982002" y="5335694"/>
              <a:ext cx="495020" cy="457199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cxnSp>
        <p:nvCxnSpPr>
          <p:cNvPr id="116" name="Straight Arrow Connector 115"/>
          <p:cNvCxnSpPr/>
          <p:nvPr/>
        </p:nvCxnSpPr>
        <p:spPr>
          <a:xfrm>
            <a:off x="2122488" y="3971925"/>
            <a:ext cx="41084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>
            <a:off x="1190625" y="3973513"/>
            <a:ext cx="6556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560" name="Group 34"/>
          <p:cNvGrpSpPr>
            <a:grpSpLocks/>
          </p:cNvGrpSpPr>
          <p:nvPr/>
        </p:nvGrpSpPr>
        <p:grpSpPr bwMode="auto">
          <a:xfrm>
            <a:off x="2320925" y="3659188"/>
            <a:ext cx="190500" cy="207962"/>
            <a:chOff x="3371548" y="5181600"/>
            <a:chExt cx="590852" cy="457200"/>
          </a:xfrm>
        </p:grpSpPr>
        <p:sp>
          <p:nvSpPr>
            <p:cNvPr id="143" name="Rectangle 142"/>
            <p:cNvSpPr/>
            <p:nvPr/>
          </p:nvSpPr>
          <p:spPr>
            <a:xfrm>
              <a:off x="3371548" y="5181600"/>
              <a:ext cx="590852" cy="4572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371548" y="5181600"/>
              <a:ext cx="590852" cy="369949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500" dirty="0" err="1">
                  <a:latin typeface="Calibri"/>
                </a:rPr>
                <a:t>δ</a:t>
              </a:r>
              <a:endParaRPr lang="en-US" sz="500" dirty="0">
                <a:latin typeface="Calibri"/>
              </a:endParaRPr>
            </a:p>
          </p:txBody>
        </p:sp>
      </p:grpSp>
      <p:grpSp>
        <p:nvGrpSpPr>
          <p:cNvPr id="23561" name="Group 35"/>
          <p:cNvGrpSpPr>
            <a:grpSpLocks/>
          </p:cNvGrpSpPr>
          <p:nvPr/>
        </p:nvGrpSpPr>
        <p:grpSpPr bwMode="auto">
          <a:xfrm>
            <a:off x="2624138" y="3659188"/>
            <a:ext cx="188912" cy="207962"/>
            <a:chOff x="3371548" y="5181600"/>
            <a:chExt cx="590852" cy="457200"/>
          </a:xfrm>
        </p:grpSpPr>
        <p:sp>
          <p:nvSpPr>
            <p:cNvPr id="141" name="Rectangle 140"/>
            <p:cNvSpPr/>
            <p:nvPr/>
          </p:nvSpPr>
          <p:spPr>
            <a:xfrm>
              <a:off x="3371548" y="5181600"/>
              <a:ext cx="590852" cy="4572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371548" y="5181600"/>
              <a:ext cx="590852" cy="369949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500" dirty="0" err="1">
                  <a:latin typeface="Calibri"/>
                </a:rPr>
                <a:t>δ</a:t>
              </a:r>
              <a:endParaRPr lang="en-US" sz="500" dirty="0">
                <a:latin typeface="Calibri"/>
              </a:endParaRPr>
            </a:p>
          </p:txBody>
        </p:sp>
      </p:grpSp>
      <p:grpSp>
        <p:nvGrpSpPr>
          <p:cNvPr id="23562" name="Group 38"/>
          <p:cNvGrpSpPr>
            <a:grpSpLocks/>
          </p:cNvGrpSpPr>
          <p:nvPr/>
        </p:nvGrpSpPr>
        <p:grpSpPr bwMode="auto">
          <a:xfrm>
            <a:off x="2927350" y="3659188"/>
            <a:ext cx="188913" cy="207962"/>
            <a:chOff x="3371548" y="5181600"/>
            <a:chExt cx="590852" cy="457200"/>
          </a:xfrm>
        </p:grpSpPr>
        <p:sp>
          <p:nvSpPr>
            <p:cNvPr id="139" name="Rectangle 138"/>
            <p:cNvSpPr/>
            <p:nvPr/>
          </p:nvSpPr>
          <p:spPr>
            <a:xfrm>
              <a:off x="3371548" y="5181600"/>
              <a:ext cx="590852" cy="4572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3371548" y="5181600"/>
              <a:ext cx="590852" cy="369949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500" dirty="0" err="1">
                  <a:latin typeface="Calibri"/>
                </a:rPr>
                <a:t>δ</a:t>
              </a:r>
              <a:endParaRPr lang="en-US" sz="500" dirty="0">
                <a:latin typeface="Calibri"/>
              </a:endParaRPr>
            </a:p>
          </p:txBody>
        </p:sp>
      </p:grpSp>
      <p:grpSp>
        <p:nvGrpSpPr>
          <p:cNvPr id="23563" name="Group 41"/>
          <p:cNvGrpSpPr>
            <a:grpSpLocks/>
          </p:cNvGrpSpPr>
          <p:nvPr/>
        </p:nvGrpSpPr>
        <p:grpSpPr bwMode="auto">
          <a:xfrm>
            <a:off x="3230563" y="3659188"/>
            <a:ext cx="188912" cy="207962"/>
            <a:chOff x="3371548" y="5181600"/>
            <a:chExt cx="590852" cy="457200"/>
          </a:xfrm>
        </p:grpSpPr>
        <p:sp>
          <p:nvSpPr>
            <p:cNvPr id="137" name="Rectangle 136"/>
            <p:cNvSpPr/>
            <p:nvPr/>
          </p:nvSpPr>
          <p:spPr>
            <a:xfrm>
              <a:off x="3371548" y="5181600"/>
              <a:ext cx="590852" cy="4572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371548" y="5181600"/>
              <a:ext cx="590852" cy="369949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500" dirty="0" err="1">
                  <a:latin typeface="Calibri"/>
                </a:rPr>
                <a:t>δ</a:t>
              </a:r>
              <a:endParaRPr lang="en-US" sz="500" dirty="0">
                <a:latin typeface="Calibri"/>
              </a:endParaRPr>
            </a:p>
          </p:txBody>
        </p:sp>
      </p:grpSp>
      <p:grpSp>
        <p:nvGrpSpPr>
          <p:cNvPr id="23564" name="Group 44"/>
          <p:cNvGrpSpPr>
            <a:grpSpLocks/>
          </p:cNvGrpSpPr>
          <p:nvPr/>
        </p:nvGrpSpPr>
        <p:grpSpPr bwMode="auto">
          <a:xfrm>
            <a:off x="3533775" y="3659188"/>
            <a:ext cx="188913" cy="207962"/>
            <a:chOff x="3371548" y="5181600"/>
            <a:chExt cx="590852" cy="457200"/>
          </a:xfrm>
        </p:grpSpPr>
        <p:sp>
          <p:nvSpPr>
            <p:cNvPr id="135" name="Rectangle 134"/>
            <p:cNvSpPr/>
            <p:nvPr/>
          </p:nvSpPr>
          <p:spPr>
            <a:xfrm>
              <a:off x="3371548" y="5181600"/>
              <a:ext cx="590852" cy="4572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3371548" y="5181600"/>
              <a:ext cx="590852" cy="369949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500" dirty="0" err="1">
                  <a:latin typeface="Calibri"/>
                </a:rPr>
                <a:t>δ</a:t>
              </a:r>
              <a:endParaRPr lang="en-US" sz="500" dirty="0">
                <a:latin typeface="Calibri"/>
              </a:endParaRPr>
            </a:p>
          </p:txBody>
        </p:sp>
      </p:grpSp>
      <p:cxnSp>
        <p:nvCxnSpPr>
          <p:cNvPr id="123" name="Straight Arrow Connector 122"/>
          <p:cNvCxnSpPr/>
          <p:nvPr/>
        </p:nvCxnSpPr>
        <p:spPr>
          <a:xfrm>
            <a:off x="2511425" y="3762375"/>
            <a:ext cx="11271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2808288" y="3759200"/>
            <a:ext cx="1127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>
            <a:off x="3122613" y="3759200"/>
            <a:ext cx="1143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>
            <a:off x="3419475" y="3759200"/>
            <a:ext cx="1143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 flipV="1">
            <a:off x="3732213" y="3759200"/>
            <a:ext cx="225425" cy="4763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 rot="5400000" flipH="1" flipV="1">
            <a:off x="2757487" y="3654426"/>
            <a:ext cx="2190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 rot="5400000" flipH="1" flipV="1">
            <a:off x="3783806" y="3580607"/>
            <a:ext cx="352425" cy="476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 rot="10800000">
            <a:off x="3005138" y="3402013"/>
            <a:ext cx="952500" cy="47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 rot="10800000" flipV="1">
            <a:off x="1984375" y="3402013"/>
            <a:ext cx="744538" cy="476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 rot="16200000" flipH="1">
            <a:off x="1773237" y="3617913"/>
            <a:ext cx="4222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 rot="5400000" flipH="1" flipV="1">
            <a:off x="2107406" y="3864769"/>
            <a:ext cx="212725" cy="1588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>
            <a:off x="2212975" y="3763963"/>
            <a:ext cx="1143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77" name="TextBox 150"/>
          <p:cNvSpPr txBox="1">
            <a:spLocks noChangeArrowheads="1"/>
          </p:cNvSpPr>
          <p:nvPr/>
        </p:nvSpPr>
        <p:spPr bwMode="auto">
          <a:xfrm>
            <a:off x="0" y="10668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…100111101101010001000101100111010001010010110101001001110101110100…</a:t>
            </a:r>
          </a:p>
        </p:txBody>
      </p:sp>
      <p:cxnSp>
        <p:nvCxnSpPr>
          <p:cNvPr id="154" name="Straight Arrow Connector 153"/>
          <p:cNvCxnSpPr/>
          <p:nvPr/>
        </p:nvCxnSpPr>
        <p:spPr>
          <a:xfrm rot="5400000" flipH="1" flipV="1">
            <a:off x="2094707" y="2020094"/>
            <a:ext cx="5334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79" name="TextBox 154"/>
          <p:cNvSpPr txBox="1">
            <a:spLocks noChangeArrowheads="1"/>
          </p:cNvSpPr>
          <p:nvPr/>
        </p:nvSpPr>
        <p:spPr bwMode="auto">
          <a:xfrm>
            <a:off x="2349500" y="2133600"/>
            <a:ext cx="5880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Inserted bits marking </a:t>
            </a:r>
            <a:r>
              <a:rPr lang="ja-JP" altLang="en-US" sz="1800" dirty="0">
                <a:latin typeface="Calibri"/>
              </a:rPr>
              <a:t>“</a:t>
            </a:r>
            <a:r>
              <a:rPr lang="en-US" sz="1800" dirty="0">
                <a:latin typeface="Calibri"/>
              </a:rPr>
              <a:t>start of frame/block/sequence</a:t>
            </a:r>
            <a:r>
              <a:rPr lang="ja-JP" altLang="en-US" sz="1800" dirty="0">
                <a:latin typeface="Calibri"/>
              </a:rPr>
              <a:t>”</a:t>
            </a:r>
            <a:endParaRPr lang="en-US" sz="1800" dirty="0">
              <a:latin typeface="Calibri"/>
            </a:endParaRPr>
          </a:p>
        </p:txBody>
      </p:sp>
      <p:sp>
        <p:nvSpPr>
          <p:cNvPr id="23580" name="TextBox 155"/>
          <p:cNvSpPr txBox="1">
            <a:spLocks noChangeArrowheads="1"/>
          </p:cNvSpPr>
          <p:nvPr/>
        </p:nvSpPr>
        <p:spPr bwMode="auto">
          <a:xfrm>
            <a:off x="0" y="1436688"/>
            <a:ext cx="861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…100111101101010001</a:t>
            </a:r>
            <a:r>
              <a:rPr lang="en-US" sz="1800" dirty="0">
                <a:solidFill>
                  <a:schemeClr val="accent2"/>
                </a:solidFill>
                <a:latin typeface="Calibri"/>
              </a:rPr>
              <a:t>01</a:t>
            </a:r>
            <a:r>
              <a:rPr lang="en-US" sz="1800" dirty="0">
                <a:latin typeface="Calibri"/>
              </a:rPr>
              <a:t>000101100111010001010010110101001001110101110100…</a:t>
            </a:r>
          </a:p>
        </p:txBody>
      </p:sp>
      <p:sp>
        <p:nvSpPr>
          <p:cNvPr id="23581" name="TextBox 156"/>
          <p:cNvSpPr txBox="1">
            <a:spLocks noChangeArrowheads="1"/>
          </p:cNvSpPr>
          <p:nvPr/>
        </p:nvSpPr>
        <p:spPr bwMode="auto">
          <a:xfrm>
            <a:off x="1524000" y="2743200"/>
            <a:ext cx="6115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Scramble / Transmit / Unscramble</a:t>
            </a:r>
          </a:p>
        </p:txBody>
      </p:sp>
      <p:sp>
        <p:nvSpPr>
          <p:cNvPr id="23582" name="TextBox 157"/>
          <p:cNvSpPr txBox="1">
            <a:spLocks noChangeArrowheads="1"/>
          </p:cNvSpPr>
          <p:nvPr/>
        </p:nvSpPr>
        <p:spPr bwMode="auto">
          <a:xfrm>
            <a:off x="0" y="4430713"/>
            <a:ext cx="861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…</a:t>
            </a:r>
            <a:r>
              <a:rPr lang="en-US" sz="1800" dirty="0">
                <a:solidFill>
                  <a:schemeClr val="accent2"/>
                </a:solidFill>
                <a:latin typeface="Calibri"/>
              </a:rPr>
              <a:t>01</a:t>
            </a:r>
            <a:r>
              <a:rPr lang="en-US" sz="1800" dirty="0">
                <a:latin typeface="Calibri"/>
              </a:rPr>
              <a:t>00010110011101000101001011010100100111010111010010010111011101111000…</a:t>
            </a:r>
          </a:p>
        </p:txBody>
      </p:sp>
      <p:cxnSp>
        <p:nvCxnSpPr>
          <p:cNvPr id="159" name="Straight Arrow Connector 158"/>
          <p:cNvCxnSpPr/>
          <p:nvPr/>
        </p:nvCxnSpPr>
        <p:spPr>
          <a:xfrm rot="5400000" flipH="1" flipV="1">
            <a:off x="50007" y="5003006"/>
            <a:ext cx="5334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84" name="TextBox 159"/>
          <p:cNvSpPr txBox="1">
            <a:spLocks noChangeArrowheads="1"/>
          </p:cNvSpPr>
          <p:nvPr/>
        </p:nvSpPr>
        <p:spPr bwMode="auto">
          <a:xfrm>
            <a:off x="304800" y="5116513"/>
            <a:ext cx="5880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Identify (and remove) </a:t>
            </a:r>
            <a:r>
              <a:rPr lang="ja-JP" altLang="en-US" sz="1800" dirty="0">
                <a:latin typeface="Calibri"/>
              </a:rPr>
              <a:t>“</a:t>
            </a:r>
            <a:r>
              <a:rPr lang="en-US" sz="1800" dirty="0">
                <a:latin typeface="Calibri"/>
              </a:rPr>
              <a:t>start of frame/block/sequence</a:t>
            </a:r>
            <a:r>
              <a:rPr lang="ja-JP" altLang="en-US" sz="1800" dirty="0">
                <a:latin typeface="Calibri"/>
              </a:rPr>
              <a:t>”</a:t>
            </a:r>
            <a:endParaRPr lang="en-US" sz="1800" dirty="0">
              <a:latin typeface="Calibri"/>
            </a:endParaRPr>
          </a:p>
          <a:p>
            <a:pPr eaLnBrk="1" hangingPunct="1"/>
            <a:r>
              <a:rPr lang="en-US" sz="1800" dirty="0">
                <a:latin typeface="Calibri"/>
              </a:rPr>
              <a:t>This gives you the Byte-delineations for </a:t>
            </a:r>
            <a:r>
              <a:rPr lang="en-US" sz="1800" i="1" dirty="0">
                <a:latin typeface="Calibri"/>
              </a:rPr>
              <a:t>free </a:t>
            </a:r>
          </a:p>
        </p:txBody>
      </p:sp>
      <p:sp>
        <p:nvSpPr>
          <p:cNvPr id="23585" name="TextBox 80"/>
          <p:cNvSpPr txBox="1">
            <a:spLocks noChangeArrowheads="1"/>
          </p:cNvSpPr>
          <p:nvPr/>
        </p:nvSpPr>
        <p:spPr bwMode="auto">
          <a:xfrm>
            <a:off x="304800" y="5799138"/>
            <a:ext cx="8458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Calibri"/>
              </a:rPr>
              <a:t>64b/66b combines a scrambler and a framer. The start of frame is a pair of bits 01 or 10: 01 means </a:t>
            </a:r>
            <a:r>
              <a:rPr lang="ja-JP" altLang="en-US" sz="1400" dirty="0">
                <a:latin typeface="Calibri"/>
              </a:rPr>
              <a:t>“</a:t>
            </a:r>
            <a:r>
              <a:rPr lang="en-US" sz="1400" dirty="0">
                <a:latin typeface="Calibri"/>
              </a:rPr>
              <a:t>this frame is data</a:t>
            </a:r>
            <a:r>
              <a:rPr lang="ja-JP" altLang="en-US" sz="1400" dirty="0">
                <a:latin typeface="Calibri"/>
              </a:rPr>
              <a:t>”</a:t>
            </a:r>
            <a:r>
              <a:rPr lang="en-US" sz="1400" dirty="0">
                <a:latin typeface="Calibri"/>
              </a:rPr>
              <a:t> 10 means </a:t>
            </a:r>
            <a:r>
              <a:rPr lang="ja-JP" altLang="en-US" sz="1400" dirty="0">
                <a:latin typeface="Calibri"/>
              </a:rPr>
              <a:t>“</a:t>
            </a:r>
            <a:r>
              <a:rPr lang="en-US" sz="1400" dirty="0">
                <a:latin typeface="Calibri"/>
              </a:rPr>
              <a:t>this frame contains data and control</a:t>
            </a:r>
            <a:r>
              <a:rPr lang="ja-JP" altLang="en-US" sz="1400" dirty="0">
                <a:latin typeface="Calibri"/>
              </a:rPr>
              <a:t>”</a:t>
            </a:r>
            <a:r>
              <a:rPr lang="en-US" sz="1400" dirty="0">
                <a:latin typeface="Calibri"/>
              </a:rPr>
              <a:t> – control could be configuration information, length of encoded data or simply </a:t>
            </a:r>
            <a:r>
              <a:rPr lang="ja-JP" altLang="en-US" sz="1400" dirty="0">
                <a:latin typeface="Calibri"/>
              </a:rPr>
              <a:t>“</a:t>
            </a:r>
            <a:r>
              <a:rPr lang="en-US" sz="1400" dirty="0">
                <a:latin typeface="Calibri"/>
              </a:rPr>
              <a:t>this line is idle</a:t>
            </a:r>
            <a:r>
              <a:rPr lang="ja-JP" altLang="en-US" sz="1400" dirty="0">
                <a:latin typeface="Calibri"/>
              </a:rPr>
              <a:t>”</a:t>
            </a:r>
            <a:r>
              <a:rPr lang="en-US" sz="1400" dirty="0">
                <a:latin typeface="Calibri"/>
              </a:rPr>
              <a:t> (no data at all)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579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req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2546350"/>
            <a:ext cx="6948488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63304" y="588392"/>
            <a:ext cx="6794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Multiple Access Mechanisms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6065" y="5926977"/>
            <a:ext cx="7534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dimension is orthogonal (so may be trivially combined)</a:t>
            </a:r>
          </a:p>
          <a:p>
            <a:r>
              <a:rPr lang="en-US" dirty="0"/>
              <a:t>	Other dimensions may also be available…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5876552" y="2123953"/>
            <a:ext cx="2532874" cy="3049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136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Internet protocol stack </a:t>
            </a:r>
            <a:r>
              <a:rPr lang="en-US" i="1" dirty="0"/>
              <a:t>versus</a:t>
            </a:r>
            <a:br>
              <a:rPr lang="en-US" dirty="0"/>
            </a:br>
            <a:r>
              <a:rPr lang="en-US" dirty="0"/>
              <a:t>OSI Reference Model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 descr="stack-n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5984" y="-96525"/>
            <a:ext cx="5227471" cy="825579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150C17F-BC3C-A347-92DD-5A53ACB4072D}"/>
              </a:ext>
            </a:extLst>
          </p:cNvPr>
          <p:cNvSpPr/>
          <p:nvPr/>
        </p:nvSpPr>
        <p:spPr>
          <a:xfrm>
            <a:off x="7467791" y="4735287"/>
            <a:ext cx="1349828" cy="462189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1B4CB5-0C88-5B48-8B63-22720521CF2A}"/>
              </a:ext>
            </a:extLst>
          </p:cNvPr>
          <p:cNvSpPr/>
          <p:nvPr/>
        </p:nvSpPr>
        <p:spPr>
          <a:xfrm>
            <a:off x="3374571" y="6259285"/>
            <a:ext cx="3984171" cy="462189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78C384F-BBFB-794C-891D-6ABE2C684259}"/>
              </a:ext>
            </a:extLst>
          </p:cNvPr>
          <p:cNvSpPr/>
          <p:nvPr/>
        </p:nvSpPr>
        <p:spPr>
          <a:xfrm>
            <a:off x="631373" y="4746171"/>
            <a:ext cx="1219200" cy="462189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50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685800"/>
            <a:ext cx="4703762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7651" name="Group 3"/>
          <p:cNvGrpSpPr>
            <a:grpSpLocks/>
          </p:cNvGrpSpPr>
          <p:nvPr/>
        </p:nvGrpSpPr>
        <p:grpSpPr bwMode="auto">
          <a:xfrm>
            <a:off x="4625975" y="3633788"/>
            <a:ext cx="4335463" cy="2490787"/>
            <a:chOff x="2928" y="2503"/>
            <a:chExt cx="2731" cy="1569"/>
          </a:xfrm>
        </p:grpSpPr>
        <p:sp>
          <p:nvSpPr>
            <p:cNvPr id="27652" name="Rectangle 4"/>
            <p:cNvSpPr>
              <a:spLocks noChangeArrowheads="1"/>
            </p:cNvSpPr>
            <p:nvPr/>
          </p:nvSpPr>
          <p:spPr bwMode="auto">
            <a:xfrm>
              <a:off x="3010" y="269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3" name="Rectangle 5"/>
            <p:cNvSpPr>
              <a:spLocks noChangeArrowheads="1"/>
            </p:cNvSpPr>
            <p:nvPr/>
          </p:nvSpPr>
          <p:spPr bwMode="auto">
            <a:xfrm>
              <a:off x="3010" y="282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4" name="Rectangle 6"/>
            <p:cNvSpPr>
              <a:spLocks noChangeArrowheads="1"/>
            </p:cNvSpPr>
            <p:nvPr/>
          </p:nvSpPr>
          <p:spPr bwMode="auto">
            <a:xfrm>
              <a:off x="3011" y="2969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5" name="Rectangle 7"/>
            <p:cNvSpPr>
              <a:spLocks noChangeArrowheads="1"/>
            </p:cNvSpPr>
            <p:nvPr/>
          </p:nvSpPr>
          <p:spPr bwMode="auto">
            <a:xfrm>
              <a:off x="3011" y="311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6" name="Rectangle 8"/>
            <p:cNvSpPr>
              <a:spLocks noChangeArrowheads="1"/>
            </p:cNvSpPr>
            <p:nvPr/>
          </p:nvSpPr>
          <p:spPr bwMode="auto">
            <a:xfrm>
              <a:off x="3012" y="3251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7" name="Rectangle 9"/>
            <p:cNvSpPr>
              <a:spLocks noChangeArrowheads="1"/>
            </p:cNvSpPr>
            <p:nvPr/>
          </p:nvSpPr>
          <p:spPr bwMode="auto">
            <a:xfrm>
              <a:off x="3013" y="3393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8" name="Rectangle 10"/>
            <p:cNvSpPr>
              <a:spLocks noChangeArrowheads="1"/>
            </p:cNvSpPr>
            <p:nvPr/>
          </p:nvSpPr>
          <p:spPr bwMode="auto">
            <a:xfrm>
              <a:off x="3013" y="3534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9" name="Rectangle 11"/>
            <p:cNvSpPr>
              <a:spLocks noChangeArrowheads="1"/>
            </p:cNvSpPr>
            <p:nvPr/>
          </p:nvSpPr>
          <p:spPr bwMode="auto">
            <a:xfrm>
              <a:off x="3014" y="367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0" name="Rectangle 12"/>
            <p:cNvSpPr>
              <a:spLocks noChangeArrowheads="1"/>
            </p:cNvSpPr>
            <p:nvPr/>
          </p:nvSpPr>
          <p:spPr bwMode="auto">
            <a:xfrm>
              <a:off x="3015" y="3816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Rectangle 13"/>
            <p:cNvSpPr>
              <a:spLocks noChangeArrowheads="1"/>
            </p:cNvSpPr>
            <p:nvPr/>
          </p:nvSpPr>
          <p:spPr bwMode="auto">
            <a:xfrm>
              <a:off x="3015" y="395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2" name="Rectangle 14"/>
            <p:cNvSpPr>
              <a:spLocks noChangeArrowheads="1"/>
            </p:cNvSpPr>
            <p:nvPr/>
          </p:nvSpPr>
          <p:spPr bwMode="auto">
            <a:xfrm>
              <a:off x="2928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3" name="Rectangle 15"/>
            <p:cNvSpPr>
              <a:spLocks noChangeArrowheads="1"/>
            </p:cNvSpPr>
            <p:nvPr/>
          </p:nvSpPr>
          <p:spPr bwMode="auto">
            <a:xfrm>
              <a:off x="5576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4" name="Rectangle 16"/>
            <p:cNvSpPr>
              <a:spLocks noChangeArrowheads="1"/>
            </p:cNvSpPr>
            <p:nvPr/>
          </p:nvSpPr>
          <p:spPr bwMode="auto">
            <a:xfrm>
              <a:off x="3010" y="256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65" name="Group 17"/>
          <p:cNvGrpSpPr>
            <a:grpSpLocks/>
          </p:cNvGrpSpPr>
          <p:nvPr/>
        </p:nvGrpSpPr>
        <p:grpSpPr bwMode="auto">
          <a:xfrm>
            <a:off x="304800" y="3633788"/>
            <a:ext cx="4200525" cy="2547937"/>
            <a:chOff x="96" y="2138"/>
            <a:chExt cx="3207" cy="1946"/>
          </a:xfrm>
        </p:grpSpPr>
        <p:grpSp>
          <p:nvGrpSpPr>
            <p:cNvPr id="27666" name="Group 18"/>
            <p:cNvGrpSpPr>
              <a:grpSpLocks/>
            </p:cNvGrpSpPr>
            <p:nvPr/>
          </p:nvGrpSpPr>
          <p:grpSpPr bwMode="auto">
            <a:xfrm>
              <a:off x="173" y="2333"/>
              <a:ext cx="3044" cy="1564"/>
              <a:chOff x="1008" y="240"/>
              <a:chExt cx="3807" cy="1946"/>
            </a:xfrm>
          </p:grpSpPr>
          <p:sp>
            <p:nvSpPr>
              <p:cNvPr id="27667" name="Rectangle 19"/>
              <p:cNvSpPr>
                <a:spLocks noChangeArrowheads="1"/>
              </p:cNvSpPr>
              <p:nvPr/>
            </p:nvSpPr>
            <p:spPr bwMode="auto">
              <a:xfrm>
                <a:off x="1008" y="24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8" name="Rectangle 20"/>
              <p:cNvSpPr>
                <a:spLocks noChangeArrowheads="1"/>
              </p:cNvSpPr>
              <p:nvPr/>
            </p:nvSpPr>
            <p:spPr bwMode="auto">
              <a:xfrm>
                <a:off x="1008" y="445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9" name="Rectangle 21"/>
              <p:cNvSpPr>
                <a:spLocks noChangeArrowheads="1"/>
              </p:cNvSpPr>
              <p:nvPr/>
            </p:nvSpPr>
            <p:spPr bwMode="auto">
              <a:xfrm>
                <a:off x="1009" y="65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0" name="Rectangle 22"/>
              <p:cNvSpPr>
                <a:spLocks noChangeArrowheads="1"/>
              </p:cNvSpPr>
              <p:nvPr/>
            </p:nvSpPr>
            <p:spPr bwMode="auto">
              <a:xfrm>
                <a:off x="1010" y="85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1" name="Rectangle 23"/>
              <p:cNvSpPr>
                <a:spLocks noChangeArrowheads="1"/>
              </p:cNvSpPr>
              <p:nvPr/>
            </p:nvSpPr>
            <p:spPr bwMode="auto">
              <a:xfrm>
                <a:off x="1011" y="106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2" name="Rectangle 24"/>
              <p:cNvSpPr>
                <a:spLocks noChangeArrowheads="1"/>
              </p:cNvSpPr>
              <p:nvPr/>
            </p:nvSpPr>
            <p:spPr bwMode="auto">
              <a:xfrm>
                <a:off x="1012" y="127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3" name="Rectangle 25"/>
              <p:cNvSpPr>
                <a:spLocks noChangeArrowheads="1"/>
              </p:cNvSpPr>
              <p:nvPr/>
            </p:nvSpPr>
            <p:spPr bwMode="auto">
              <a:xfrm>
                <a:off x="1013" y="1476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4" name="Rectangle 26"/>
              <p:cNvSpPr>
                <a:spLocks noChangeArrowheads="1"/>
              </p:cNvSpPr>
              <p:nvPr/>
            </p:nvSpPr>
            <p:spPr bwMode="auto">
              <a:xfrm>
                <a:off x="1014" y="168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5" name="Rectangle 27"/>
              <p:cNvSpPr>
                <a:spLocks noChangeArrowheads="1"/>
              </p:cNvSpPr>
              <p:nvPr/>
            </p:nvSpPr>
            <p:spPr bwMode="auto">
              <a:xfrm>
                <a:off x="1015" y="188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6" name="Rectangle 28"/>
              <p:cNvSpPr>
                <a:spLocks noChangeArrowheads="1"/>
              </p:cNvSpPr>
              <p:nvPr/>
            </p:nvSpPr>
            <p:spPr bwMode="auto">
              <a:xfrm>
                <a:off x="1016" y="209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677" name="Rectangle 29"/>
            <p:cNvSpPr>
              <a:spLocks noChangeArrowheads="1"/>
            </p:cNvSpPr>
            <p:nvPr/>
          </p:nvSpPr>
          <p:spPr bwMode="auto">
            <a:xfrm>
              <a:off x="96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8" name="Rectangle 30"/>
            <p:cNvSpPr>
              <a:spLocks noChangeArrowheads="1"/>
            </p:cNvSpPr>
            <p:nvPr/>
          </p:nvSpPr>
          <p:spPr bwMode="auto">
            <a:xfrm rot="16200000">
              <a:off x="1649" y="2429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9" name="Rectangle 31"/>
            <p:cNvSpPr>
              <a:spLocks noChangeArrowheads="1"/>
            </p:cNvSpPr>
            <p:nvPr/>
          </p:nvSpPr>
          <p:spPr bwMode="auto">
            <a:xfrm>
              <a:off x="3205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0" name="Rectangle 32"/>
            <p:cNvSpPr>
              <a:spLocks noChangeArrowheads="1"/>
            </p:cNvSpPr>
            <p:nvPr/>
          </p:nvSpPr>
          <p:spPr bwMode="auto">
            <a:xfrm rot="16200000">
              <a:off x="1649" y="585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76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8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690563"/>
            <a:ext cx="4703762" cy="27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8689" name="Group 17"/>
          <p:cNvGrpSpPr>
            <a:grpSpLocks/>
          </p:cNvGrpSpPr>
          <p:nvPr/>
        </p:nvGrpSpPr>
        <p:grpSpPr bwMode="auto">
          <a:xfrm>
            <a:off x="1981200" y="515938"/>
            <a:ext cx="5078413" cy="3070225"/>
            <a:chOff x="96" y="2138"/>
            <a:chExt cx="3207" cy="1946"/>
          </a:xfrm>
        </p:grpSpPr>
        <p:grpSp>
          <p:nvGrpSpPr>
            <p:cNvPr id="28690" name="Group 18"/>
            <p:cNvGrpSpPr>
              <a:grpSpLocks/>
            </p:cNvGrpSpPr>
            <p:nvPr/>
          </p:nvGrpSpPr>
          <p:grpSpPr bwMode="auto">
            <a:xfrm>
              <a:off x="173" y="2333"/>
              <a:ext cx="3044" cy="1564"/>
              <a:chOff x="1008" y="240"/>
              <a:chExt cx="3807" cy="1946"/>
            </a:xfrm>
          </p:grpSpPr>
          <p:sp>
            <p:nvSpPr>
              <p:cNvPr id="28691" name="Rectangle 19"/>
              <p:cNvSpPr>
                <a:spLocks noChangeArrowheads="1"/>
              </p:cNvSpPr>
              <p:nvPr/>
            </p:nvSpPr>
            <p:spPr bwMode="auto">
              <a:xfrm>
                <a:off x="1008" y="24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2" name="Rectangle 20"/>
              <p:cNvSpPr>
                <a:spLocks noChangeArrowheads="1"/>
              </p:cNvSpPr>
              <p:nvPr/>
            </p:nvSpPr>
            <p:spPr bwMode="auto">
              <a:xfrm>
                <a:off x="1008" y="445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3" name="Rectangle 21"/>
              <p:cNvSpPr>
                <a:spLocks noChangeArrowheads="1"/>
              </p:cNvSpPr>
              <p:nvPr/>
            </p:nvSpPr>
            <p:spPr bwMode="auto">
              <a:xfrm>
                <a:off x="1009" y="65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4" name="Rectangle 22"/>
              <p:cNvSpPr>
                <a:spLocks noChangeArrowheads="1"/>
              </p:cNvSpPr>
              <p:nvPr/>
            </p:nvSpPr>
            <p:spPr bwMode="auto">
              <a:xfrm>
                <a:off x="1010" y="85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5" name="Rectangle 23"/>
              <p:cNvSpPr>
                <a:spLocks noChangeArrowheads="1"/>
              </p:cNvSpPr>
              <p:nvPr/>
            </p:nvSpPr>
            <p:spPr bwMode="auto">
              <a:xfrm>
                <a:off x="1011" y="106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6" name="Rectangle 24"/>
              <p:cNvSpPr>
                <a:spLocks noChangeArrowheads="1"/>
              </p:cNvSpPr>
              <p:nvPr/>
            </p:nvSpPr>
            <p:spPr bwMode="auto">
              <a:xfrm>
                <a:off x="1012" y="127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7" name="Rectangle 25"/>
              <p:cNvSpPr>
                <a:spLocks noChangeArrowheads="1"/>
              </p:cNvSpPr>
              <p:nvPr/>
            </p:nvSpPr>
            <p:spPr bwMode="auto">
              <a:xfrm>
                <a:off x="1013" y="1476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8" name="Rectangle 26"/>
              <p:cNvSpPr>
                <a:spLocks noChangeArrowheads="1"/>
              </p:cNvSpPr>
              <p:nvPr/>
            </p:nvSpPr>
            <p:spPr bwMode="auto">
              <a:xfrm>
                <a:off x="1014" y="168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9" name="Rectangle 27"/>
              <p:cNvSpPr>
                <a:spLocks noChangeArrowheads="1"/>
              </p:cNvSpPr>
              <p:nvPr/>
            </p:nvSpPr>
            <p:spPr bwMode="auto">
              <a:xfrm>
                <a:off x="1015" y="188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00" name="Rectangle 28"/>
              <p:cNvSpPr>
                <a:spLocks noChangeArrowheads="1"/>
              </p:cNvSpPr>
              <p:nvPr/>
            </p:nvSpPr>
            <p:spPr bwMode="auto">
              <a:xfrm>
                <a:off x="1016" y="209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8701" name="Rectangle 29"/>
            <p:cNvSpPr>
              <a:spLocks noChangeArrowheads="1"/>
            </p:cNvSpPr>
            <p:nvPr/>
          </p:nvSpPr>
          <p:spPr bwMode="auto">
            <a:xfrm>
              <a:off x="96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2" name="Rectangle 30"/>
            <p:cNvSpPr>
              <a:spLocks noChangeArrowheads="1"/>
            </p:cNvSpPr>
            <p:nvPr/>
          </p:nvSpPr>
          <p:spPr bwMode="auto">
            <a:xfrm rot="16200000">
              <a:off x="1649" y="2429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3" name="Rectangle 31"/>
            <p:cNvSpPr>
              <a:spLocks noChangeArrowheads="1"/>
            </p:cNvSpPr>
            <p:nvPr/>
          </p:nvSpPr>
          <p:spPr bwMode="auto">
            <a:xfrm>
              <a:off x="3205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4" name="Rectangle 32"/>
            <p:cNvSpPr>
              <a:spLocks noChangeArrowheads="1"/>
            </p:cNvSpPr>
            <p:nvPr/>
          </p:nvSpPr>
          <p:spPr bwMode="auto">
            <a:xfrm rot="16200000">
              <a:off x="1649" y="585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735" name="Group 63"/>
          <p:cNvGrpSpPr>
            <a:grpSpLocks/>
          </p:cNvGrpSpPr>
          <p:nvPr/>
        </p:nvGrpSpPr>
        <p:grpSpPr bwMode="auto">
          <a:xfrm>
            <a:off x="4625975" y="3657600"/>
            <a:ext cx="4335463" cy="2490788"/>
            <a:chOff x="2928" y="2503"/>
            <a:chExt cx="2731" cy="1569"/>
          </a:xfrm>
        </p:grpSpPr>
        <p:sp>
          <p:nvSpPr>
            <p:cNvPr id="28736" name="Rectangle 64"/>
            <p:cNvSpPr>
              <a:spLocks noChangeArrowheads="1"/>
            </p:cNvSpPr>
            <p:nvPr/>
          </p:nvSpPr>
          <p:spPr bwMode="auto">
            <a:xfrm>
              <a:off x="3010" y="269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37" name="Rectangle 65"/>
            <p:cNvSpPr>
              <a:spLocks noChangeArrowheads="1"/>
            </p:cNvSpPr>
            <p:nvPr/>
          </p:nvSpPr>
          <p:spPr bwMode="auto">
            <a:xfrm>
              <a:off x="3010" y="282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38" name="Rectangle 66"/>
            <p:cNvSpPr>
              <a:spLocks noChangeArrowheads="1"/>
            </p:cNvSpPr>
            <p:nvPr/>
          </p:nvSpPr>
          <p:spPr bwMode="auto">
            <a:xfrm>
              <a:off x="3011" y="2969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39" name="Rectangle 67"/>
            <p:cNvSpPr>
              <a:spLocks noChangeArrowheads="1"/>
            </p:cNvSpPr>
            <p:nvPr/>
          </p:nvSpPr>
          <p:spPr bwMode="auto">
            <a:xfrm>
              <a:off x="3011" y="311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0" name="Rectangle 68"/>
            <p:cNvSpPr>
              <a:spLocks noChangeArrowheads="1"/>
            </p:cNvSpPr>
            <p:nvPr/>
          </p:nvSpPr>
          <p:spPr bwMode="auto">
            <a:xfrm>
              <a:off x="3012" y="3251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1" name="Rectangle 69"/>
            <p:cNvSpPr>
              <a:spLocks noChangeArrowheads="1"/>
            </p:cNvSpPr>
            <p:nvPr/>
          </p:nvSpPr>
          <p:spPr bwMode="auto">
            <a:xfrm>
              <a:off x="3013" y="3393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2" name="Rectangle 70"/>
            <p:cNvSpPr>
              <a:spLocks noChangeArrowheads="1"/>
            </p:cNvSpPr>
            <p:nvPr/>
          </p:nvSpPr>
          <p:spPr bwMode="auto">
            <a:xfrm>
              <a:off x="3013" y="3534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3" name="Rectangle 71"/>
            <p:cNvSpPr>
              <a:spLocks noChangeArrowheads="1"/>
            </p:cNvSpPr>
            <p:nvPr/>
          </p:nvSpPr>
          <p:spPr bwMode="auto">
            <a:xfrm>
              <a:off x="3014" y="367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4" name="Rectangle 72"/>
            <p:cNvSpPr>
              <a:spLocks noChangeArrowheads="1"/>
            </p:cNvSpPr>
            <p:nvPr/>
          </p:nvSpPr>
          <p:spPr bwMode="auto">
            <a:xfrm>
              <a:off x="3015" y="3816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5" name="Rectangle 73"/>
            <p:cNvSpPr>
              <a:spLocks noChangeArrowheads="1"/>
            </p:cNvSpPr>
            <p:nvPr/>
          </p:nvSpPr>
          <p:spPr bwMode="auto">
            <a:xfrm>
              <a:off x="3015" y="395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6" name="Rectangle 74"/>
            <p:cNvSpPr>
              <a:spLocks noChangeArrowheads="1"/>
            </p:cNvSpPr>
            <p:nvPr/>
          </p:nvSpPr>
          <p:spPr bwMode="auto">
            <a:xfrm>
              <a:off x="2928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7" name="Rectangle 75"/>
            <p:cNvSpPr>
              <a:spLocks noChangeArrowheads="1"/>
            </p:cNvSpPr>
            <p:nvPr/>
          </p:nvSpPr>
          <p:spPr bwMode="auto">
            <a:xfrm>
              <a:off x="5576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8" name="Rectangle 76"/>
            <p:cNvSpPr>
              <a:spLocks noChangeArrowheads="1"/>
            </p:cNvSpPr>
            <p:nvPr/>
          </p:nvSpPr>
          <p:spPr bwMode="auto">
            <a:xfrm>
              <a:off x="3010" y="256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5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666750"/>
            <a:ext cx="4703762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9699" name="Group 3"/>
          <p:cNvGrpSpPr>
            <a:grpSpLocks/>
          </p:cNvGrpSpPr>
          <p:nvPr/>
        </p:nvGrpSpPr>
        <p:grpSpPr bwMode="auto">
          <a:xfrm>
            <a:off x="4656138" y="3973513"/>
            <a:ext cx="4335462" cy="2490787"/>
            <a:chOff x="2928" y="2503"/>
            <a:chExt cx="2731" cy="1569"/>
          </a:xfrm>
        </p:grpSpPr>
        <p:sp>
          <p:nvSpPr>
            <p:cNvPr id="29700" name="Rectangle 4"/>
            <p:cNvSpPr>
              <a:spLocks noChangeArrowheads="1"/>
            </p:cNvSpPr>
            <p:nvPr/>
          </p:nvSpPr>
          <p:spPr bwMode="auto">
            <a:xfrm>
              <a:off x="3010" y="269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1" name="Rectangle 5"/>
            <p:cNvSpPr>
              <a:spLocks noChangeArrowheads="1"/>
            </p:cNvSpPr>
            <p:nvPr/>
          </p:nvSpPr>
          <p:spPr bwMode="auto">
            <a:xfrm>
              <a:off x="3010" y="282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2" name="Rectangle 6"/>
            <p:cNvSpPr>
              <a:spLocks noChangeArrowheads="1"/>
            </p:cNvSpPr>
            <p:nvPr/>
          </p:nvSpPr>
          <p:spPr bwMode="auto">
            <a:xfrm>
              <a:off x="3011" y="2969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3" name="Rectangle 7"/>
            <p:cNvSpPr>
              <a:spLocks noChangeArrowheads="1"/>
            </p:cNvSpPr>
            <p:nvPr/>
          </p:nvSpPr>
          <p:spPr bwMode="auto">
            <a:xfrm>
              <a:off x="3011" y="311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4" name="Rectangle 8"/>
            <p:cNvSpPr>
              <a:spLocks noChangeArrowheads="1"/>
            </p:cNvSpPr>
            <p:nvPr/>
          </p:nvSpPr>
          <p:spPr bwMode="auto">
            <a:xfrm>
              <a:off x="3012" y="3251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3013" y="3393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3013" y="3534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3014" y="367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3015" y="3816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9" name="Rectangle 13"/>
            <p:cNvSpPr>
              <a:spLocks noChangeArrowheads="1"/>
            </p:cNvSpPr>
            <p:nvPr/>
          </p:nvSpPr>
          <p:spPr bwMode="auto">
            <a:xfrm>
              <a:off x="3015" y="395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0" name="Rectangle 14"/>
            <p:cNvSpPr>
              <a:spLocks noChangeArrowheads="1"/>
            </p:cNvSpPr>
            <p:nvPr/>
          </p:nvSpPr>
          <p:spPr bwMode="auto">
            <a:xfrm>
              <a:off x="2928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1" name="Rectangle 15"/>
            <p:cNvSpPr>
              <a:spLocks noChangeArrowheads="1"/>
            </p:cNvSpPr>
            <p:nvPr/>
          </p:nvSpPr>
          <p:spPr bwMode="auto">
            <a:xfrm>
              <a:off x="5576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2" name="Rectangle 16"/>
            <p:cNvSpPr>
              <a:spLocks noChangeArrowheads="1"/>
            </p:cNvSpPr>
            <p:nvPr/>
          </p:nvSpPr>
          <p:spPr bwMode="auto">
            <a:xfrm>
              <a:off x="3010" y="256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3733800" y="3429000"/>
            <a:ext cx="54102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714" name="Group 18"/>
          <p:cNvGrpSpPr>
            <a:grpSpLocks/>
          </p:cNvGrpSpPr>
          <p:nvPr/>
        </p:nvGrpSpPr>
        <p:grpSpPr bwMode="auto">
          <a:xfrm>
            <a:off x="1981200" y="561975"/>
            <a:ext cx="5118100" cy="2943225"/>
            <a:chOff x="2928" y="2503"/>
            <a:chExt cx="2731" cy="1569"/>
          </a:xfrm>
        </p:grpSpPr>
        <p:sp>
          <p:nvSpPr>
            <p:cNvPr id="29715" name="Rectangle 19"/>
            <p:cNvSpPr>
              <a:spLocks noChangeArrowheads="1"/>
            </p:cNvSpPr>
            <p:nvPr/>
          </p:nvSpPr>
          <p:spPr bwMode="auto">
            <a:xfrm>
              <a:off x="3010" y="269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6" name="Rectangle 20"/>
            <p:cNvSpPr>
              <a:spLocks noChangeArrowheads="1"/>
            </p:cNvSpPr>
            <p:nvPr/>
          </p:nvSpPr>
          <p:spPr bwMode="auto">
            <a:xfrm>
              <a:off x="3010" y="282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7" name="Rectangle 21"/>
            <p:cNvSpPr>
              <a:spLocks noChangeArrowheads="1"/>
            </p:cNvSpPr>
            <p:nvPr/>
          </p:nvSpPr>
          <p:spPr bwMode="auto">
            <a:xfrm>
              <a:off x="3011" y="2969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8" name="Rectangle 22"/>
            <p:cNvSpPr>
              <a:spLocks noChangeArrowheads="1"/>
            </p:cNvSpPr>
            <p:nvPr/>
          </p:nvSpPr>
          <p:spPr bwMode="auto">
            <a:xfrm>
              <a:off x="3011" y="311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9" name="Rectangle 23"/>
            <p:cNvSpPr>
              <a:spLocks noChangeArrowheads="1"/>
            </p:cNvSpPr>
            <p:nvPr/>
          </p:nvSpPr>
          <p:spPr bwMode="auto">
            <a:xfrm>
              <a:off x="3012" y="3251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0" name="Rectangle 24"/>
            <p:cNvSpPr>
              <a:spLocks noChangeArrowheads="1"/>
            </p:cNvSpPr>
            <p:nvPr/>
          </p:nvSpPr>
          <p:spPr bwMode="auto">
            <a:xfrm>
              <a:off x="3013" y="3393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1" name="Rectangle 25"/>
            <p:cNvSpPr>
              <a:spLocks noChangeArrowheads="1"/>
            </p:cNvSpPr>
            <p:nvPr/>
          </p:nvSpPr>
          <p:spPr bwMode="auto">
            <a:xfrm>
              <a:off x="3013" y="3534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2" name="Rectangle 26"/>
            <p:cNvSpPr>
              <a:spLocks noChangeArrowheads="1"/>
            </p:cNvSpPr>
            <p:nvPr/>
          </p:nvSpPr>
          <p:spPr bwMode="auto">
            <a:xfrm>
              <a:off x="3014" y="367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3" name="Rectangle 27"/>
            <p:cNvSpPr>
              <a:spLocks noChangeArrowheads="1"/>
            </p:cNvSpPr>
            <p:nvPr/>
          </p:nvSpPr>
          <p:spPr bwMode="auto">
            <a:xfrm>
              <a:off x="3015" y="3816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4" name="Rectangle 28"/>
            <p:cNvSpPr>
              <a:spLocks noChangeArrowheads="1"/>
            </p:cNvSpPr>
            <p:nvPr/>
          </p:nvSpPr>
          <p:spPr bwMode="auto">
            <a:xfrm>
              <a:off x="3015" y="395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5" name="Rectangle 29"/>
            <p:cNvSpPr>
              <a:spLocks noChangeArrowheads="1"/>
            </p:cNvSpPr>
            <p:nvPr/>
          </p:nvSpPr>
          <p:spPr bwMode="auto">
            <a:xfrm>
              <a:off x="2928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6" name="Rectangle 30"/>
            <p:cNvSpPr>
              <a:spLocks noChangeArrowheads="1"/>
            </p:cNvSpPr>
            <p:nvPr/>
          </p:nvSpPr>
          <p:spPr bwMode="auto">
            <a:xfrm>
              <a:off x="5576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7" name="Rectangle 31"/>
            <p:cNvSpPr>
              <a:spLocks noChangeArrowheads="1"/>
            </p:cNvSpPr>
            <p:nvPr/>
          </p:nvSpPr>
          <p:spPr bwMode="auto">
            <a:xfrm>
              <a:off x="3010" y="256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750" name="Group 54"/>
          <p:cNvGrpSpPr>
            <a:grpSpLocks/>
          </p:cNvGrpSpPr>
          <p:nvPr/>
        </p:nvGrpSpPr>
        <p:grpSpPr bwMode="auto">
          <a:xfrm>
            <a:off x="304800" y="3633788"/>
            <a:ext cx="4200525" cy="2547937"/>
            <a:chOff x="96" y="2138"/>
            <a:chExt cx="3207" cy="1946"/>
          </a:xfrm>
        </p:grpSpPr>
        <p:grpSp>
          <p:nvGrpSpPr>
            <p:cNvPr id="29751" name="Group 55"/>
            <p:cNvGrpSpPr>
              <a:grpSpLocks/>
            </p:cNvGrpSpPr>
            <p:nvPr/>
          </p:nvGrpSpPr>
          <p:grpSpPr bwMode="auto">
            <a:xfrm>
              <a:off x="173" y="2333"/>
              <a:ext cx="3044" cy="1564"/>
              <a:chOff x="1008" y="240"/>
              <a:chExt cx="3807" cy="1946"/>
            </a:xfrm>
          </p:grpSpPr>
          <p:sp>
            <p:nvSpPr>
              <p:cNvPr id="29752" name="Rectangle 56"/>
              <p:cNvSpPr>
                <a:spLocks noChangeArrowheads="1"/>
              </p:cNvSpPr>
              <p:nvPr/>
            </p:nvSpPr>
            <p:spPr bwMode="auto">
              <a:xfrm>
                <a:off x="1008" y="24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3" name="Rectangle 57"/>
              <p:cNvSpPr>
                <a:spLocks noChangeArrowheads="1"/>
              </p:cNvSpPr>
              <p:nvPr/>
            </p:nvSpPr>
            <p:spPr bwMode="auto">
              <a:xfrm>
                <a:off x="1008" y="445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4" name="Rectangle 58"/>
              <p:cNvSpPr>
                <a:spLocks noChangeArrowheads="1"/>
              </p:cNvSpPr>
              <p:nvPr/>
            </p:nvSpPr>
            <p:spPr bwMode="auto">
              <a:xfrm>
                <a:off x="1009" y="65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5" name="Rectangle 59"/>
              <p:cNvSpPr>
                <a:spLocks noChangeArrowheads="1"/>
              </p:cNvSpPr>
              <p:nvPr/>
            </p:nvSpPr>
            <p:spPr bwMode="auto">
              <a:xfrm>
                <a:off x="1010" y="85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6" name="Rectangle 60"/>
              <p:cNvSpPr>
                <a:spLocks noChangeArrowheads="1"/>
              </p:cNvSpPr>
              <p:nvPr/>
            </p:nvSpPr>
            <p:spPr bwMode="auto">
              <a:xfrm>
                <a:off x="1011" y="106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7" name="Rectangle 61"/>
              <p:cNvSpPr>
                <a:spLocks noChangeArrowheads="1"/>
              </p:cNvSpPr>
              <p:nvPr/>
            </p:nvSpPr>
            <p:spPr bwMode="auto">
              <a:xfrm>
                <a:off x="1012" y="127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8" name="Rectangle 62"/>
              <p:cNvSpPr>
                <a:spLocks noChangeArrowheads="1"/>
              </p:cNvSpPr>
              <p:nvPr/>
            </p:nvSpPr>
            <p:spPr bwMode="auto">
              <a:xfrm>
                <a:off x="1013" y="1476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9" name="Rectangle 63"/>
              <p:cNvSpPr>
                <a:spLocks noChangeArrowheads="1"/>
              </p:cNvSpPr>
              <p:nvPr/>
            </p:nvSpPr>
            <p:spPr bwMode="auto">
              <a:xfrm>
                <a:off x="1014" y="168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60" name="Rectangle 64"/>
              <p:cNvSpPr>
                <a:spLocks noChangeArrowheads="1"/>
              </p:cNvSpPr>
              <p:nvPr/>
            </p:nvSpPr>
            <p:spPr bwMode="auto">
              <a:xfrm>
                <a:off x="1015" y="188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61" name="Rectangle 65"/>
              <p:cNvSpPr>
                <a:spLocks noChangeArrowheads="1"/>
              </p:cNvSpPr>
              <p:nvPr/>
            </p:nvSpPr>
            <p:spPr bwMode="auto">
              <a:xfrm>
                <a:off x="1016" y="209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9762" name="Rectangle 66"/>
            <p:cNvSpPr>
              <a:spLocks noChangeArrowheads="1"/>
            </p:cNvSpPr>
            <p:nvPr/>
          </p:nvSpPr>
          <p:spPr bwMode="auto">
            <a:xfrm>
              <a:off x="96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63" name="Rectangle 67"/>
            <p:cNvSpPr>
              <a:spLocks noChangeArrowheads="1"/>
            </p:cNvSpPr>
            <p:nvPr/>
          </p:nvSpPr>
          <p:spPr bwMode="auto">
            <a:xfrm rot="16200000">
              <a:off x="1649" y="2429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64" name="Rectangle 68"/>
            <p:cNvSpPr>
              <a:spLocks noChangeArrowheads="1"/>
            </p:cNvSpPr>
            <p:nvPr/>
          </p:nvSpPr>
          <p:spPr bwMode="auto">
            <a:xfrm>
              <a:off x="3205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65" name="Rectangle 69"/>
            <p:cNvSpPr>
              <a:spLocks noChangeArrowheads="1"/>
            </p:cNvSpPr>
            <p:nvPr/>
          </p:nvSpPr>
          <p:spPr bwMode="auto">
            <a:xfrm rot="16200000">
              <a:off x="1649" y="585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18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365125" y="257175"/>
            <a:ext cx="8364538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Code Division Multiple Access (CDMA)</a:t>
            </a:r>
            <a:br>
              <a:rPr lang="en-US" sz="3600" dirty="0"/>
            </a:br>
            <a:r>
              <a:rPr lang="en-US" sz="3600" dirty="0"/>
              <a:t>(not to be confused with CSMA!)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7934325" cy="4648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used  in several wireless broadcast channels (cellular, satellite, </a:t>
            </a:r>
            <a:r>
              <a:rPr lang="en-US" sz="2400" dirty="0" err="1"/>
              <a:t>etc</a:t>
            </a:r>
            <a:r>
              <a:rPr lang="en-US" sz="2400" dirty="0"/>
              <a:t>) standards 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unique </a:t>
            </a:r>
            <a:r>
              <a:rPr lang="ja-JP" altLang="en-US" sz="2400" dirty="0"/>
              <a:t>“</a:t>
            </a:r>
            <a:r>
              <a:rPr lang="en-US" sz="2400" dirty="0"/>
              <a:t>code</a:t>
            </a:r>
            <a:r>
              <a:rPr lang="ja-JP" altLang="en-US" sz="2400" dirty="0"/>
              <a:t>”</a:t>
            </a:r>
            <a:r>
              <a:rPr lang="en-US" sz="2400" dirty="0"/>
              <a:t> assigned to each user; i.e., code set partitioning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all users share same frequency, but each user has own </a:t>
            </a:r>
            <a:r>
              <a:rPr lang="ja-JP" altLang="en-US" sz="2400" dirty="0"/>
              <a:t>“</a:t>
            </a:r>
            <a:r>
              <a:rPr lang="en-US" sz="2400" dirty="0"/>
              <a:t>chipping</a:t>
            </a:r>
            <a:r>
              <a:rPr lang="ja-JP" altLang="en-US" sz="2400" dirty="0"/>
              <a:t>”</a:t>
            </a:r>
            <a:r>
              <a:rPr lang="en-US" sz="2400" dirty="0"/>
              <a:t> sequence (i.e., code) to encode data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i="1" dirty="0">
                <a:solidFill>
                  <a:srgbClr val="FF0000"/>
                </a:solidFill>
              </a:rPr>
              <a:t>encoded signal</a:t>
            </a:r>
            <a:r>
              <a:rPr lang="en-US" sz="2400" dirty="0"/>
              <a:t> = (original data) XOR (chipping sequence)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i="1" dirty="0">
                <a:solidFill>
                  <a:srgbClr val="FF0000"/>
                </a:solidFill>
              </a:rPr>
              <a:t>decoding:</a:t>
            </a:r>
            <a:r>
              <a:rPr lang="en-US" sz="2400" dirty="0"/>
              <a:t> inner-product of encoded signal and chipping sequence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allows multiple users to </a:t>
            </a:r>
            <a:r>
              <a:rPr lang="ja-JP" altLang="en-US" sz="2400" dirty="0"/>
              <a:t>“</a:t>
            </a:r>
            <a:r>
              <a:rPr lang="en-US" sz="2400" dirty="0"/>
              <a:t>coexist</a:t>
            </a:r>
            <a:r>
              <a:rPr lang="ja-JP" altLang="en-US" sz="2400" dirty="0"/>
              <a:t>”</a:t>
            </a:r>
            <a:r>
              <a:rPr lang="en-US" sz="2400" dirty="0"/>
              <a:t> and transmit simultaneously with minimal interference (if codes are </a:t>
            </a:r>
            <a:r>
              <a:rPr lang="ja-JP" altLang="en-US" sz="2400" dirty="0"/>
              <a:t>“</a:t>
            </a:r>
            <a:r>
              <a:rPr lang="en-US" sz="2400" dirty="0"/>
              <a:t>orthogonal</a:t>
            </a:r>
            <a:r>
              <a:rPr lang="ja-JP" altLang="en-US" sz="2400" dirty="0"/>
              <a:t>”</a:t>
            </a:r>
            <a:r>
              <a:rPr lang="en-US" sz="2400" dirty="0"/>
              <a:t>)</a:t>
            </a:r>
            <a:endParaRPr lang="en-US" sz="3200" dirty="0"/>
          </a:p>
          <a:p>
            <a:pPr>
              <a:lnSpc>
                <a:spcPct val="80000"/>
              </a:lnSpc>
            </a:pPr>
            <a:endParaRPr lang="en-US" sz="320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33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838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50825"/>
            <a:ext cx="7772400" cy="1143000"/>
          </a:xfrm>
        </p:spPr>
        <p:txBody>
          <a:bodyPr/>
          <a:lstStyle/>
          <a:p>
            <a:r>
              <a:rPr lang="en-US" dirty="0"/>
              <a:t>CDMA Encode/Decode</a:t>
            </a:r>
          </a:p>
        </p:txBody>
      </p:sp>
      <p:sp>
        <p:nvSpPr>
          <p:cNvPr id="43013" name="Line 6"/>
          <p:cNvSpPr>
            <a:spLocks noChangeShapeType="1"/>
          </p:cNvSpPr>
          <p:nvPr/>
        </p:nvSpPr>
        <p:spPr bwMode="auto">
          <a:xfrm>
            <a:off x="3219450" y="1552575"/>
            <a:ext cx="0" cy="1624013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14" name="Line 9"/>
          <p:cNvSpPr>
            <a:spLocks noChangeShapeType="1"/>
          </p:cNvSpPr>
          <p:nvPr/>
        </p:nvSpPr>
        <p:spPr bwMode="auto">
          <a:xfrm>
            <a:off x="4276725" y="1528763"/>
            <a:ext cx="0" cy="1624012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15" name="Text Box 10"/>
          <p:cNvSpPr txBox="1">
            <a:spLocks noChangeArrowheads="1"/>
          </p:cNvSpPr>
          <p:nvPr/>
        </p:nvSpPr>
        <p:spPr bwMode="auto">
          <a:xfrm>
            <a:off x="2389188" y="2960688"/>
            <a:ext cx="6393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cs typeface="Calibri"/>
              </a:rPr>
              <a:t>slot 1</a:t>
            </a:r>
          </a:p>
        </p:txBody>
      </p:sp>
      <p:sp>
        <p:nvSpPr>
          <p:cNvPr id="43016" name="Text Box 11"/>
          <p:cNvSpPr txBox="1">
            <a:spLocks noChangeArrowheads="1"/>
          </p:cNvSpPr>
          <p:nvPr/>
        </p:nvSpPr>
        <p:spPr bwMode="auto">
          <a:xfrm>
            <a:off x="3408363" y="2965450"/>
            <a:ext cx="6393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cs typeface="Calibri"/>
              </a:rPr>
              <a:t>slot 0</a:t>
            </a:r>
          </a:p>
        </p:txBody>
      </p:sp>
      <p:grpSp>
        <p:nvGrpSpPr>
          <p:cNvPr id="2" name="Group 150"/>
          <p:cNvGrpSpPr>
            <a:grpSpLocks/>
          </p:cNvGrpSpPr>
          <p:nvPr/>
        </p:nvGrpSpPr>
        <p:grpSpPr bwMode="auto">
          <a:xfrm>
            <a:off x="2084388" y="1462088"/>
            <a:ext cx="1254125" cy="1624012"/>
            <a:chOff x="1313" y="921"/>
            <a:chExt cx="790" cy="1023"/>
          </a:xfrm>
        </p:grpSpPr>
        <p:sp>
          <p:nvSpPr>
            <p:cNvPr id="43268" name="Line 5"/>
            <p:cNvSpPr>
              <a:spLocks noChangeShapeType="1"/>
            </p:cNvSpPr>
            <p:nvPr/>
          </p:nvSpPr>
          <p:spPr bwMode="auto">
            <a:xfrm>
              <a:off x="1350" y="921"/>
              <a:ext cx="0" cy="102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3269" name="Rectangle 12"/>
            <p:cNvSpPr>
              <a:spLocks noChangeArrowheads="1"/>
            </p:cNvSpPr>
            <p:nvPr/>
          </p:nvSpPr>
          <p:spPr bwMode="auto">
            <a:xfrm>
              <a:off x="1350" y="1218"/>
              <a:ext cx="678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70" name="Text Box 15"/>
            <p:cNvSpPr txBox="1">
              <a:spLocks noChangeArrowheads="1"/>
            </p:cNvSpPr>
            <p:nvPr/>
          </p:nvSpPr>
          <p:spPr bwMode="auto">
            <a:xfrm>
              <a:off x="1436" y="1194"/>
              <a:ext cx="37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  <a:cs typeface="Calibri"/>
                </a:rPr>
                <a:t>d</a:t>
              </a:r>
              <a:r>
                <a:rPr lang="en-US" sz="1200" baseline="-25000" dirty="0">
                  <a:latin typeface="Calibri"/>
                  <a:cs typeface="Calibri"/>
                </a:rPr>
                <a:t>1</a:t>
              </a:r>
              <a:r>
                <a:rPr lang="en-US" sz="1200" dirty="0">
                  <a:latin typeface="Calibri"/>
                  <a:cs typeface="Calibri"/>
                </a:rPr>
                <a:t> = -1</a:t>
              </a:r>
            </a:p>
          </p:txBody>
        </p:sp>
        <p:grpSp>
          <p:nvGrpSpPr>
            <p:cNvPr id="43271" name="Group 44"/>
            <p:cNvGrpSpPr>
              <a:grpSpLocks/>
            </p:cNvGrpSpPr>
            <p:nvPr/>
          </p:nvGrpSpPr>
          <p:grpSpPr bwMode="auto">
            <a:xfrm>
              <a:off x="1313" y="1534"/>
              <a:ext cx="790" cy="307"/>
              <a:chOff x="1313" y="1534"/>
              <a:chExt cx="790" cy="307"/>
            </a:xfrm>
          </p:grpSpPr>
          <p:sp>
            <p:nvSpPr>
              <p:cNvPr id="43272" name="Text Box 17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273" name="Group 22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43295" name="Rectangle 18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96" name="Line 20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297" name="Line 21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3274" name="Group 23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43292" name="Rectangle 24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93" name="Line 25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294" name="Line 26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275" name="Rectangle 27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76" name="Rectangle 28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77" name="Text Box 29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78" name="Text Box 30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79" name="Text Box 31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280" name="Group 34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43290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91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81" name="Group 35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43288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89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82" name="Group 38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43286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87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83" name="Group 41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43284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85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</p:grpSp>
      </p:grpSp>
      <p:sp>
        <p:nvSpPr>
          <p:cNvPr id="43018" name="Oval 74"/>
          <p:cNvSpPr>
            <a:spLocks noChangeArrowheads="1"/>
          </p:cNvSpPr>
          <p:nvPr/>
        </p:nvSpPr>
        <p:spPr bwMode="auto">
          <a:xfrm>
            <a:off x="4672013" y="1855788"/>
            <a:ext cx="419100" cy="4238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Text Box 75"/>
          <p:cNvSpPr txBox="1">
            <a:spLocks noChangeArrowheads="1"/>
          </p:cNvSpPr>
          <p:nvPr/>
        </p:nvSpPr>
        <p:spPr bwMode="auto">
          <a:xfrm>
            <a:off x="4298950" y="1444625"/>
            <a:ext cx="11126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 err="1">
                <a:latin typeface="Calibri"/>
                <a:cs typeface="Calibri"/>
              </a:rPr>
              <a:t>Z</a:t>
            </a:r>
            <a:r>
              <a:rPr lang="en-US" sz="1800" baseline="-25000" dirty="0" err="1">
                <a:latin typeface="Calibri"/>
                <a:cs typeface="Calibri"/>
              </a:rPr>
              <a:t>i,m</a:t>
            </a:r>
            <a:r>
              <a:rPr lang="en-US" sz="1800" dirty="0">
                <a:latin typeface="Calibri"/>
                <a:cs typeface="Calibri"/>
              </a:rPr>
              <a:t>= </a:t>
            </a:r>
            <a:r>
              <a:rPr lang="en-US" sz="1800" dirty="0" err="1">
                <a:latin typeface="Calibri"/>
                <a:cs typeface="Calibri"/>
              </a:rPr>
              <a:t>d</a:t>
            </a:r>
            <a:r>
              <a:rPr lang="en-US" sz="1800" baseline="-25000" dirty="0" err="1">
                <a:latin typeface="Calibri"/>
                <a:cs typeface="Calibri"/>
              </a:rPr>
              <a:t>i</a:t>
            </a:r>
            <a:r>
              <a:rPr lang="en-US" baseline="30000" dirty="0" err="1">
                <a:latin typeface="Calibri"/>
                <a:cs typeface="Calibri"/>
              </a:rPr>
              <a:t>.</a:t>
            </a:r>
            <a:r>
              <a:rPr lang="en-US" sz="1800" dirty="0" err="1">
                <a:latin typeface="Calibri"/>
                <a:cs typeface="Calibri"/>
              </a:rPr>
              <a:t>c</a:t>
            </a:r>
            <a:r>
              <a:rPr lang="en-US" sz="1800" baseline="-25000" dirty="0" err="1">
                <a:latin typeface="Calibri"/>
                <a:cs typeface="Calibri"/>
              </a:rPr>
              <a:t>m</a:t>
            </a:r>
            <a:endParaRPr lang="en-US" sz="1800" baseline="-25000" dirty="0">
              <a:latin typeface="Calibri"/>
              <a:cs typeface="Calibri"/>
            </a:endParaRPr>
          </a:p>
        </p:txBody>
      </p:sp>
      <p:sp>
        <p:nvSpPr>
          <p:cNvPr id="43020" name="Line 72"/>
          <p:cNvSpPr>
            <a:spLocks noChangeShapeType="1"/>
          </p:cNvSpPr>
          <p:nvPr/>
        </p:nvSpPr>
        <p:spPr bwMode="auto">
          <a:xfrm>
            <a:off x="4319588" y="1985963"/>
            <a:ext cx="319087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21" name="Line 73"/>
          <p:cNvSpPr>
            <a:spLocks noChangeShapeType="1"/>
          </p:cNvSpPr>
          <p:nvPr/>
        </p:nvSpPr>
        <p:spPr bwMode="auto">
          <a:xfrm flipV="1">
            <a:off x="4333875" y="2251075"/>
            <a:ext cx="403225" cy="4302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0" name="Group 149"/>
          <p:cNvGrpSpPr>
            <a:grpSpLocks/>
          </p:cNvGrpSpPr>
          <p:nvPr/>
        </p:nvGrpSpPr>
        <p:grpSpPr bwMode="auto">
          <a:xfrm>
            <a:off x="3141663" y="1695450"/>
            <a:ext cx="1254125" cy="1236663"/>
            <a:chOff x="1979" y="1068"/>
            <a:chExt cx="790" cy="779"/>
          </a:xfrm>
        </p:grpSpPr>
        <p:sp>
          <p:nvSpPr>
            <p:cNvPr id="43239" name="Rectangle 13"/>
            <p:cNvSpPr>
              <a:spLocks noChangeArrowheads="1"/>
            </p:cNvSpPr>
            <p:nvPr/>
          </p:nvSpPr>
          <p:spPr bwMode="auto">
            <a:xfrm>
              <a:off x="2028" y="1092"/>
              <a:ext cx="669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40" name="Text Box 16"/>
            <p:cNvSpPr txBox="1">
              <a:spLocks noChangeArrowheads="1"/>
            </p:cNvSpPr>
            <p:nvPr/>
          </p:nvSpPr>
          <p:spPr bwMode="auto">
            <a:xfrm>
              <a:off x="2186" y="1068"/>
              <a:ext cx="34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  <a:cs typeface="Calibri"/>
                </a:rPr>
                <a:t>d</a:t>
              </a:r>
              <a:r>
                <a:rPr lang="en-US" sz="1200" baseline="-25000" dirty="0">
                  <a:latin typeface="Calibri"/>
                  <a:cs typeface="Calibri"/>
                </a:rPr>
                <a:t>0</a:t>
              </a:r>
              <a:r>
                <a:rPr lang="en-US" sz="1200" dirty="0">
                  <a:latin typeface="Calibri"/>
                  <a:cs typeface="Calibri"/>
                </a:rPr>
                <a:t> = 1</a:t>
              </a:r>
            </a:p>
          </p:txBody>
        </p:sp>
        <p:grpSp>
          <p:nvGrpSpPr>
            <p:cNvPr id="43241" name="Group 45"/>
            <p:cNvGrpSpPr>
              <a:grpSpLocks/>
            </p:cNvGrpSpPr>
            <p:nvPr/>
          </p:nvGrpSpPr>
          <p:grpSpPr bwMode="auto">
            <a:xfrm>
              <a:off x="1979" y="1540"/>
              <a:ext cx="790" cy="307"/>
              <a:chOff x="1313" y="1534"/>
              <a:chExt cx="790" cy="307"/>
            </a:xfrm>
          </p:grpSpPr>
          <p:sp>
            <p:nvSpPr>
              <p:cNvPr id="43242" name="Text Box 46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243" name="Group 47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43265" name="Rectangle 48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66" name="Line 49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267" name="Line 50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3244" name="Group 51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43262" name="Rectangle 52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63" name="Line 53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264" name="Line 54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245" name="Rectangle 55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46" name="Rectangle 56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47" name="Text Box 57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48" name="Text Box 58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49" name="Text Box 59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250" name="Group 60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43260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61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51" name="Group 63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43258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59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52" name="Group 66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43256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57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53" name="Group 69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43254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55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</p:grpSp>
      </p:grpSp>
      <p:grpSp>
        <p:nvGrpSpPr>
          <p:cNvPr id="18" name="Group 76"/>
          <p:cNvGrpSpPr>
            <a:grpSpLocks/>
          </p:cNvGrpSpPr>
          <p:nvPr/>
        </p:nvGrpSpPr>
        <p:grpSpPr bwMode="auto">
          <a:xfrm>
            <a:off x="6461125" y="1830388"/>
            <a:ext cx="1254125" cy="487362"/>
            <a:chOff x="1313" y="1534"/>
            <a:chExt cx="790" cy="307"/>
          </a:xfrm>
        </p:grpSpPr>
        <p:sp>
          <p:nvSpPr>
            <p:cNvPr id="43213" name="Text Box 77"/>
            <p:cNvSpPr txBox="1">
              <a:spLocks noChangeArrowheads="1"/>
            </p:cNvSpPr>
            <p:nvPr/>
          </p:nvSpPr>
          <p:spPr bwMode="auto">
            <a:xfrm>
              <a:off x="1313" y="1534"/>
              <a:ext cx="1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dirty="0">
                  <a:latin typeface="Calibri"/>
                  <a:cs typeface="Calibri"/>
                </a:rPr>
                <a:t>1</a:t>
              </a:r>
            </a:p>
          </p:txBody>
        </p:sp>
        <p:grpSp>
          <p:nvGrpSpPr>
            <p:cNvPr id="43214" name="Group 78"/>
            <p:cNvGrpSpPr>
              <a:grpSpLocks/>
            </p:cNvGrpSpPr>
            <p:nvPr/>
          </p:nvGrpSpPr>
          <p:grpSpPr bwMode="auto">
            <a:xfrm>
              <a:off x="1353" y="1539"/>
              <a:ext cx="258" cy="147"/>
              <a:chOff x="1353" y="1539"/>
              <a:chExt cx="258" cy="144"/>
            </a:xfrm>
          </p:grpSpPr>
          <p:sp>
            <p:nvSpPr>
              <p:cNvPr id="43236" name="Rectangle 79"/>
              <p:cNvSpPr>
                <a:spLocks noChangeArrowheads="1"/>
              </p:cNvSpPr>
              <p:nvPr/>
            </p:nvSpPr>
            <p:spPr bwMode="auto">
              <a:xfrm>
                <a:off x="1353" y="1539"/>
                <a:ext cx="25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37" name="Line 80"/>
              <p:cNvSpPr>
                <a:spLocks noChangeShapeType="1"/>
              </p:cNvSpPr>
              <p:nvPr/>
            </p:nvSpPr>
            <p:spPr bwMode="auto">
              <a:xfrm>
                <a:off x="1521" y="1542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3238" name="Line 81"/>
              <p:cNvSpPr>
                <a:spLocks noChangeShapeType="1"/>
              </p:cNvSpPr>
              <p:nvPr/>
            </p:nvSpPr>
            <p:spPr bwMode="auto">
              <a:xfrm>
                <a:off x="1437" y="1545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43215" name="Group 82"/>
            <p:cNvGrpSpPr>
              <a:grpSpLocks/>
            </p:cNvGrpSpPr>
            <p:nvPr/>
          </p:nvGrpSpPr>
          <p:grpSpPr bwMode="auto">
            <a:xfrm>
              <a:off x="1773" y="1686"/>
              <a:ext cx="258" cy="144"/>
              <a:chOff x="1353" y="1539"/>
              <a:chExt cx="258" cy="144"/>
            </a:xfrm>
          </p:grpSpPr>
          <p:sp>
            <p:nvSpPr>
              <p:cNvPr id="43233" name="Rectangle 83"/>
              <p:cNvSpPr>
                <a:spLocks noChangeArrowheads="1"/>
              </p:cNvSpPr>
              <p:nvPr/>
            </p:nvSpPr>
            <p:spPr bwMode="auto">
              <a:xfrm>
                <a:off x="1353" y="1539"/>
                <a:ext cx="25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34" name="Line 84"/>
              <p:cNvSpPr>
                <a:spLocks noChangeShapeType="1"/>
              </p:cNvSpPr>
              <p:nvPr/>
            </p:nvSpPr>
            <p:spPr bwMode="auto">
              <a:xfrm>
                <a:off x="1521" y="1542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3235" name="Line 85"/>
              <p:cNvSpPr>
                <a:spLocks noChangeShapeType="1"/>
              </p:cNvSpPr>
              <p:nvPr/>
            </p:nvSpPr>
            <p:spPr bwMode="auto">
              <a:xfrm>
                <a:off x="1437" y="1545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43216" name="Rectangle 86"/>
            <p:cNvSpPr>
              <a:spLocks noChangeArrowheads="1"/>
            </p:cNvSpPr>
            <p:nvPr/>
          </p:nvSpPr>
          <p:spPr bwMode="auto">
            <a:xfrm>
              <a:off x="1611" y="1686"/>
              <a:ext cx="81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7" name="Rectangle 87"/>
            <p:cNvSpPr>
              <a:spLocks noChangeArrowheads="1"/>
            </p:cNvSpPr>
            <p:nvPr/>
          </p:nvSpPr>
          <p:spPr bwMode="auto">
            <a:xfrm>
              <a:off x="1692" y="1536"/>
              <a:ext cx="81" cy="1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8" name="Text Box 88"/>
            <p:cNvSpPr txBox="1">
              <a:spLocks noChangeArrowheads="1"/>
            </p:cNvSpPr>
            <p:nvPr/>
          </p:nvSpPr>
          <p:spPr bwMode="auto">
            <a:xfrm>
              <a:off x="1391" y="1534"/>
              <a:ext cx="1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dirty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43219" name="Text Box 89"/>
            <p:cNvSpPr txBox="1">
              <a:spLocks noChangeArrowheads="1"/>
            </p:cNvSpPr>
            <p:nvPr/>
          </p:nvSpPr>
          <p:spPr bwMode="auto">
            <a:xfrm>
              <a:off x="1478" y="1534"/>
              <a:ext cx="1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dirty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43220" name="Text Box 90"/>
            <p:cNvSpPr txBox="1">
              <a:spLocks noChangeArrowheads="1"/>
            </p:cNvSpPr>
            <p:nvPr/>
          </p:nvSpPr>
          <p:spPr bwMode="auto">
            <a:xfrm>
              <a:off x="1652" y="1540"/>
              <a:ext cx="1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dirty="0">
                  <a:latin typeface="Calibri"/>
                  <a:cs typeface="Calibri"/>
                </a:rPr>
                <a:t>1</a:t>
              </a:r>
            </a:p>
          </p:txBody>
        </p:sp>
        <p:grpSp>
          <p:nvGrpSpPr>
            <p:cNvPr id="43221" name="Group 91"/>
            <p:cNvGrpSpPr>
              <a:grpSpLocks/>
            </p:cNvGrpSpPr>
            <p:nvPr/>
          </p:nvGrpSpPr>
          <p:grpSpPr bwMode="auto">
            <a:xfrm>
              <a:off x="1565" y="1684"/>
              <a:ext cx="211" cy="157"/>
              <a:chOff x="857" y="1909"/>
              <a:chExt cx="211" cy="157"/>
            </a:xfrm>
          </p:grpSpPr>
          <p:sp>
            <p:nvSpPr>
              <p:cNvPr id="43231" name="Text Box 92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32" name="Text Box 93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-</a:t>
                </a:r>
              </a:p>
            </p:txBody>
          </p:sp>
        </p:grpSp>
        <p:grpSp>
          <p:nvGrpSpPr>
            <p:cNvPr id="43222" name="Group 94"/>
            <p:cNvGrpSpPr>
              <a:grpSpLocks/>
            </p:cNvGrpSpPr>
            <p:nvPr/>
          </p:nvGrpSpPr>
          <p:grpSpPr bwMode="auto">
            <a:xfrm>
              <a:off x="1730" y="1684"/>
              <a:ext cx="211" cy="157"/>
              <a:chOff x="857" y="1909"/>
              <a:chExt cx="211" cy="157"/>
            </a:xfrm>
          </p:grpSpPr>
          <p:sp>
            <p:nvSpPr>
              <p:cNvPr id="43229" name="Text Box 95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30" name="Text Box 96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-</a:t>
                </a:r>
              </a:p>
            </p:txBody>
          </p:sp>
        </p:grpSp>
        <p:grpSp>
          <p:nvGrpSpPr>
            <p:cNvPr id="43223" name="Group 97"/>
            <p:cNvGrpSpPr>
              <a:grpSpLocks/>
            </p:cNvGrpSpPr>
            <p:nvPr/>
          </p:nvGrpSpPr>
          <p:grpSpPr bwMode="auto">
            <a:xfrm>
              <a:off x="1808" y="1684"/>
              <a:ext cx="211" cy="157"/>
              <a:chOff x="857" y="1909"/>
              <a:chExt cx="211" cy="157"/>
            </a:xfrm>
          </p:grpSpPr>
          <p:sp>
            <p:nvSpPr>
              <p:cNvPr id="43227" name="Text Box 98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28" name="Text Box 99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-</a:t>
                </a:r>
              </a:p>
            </p:txBody>
          </p:sp>
        </p:grpSp>
        <p:grpSp>
          <p:nvGrpSpPr>
            <p:cNvPr id="43224" name="Group 100"/>
            <p:cNvGrpSpPr>
              <a:grpSpLocks/>
            </p:cNvGrpSpPr>
            <p:nvPr/>
          </p:nvGrpSpPr>
          <p:grpSpPr bwMode="auto">
            <a:xfrm>
              <a:off x="1892" y="1681"/>
              <a:ext cx="211" cy="157"/>
              <a:chOff x="857" y="1909"/>
              <a:chExt cx="211" cy="157"/>
            </a:xfrm>
          </p:grpSpPr>
          <p:sp>
            <p:nvSpPr>
              <p:cNvPr id="43225" name="Text Box 101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26" name="Text Box 102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-</a:t>
                </a:r>
              </a:p>
            </p:txBody>
          </p:sp>
        </p:grpSp>
      </p:grpSp>
      <p:grpSp>
        <p:nvGrpSpPr>
          <p:cNvPr id="25" name="Group 136"/>
          <p:cNvGrpSpPr>
            <a:grpSpLocks/>
          </p:cNvGrpSpPr>
          <p:nvPr/>
        </p:nvGrpSpPr>
        <p:grpSpPr bwMode="auto">
          <a:xfrm>
            <a:off x="5360988" y="1830388"/>
            <a:ext cx="1249362" cy="487362"/>
            <a:chOff x="4928" y="1534"/>
            <a:chExt cx="787" cy="307"/>
          </a:xfrm>
        </p:grpSpPr>
        <p:grpSp>
          <p:nvGrpSpPr>
            <p:cNvPr id="43182" name="Group 134"/>
            <p:cNvGrpSpPr>
              <a:grpSpLocks/>
            </p:cNvGrpSpPr>
            <p:nvPr/>
          </p:nvGrpSpPr>
          <p:grpSpPr bwMode="auto">
            <a:xfrm>
              <a:off x="5354" y="1534"/>
              <a:ext cx="361" cy="154"/>
              <a:chOff x="5009" y="1132"/>
              <a:chExt cx="361" cy="154"/>
            </a:xfrm>
          </p:grpSpPr>
          <p:sp>
            <p:nvSpPr>
              <p:cNvPr id="43206" name="Text Box 104"/>
              <p:cNvSpPr txBox="1">
                <a:spLocks noChangeArrowheads="1"/>
              </p:cNvSpPr>
              <p:nvPr/>
            </p:nvSpPr>
            <p:spPr bwMode="auto">
              <a:xfrm>
                <a:off x="5009" y="113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207" name="Group 105"/>
              <p:cNvGrpSpPr>
                <a:grpSpLocks/>
              </p:cNvGrpSpPr>
              <p:nvPr/>
            </p:nvGrpSpPr>
            <p:grpSpPr bwMode="auto">
              <a:xfrm>
                <a:off x="5049" y="1137"/>
                <a:ext cx="258" cy="147"/>
                <a:chOff x="1353" y="1539"/>
                <a:chExt cx="258" cy="144"/>
              </a:xfrm>
            </p:grpSpPr>
            <p:sp>
              <p:nvSpPr>
                <p:cNvPr id="43210" name="Rectangle 106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11" name="Line 107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212" name="Line 108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208" name="Text Box 115"/>
              <p:cNvSpPr txBox="1">
                <a:spLocks noChangeArrowheads="1"/>
              </p:cNvSpPr>
              <p:nvPr/>
            </p:nvSpPr>
            <p:spPr bwMode="auto">
              <a:xfrm>
                <a:off x="5087" y="113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09" name="Text Box 116"/>
              <p:cNvSpPr txBox="1">
                <a:spLocks noChangeArrowheads="1"/>
              </p:cNvSpPr>
              <p:nvPr/>
            </p:nvSpPr>
            <p:spPr bwMode="auto">
              <a:xfrm>
                <a:off x="5174" y="113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</p:grpSp>
        <p:grpSp>
          <p:nvGrpSpPr>
            <p:cNvPr id="43183" name="Group 135"/>
            <p:cNvGrpSpPr>
              <a:grpSpLocks/>
            </p:cNvGrpSpPr>
            <p:nvPr/>
          </p:nvGrpSpPr>
          <p:grpSpPr bwMode="auto">
            <a:xfrm>
              <a:off x="4928" y="1536"/>
              <a:ext cx="550" cy="305"/>
              <a:chOff x="5114" y="1518"/>
              <a:chExt cx="550" cy="305"/>
            </a:xfrm>
          </p:grpSpPr>
          <p:grpSp>
            <p:nvGrpSpPr>
              <p:cNvPr id="43184" name="Group 133"/>
              <p:cNvGrpSpPr>
                <a:grpSpLocks/>
              </p:cNvGrpSpPr>
              <p:nvPr/>
            </p:nvGrpSpPr>
            <p:grpSpPr bwMode="auto">
              <a:xfrm>
                <a:off x="5375" y="1518"/>
                <a:ext cx="196" cy="158"/>
                <a:chOff x="5378" y="1518"/>
                <a:chExt cx="196" cy="158"/>
              </a:xfrm>
            </p:grpSpPr>
            <p:sp>
              <p:nvSpPr>
                <p:cNvPr id="43204" name="Rectangle 114"/>
                <p:cNvSpPr>
                  <a:spLocks noChangeArrowheads="1"/>
                </p:cNvSpPr>
                <p:nvPr/>
              </p:nvSpPr>
              <p:spPr bwMode="auto">
                <a:xfrm>
                  <a:off x="5418" y="1518"/>
                  <a:ext cx="81" cy="15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05" name="Text Box 117"/>
                <p:cNvSpPr txBox="1">
                  <a:spLocks noChangeArrowheads="1"/>
                </p:cNvSpPr>
                <p:nvPr/>
              </p:nvSpPr>
              <p:spPr bwMode="auto">
                <a:xfrm>
                  <a:off x="5378" y="152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</p:grpSp>
          <p:grpSp>
            <p:nvGrpSpPr>
              <p:cNvPr id="43185" name="Group 132"/>
              <p:cNvGrpSpPr>
                <a:grpSpLocks/>
              </p:cNvGrpSpPr>
              <p:nvPr/>
            </p:nvGrpSpPr>
            <p:grpSpPr bwMode="auto">
              <a:xfrm>
                <a:off x="5453" y="1666"/>
                <a:ext cx="211" cy="157"/>
                <a:chOff x="5261" y="1282"/>
                <a:chExt cx="211" cy="157"/>
              </a:xfrm>
            </p:grpSpPr>
            <p:sp>
              <p:nvSpPr>
                <p:cNvPr id="43200" name="Rectangle 113"/>
                <p:cNvSpPr>
                  <a:spLocks noChangeArrowheads="1"/>
                </p:cNvSpPr>
                <p:nvPr/>
              </p:nvSpPr>
              <p:spPr bwMode="auto">
                <a:xfrm>
                  <a:off x="5307" y="1284"/>
                  <a:ext cx="81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3201" name="Group 118"/>
                <p:cNvGrpSpPr>
                  <a:grpSpLocks/>
                </p:cNvGrpSpPr>
                <p:nvPr/>
              </p:nvGrpSpPr>
              <p:grpSpPr bwMode="auto">
                <a:xfrm>
                  <a:off x="5261" y="1282"/>
                  <a:ext cx="211" cy="157"/>
                  <a:chOff x="857" y="1909"/>
                  <a:chExt cx="211" cy="157"/>
                </a:xfrm>
              </p:grpSpPr>
              <p:sp>
                <p:nvSpPr>
                  <p:cNvPr id="43202" name="Text Box 1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1</a:t>
                    </a:r>
                  </a:p>
                </p:txBody>
              </p:sp>
              <p:sp>
                <p:nvSpPr>
                  <p:cNvPr id="43203" name="Text Box 1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-</a:t>
                    </a:r>
                  </a:p>
                </p:txBody>
              </p:sp>
            </p:grpSp>
          </p:grpSp>
          <p:grpSp>
            <p:nvGrpSpPr>
              <p:cNvPr id="43186" name="Group 131"/>
              <p:cNvGrpSpPr>
                <a:grpSpLocks/>
              </p:cNvGrpSpPr>
              <p:nvPr/>
            </p:nvGrpSpPr>
            <p:grpSpPr bwMode="auto">
              <a:xfrm>
                <a:off x="5114" y="1663"/>
                <a:ext cx="373" cy="160"/>
                <a:chOff x="5426" y="1279"/>
                <a:chExt cx="373" cy="160"/>
              </a:xfrm>
            </p:grpSpPr>
            <p:grpSp>
              <p:nvGrpSpPr>
                <p:cNvPr id="43187" name="Group 109"/>
                <p:cNvGrpSpPr>
                  <a:grpSpLocks/>
                </p:cNvGrpSpPr>
                <p:nvPr/>
              </p:nvGrpSpPr>
              <p:grpSpPr bwMode="auto">
                <a:xfrm>
                  <a:off x="5469" y="1284"/>
                  <a:ext cx="258" cy="144"/>
                  <a:chOff x="1353" y="1539"/>
                  <a:chExt cx="258" cy="144"/>
                </a:xfrm>
              </p:grpSpPr>
              <p:sp>
                <p:nvSpPr>
                  <p:cNvPr id="43197" name="Rectangle 110"/>
                  <p:cNvSpPr>
                    <a:spLocks noChangeArrowheads="1"/>
                  </p:cNvSpPr>
                  <p:nvPr/>
                </p:nvSpPr>
                <p:spPr bwMode="auto">
                  <a:xfrm>
                    <a:off x="1353" y="1539"/>
                    <a:ext cx="258" cy="14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98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1521" y="1542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43199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1437" y="1545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188" name="Group 121"/>
                <p:cNvGrpSpPr>
                  <a:grpSpLocks/>
                </p:cNvGrpSpPr>
                <p:nvPr/>
              </p:nvGrpSpPr>
              <p:grpSpPr bwMode="auto">
                <a:xfrm>
                  <a:off x="5426" y="1282"/>
                  <a:ext cx="211" cy="157"/>
                  <a:chOff x="857" y="1909"/>
                  <a:chExt cx="211" cy="157"/>
                </a:xfrm>
              </p:grpSpPr>
              <p:sp>
                <p:nvSpPr>
                  <p:cNvPr id="43195" name="Text Box 1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1</a:t>
                    </a:r>
                  </a:p>
                </p:txBody>
              </p:sp>
              <p:sp>
                <p:nvSpPr>
                  <p:cNvPr id="43196" name="Text Box 1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-</a:t>
                    </a:r>
                  </a:p>
                </p:txBody>
              </p:sp>
            </p:grpSp>
            <p:grpSp>
              <p:nvGrpSpPr>
                <p:cNvPr id="43189" name="Group 124"/>
                <p:cNvGrpSpPr>
                  <a:grpSpLocks/>
                </p:cNvGrpSpPr>
                <p:nvPr/>
              </p:nvGrpSpPr>
              <p:grpSpPr bwMode="auto">
                <a:xfrm>
                  <a:off x="5504" y="1282"/>
                  <a:ext cx="211" cy="157"/>
                  <a:chOff x="857" y="1909"/>
                  <a:chExt cx="211" cy="157"/>
                </a:xfrm>
              </p:grpSpPr>
              <p:sp>
                <p:nvSpPr>
                  <p:cNvPr id="43193" name="Text Box 1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1</a:t>
                    </a:r>
                  </a:p>
                </p:txBody>
              </p:sp>
              <p:sp>
                <p:nvSpPr>
                  <p:cNvPr id="43194" name="Text Box 1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-</a:t>
                    </a:r>
                  </a:p>
                </p:txBody>
              </p:sp>
            </p:grpSp>
            <p:grpSp>
              <p:nvGrpSpPr>
                <p:cNvPr id="43190" name="Group 127"/>
                <p:cNvGrpSpPr>
                  <a:grpSpLocks/>
                </p:cNvGrpSpPr>
                <p:nvPr/>
              </p:nvGrpSpPr>
              <p:grpSpPr bwMode="auto">
                <a:xfrm>
                  <a:off x="5588" y="1279"/>
                  <a:ext cx="211" cy="157"/>
                  <a:chOff x="857" y="1909"/>
                  <a:chExt cx="211" cy="157"/>
                </a:xfrm>
              </p:grpSpPr>
              <p:sp>
                <p:nvSpPr>
                  <p:cNvPr id="43191" name="Text Box 1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1</a:t>
                    </a:r>
                  </a:p>
                </p:txBody>
              </p:sp>
              <p:sp>
                <p:nvSpPr>
                  <p:cNvPr id="43192" name="Text Box 1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-</a:t>
                    </a:r>
                  </a:p>
                </p:txBody>
              </p:sp>
            </p:grpSp>
          </p:grpSp>
        </p:grpSp>
      </p:grpSp>
      <p:sp>
        <p:nvSpPr>
          <p:cNvPr id="43025" name="Text Box 137"/>
          <p:cNvSpPr txBox="1">
            <a:spLocks noChangeArrowheads="1"/>
          </p:cNvSpPr>
          <p:nvPr/>
        </p:nvSpPr>
        <p:spPr bwMode="auto">
          <a:xfrm>
            <a:off x="6582108" y="2308225"/>
            <a:ext cx="8422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latin typeface="Calibri"/>
                <a:cs typeface="Calibri"/>
              </a:rPr>
              <a:t>slot 0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channel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output</a:t>
            </a:r>
          </a:p>
        </p:txBody>
      </p:sp>
      <p:sp>
        <p:nvSpPr>
          <p:cNvPr id="43026" name="Text Box 138"/>
          <p:cNvSpPr txBox="1">
            <a:spLocks noChangeArrowheads="1"/>
          </p:cNvSpPr>
          <p:nvPr/>
        </p:nvSpPr>
        <p:spPr bwMode="auto">
          <a:xfrm>
            <a:off x="5539120" y="2327275"/>
            <a:ext cx="8422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latin typeface="Calibri"/>
                <a:cs typeface="Calibri"/>
              </a:rPr>
              <a:t>slot 1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channel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output</a:t>
            </a:r>
          </a:p>
        </p:txBody>
      </p:sp>
      <p:sp>
        <p:nvSpPr>
          <p:cNvPr id="43027" name="Line 139"/>
          <p:cNvSpPr>
            <a:spLocks noChangeShapeType="1"/>
          </p:cNvSpPr>
          <p:nvPr/>
        </p:nvSpPr>
        <p:spPr bwMode="auto">
          <a:xfrm flipH="1">
            <a:off x="5438775" y="1666875"/>
            <a:ext cx="9525" cy="947738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28" name="Line 140"/>
          <p:cNvSpPr>
            <a:spLocks noChangeShapeType="1"/>
          </p:cNvSpPr>
          <p:nvPr/>
        </p:nvSpPr>
        <p:spPr bwMode="auto">
          <a:xfrm flipH="1">
            <a:off x="6510338" y="1647825"/>
            <a:ext cx="9525" cy="947738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29" name="Line 141"/>
          <p:cNvSpPr>
            <a:spLocks noChangeShapeType="1"/>
          </p:cNvSpPr>
          <p:nvPr/>
        </p:nvSpPr>
        <p:spPr bwMode="auto">
          <a:xfrm flipH="1">
            <a:off x="7624763" y="1657350"/>
            <a:ext cx="9525" cy="947738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30" name="Text Box 142"/>
          <p:cNvSpPr txBox="1">
            <a:spLocks noChangeArrowheads="1"/>
          </p:cNvSpPr>
          <p:nvPr/>
        </p:nvSpPr>
        <p:spPr bwMode="auto">
          <a:xfrm>
            <a:off x="5418138" y="1184275"/>
            <a:ext cx="2427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latin typeface="Calibri"/>
                <a:cs typeface="Calibri"/>
              </a:rPr>
              <a:t>channel output </a:t>
            </a:r>
            <a:r>
              <a:rPr lang="en-US" sz="2000" dirty="0" err="1">
                <a:latin typeface="Calibri"/>
                <a:cs typeface="Calibri"/>
              </a:rPr>
              <a:t>Z</a:t>
            </a:r>
            <a:r>
              <a:rPr lang="en-US" sz="2000" baseline="-25000" dirty="0" err="1">
                <a:latin typeface="Calibri"/>
                <a:cs typeface="Calibri"/>
              </a:rPr>
              <a:t>i,m</a:t>
            </a:r>
            <a:endParaRPr lang="en-US" sz="2000" baseline="-25000" dirty="0">
              <a:latin typeface="Calibri"/>
              <a:cs typeface="Calibri"/>
            </a:endParaRPr>
          </a:p>
        </p:txBody>
      </p:sp>
      <p:sp>
        <p:nvSpPr>
          <p:cNvPr id="43031" name="Text Box 143"/>
          <p:cNvSpPr txBox="1">
            <a:spLocks noChangeArrowheads="1"/>
          </p:cNvSpPr>
          <p:nvPr/>
        </p:nvSpPr>
        <p:spPr bwMode="auto">
          <a:xfrm>
            <a:off x="100042" y="2089219"/>
            <a:ext cx="12413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sender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adds code</a:t>
            </a:r>
          </a:p>
        </p:txBody>
      </p:sp>
      <p:sp>
        <p:nvSpPr>
          <p:cNvPr id="43032" name="Text Box 144"/>
          <p:cNvSpPr txBox="1">
            <a:spLocks noChangeArrowheads="1"/>
          </p:cNvSpPr>
          <p:nvPr/>
        </p:nvSpPr>
        <p:spPr bwMode="auto">
          <a:xfrm>
            <a:off x="1485900" y="2454275"/>
            <a:ext cx="6401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cs typeface="Calibri"/>
              </a:rPr>
              <a:t>code</a:t>
            </a:r>
          </a:p>
        </p:txBody>
      </p:sp>
      <p:sp>
        <p:nvSpPr>
          <p:cNvPr id="43033" name="Text Box 145"/>
          <p:cNvSpPr txBox="1">
            <a:spLocks noChangeArrowheads="1"/>
          </p:cNvSpPr>
          <p:nvPr/>
        </p:nvSpPr>
        <p:spPr bwMode="auto">
          <a:xfrm>
            <a:off x="1525588" y="1679575"/>
            <a:ext cx="6044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cs typeface="Calibri"/>
              </a:rPr>
              <a:t>data</a:t>
            </a:r>
          </a:p>
          <a:p>
            <a:r>
              <a:rPr lang="en-US" sz="1800" dirty="0">
                <a:latin typeface="Calibri"/>
                <a:cs typeface="Calibri"/>
              </a:rPr>
              <a:t>bits</a:t>
            </a:r>
          </a:p>
        </p:txBody>
      </p:sp>
      <p:sp>
        <p:nvSpPr>
          <p:cNvPr id="43034" name="Line 146"/>
          <p:cNvSpPr>
            <a:spLocks noChangeShapeType="1"/>
          </p:cNvSpPr>
          <p:nvPr/>
        </p:nvSpPr>
        <p:spPr bwMode="auto">
          <a:xfrm>
            <a:off x="5132388" y="2054225"/>
            <a:ext cx="319087" cy="4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35" name="Line 151"/>
          <p:cNvSpPr>
            <a:spLocks noChangeShapeType="1"/>
          </p:cNvSpPr>
          <p:nvPr/>
        </p:nvSpPr>
        <p:spPr bwMode="auto">
          <a:xfrm>
            <a:off x="4033838" y="4167188"/>
            <a:ext cx="0" cy="1624012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36" name="Line 152"/>
          <p:cNvSpPr>
            <a:spLocks noChangeShapeType="1"/>
          </p:cNvSpPr>
          <p:nvPr/>
        </p:nvSpPr>
        <p:spPr bwMode="auto">
          <a:xfrm>
            <a:off x="5110163" y="4143375"/>
            <a:ext cx="0" cy="1624013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37" name="Text Box 153"/>
          <p:cNvSpPr txBox="1">
            <a:spLocks noChangeArrowheads="1"/>
          </p:cNvSpPr>
          <p:nvPr/>
        </p:nvSpPr>
        <p:spPr bwMode="auto">
          <a:xfrm>
            <a:off x="3222625" y="5575300"/>
            <a:ext cx="6393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cs typeface="Calibri"/>
              </a:rPr>
              <a:t>slot 1</a:t>
            </a:r>
          </a:p>
        </p:txBody>
      </p:sp>
      <p:sp>
        <p:nvSpPr>
          <p:cNvPr id="43038" name="Text Box 154"/>
          <p:cNvSpPr txBox="1">
            <a:spLocks noChangeArrowheads="1"/>
          </p:cNvSpPr>
          <p:nvPr/>
        </p:nvSpPr>
        <p:spPr bwMode="auto">
          <a:xfrm>
            <a:off x="4241800" y="5580063"/>
            <a:ext cx="6393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cs typeface="Calibri"/>
              </a:rPr>
              <a:t>slot 0</a:t>
            </a:r>
          </a:p>
        </p:txBody>
      </p:sp>
      <p:sp>
        <p:nvSpPr>
          <p:cNvPr id="43039" name="Line 156"/>
          <p:cNvSpPr>
            <a:spLocks noChangeShapeType="1"/>
          </p:cNvSpPr>
          <p:nvPr/>
        </p:nvSpPr>
        <p:spPr bwMode="auto">
          <a:xfrm>
            <a:off x="2957513" y="4206875"/>
            <a:ext cx="0" cy="1624013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295" name="Group 298"/>
          <p:cNvGrpSpPr>
            <a:grpSpLocks/>
          </p:cNvGrpSpPr>
          <p:nvPr/>
        </p:nvGrpSpPr>
        <p:grpSpPr bwMode="auto">
          <a:xfrm>
            <a:off x="6289675" y="4638683"/>
            <a:ext cx="1076325" cy="276226"/>
            <a:chOff x="3962" y="2922"/>
            <a:chExt cx="678" cy="174"/>
          </a:xfrm>
        </p:grpSpPr>
        <p:sp>
          <p:nvSpPr>
            <p:cNvPr id="43180" name="Rectangle 157"/>
            <p:cNvSpPr>
              <a:spLocks noChangeArrowheads="1"/>
            </p:cNvSpPr>
            <p:nvPr/>
          </p:nvSpPr>
          <p:spPr bwMode="auto">
            <a:xfrm>
              <a:off x="3962" y="2946"/>
              <a:ext cx="678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81" name="Text Box 158"/>
            <p:cNvSpPr txBox="1">
              <a:spLocks noChangeArrowheads="1"/>
            </p:cNvSpPr>
            <p:nvPr/>
          </p:nvSpPr>
          <p:spPr bwMode="auto">
            <a:xfrm>
              <a:off x="4048" y="2922"/>
              <a:ext cx="37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  <a:cs typeface="Calibri"/>
                </a:rPr>
                <a:t>d</a:t>
              </a:r>
              <a:r>
                <a:rPr lang="en-US" sz="1200" baseline="-25000" dirty="0">
                  <a:latin typeface="Calibri"/>
                  <a:cs typeface="Calibri"/>
                </a:rPr>
                <a:t>1</a:t>
              </a:r>
              <a:r>
                <a:rPr lang="en-US" sz="1200" dirty="0">
                  <a:latin typeface="Calibri"/>
                  <a:cs typeface="Calibri"/>
                </a:rPr>
                <a:t> = -1</a:t>
              </a:r>
            </a:p>
          </p:txBody>
        </p:sp>
      </p:grpSp>
      <p:sp>
        <p:nvSpPr>
          <p:cNvPr id="43041" name="Oval 186"/>
          <p:cNvSpPr>
            <a:spLocks noChangeArrowheads="1"/>
          </p:cNvSpPr>
          <p:nvPr/>
        </p:nvSpPr>
        <p:spPr bwMode="auto">
          <a:xfrm>
            <a:off x="5505450" y="4470400"/>
            <a:ext cx="419100" cy="4238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2" name="Line 188"/>
          <p:cNvSpPr>
            <a:spLocks noChangeShapeType="1"/>
          </p:cNvSpPr>
          <p:nvPr/>
        </p:nvSpPr>
        <p:spPr bwMode="auto">
          <a:xfrm>
            <a:off x="5153025" y="4600575"/>
            <a:ext cx="319088" cy="4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43" name="Line 189"/>
          <p:cNvSpPr>
            <a:spLocks noChangeShapeType="1"/>
          </p:cNvSpPr>
          <p:nvPr/>
        </p:nvSpPr>
        <p:spPr bwMode="auto">
          <a:xfrm flipV="1">
            <a:off x="5167313" y="4865688"/>
            <a:ext cx="403225" cy="4302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296" name="Group 296"/>
          <p:cNvGrpSpPr>
            <a:grpSpLocks/>
          </p:cNvGrpSpPr>
          <p:nvPr/>
        </p:nvGrpSpPr>
        <p:grpSpPr bwMode="auto">
          <a:xfrm>
            <a:off x="7366000" y="4438658"/>
            <a:ext cx="1062038" cy="276226"/>
            <a:chOff x="4640" y="2796"/>
            <a:chExt cx="669" cy="174"/>
          </a:xfrm>
        </p:grpSpPr>
        <p:sp>
          <p:nvSpPr>
            <p:cNvPr id="43178" name="Rectangle 191"/>
            <p:cNvSpPr>
              <a:spLocks noChangeArrowheads="1"/>
            </p:cNvSpPr>
            <p:nvPr/>
          </p:nvSpPr>
          <p:spPr bwMode="auto">
            <a:xfrm>
              <a:off x="4640" y="2820"/>
              <a:ext cx="669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79" name="Text Box 192"/>
            <p:cNvSpPr txBox="1">
              <a:spLocks noChangeArrowheads="1"/>
            </p:cNvSpPr>
            <p:nvPr/>
          </p:nvSpPr>
          <p:spPr bwMode="auto">
            <a:xfrm>
              <a:off x="4798" y="2796"/>
              <a:ext cx="34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  <a:cs typeface="Calibri"/>
                </a:rPr>
                <a:t>d</a:t>
              </a:r>
              <a:r>
                <a:rPr lang="en-US" sz="1200" baseline="-25000" dirty="0">
                  <a:latin typeface="Calibri"/>
                  <a:cs typeface="Calibri"/>
                </a:rPr>
                <a:t>0</a:t>
              </a:r>
              <a:r>
                <a:rPr lang="en-US" sz="1200" dirty="0">
                  <a:latin typeface="Calibri"/>
                  <a:cs typeface="Calibri"/>
                </a:rPr>
                <a:t> = 1</a:t>
              </a:r>
            </a:p>
          </p:txBody>
        </p:sp>
      </p:grpSp>
      <p:grpSp>
        <p:nvGrpSpPr>
          <p:cNvPr id="297" name="Group 295"/>
          <p:cNvGrpSpPr>
            <a:grpSpLocks/>
          </p:cNvGrpSpPr>
          <p:nvPr/>
        </p:nvGrpSpPr>
        <p:grpSpPr bwMode="auto">
          <a:xfrm>
            <a:off x="3965575" y="4362450"/>
            <a:ext cx="1263650" cy="1184275"/>
            <a:chOff x="2498" y="2748"/>
            <a:chExt cx="796" cy="746"/>
          </a:xfrm>
        </p:grpSpPr>
        <p:grpSp>
          <p:nvGrpSpPr>
            <p:cNvPr id="43124" name="Group 193"/>
            <p:cNvGrpSpPr>
              <a:grpSpLocks/>
            </p:cNvGrpSpPr>
            <p:nvPr/>
          </p:nvGrpSpPr>
          <p:grpSpPr bwMode="auto">
            <a:xfrm>
              <a:off x="2504" y="3187"/>
              <a:ext cx="790" cy="307"/>
              <a:chOff x="1313" y="1534"/>
              <a:chExt cx="790" cy="307"/>
            </a:xfrm>
          </p:grpSpPr>
          <p:sp>
            <p:nvSpPr>
              <p:cNvPr id="43152" name="Text Box 194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153" name="Group 195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43175" name="Rectangle 196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76" name="Line 197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77" name="Line 198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3154" name="Group 199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43172" name="Rectangle 200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73" name="Line 201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74" name="Line 202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155" name="Rectangle 203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56" name="Rectangle 204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57" name="Text Box 205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58" name="Text Box 206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59" name="Text Box 207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160" name="Group 208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43170" name="Text Box 209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71" name="Text Box 210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61" name="Group 211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43168" name="Text Box 21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69" name="Text Box 21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62" name="Group 214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43166" name="Text Box 215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67" name="Text Box 216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63" name="Group 217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43164" name="Text Box 218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65" name="Text Box 219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</p:grpSp>
        <p:grpSp>
          <p:nvGrpSpPr>
            <p:cNvPr id="43125" name="Group 220"/>
            <p:cNvGrpSpPr>
              <a:grpSpLocks/>
            </p:cNvGrpSpPr>
            <p:nvPr/>
          </p:nvGrpSpPr>
          <p:grpSpPr bwMode="auto">
            <a:xfrm>
              <a:off x="2498" y="2748"/>
              <a:ext cx="790" cy="307"/>
              <a:chOff x="1313" y="1534"/>
              <a:chExt cx="790" cy="307"/>
            </a:xfrm>
          </p:grpSpPr>
          <p:sp>
            <p:nvSpPr>
              <p:cNvPr id="43126" name="Text Box 221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127" name="Group 222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43149" name="Rectangle 223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50" name="Line 224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51" name="Line 225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3128" name="Group 226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43146" name="Rectangle 227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47" name="Line 228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48" name="Line 229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129" name="Rectangle 230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30" name="Rectangle 231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31" name="Text Box 232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32" name="Text Box 233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33" name="Text Box 234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134" name="Group 235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43144" name="Text Box 236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45" name="Text Box 237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35" name="Group 238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43142" name="Text Box 239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43" name="Text Box 240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36" name="Group 241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43140" name="Text Box 24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41" name="Text Box 24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37" name="Group 244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43138" name="Text Box 245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39" name="Text Box 246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</p:grpSp>
      </p:grpSp>
      <p:grpSp>
        <p:nvGrpSpPr>
          <p:cNvPr id="312" name="Group 297"/>
          <p:cNvGrpSpPr>
            <a:grpSpLocks/>
          </p:cNvGrpSpPr>
          <p:nvPr/>
        </p:nvGrpSpPr>
        <p:grpSpPr bwMode="auto">
          <a:xfrm>
            <a:off x="2874963" y="4362450"/>
            <a:ext cx="1277937" cy="1174750"/>
            <a:chOff x="1811" y="2748"/>
            <a:chExt cx="805" cy="740"/>
          </a:xfrm>
        </p:grpSpPr>
        <p:grpSp>
          <p:nvGrpSpPr>
            <p:cNvPr id="43065" name="Group 159"/>
            <p:cNvGrpSpPr>
              <a:grpSpLocks/>
            </p:cNvGrpSpPr>
            <p:nvPr/>
          </p:nvGrpSpPr>
          <p:grpSpPr bwMode="auto">
            <a:xfrm>
              <a:off x="1826" y="3181"/>
              <a:ext cx="790" cy="307"/>
              <a:chOff x="1313" y="1534"/>
              <a:chExt cx="790" cy="307"/>
            </a:xfrm>
          </p:grpSpPr>
          <p:sp>
            <p:nvSpPr>
              <p:cNvPr id="43098" name="Text Box 160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099" name="Group 161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43121" name="Rectangle 162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22" name="Line 163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23" name="Line 164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3100" name="Group 165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43118" name="Rectangle 166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19" name="Line 167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20" name="Line 168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101" name="Rectangle 169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02" name="Rectangle 170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03" name="Text Box 171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04" name="Text Box 172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05" name="Text Box 173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106" name="Group 174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43116" name="Text Box 175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17" name="Text Box 176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07" name="Group 177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43114" name="Text Box 178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15" name="Text Box 179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08" name="Group 180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43112" name="Text Box 181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13" name="Text Box 182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09" name="Group 183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43110" name="Text Box 184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11" name="Text Box 185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</p:grpSp>
        <p:grpSp>
          <p:nvGrpSpPr>
            <p:cNvPr id="43066" name="Group 247"/>
            <p:cNvGrpSpPr>
              <a:grpSpLocks/>
            </p:cNvGrpSpPr>
            <p:nvPr/>
          </p:nvGrpSpPr>
          <p:grpSpPr bwMode="auto">
            <a:xfrm>
              <a:off x="1811" y="2748"/>
              <a:ext cx="787" cy="307"/>
              <a:chOff x="4928" y="1534"/>
              <a:chExt cx="787" cy="307"/>
            </a:xfrm>
          </p:grpSpPr>
          <p:grpSp>
            <p:nvGrpSpPr>
              <p:cNvPr id="43067" name="Group 248"/>
              <p:cNvGrpSpPr>
                <a:grpSpLocks/>
              </p:cNvGrpSpPr>
              <p:nvPr/>
            </p:nvGrpSpPr>
            <p:grpSpPr bwMode="auto">
              <a:xfrm>
                <a:off x="5354" y="1534"/>
                <a:ext cx="361" cy="154"/>
                <a:chOff x="5009" y="1132"/>
                <a:chExt cx="361" cy="154"/>
              </a:xfrm>
            </p:grpSpPr>
            <p:sp>
              <p:nvSpPr>
                <p:cNvPr id="43091" name="Text Box 249"/>
                <p:cNvSpPr txBox="1">
                  <a:spLocks noChangeArrowheads="1"/>
                </p:cNvSpPr>
                <p:nvPr/>
              </p:nvSpPr>
              <p:spPr bwMode="auto">
                <a:xfrm>
                  <a:off x="5009" y="113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grpSp>
              <p:nvGrpSpPr>
                <p:cNvPr id="43092" name="Group 250"/>
                <p:cNvGrpSpPr>
                  <a:grpSpLocks/>
                </p:cNvGrpSpPr>
                <p:nvPr/>
              </p:nvGrpSpPr>
              <p:grpSpPr bwMode="auto">
                <a:xfrm>
                  <a:off x="5049" y="1137"/>
                  <a:ext cx="258" cy="147"/>
                  <a:chOff x="1353" y="1539"/>
                  <a:chExt cx="258" cy="144"/>
                </a:xfrm>
              </p:grpSpPr>
              <p:sp>
                <p:nvSpPr>
                  <p:cNvPr id="43095" name="Rectangle 251"/>
                  <p:cNvSpPr>
                    <a:spLocks noChangeArrowheads="1"/>
                  </p:cNvSpPr>
                  <p:nvPr/>
                </p:nvSpPr>
                <p:spPr bwMode="auto">
                  <a:xfrm>
                    <a:off x="1353" y="1539"/>
                    <a:ext cx="258" cy="14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96" name="Line 252"/>
                  <p:cNvSpPr>
                    <a:spLocks noChangeShapeType="1"/>
                  </p:cNvSpPr>
                  <p:nvPr/>
                </p:nvSpPr>
                <p:spPr bwMode="auto">
                  <a:xfrm>
                    <a:off x="1521" y="1542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43097" name="Line 253"/>
                  <p:cNvSpPr>
                    <a:spLocks noChangeShapeType="1"/>
                  </p:cNvSpPr>
                  <p:nvPr/>
                </p:nvSpPr>
                <p:spPr bwMode="auto">
                  <a:xfrm>
                    <a:off x="1437" y="1545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3093" name="Text Box 254"/>
                <p:cNvSpPr txBox="1">
                  <a:spLocks noChangeArrowheads="1"/>
                </p:cNvSpPr>
                <p:nvPr/>
              </p:nvSpPr>
              <p:spPr bwMode="auto">
                <a:xfrm>
                  <a:off x="5087" y="113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094" name="Text Box 255"/>
                <p:cNvSpPr txBox="1">
                  <a:spLocks noChangeArrowheads="1"/>
                </p:cNvSpPr>
                <p:nvPr/>
              </p:nvSpPr>
              <p:spPr bwMode="auto">
                <a:xfrm>
                  <a:off x="5174" y="113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</p:grpSp>
          <p:grpSp>
            <p:nvGrpSpPr>
              <p:cNvPr id="43068" name="Group 256"/>
              <p:cNvGrpSpPr>
                <a:grpSpLocks/>
              </p:cNvGrpSpPr>
              <p:nvPr/>
            </p:nvGrpSpPr>
            <p:grpSpPr bwMode="auto">
              <a:xfrm>
                <a:off x="4928" y="1536"/>
                <a:ext cx="550" cy="305"/>
                <a:chOff x="5114" y="1518"/>
                <a:chExt cx="550" cy="305"/>
              </a:xfrm>
            </p:grpSpPr>
            <p:grpSp>
              <p:nvGrpSpPr>
                <p:cNvPr id="43069" name="Group 257"/>
                <p:cNvGrpSpPr>
                  <a:grpSpLocks/>
                </p:cNvGrpSpPr>
                <p:nvPr/>
              </p:nvGrpSpPr>
              <p:grpSpPr bwMode="auto">
                <a:xfrm>
                  <a:off x="5375" y="1518"/>
                  <a:ext cx="196" cy="158"/>
                  <a:chOff x="5378" y="1518"/>
                  <a:chExt cx="196" cy="158"/>
                </a:xfrm>
              </p:grpSpPr>
              <p:sp>
                <p:nvSpPr>
                  <p:cNvPr id="43089" name="Rectangle 258"/>
                  <p:cNvSpPr>
                    <a:spLocks noChangeArrowheads="1"/>
                  </p:cNvSpPr>
                  <p:nvPr/>
                </p:nvSpPr>
                <p:spPr bwMode="auto">
                  <a:xfrm>
                    <a:off x="5418" y="1518"/>
                    <a:ext cx="81" cy="15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90" name="Text Box 2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78" y="152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1</a:t>
                    </a:r>
                  </a:p>
                </p:txBody>
              </p:sp>
            </p:grpSp>
            <p:grpSp>
              <p:nvGrpSpPr>
                <p:cNvPr id="43070" name="Group 260"/>
                <p:cNvGrpSpPr>
                  <a:grpSpLocks/>
                </p:cNvGrpSpPr>
                <p:nvPr/>
              </p:nvGrpSpPr>
              <p:grpSpPr bwMode="auto">
                <a:xfrm>
                  <a:off x="5453" y="1666"/>
                  <a:ext cx="211" cy="157"/>
                  <a:chOff x="5261" y="1282"/>
                  <a:chExt cx="211" cy="157"/>
                </a:xfrm>
              </p:grpSpPr>
              <p:sp>
                <p:nvSpPr>
                  <p:cNvPr id="43085" name="Rectangle 261"/>
                  <p:cNvSpPr>
                    <a:spLocks noChangeArrowheads="1"/>
                  </p:cNvSpPr>
                  <p:nvPr/>
                </p:nvSpPr>
                <p:spPr bwMode="auto">
                  <a:xfrm>
                    <a:off x="5307" y="1284"/>
                    <a:ext cx="81" cy="14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43086" name="Group 262"/>
                  <p:cNvGrpSpPr>
                    <a:grpSpLocks/>
                  </p:cNvGrpSpPr>
                  <p:nvPr/>
                </p:nvGrpSpPr>
                <p:grpSpPr bwMode="auto">
                  <a:xfrm>
                    <a:off x="5261" y="1282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43087" name="Text Box 26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1</a:t>
                      </a:r>
                    </a:p>
                  </p:txBody>
                </p:sp>
                <p:sp>
                  <p:nvSpPr>
                    <p:cNvPr id="43088" name="Text Box 26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-</a:t>
                      </a:r>
                    </a:p>
                  </p:txBody>
                </p:sp>
              </p:grpSp>
            </p:grpSp>
            <p:grpSp>
              <p:nvGrpSpPr>
                <p:cNvPr id="43071" name="Group 265"/>
                <p:cNvGrpSpPr>
                  <a:grpSpLocks/>
                </p:cNvGrpSpPr>
                <p:nvPr/>
              </p:nvGrpSpPr>
              <p:grpSpPr bwMode="auto">
                <a:xfrm>
                  <a:off x="5114" y="1663"/>
                  <a:ext cx="373" cy="160"/>
                  <a:chOff x="5426" y="1279"/>
                  <a:chExt cx="373" cy="160"/>
                </a:xfrm>
              </p:grpSpPr>
              <p:grpSp>
                <p:nvGrpSpPr>
                  <p:cNvPr id="43072" name="Group 266"/>
                  <p:cNvGrpSpPr>
                    <a:grpSpLocks/>
                  </p:cNvGrpSpPr>
                  <p:nvPr/>
                </p:nvGrpSpPr>
                <p:grpSpPr bwMode="auto">
                  <a:xfrm>
                    <a:off x="5469" y="1284"/>
                    <a:ext cx="258" cy="144"/>
                    <a:chOff x="1353" y="1539"/>
                    <a:chExt cx="258" cy="144"/>
                  </a:xfrm>
                </p:grpSpPr>
                <p:sp>
                  <p:nvSpPr>
                    <p:cNvPr id="43082" name="Rectangle 2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3" y="1539"/>
                      <a:ext cx="258" cy="144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083" name="Line 2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1" y="1542"/>
                      <a:ext cx="0" cy="13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084" name="Line 2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7" y="1545"/>
                      <a:ext cx="0" cy="13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3073" name="Group 270"/>
                  <p:cNvGrpSpPr>
                    <a:grpSpLocks/>
                  </p:cNvGrpSpPr>
                  <p:nvPr/>
                </p:nvGrpSpPr>
                <p:grpSpPr bwMode="auto">
                  <a:xfrm>
                    <a:off x="5426" y="1282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43080" name="Text Box 27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1</a:t>
                      </a:r>
                    </a:p>
                  </p:txBody>
                </p:sp>
                <p:sp>
                  <p:nvSpPr>
                    <p:cNvPr id="43081" name="Text Box 27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-</a:t>
                      </a:r>
                    </a:p>
                  </p:txBody>
                </p:sp>
              </p:grpSp>
              <p:grpSp>
                <p:nvGrpSpPr>
                  <p:cNvPr id="43074" name="Group 273"/>
                  <p:cNvGrpSpPr>
                    <a:grpSpLocks/>
                  </p:cNvGrpSpPr>
                  <p:nvPr/>
                </p:nvGrpSpPr>
                <p:grpSpPr bwMode="auto">
                  <a:xfrm>
                    <a:off x="5504" y="1282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43078" name="Text Box 2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1</a:t>
                      </a:r>
                    </a:p>
                  </p:txBody>
                </p:sp>
                <p:sp>
                  <p:nvSpPr>
                    <p:cNvPr id="43079" name="Text Box 27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-</a:t>
                      </a:r>
                    </a:p>
                  </p:txBody>
                </p:sp>
              </p:grpSp>
              <p:grpSp>
                <p:nvGrpSpPr>
                  <p:cNvPr id="43075" name="Group 276"/>
                  <p:cNvGrpSpPr>
                    <a:grpSpLocks/>
                  </p:cNvGrpSpPr>
                  <p:nvPr/>
                </p:nvGrpSpPr>
                <p:grpSpPr bwMode="auto">
                  <a:xfrm>
                    <a:off x="5588" y="1279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43076" name="Text Box 27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1</a:t>
                      </a:r>
                    </a:p>
                  </p:txBody>
                </p:sp>
                <p:sp>
                  <p:nvSpPr>
                    <p:cNvPr id="43077" name="Text Box 27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-</a:t>
                      </a:r>
                    </a:p>
                  </p:txBody>
                </p:sp>
              </p:grpSp>
            </p:grpSp>
          </p:grpSp>
        </p:grpSp>
      </p:grpSp>
      <p:sp>
        <p:nvSpPr>
          <p:cNvPr id="43047" name="Text Box 279"/>
          <p:cNvSpPr txBox="1">
            <a:spLocks noChangeArrowheads="1"/>
          </p:cNvSpPr>
          <p:nvPr/>
        </p:nvSpPr>
        <p:spPr bwMode="auto">
          <a:xfrm>
            <a:off x="7415545" y="4922838"/>
            <a:ext cx="8422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latin typeface="Calibri"/>
                <a:cs typeface="Calibri"/>
              </a:rPr>
              <a:t>slot 0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channel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output</a:t>
            </a:r>
          </a:p>
        </p:txBody>
      </p:sp>
      <p:sp>
        <p:nvSpPr>
          <p:cNvPr id="43048" name="Text Box 280"/>
          <p:cNvSpPr txBox="1">
            <a:spLocks noChangeArrowheads="1"/>
          </p:cNvSpPr>
          <p:nvPr/>
        </p:nvSpPr>
        <p:spPr bwMode="auto">
          <a:xfrm>
            <a:off x="6372558" y="4941888"/>
            <a:ext cx="8422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latin typeface="Calibri"/>
                <a:cs typeface="Calibri"/>
              </a:rPr>
              <a:t>slot 1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channel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output</a:t>
            </a:r>
          </a:p>
        </p:txBody>
      </p:sp>
      <p:sp>
        <p:nvSpPr>
          <p:cNvPr id="43049" name="Line 281"/>
          <p:cNvSpPr>
            <a:spLocks noChangeShapeType="1"/>
          </p:cNvSpPr>
          <p:nvPr/>
        </p:nvSpPr>
        <p:spPr bwMode="auto">
          <a:xfrm flipH="1">
            <a:off x="6272213" y="4281488"/>
            <a:ext cx="9525" cy="947737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50" name="Line 282"/>
          <p:cNvSpPr>
            <a:spLocks noChangeShapeType="1"/>
          </p:cNvSpPr>
          <p:nvPr/>
        </p:nvSpPr>
        <p:spPr bwMode="auto">
          <a:xfrm flipH="1">
            <a:off x="7343775" y="4262438"/>
            <a:ext cx="9525" cy="947737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51" name="Line 283"/>
          <p:cNvSpPr>
            <a:spLocks noChangeShapeType="1"/>
          </p:cNvSpPr>
          <p:nvPr/>
        </p:nvSpPr>
        <p:spPr bwMode="auto">
          <a:xfrm flipH="1">
            <a:off x="8458200" y="4271963"/>
            <a:ext cx="9525" cy="947737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52" name="Text Box 285"/>
          <p:cNvSpPr txBox="1">
            <a:spLocks noChangeArrowheads="1"/>
          </p:cNvSpPr>
          <p:nvPr/>
        </p:nvSpPr>
        <p:spPr bwMode="auto">
          <a:xfrm>
            <a:off x="732479" y="5437257"/>
            <a:ext cx="16496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receiver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removes code</a:t>
            </a:r>
          </a:p>
        </p:txBody>
      </p:sp>
      <p:sp>
        <p:nvSpPr>
          <p:cNvPr id="43053" name="Text Box 286"/>
          <p:cNvSpPr txBox="1">
            <a:spLocks noChangeArrowheads="1"/>
          </p:cNvSpPr>
          <p:nvPr/>
        </p:nvSpPr>
        <p:spPr bwMode="auto">
          <a:xfrm>
            <a:off x="2319338" y="5068888"/>
            <a:ext cx="6401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cs typeface="Calibri"/>
              </a:rPr>
              <a:t>code</a:t>
            </a:r>
          </a:p>
        </p:txBody>
      </p:sp>
      <p:sp>
        <p:nvSpPr>
          <p:cNvPr id="43054" name="Text Box 287"/>
          <p:cNvSpPr txBox="1">
            <a:spLocks noChangeArrowheads="1"/>
          </p:cNvSpPr>
          <p:nvPr/>
        </p:nvSpPr>
        <p:spPr bwMode="auto">
          <a:xfrm>
            <a:off x="1341438" y="4303713"/>
            <a:ext cx="9858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cs typeface="Calibri"/>
              </a:rPr>
              <a:t>received</a:t>
            </a:r>
          </a:p>
          <a:p>
            <a:r>
              <a:rPr lang="en-US" sz="1800" dirty="0">
                <a:latin typeface="Calibri"/>
                <a:cs typeface="Calibri"/>
              </a:rPr>
              <a:t>input</a:t>
            </a:r>
          </a:p>
        </p:txBody>
      </p:sp>
      <p:sp>
        <p:nvSpPr>
          <p:cNvPr id="43055" name="Line 288"/>
          <p:cNvSpPr>
            <a:spLocks noChangeShapeType="1"/>
          </p:cNvSpPr>
          <p:nvPr/>
        </p:nvSpPr>
        <p:spPr bwMode="auto">
          <a:xfrm>
            <a:off x="5965825" y="4668838"/>
            <a:ext cx="319088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43056" name="Group 294"/>
          <p:cNvGrpSpPr>
            <a:grpSpLocks/>
          </p:cNvGrpSpPr>
          <p:nvPr/>
        </p:nvGrpSpPr>
        <p:grpSpPr bwMode="auto">
          <a:xfrm>
            <a:off x="5003800" y="3530600"/>
            <a:ext cx="1397000" cy="981075"/>
            <a:chOff x="4239" y="2007"/>
            <a:chExt cx="880" cy="618"/>
          </a:xfrm>
        </p:grpSpPr>
        <p:sp>
          <p:nvSpPr>
            <p:cNvPr id="43060" name="Text Box 187"/>
            <p:cNvSpPr txBox="1">
              <a:spLocks noChangeArrowheads="1"/>
            </p:cNvSpPr>
            <p:nvPr/>
          </p:nvSpPr>
          <p:spPr bwMode="auto">
            <a:xfrm>
              <a:off x="4239" y="2047"/>
              <a:ext cx="87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cs typeface="Calibri"/>
                </a:rPr>
                <a:t>D</a:t>
              </a:r>
              <a:r>
                <a:rPr lang="en-US" sz="1800" baseline="-25000" dirty="0">
                  <a:latin typeface="Calibri"/>
                  <a:cs typeface="Calibri"/>
                </a:rPr>
                <a:t>i </a:t>
              </a:r>
              <a:r>
                <a:rPr lang="en-US" sz="1800" dirty="0">
                  <a:latin typeface="Calibri"/>
                  <a:cs typeface="Calibri"/>
                </a:rPr>
                <a:t>= </a:t>
              </a:r>
              <a:r>
                <a:rPr lang="en-US" sz="2800" dirty="0">
                  <a:latin typeface="Symbol" charset="0"/>
                  <a:cs typeface="Calibri"/>
                </a:rPr>
                <a:t>S</a:t>
              </a:r>
              <a:r>
                <a:rPr lang="en-US" sz="1800" baseline="-25000" dirty="0">
                  <a:latin typeface="Calibri"/>
                  <a:cs typeface="Calibri"/>
                </a:rPr>
                <a:t> </a:t>
              </a:r>
              <a:r>
                <a:rPr lang="en-US" sz="1800" dirty="0" err="1">
                  <a:latin typeface="Calibri"/>
                  <a:cs typeface="Calibri"/>
                </a:rPr>
                <a:t>Z</a:t>
              </a:r>
              <a:r>
                <a:rPr lang="en-US" sz="1800" baseline="-25000" dirty="0" err="1">
                  <a:latin typeface="Calibri"/>
                  <a:cs typeface="Calibri"/>
                </a:rPr>
                <a:t>i,m</a:t>
              </a:r>
              <a:r>
                <a:rPr lang="en-US" baseline="30000" dirty="0" err="1">
                  <a:latin typeface="Calibri"/>
                  <a:cs typeface="Calibri"/>
                </a:rPr>
                <a:t>.</a:t>
              </a:r>
              <a:r>
                <a:rPr lang="en-US" sz="1800" dirty="0" err="1">
                  <a:latin typeface="Calibri"/>
                  <a:cs typeface="Calibri"/>
                </a:rPr>
                <a:t>c</a:t>
              </a:r>
              <a:r>
                <a:rPr lang="en-US" sz="1800" baseline="-25000" dirty="0" err="1">
                  <a:latin typeface="Calibri"/>
                  <a:cs typeface="Calibri"/>
                </a:rPr>
                <a:t>m</a:t>
              </a:r>
              <a:endParaRPr lang="en-US" sz="1800" baseline="-25000" dirty="0">
                <a:latin typeface="Calibri"/>
                <a:cs typeface="Calibri"/>
              </a:endParaRPr>
            </a:p>
          </p:txBody>
        </p:sp>
        <p:sp>
          <p:nvSpPr>
            <p:cNvPr id="43061" name="Text Box 289"/>
            <p:cNvSpPr txBox="1">
              <a:spLocks noChangeArrowheads="1"/>
            </p:cNvSpPr>
            <p:nvPr/>
          </p:nvSpPr>
          <p:spPr bwMode="auto">
            <a:xfrm>
              <a:off x="4498" y="2258"/>
              <a:ext cx="30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</a:rPr>
                <a:t>m=1</a:t>
              </a:r>
            </a:p>
          </p:txBody>
        </p:sp>
        <p:sp>
          <p:nvSpPr>
            <p:cNvPr id="43062" name="Text Box 290"/>
            <p:cNvSpPr txBox="1">
              <a:spLocks noChangeArrowheads="1"/>
            </p:cNvSpPr>
            <p:nvPr/>
          </p:nvSpPr>
          <p:spPr bwMode="auto">
            <a:xfrm>
              <a:off x="4541" y="2007"/>
              <a:ext cx="19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</a:rPr>
                <a:t>M</a:t>
              </a:r>
            </a:p>
          </p:txBody>
        </p:sp>
        <p:sp>
          <p:nvSpPr>
            <p:cNvPr id="43063" name="Text Box 291"/>
            <p:cNvSpPr txBox="1">
              <a:spLocks noChangeArrowheads="1"/>
            </p:cNvSpPr>
            <p:nvPr/>
          </p:nvSpPr>
          <p:spPr bwMode="auto">
            <a:xfrm>
              <a:off x="4718" y="2392"/>
              <a:ext cx="24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M</a:t>
              </a:r>
            </a:p>
          </p:txBody>
        </p:sp>
        <p:sp>
          <p:nvSpPr>
            <p:cNvPr id="43064" name="Line 293"/>
            <p:cNvSpPr>
              <a:spLocks noChangeShapeType="1"/>
            </p:cNvSpPr>
            <p:nvPr/>
          </p:nvSpPr>
          <p:spPr bwMode="auto">
            <a:xfrm>
              <a:off x="4561" y="2410"/>
              <a:ext cx="55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04780" name="Freeform 300"/>
          <p:cNvSpPr>
            <a:spLocks/>
          </p:cNvSpPr>
          <p:nvPr/>
        </p:nvSpPr>
        <p:spPr bwMode="auto">
          <a:xfrm>
            <a:off x="7745413" y="2060575"/>
            <a:ext cx="341312" cy="1376363"/>
          </a:xfrm>
          <a:custGeom>
            <a:avLst/>
            <a:gdLst>
              <a:gd name="T0" fmla="*/ 0 w 215"/>
              <a:gd name="T1" fmla="*/ 0 h 819"/>
              <a:gd name="T2" fmla="*/ 215 w 215"/>
              <a:gd name="T3" fmla="*/ 0 h 819"/>
              <a:gd name="T4" fmla="*/ 215 w 215"/>
              <a:gd name="T5" fmla="*/ 819 h 819"/>
              <a:gd name="T6" fmla="*/ 0 60000 65536"/>
              <a:gd name="T7" fmla="*/ 0 60000 65536"/>
              <a:gd name="T8" fmla="*/ 0 60000 65536"/>
              <a:gd name="T9" fmla="*/ 0 w 215"/>
              <a:gd name="T10" fmla="*/ 0 h 819"/>
              <a:gd name="T11" fmla="*/ 215 w 215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" h="819">
                <a:moveTo>
                  <a:pt x="0" y="0"/>
                </a:moveTo>
                <a:lnTo>
                  <a:pt x="215" y="0"/>
                </a:lnTo>
                <a:lnTo>
                  <a:pt x="215" y="819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4782" name="Line 302"/>
          <p:cNvSpPr>
            <a:spLocks noChangeShapeType="1"/>
          </p:cNvSpPr>
          <p:nvPr/>
        </p:nvSpPr>
        <p:spPr bwMode="auto">
          <a:xfrm flipH="1">
            <a:off x="2522538" y="3436938"/>
            <a:ext cx="555307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4783" name="Freeform 303"/>
          <p:cNvSpPr>
            <a:spLocks/>
          </p:cNvSpPr>
          <p:nvPr/>
        </p:nvSpPr>
        <p:spPr bwMode="auto">
          <a:xfrm>
            <a:off x="2522538" y="3436938"/>
            <a:ext cx="396875" cy="1157287"/>
          </a:xfrm>
          <a:custGeom>
            <a:avLst/>
            <a:gdLst>
              <a:gd name="T0" fmla="*/ 0 w 250"/>
              <a:gd name="T1" fmla="*/ 0 h 729"/>
              <a:gd name="T2" fmla="*/ 0 w 250"/>
              <a:gd name="T3" fmla="*/ 729 h 729"/>
              <a:gd name="T4" fmla="*/ 250 w 250"/>
              <a:gd name="T5" fmla="*/ 729 h 729"/>
              <a:gd name="T6" fmla="*/ 0 60000 65536"/>
              <a:gd name="T7" fmla="*/ 0 60000 65536"/>
              <a:gd name="T8" fmla="*/ 0 60000 65536"/>
              <a:gd name="T9" fmla="*/ 0 w 250"/>
              <a:gd name="T10" fmla="*/ 0 h 729"/>
              <a:gd name="T11" fmla="*/ 250 w 250"/>
              <a:gd name="T12" fmla="*/ 729 h 7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0" h="729">
                <a:moveTo>
                  <a:pt x="0" y="0"/>
                </a:moveTo>
                <a:lnTo>
                  <a:pt x="0" y="729"/>
                </a:lnTo>
                <a:lnTo>
                  <a:pt x="250" y="729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8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34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61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04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404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404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780" grpId="0" animBg="1"/>
      <p:bldP spid="404782" grpId="0" animBg="1"/>
      <p:bldP spid="40478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CDMA: two-sender interference</a:t>
            </a:r>
            <a:endParaRPr lang="en-US" dirty="0"/>
          </a:p>
        </p:txBody>
      </p:sp>
      <p:pic>
        <p:nvPicPr>
          <p:cNvPr id="45061" name="Picture 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0" y="1181100"/>
            <a:ext cx="5026025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6330" y="1736475"/>
            <a:ext cx="11910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Each sender adds a </a:t>
            </a:r>
            <a:r>
              <a:rPr lang="en-US" b="1" i="1" dirty="0">
                <a:solidFill>
                  <a:srgbClr val="FF0000"/>
                </a:solidFill>
              </a:rPr>
              <a:t>unique</a:t>
            </a:r>
          </a:p>
          <a:p>
            <a:r>
              <a:rPr lang="en-US" dirty="0">
                <a:solidFill>
                  <a:srgbClr val="FF0000"/>
                </a:solidFill>
              </a:rPr>
              <a:t>code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8730" y="5026660"/>
            <a:ext cx="137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Sender one</a:t>
            </a:r>
          </a:p>
          <a:p>
            <a:r>
              <a:rPr lang="en-US" dirty="0">
                <a:solidFill>
                  <a:srgbClr val="FF0000"/>
                </a:solidFill>
              </a:rPr>
              <a:t>removes</a:t>
            </a:r>
          </a:p>
          <a:p>
            <a:r>
              <a:rPr lang="en-US" dirty="0">
                <a:solidFill>
                  <a:srgbClr val="FF0000"/>
                </a:solidFill>
              </a:rPr>
              <a:t>its </a:t>
            </a:r>
            <a:r>
              <a:rPr lang="en-US" b="1" i="1" dirty="0">
                <a:solidFill>
                  <a:srgbClr val="FF0000"/>
                </a:solidFill>
              </a:rPr>
              <a:t>unique</a:t>
            </a:r>
          </a:p>
          <a:p>
            <a:r>
              <a:rPr lang="en-US" dirty="0">
                <a:solidFill>
                  <a:srgbClr val="FF0000"/>
                </a:solidFill>
              </a:rPr>
              <a:t>code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668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Examples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7112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Common Wired coding</a:t>
            </a:r>
          </a:p>
          <a:p>
            <a:pPr lvl="1"/>
            <a:r>
              <a:rPr lang="en-US" dirty="0"/>
              <a:t>Block codecs: table-lookups</a:t>
            </a:r>
          </a:p>
          <a:p>
            <a:pPr lvl="2"/>
            <a:r>
              <a:rPr lang="en-US" dirty="0"/>
              <a:t>fixed overhead, inline control signals</a:t>
            </a:r>
          </a:p>
          <a:p>
            <a:pPr lvl="1"/>
            <a:r>
              <a:rPr lang="en-US" dirty="0"/>
              <a:t>Scramblers: shift registers</a:t>
            </a:r>
          </a:p>
          <a:p>
            <a:pPr lvl="2"/>
            <a:r>
              <a:rPr lang="en-US" dirty="0"/>
              <a:t>overhead free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Like earlier coding schemes and error correction/detection; you can combine these</a:t>
            </a:r>
          </a:p>
          <a:p>
            <a:pPr lvl="1"/>
            <a:r>
              <a:rPr lang="en-US" dirty="0" err="1"/>
              <a:t>e.g</a:t>
            </a:r>
            <a:r>
              <a:rPr lang="en-US" dirty="0"/>
              <a:t>, 10Gb/s Ethernet may use a hybrid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CDMA (Code Division Multiple Access)</a:t>
            </a:r>
          </a:p>
          <a:p>
            <a:pPr lvl="1"/>
            <a:r>
              <a:rPr lang="en-US" dirty="0"/>
              <a:t>coping intelligently with competing sources</a:t>
            </a:r>
          </a:p>
          <a:p>
            <a:pPr lvl="1"/>
            <a:r>
              <a:rPr lang="en-US" dirty="0"/>
              <a:t>Mobile phones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073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4" name="Rectangle 1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077200" cy="1143000"/>
          </a:xfrm>
          <a:noFill/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Error Detection and Correction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3975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Transmission media are not perfect and cause signal impairments: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Attenuation</a:t>
            </a:r>
          </a:p>
          <a:p>
            <a:pPr marL="914400" lvl="1" indent="-514350"/>
            <a:r>
              <a:rPr lang="en-US" dirty="0"/>
              <a:t>Loss of energy to overcome medium’s resistance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Distortion</a:t>
            </a:r>
          </a:p>
          <a:p>
            <a:pPr lvl="1"/>
            <a:r>
              <a:rPr lang="en-US" dirty="0"/>
              <a:t>The signal changes its form or shape, caused in composite signals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Noise</a:t>
            </a:r>
          </a:p>
          <a:p>
            <a:pPr marL="914400" lvl="1" indent="-514350"/>
            <a:r>
              <a:rPr lang="en-US" dirty="0"/>
              <a:t>Thermal noise, induced noise, crosstalk, impulse noise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Interference can change the shape or timing of a signal: </a:t>
            </a:r>
          </a:p>
          <a:p>
            <a:pPr marL="0" indent="0">
              <a:buNone/>
            </a:pPr>
            <a:r>
              <a:rPr lang="en-US" dirty="0"/>
              <a:t>0 </a:t>
            </a:r>
            <a:r>
              <a:rPr lang="en-US" dirty="0">
                <a:sym typeface="Wingdings"/>
              </a:rPr>
              <a:t> 1 or 1  0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8270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620000" cy="9906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   How to use coding to deal with errors in data communication?</a:t>
            </a:r>
          </a:p>
        </p:txBody>
      </p:sp>
      <p:sp>
        <p:nvSpPr>
          <p:cNvPr id="30723" name="AutoShape 4"/>
          <p:cNvSpPr>
            <a:spLocks noChangeArrowheads="1"/>
          </p:cNvSpPr>
          <p:nvPr/>
        </p:nvSpPr>
        <p:spPr bwMode="auto">
          <a:xfrm rot="-5400000">
            <a:off x="4343400" y="9144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4384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4114800" y="31242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sp>
        <p:nvSpPr>
          <p:cNvPr id="30727" name="Rectangle 8"/>
          <p:cNvSpPr>
            <a:spLocks noChangeArrowheads="1"/>
          </p:cNvSpPr>
          <p:nvPr/>
        </p:nvSpPr>
        <p:spPr bwMode="auto">
          <a:xfrm>
            <a:off x="228600" y="3733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0000</a:t>
            </a:r>
          </a:p>
        </p:txBody>
      </p:sp>
      <p:sp>
        <p:nvSpPr>
          <p:cNvPr id="30728" name="Rectangle 9"/>
          <p:cNvSpPr>
            <a:spLocks noChangeArrowheads="1"/>
          </p:cNvSpPr>
          <p:nvPr/>
        </p:nvSpPr>
        <p:spPr bwMode="auto">
          <a:xfrm>
            <a:off x="6934200" y="3810000"/>
            <a:ext cx="10668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0001</a:t>
            </a:r>
          </a:p>
        </p:txBody>
      </p:sp>
      <p:sp>
        <p:nvSpPr>
          <p:cNvPr id="30729" name="Rectangle 10"/>
          <p:cNvSpPr>
            <a:spLocks noChangeArrowheads="1"/>
          </p:cNvSpPr>
          <p:nvPr/>
        </p:nvSpPr>
        <p:spPr bwMode="auto">
          <a:xfrm>
            <a:off x="228600" y="4495800"/>
            <a:ext cx="8686800" cy="2133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Basic Idea : </a:t>
            </a:r>
          </a:p>
          <a:p>
            <a:pPr marL="533400" indent="-533400" eaLnBrk="1" hangingPunct="1">
              <a:spcBef>
                <a:spcPct val="20000"/>
              </a:spcBef>
              <a:buFontTx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Add additional information (redundancy) to a message. </a:t>
            </a:r>
          </a:p>
          <a:p>
            <a:pPr marL="533400" indent="-533400" eaLnBrk="1" hangingPunct="1">
              <a:spcBef>
                <a:spcPct val="20000"/>
              </a:spcBef>
              <a:buFontTx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Detect an error and discard      </a:t>
            </a:r>
          </a:p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     Or, fix an error in the received message. </a:t>
            </a:r>
          </a:p>
        </p:txBody>
      </p:sp>
      <p:pic>
        <p:nvPicPr>
          <p:cNvPr id="30730" name="Picture 11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68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2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438400"/>
            <a:ext cx="68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2" name="Rectangle 13"/>
          <p:cNvSpPr>
            <a:spLocks noChangeArrowheads="1"/>
          </p:cNvSpPr>
          <p:nvPr/>
        </p:nvSpPr>
        <p:spPr bwMode="auto">
          <a:xfrm>
            <a:off x="1371600" y="3733800"/>
            <a:ext cx="11430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0000</a:t>
            </a:r>
          </a:p>
        </p:txBody>
      </p:sp>
      <p:sp>
        <p:nvSpPr>
          <p:cNvPr id="30733" name="Rectangle 14"/>
          <p:cNvSpPr>
            <a:spLocks noChangeArrowheads="1"/>
          </p:cNvSpPr>
          <p:nvPr/>
        </p:nvSpPr>
        <p:spPr bwMode="auto">
          <a:xfrm>
            <a:off x="8001000" y="3810000"/>
            <a:ext cx="11430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0000</a:t>
            </a:r>
          </a:p>
        </p:txBody>
      </p:sp>
      <p:sp>
        <p:nvSpPr>
          <p:cNvPr id="30734" name="Rectangle 1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077200" cy="1143000"/>
          </a:xfrm>
          <a:noFill/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Error Detection and Correction</a:t>
            </a:r>
          </a:p>
        </p:txBody>
      </p:sp>
      <p:sp>
        <p:nvSpPr>
          <p:cNvPr id="30735" name="Freeform 17"/>
          <p:cNvSpPr>
            <a:spLocks/>
          </p:cNvSpPr>
          <p:nvPr/>
        </p:nvSpPr>
        <p:spPr bwMode="auto">
          <a:xfrm>
            <a:off x="7010400" y="2667000"/>
            <a:ext cx="985838" cy="693738"/>
          </a:xfrm>
          <a:custGeom>
            <a:avLst/>
            <a:gdLst>
              <a:gd name="T0" fmla="*/ 2 w 621"/>
              <a:gd name="T1" fmla="*/ 65 h 437"/>
              <a:gd name="T2" fmla="*/ 12 w 621"/>
              <a:gd name="T3" fmla="*/ 186 h 437"/>
              <a:gd name="T4" fmla="*/ 105 w 621"/>
              <a:gd name="T5" fmla="*/ 148 h 437"/>
              <a:gd name="T6" fmla="*/ 133 w 621"/>
              <a:gd name="T7" fmla="*/ 148 h 437"/>
              <a:gd name="T8" fmla="*/ 142 w 621"/>
              <a:gd name="T9" fmla="*/ 288 h 437"/>
              <a:gd name="T10" fmla="*/ 179 w 621"/>
              <a:gd name="T11" fmla="*/ 232 h 437"/>
              <a:gd name="T12" fmla="*/ 188 w 621"/>
              <a:gd name="T13" fmla="*/ 195 h 437"/>
              <a:gd name="T14" fmla="*/ 198 w 621"/>
              <a:gd name="T15" fmla="*/ 167 h 437"/>
              <a:gd name="T16" fmla="*/ 216 w 621"/>
              <a:gd name="T17" fmla="*/ 260 h 437"/>
              <a:gd name="T18" fmla="*/ 263 w 621"/>
              <a:gd name="T19" fmla="*/ 120 h 437"/>
              <a:gd name="T20" fmla="*/ 272 w 621"/>
              <a:gd name="T21" fmla="*/ 195 h 437"/>
              <a:gd name="T22" fmla="*/ 291 w 621"/>
              <a:gd name="T23" fmla="*/ 148 h 437"/>
              <a:gd name="T24" fmla="*/ 319 w 621"/>
              <a:gd name="T25" fmla="*/ 74 h 437"/>
              <a:gd name="T26" fmla="*/ 337 w 621"/>
              <a:gd name="T27" fmla="*/ 111 h 437"/>
              <a:gd name="T28" fmla="*/ 384 w 621"/>
              <a:gd name="T29" fmla="*/ 204 h 437"/>
              <a:gd name="T30" fmla="*/ 402 w 621"/>
              <a:gd name="T31" fmla="*/ 269 h 437"/>
              <a:gd name="T32" fmla="*/ 393 w 621"/>
              <a:gd name="T33" fmla="*/ 353 h 437"/>
              <a:gd name="T34" fmla="*/ 402 w 621"/>
              <a:gd name="T35" fmla="*/ 130 h 437"/>
              <a:gd name="T36" fmla="*/ 412 w 621"/>
              <a:gd name="T37" fmla="*/ 74 h 437"/>
              <a:gd name="T38" fmla="*/ 393 w 621"/>
              <a:gd name="T39" fmla="*/ 279 h 437"/>
              <a:gd name="T40" fmla="*/ 412 w 621"/>
              <a:gd name="T41" fmla="*/ 251 h 437"/>
              <a:gd name="T42" fmla="*/ 533 w 621"/>
              <a:gd name="T43" fmla="*/ 204 h 437"/>
              <a:gd name="T44" fmla="*/ 579 w 621"/>
              <a:gd name="T45" fmla="*/ 65 h 437"/>
              <a:gd name="T46" fmla="*/ 561 w 621"/>
              <a:gd name="T47" fmla="*/ 325 h 437"/>
              <a:gd name="T48" fmla="*/ 375 w 621"/>
              <a:gd name="T49" fmla="*/ 334 h 437"/>
              <a:gd name="T50" fmla="*/ 356 w 621"/>
              <a:gd name="T51" fmla="*/ 437 h 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21"/>
              <a:gd name="T79" fmla="*/ 0 h 437"/>
              <a:gd name="T80" fmla="*/ 621 w 621"/>
              <a:gd name="T81" fmla="*/ 437 h 43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21" h="437">
                <a:moveTo>
                  <a:pt x="2" y="65"/>
                </a:moveTo>
                <a:cubicBezTo>
                  <a:pt x="5" y="105"/>
                  <a:pt x="0" y="147"/>
                  <a:pt x="12" y="186"/>
                </a:cubicBezTo>
                <a:cubicBezTo>
                  <a:pt x="23" y="223"/>
                  <a:pt x="99" y="152"/>
                  <a:pt x="105" y="148"/>
                </a:cubicBezTo>
                <a:cubicBezTo>
                  <a:pt x="128" y="75"/>
                  <a:pt x="119" y="74"/>
                  <a:pt x="133" y="148"/>
                </a:cubicBezTo>
                <a:cubicBezTo>
                  <a:pt x="136" y="194"/>
                  <a:pt x="119" y="246"/>
                  <a:pt x="142" y="288"/>
                </a:cubicBezTo>
                <a:cubicBezTo>
                  <a:pt x="152" y="307"/>
                  <a:pt x="179" y="232"/>
                  <a:pt x="179" y="232"/>
                </a:cubicBezTo>
                <a:cubicBezTo>
                  <a:pt x="182" y="219"/>
                  <a:pt x="184" y="207"/>
                  <a:pt x="188" y="195"/>
                </a:cubicBezTo>
                <a:cubicBezTo>
                  <a:pt x="190" y="185"/>
                  <a:pt x="193" y="158"/>
                  <a:pt x="198" y="167"/>
                </a:cubicBezTo>
                <a:cubicBezTo>
                  <a:pt x="212" y="195"/>
                  <a:pt x="206" y="229"/>
                  <a:pt x="216" y="260"/>
                </a:cubicBezTo>
                <a:cubicBezTo>
                  <a:pt x="243" y="219"/>
                  <a:pt x="251" y="167"/>
                  <a:pt x="263" y="120"/>
                </a:cubicBezTo>
                <a:cubicBezTo>
                  <a:pt x="266" y="145"/>
                  <a:pt x="254" y="177"/>
                  <a:pt x="272" y="195"/>
                </a:cubicBezTo>
                <a:cubicBezTo>
                  <a:pt x="283" y="206"/>
                  <a:pt x="285" y="164"/>
                  <a:pt x="291" y="148"/>
                </a:cubicBezTo>
                <a:cubicBezTo>
                  <a:pt x="316" y="72"/>
                  <a:pt x="280" y="149"/>
                  <a:pt x="319" y="74"/>
                </a:cubicBezTo>
                <a:cubicBezTo>
                  <a:pt x="336" y="0"/>
                  <a:pt x="320" y="48"/>
                  <a:pt x="337" y="111"/>
                </a:cubicBezTo>
                <a:cubicBezTo>
                  <a:pt x="349" y="156"/>
                  <a:pt x="361" y="170"/>
                  <a:pt x="384" y="204"/>
                </a:cubicBezTo>
                <a:cubicBezTo>
                  <a:pt x="390" y="225"/>
                  <a:pt x="400" y="246"/>
                  <a:pt x="402" y="269"/>
                </a:cubicBezTo>
                <a:cubicBezTo>
                  <a:pt x="403" y="297"/>
                  <a:pt x="393" y="381"/>
                  <a:pt x="393" y="353"/>
                </a:cubicBezTo>
                <a:cubicBezTo>
                  <a:pt x="393" y="278"/>
                  <a:pt x="396" y="204"/>
                  <a:pt x="402" y="130"/>
                </a:cubicBezTo>
                <a:cubicBezTo>
                  <a:pt x="403" y="111"/>
                  <a:pt x="413" y="55"/>
                  <a:pt x="412" y="74"/>
                </a:cubicBezTo>
                <a:cubicBezTo>
                  <a:pt x="407" y="142"/>
                  <a:pt x="393" y="210"/>
                  <a:pt x="393" y="279"/>
                </a:cubicBezTo>
                <a:cubicBezTo>
                  <a:pt x="393" y="290"/>
                  <a:pt x="403" y="258"/>
                  <a:pt x="412" y="251"/>
                </a:cubicBezTo>
                <a:cubicBezTo>
                  <a:pt x="442" y="226"/>
                  <a:pt x="495" y="212"/>
                  <a:pt x="533" y="204"/>
                </a:cubicBezTo>
                <a:cubicBezTo>
                  <a:pt x="547" y="157"/>
                  <a:pt x="564" y="111"/>
                  <a:pt x="579" y="65"/>
                </a:cubicBezTo>
                <a:cubicBezTo>
                  <a:pt x="573" y="151"/>
                  <a:pt x="621" y="262"/>
                  <a:pt x="561" y="325"/>
                </a:cubicBezTo>
                <a:cubicBezTo>
                  <a:pt x="459" y="430"/>
                  <a:pt x="273" y="232"/>
                  <a:pt x="375" y="334"/>
                </a:cubicBezTo>
                <a:cubicBezTo>
                  <a:pt x="387" y="371"/>
                  <a:pt x="396" y="415"/>
                  <a:pt x="356" y="437"/>
                </a:cubicBezTo>
              </a:path>
            </a:pathLst>
          </a:cu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88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 animBg="1"/>
      <p:bldP spid="30729" grpId="0" animBg="1"/>
      <p:bldP spid="30732" grpId="0" animBg="1"/>
      <p:bldP spid="30733" grpId="0" animBg="1"/>
      <p:bldP spid="3073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Coding – a channel function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47244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Change the representation of data. 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04800" y="2895600"/>
            <a:ext cx="2133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Given Data</a:t>
            </a:r>
          </a:p>
        </p:txBody>
      </p:sp>
      <p:sp>
        <p:nvSpPr>
          <p:cNvPr id="20485" name="Line 6"/>
          <p:cNvSpPr>
            <a:spLocks noChangeShapeType="1"/>
          </p:cNvSpPr>
          <p:nvPr/>
        </p:nvSpPr>
        <p:spPr bwMode="auto">
          <a:xfrm>
            <a:off x="2590800" y="2971800"/>
            <a:ext cx="33528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486" name="Line 7"/>
          <p:cNvSpPr>
            <a:spLocks noChangeShapeType="1"/>
          </p:cNvSpPr>
          <p:nvPr/>
        </p:nvSpPr>
        <p:spPr bwMode="auto">
          <a:xfrm flipH="1">
            <a:off x="2667000" y="3275013"/>
            <a:ext cx="3200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487" name="Rectangle 8"/>
          <p:cNvSpPr>
            <a:spLocks noChangeArrowheads="1"/>
          </p:cNvSpPr>
          <p:nvPr/>
        </p:nvSpPr>
        <p:spPr bwMode="auto">
          <a:xfrm>
            <a:off x="6248400" y="2895600"/>
            <a:ext cx="2667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Changed Data</a:t>
            </a:r>
          </a:p>
        </p:txBody>
      </p:sp>
      <p:sp>
        <p:nvSpPr>
          <p:cNvPr id="20488" name="Rectangle 12"/>
          <p:cNvSpPr>
            <a:spLocks noChangeArrowheads="1"/>
          </p:cNvSpPr>
          <p:nvPr/>
        </p:nvSpPr>
        <p:spPr bwMode="auto">
          <a:xfrm>
            <a:off x="3429000" y="2209800"/>
            <a:ext cx="17526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Encoding </a:t>
            </a:r>
          </a:p>
        </p:txBody>
      </p:sp>
      <p:sp>
        <p:nvSpPr>
          <p:cNvPr id="20489" name="Rectangle 13"/>
          <p:cNvSpPr>
            <a:spLocks noChangeArrowheads="1"/>
          </p:cNvSpPr>
          <p:nvPr/>
        </p:nvSpPr>
        <p:spPr bwMode="auto">
          <a:xfrm>
            <a:off x="3429000" y="3429000"/>
            <a:ext cx="18288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Decoding </a:t>
            </a:r>
          </a:p>
        </p:txBody>
      </p:sp>
      <p:sp>
        <p:nvSpPr>
          <p:cNvPr id="20490" name="AutoShape 21"/>
          <p:cNvSpPr>
            <a:spLocks noChangeArrowheads="1"/>
          </p:cNvSpPr>
          <p:nvPr/>
        </p:nvSpPr>
        <p:spPr bwMode="auto">
          <a:xfrm>
            <a:off x="152400" y="1981200"/>
            <a:ext cx="8839200" cy="22098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12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19C4B6C-94A4-F444-BF8A-8646DB4F746A}" type="slidenum">
              <a:rPr lang="en-US" sz="1200" i="0" smtClean="0">
                <a:latin typeface="Calibri"/>
                <a:cs typeface="Calibri"/>
              </a:rPr>
              <a:pPr/>
              <a:t>4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Topic 3.0: The Physical Layer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7305675" cy="5486400"/>
          </a:xfrm>
        </p:spPr>
        <p:txBody>
          <a:bodyPr>
            <a:normAutofit/>
          </a:bodyPr>
          <a:lstStyle/>
          <a:p>
            <a:pPr>
              <a:buFont typeface="ZapfDingbats" charset="0"/>
              <a:buNone/>
            </a:pPr>
            <a:r>
              <a:rPr lang="en-US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Our goals: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Understand physical channel fundamentals</a:t>
            </a:r>
          </a:p>
          <a:p>
            <a:pPr lvl="1"/>
            <a:r>
              <a:rPr lang="en-US" dirty="0">
                <a:ea typeface="ＭＳ Ｐゴシック" charset="0"/>
                <a:cs typeface="ＭＳ Ｐゴシック" charset="0"/>
              </a:rPr>
              <a:t>Physical channels can carry data in proportion to the signal and inversely in proportion to noise</a:t>
            </a:r>
          </a:p>
          <a:p>
            <a:pPr lvl="1"/>
            <a:r>
              <a:rPr lang="en-US" dirty="0">
                <a:ea typeface="ＭＳ Ｐゴシック" charset="0"/>
              </a:rPr>
              <a:t>Modulation represents Digital data in analog channels</a:t>
            </a:r>
          </a:p>
          <a:p>
            <a:pPr lvl="1"/>
            <a:r>
              <a:rPr lang="en-US" dirty="0">
                <a:ea typeface="ＭＳ Ｐゴシック" charset="0"/>
              </a:rPr>
              <a:t>Baseband vs. Broadband</a:t>
            </a:r>
          </a:p>
          <a:p>
            <a:pPr lvl="1"/>
            <a:r>
              <a:rPr lang="en-US" dirty="0">
                <a:ea typeface="ＭＳ Ｐゴシック" charset="0"/>
              </a:rPr>
              <a:t>Synchronous vs. </a:t>
            </a:r>
            <a:r>
              <a:rPr lang="en-US" dirty="0" err="1">
                <a:ea typeface="ＭＳ Ｐゴシック" charset="0"/>
              </a:rPr>
              <a:t>Aynchronous</a:t>
            </a:r>
            <a:r>
              <a:rPr lang="en-US" dirty="0">
                <a:ea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18037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19812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762000"/>
            <a:ext cx="182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14"/>
          <p:cNvSpPr>
            <a:spLocks noChangeArrowheads="1"/>
          </p:cNvSpPr>
          <p:nvPr/>
        </p:nvSpPr>
        <p:spPr bwMode="auto">
          <a:xfrm>
            <a:off x="457200" y="2362200"/>
            <a:ext cx="19050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7" name="Rectangle 19"/>
          <p:cNvSpPr>
            <a:spLocks noChangeArrowheads="1"/>
          </p:cNvSpPr>
          <p:nvPr/>
        </p:nvSpPr>
        <p:spPr bwMode="auto">
          <a:xfrm>
            <a:off x="457200" y="3505200"/>
            <a:ext cx="23622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8" name="Rectangle 23"/>
          <p:cNvSpPr>
            <a:spLocks noChangeArrowheads="1"/>
          </p:cNvSpPr>
          <p:nvPr/>
        </p:nvSpPr>
        <p:spPr bwMode="auto">
          <a:xfrm>
            <a:off x="6934200" y="2362200"/>
            <a:ext cx="19050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9" name="Rectangle 24"/>
          <p:cNvSpPr>
            <a:spLocks noChangeArrowheads="1"/>
          </p:cNvSpPr>
          <p:nvPr/>
        </p:nvSpPr>
        <p:spPr bwMode="auto">
          <a:xfrm>
            <a:off x="6629400" y="3505200"/>
            <a:ext cx="22098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0" name="Rectangle 31"/>
          <p:cNvSpPr>
            <a:spLocks noChangeArrowheads="1"/>
          </p:cNvSpPr>
          <p:nvPr/>
        </p:nvSpPr>
        <p:spPr bwMode="auto">
          <a:xfrm>
            <a:off x="457200" y="4724400"/>
            <a:ext cx="24384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1" name="Rectangle 34"/>
          <p:cNvSpPr>
            <a:spLocks noChangeArrowheads="1"/>
          </p:cNvSpPr>
          <p:nvPr/>
        </p:nvSpPr>
        <p:spPr bwMode="auto">
          <a:xfrm>
            <a:off x="6477000" y="4724400"/>
            <a:ext cx="24384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2" name="Freeform 39"/>
          <p:cNvSpPr>
            <a:spLocks/>
          </p:cNvSpPr>
          <p:nvPr/>
        </p:nvSpPr>
        <p:spPr bwMode="auto">
          <a:xfrm>
            <a:off x="533400" y="5818188"/>
            <a:ext cx="2759075" cy="812800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3" name="Freeform 40"/>
          <p:cNvSpPr>
            <a:spLocks/>
          </p:cNvSpPr>
          <p:nvPr/>
        </p:nvSpPr>
        <p:spPr bwMode="auto">
          <a:xfrm>
            <a:off x="6096000" y="5791200"/>
            <a:ext cx="2759075" cy="812800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4" name="Line 41"/>
          <p:cNvSpPr>
            <a:spLocks noChangeShapeType="1"/>
          </p:cNvSpPr>
          <p:nvPr/>
        </p:nvSpPr>
        <p:spPr bwMode="auto">
          <a:xfrm>
            <a:off x="1371600" y="3048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5" name="Line 43"/>
          <p:cNvSpPr>
            <a:spLocks noChangeShapeType="1"/>
          </p:cNvSpPr>
          <p:nvPr/>
        </p:nvSpPr>
        <p:spPr bwMode="auto">
          <a:xfrm>
            <a:off x="1371600" y="4191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46" name="Line 44"/>
          <p:cNvSpPr>
            <a:spLocks noChangeShapeType="1"/>
          </p:cNvSpPr>
          <p:nvPr/>
        </p:nvSpPr>
        <p:spPr bwMode="auto">
          <a:xfrm>
            <a:off x="1371600" y="5486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7" name="Line 45"/>
          <p:cNvSpPr>
            <a:spLocks noChangeShapeType="1"/>
          </p:cNvSpPr>
          <p:nvPr/>
        </p:nvSpPr>
        <p:spPr bwMode="auto">
          <a:xfrm>
            <a:off x="3505200" y="6096000"/>
            <a:ext cx="228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8" name="Line 46"/>
          <p:cNvSpPr>
            <a:spLocks noChangeShapeType="1"/>
          </p:cNvSpPr>
          <p:nvPr/>
        </p:nvSpPr>
        <p:spPr bwMode="auto">
          <a:xfrm flipV="1">
            <a:off x="7848600" y="54102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49" name="Line 47"/>
          <p:cNvSpPr>
            <a:spLocks noChangeShapeType="1"/>
          </p:cNvSpPr>
          <p:nvPr/>
        </p:nvSpPr>
        <p:spPr bwMode="auto">
          <a:xfrm flipV="1">
            <a:off x="7848600" y="4191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50" name="Line 48"/>
          <p:cNvSpPr>
            <a:spLocks noChangeShapeType="1"/>
          </p:cNvSpPr>
          <p:nvPr/>
        </p:nvSpPr>
        <p:spPr bwMode="auto">
          <a:xfrm flipV="1">
            <a:off x="7848600" y="3048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51" name="Rectangle 4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542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Coding Examples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47244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dirty="0" err="1">
                <a:ea typeface="ＭＳ Ｐゴシック" charset="0"/>
                <a:cs typeface="ＭＳ Ｐゴシック" charset="0"/>
              </a:rPr>
              <a:t>Changig</a:t>
            </a:r>
            <a:r>
              <a:rPr lang="en-US" dirty="0">
                <a:ea typeface="ＭＳ Ｐゴシック" charset="0"/>
                <a:cs typeface="ＭＳ Ｐゴシック" charset="0"/>
              </a:rPr>
              <a:t> the representation of data.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04800" y="2895600"/>
            <a:ext cx="2133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Given Data</a:t>
            </a: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2590800" y="2971800"/>
            <a:ext cx="33528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>
            <a:off x="2667000" y="3275013"/>
            <a:ext cx="3200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6248400" y="2895600"/>
            <a:ext cx="2667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Changed Data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429000" y="2209800"/>
            <a:ext cx="17526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Encoding 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3429000" y="3429000"/>
            <a:ext cx="18288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Decoding </a:t>
            </a:r>
          </a:p>
        </p:txBody>
      </p:sp>
      <p:sp>
        <p:nvSpPr>
          <p:cNvPr id="22538" name="AutoShape 10"/>
          <p:cNvSpPr>
            <a:spLocks noChangeArrowheads="1"/>
          </p:cNvSpPr>
          <p:nvPr/>
        </p:nvSpPr>
        <p:spPr bwMode="auto">
          <a:xfrm>
            <a:off x="152400" y="1981200"/>
            <a:ext cx="8839200" cy="22098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9" name="Rectangle 12"/>
          <p:cNvSpPr>
            <a:spLocks noChangeArrowheads="1"/>
          </p:cNvSpPr>
          <p:nvPr/>
        </p:nvSpPr>
        <p:spPr bwMode="auto">
          <a:xfrm>
            <a:off x="304800" y="4419600"/>
            <a:ext cx="8458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Encryption: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 &lt;-&gt;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Error Detection: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&lt;-&gt;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Compression: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&lt;-&gt; A2$4f4</a:t>
            </a: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Analog: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A2$4f4 &lt;-&gt;</a:t>
            </a:r>
            <a:r>
              <a:rPr lang="en-US" sz="2800" dirty="0">
                <a:solidFill>
                  <a:srgbClr val="FF0000"/>
                </a:solidFill>
                <a:latin typeface="Calibri"/>
              </a:rPr>
              <a:t>   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2540" name="Freeform 17"/>
          <p:cNvSpPr>
            <a:spLocks/>
          </p:cNvSpPr>
          <p:nvPr/>
        </p:nvSpPr>
        <p:spPr bwMode="auto">
          <a:xfrm>
            <a:off x="4191000" y="5943600"/>
            <a:ext cx="2759075" cy="687388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766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Error Detection Code: Parity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660" y="1371600"/>
            <a:ext cx="8305800" cy="6096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2500"/>
          </a:bodyPr>
          <a:lstStyle/>
          <a:p>
            <a:pPr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Add one bit, such that the number </a:t>
            </a:r>
            <a:r>
              <a:rPr lang="en-US">
                <a:ea typeface="ＭＳ Ｐゴシック" charset="0"/>
                <a:cs typeface="ＭＳ Ｐゴシック" charset="0"/>
              </a:rPr>
              <a:t>of all 1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’</a:t>
            </a:r>
            <a:r>
              <a:rPr lang="en-US" dirty="0">
                <a:ea typeface="ＭＳ Ｐゴシック" charset="0"/>
                <a:cs typeface="ＭＳ Ｐゴシック" charset="0"/>
              </a:rPr>
              <a:t>s is even.</a:t>
            </a:r>
          </a:p>
        </p:txBody>
      </p:sp>
      <p:sp>
        <p:nvSpPr>
          <p:cNvPr id="53252" name="AutoShape 4"/>
          <p:cNvSpPr>
            <a:spLocks noChangeArrowheads="1"/>
          </p:cNvSpPr>
          <p:nvPr/>
        </p:nvSpPr>
        <p:spPr bwMode="auto">
          <a:xfrm rot="-5400000">
            <a:off x="4340225" y="9144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24384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5" y="24384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4111625" y="31242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225425" y="3733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0000</a:t>
            </a:r>
          </a:p>
        </p:txBody>
      </p:sp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2438400"/>
            <a:ext cx="68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2438400"/>
            <a:ext cx="68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1368425" y="3733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53260" name="Rectangle 12"/>
          <p:cNvSpPr>
            <a:spLocks noChangeArrowheads="1"/>
          </p:cNvSpPr>
          <p:nvPr/>
        </p:nvSpPr>
        <p:spPr bwMode="auto">
          <a:xfrm>
            <a:off x="228600" y="4495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0001</a:t>
            </a:r>
          </a:p>
        </p:txBody>
      </p:sp>
      <p:sp>
        <p:nvSpPr>
          <p:cNvPr id="53261" name="Rectangle 13"/>
          <p:cNvSpPr>
            <a:spLocks noChangeArrowheads="1"/>
          </p:cNvSpPr>
          <p:nvPr/>
        </p:nvSpPr>
        <p:spPr bwMode="auto">
          <a:xfrm>
            <a:off x="1371600" y="4495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</a:t>
            </a:r>
          </a:p>
        </p:txBody>
      </p:sp>
      <p:sp>
        <p:nvSpPr>
          <p:cNvPr id="53262" name="Rectangle 14"/>
          <p:cNvSpPr>
            <a:spLocks noChangeArrowheads="1"/>
          </p:cNvSpPr>
          <p:nvPr/>
        </p:nvSpPr>
        <p:spPr bwMode="auto">
          <a:xfrm>
            <a:off x="228600" y="5257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1001</a:t>
            </a:r>
          </a:p>
        </p:txBody>
      </p:sp>
      <p:sp>
        <p:nvSpPr>
          <p:cNvPr id="53263" name="Rectangle 15"/>
          <p:cNvSpPr>
            <a:spLocks noChangeArrowheads="1"/>
          </p:cNvSpPr>
          <p:nvPr/>
        </p:nvSpPr>
        <p:spPr bwMode="auto">
          <a:xfrm>
            <a:off x="1371600" y="5257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53264" name="Rectangle 16"/>
          <p:cNvSpPr>
            <a:spLocks noChangeArrowheads="1"/>
          </p:cNvSpPr>
          <p:nvPr/>
        </p:nvSpPr>
        <p:spPr bwMode="auto">
          <a:xfrm>
            <a:off x="7156450" y="3733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0001</a:t>
            </a:r>
          </a:p>
        </p:txBody>
      </p:sp>
      <p:sp>
        <p:nvSpPr>
          <p:cNvPr id="53265" name="Rectangle 17"/>
          <p:cNvSpPr>
            <a:spLocks noChangeArrowheads="1"/>
          </p:cNvSpPr>
          <p:nvPr/>
        </p:nvSpPr>
        <p:spPr bwMode="auto">
          <a:xfrm>
            <a:off x="8299450" y="3733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53266" name="Rectangle 18"/>
          <p:cNvSpPr>
            <a:spLocks noChangeArrowheads="1"/>
          </p:cNvSpPr>
          <p:nvPr/>
        </p:nvSpPr>
        <p:spPr bwMode="auto">
          <a:xfrm>
            <a:off x="7159625" y="4495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0001</a:t>
            </a:r>
          </a:p>
        </p:txBody>
      </p:sp>
      <p:sp>
        <p:nvSpPr>
          <p:cNvPr id="53267" name="Rectangle 19"/>
          <p:cNvSpPr>
            <a:spLocks noChangeArrowheads="1"/>
          </p:cNvSpPr>
          <p:nvPr/>
        </p:nvSpPr>
        <p:spPr bwMode="auto">
          <a:xfrm>
            <a:off x="8302625" y="4495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</a:t>
            </a:r>
          </a:p>
        </p:txBody>
      </p:sp>
      <p:sp>
        <p:nvSpPr>
          <p:cNvPr id="53268" name="Rectangle 20"/>
          <p:cNvSpPr>
            <a:spLocks noChangeArrowheads="1"/>
          </p:cNvSpPr>
          <p:nvPr/>
        </p:nvSpPr>
        <p:spPr bwMode="auto">
          <a:xfrm>
            <a:off x="7159625" y="5257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1111</a:t>
            </a:r>
          </a:p>
        </p:txBody>
      </p:sp>
      <p:sp>
        <p:nvSpPr>
          <p:cNvPr id="53269" name="Rectangle 21"/>
          <p:cNvSpPr>
            <a:spLocks noChangeArrowheads="1"/>
          </p:cNvSpPr>
          <p:nvPr/>
        </p:nvSpPr>
        <p:spPr bwMode="auto">
          <a:xfrm>
            <a:off x="8302625" y="5257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53270" name="Rectangle 22"/>
          <p:cNvSpPr>
            <a:spLocks noChangeArrowheads="1"/>
          </p:cNvSpPr>
          <p:nvPr/>
        </p:nvSpPr>
        <p:spPr bwMode="auto">
          <a:xfrm>
            <a:off x="6629400" y="3733800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3600" b="1" dirty="0">
                <a:solidFill>
                  <a:srgbClr val="FF0000"/>
                </a:solidFill>
                <a:latin typeface="Calibri"/>
                <a:sym typeface="Zapf Dingbats" charset="0"/>
              </a:rPr>
              <a:t>X</a:t>
            </a:r>
            <a:endParaRPr lang="en-US" sz="3600" b="1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3271" name="Rectangle 23"/>
          <p:cNvSpPr>
            <a:spLocks noChangeArrowheads="1"/>
          </p:cNvSpPr>
          <p:nvPr/>
        </p:nvSpPr>
        <p:spPr bwMode="auto">
          <a:xfrm>
            <a:off x="6629400" y="4495800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>
              <a:spcBef>
                <a:spcPct val="20000"/>
              </a:spcBef>
            </a:pPr>
            <a:r>
              <a:rPr lang="en-US" sz="2800" dirty="0"/>
              <a:t>✓</a:t>
            </a:r>
          </a:p>
        </p:txBody>
      </p:sp>
      <p:sp>
        <p:nvSpPr>
          <p:cNvPr id="53272" name="Rectangle 24"/>
          <p:cNvSpPr>
            <a:spLocks noChangeArrowheads="1"/>
          </p:cNvSpPr>
          <p:nvPr/>
        </p:nvSpPr>
        <p:spPr bwMode="auto">
          <a:xfrm>
            <a:off x="6629400" y="5257800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3273" name="AutoShape 25"/>
          <p:cNvSpPr>
            <a:spLocks noChangeArrowheads="1"/>
          </p:cNvSpPr>
          <p:nvPr/>
        </p:nvSpPr>
        <p:spPr bwMode="auto">
          <a:xfrm>
            <a:off x="114300" y="5181600"/>
            <a:ext cx="8915400" cy="762000"/>
          </a:xfrm>
          <a:prstGeom prst="roundRect">
            <a:avLst>
              <a:gd name="adj" fmla="val 16667"/>
            </a:avLst>
          </a:prstGeom>
          <a:solidFill>
            <a:srgbClr val="CC99FF">
              <a:alpha val="25098"/>
            </a:srgbClr>
          </a:solidFill>
          <a:ln w="63500">
            <a:solidFill>
              <a:srgbClr val="80008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53274" name="Rectangle 26"/>
          <p:cNvSpPr>
            <a:spLocks noChangeArrowheads="1"/>
          </p:cNvSpPr>
          <p:nvPr/>
        </p:nvSpPr>
        <p:spPr bwMode="auto">
          <a:xfrm>
            <a:off x="489857" y="6096000"/>
            <a:ext cx="8422368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Problem: </a:t>
            </a:r>
            <a:r>
              <a:rPr lang="en-US" sz="2800" dirty="0">
                <a:latin typeface="Calibri"/>
              </a:rPr>
              <a:t>This s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imple </a:t>
            </a:r>
            <a:r>
              <a:rPr lang="en-US" sz="2800" dirty="0">
                <a:latin typeface="Calibri"/>
              </a:rPr>
              <a:t>p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arity cannot detect two-bit errors.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42</a:t>
            </a:fld>
            <a:endParaRPr lang="en-US"/>
          </a:p>
        </p:txBody>
      </p:sp>
      <p:sp>
        <p:nvSpPr>
          <p:cNvPr id="30" name="Rectangle 23">
            <a:extLst>
              <a:ext uri="{FF2B5EF4-FFF2-40B4-BE49-F238E27FC236}">
                <a16:creationId xmlns:a16="http://schemas.microsoft.com/office/drawing/2014/main" id="{C8CCB278-B35D-4940-9563-126C0B3B1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325" y="5257800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>
              <a:spcBef>
                <a:spcPct val="20000"/>
              </a:spcBef>
            </a:pPr>
            <a:r>
              <a:rPr lang="en-US" sz="2800" dirty="0"/>
              <a:t>✓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068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4" grpId="0" animBg="1"/>
      <p:bldP spid="53265" grpId="0" animBg="1"/>
      <p:bldP spid="53266" grpId="0" animBg="1"/>
      <p:bldP spid="53267" grpId="0" animBg="1"/>
      <p:bldP spid="53268" grpId="0" animBg="1"/>
      <p:bldP spid="53269" grpId="0" animBg="1"/>
      <p:bldP spid="53270" grpId="0"/>
      <p:bldP spid="53271" grpId="0"/>
      <p:bldP spid="53272" grpId="0"/>
      <p:bldP spid="53273" grpId="0" animBg="1"/>
      <p:bldP spid="53274" grpId="0" animBg="1"/>
      <p:bldP spid="3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Error Detection Code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3886200" cy="3048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Sender: 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Y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generateCheckBit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(X);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send(XY);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953000" y="1219200"/>
            <a:ext cx="40386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Receiver: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receive(X1Y1);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Y2=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generateCheckBit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(X1);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if (Y1 != Y2) ERROR;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else NOERROR</a:t>
            </a:r>
          </a:p>
        </p:txBody>
      </p:sp>
      <p:sp>
        <p:nvSpPr>
          <p:cNvPr id="43013" name="AutoShape 5"/>
          <p:cNvSpPr>
            <a:spLocks noChangeArrowheads="1"/>
          </p:cNvSpPr>
          <p:nvPr/>
        </p:nvSpPr>
        <p:spPr bwMode="auto">
          <a:xfrm rot="-5400000">
            <a:off x="4267200" y="28956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4038600" y="51054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10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11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9436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0" name="Line 13"/>
          <p:cNvSpPr>
            <a:spLocks noChangeShapeType="1"/>
          </p:cNvSpPr>
          <p:nvPr/>
        </p:nvSpPr>
        <p:spPr bwMode="auto">
          <a:xfrm>
            <a:off x="7391400" y="5562600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 rot="16200000">
            <a:off x="8267700" y="53721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==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189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0" grpId="0" animBg="1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Error Detection Code: CRC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839200" cy="47244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  <a:cs typeface="ＭＳ Ｐゴシック" charset="0"/>
              </a:rPr>
              <a:t>CRC means 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ea typeface="ＭＳ Ｐゴシック" charset="0"/>
                <a:cs typeface="ＭＳ Ｐゴシック" charset="0"/>
              </a:rPr>
              <a:t>Cyclic Redundancy Check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  <a:p>
            <a:pPr algn="just" eaLnBrk="1" hangingPunct="1">
              <a:buFont typeface="Times" charset="0"/>
              <a:buChar char="•"/>
            </a:pPr>
            <a:r>
              <a:rPr lang="en-US" i="1" dirty="0">
                <a:ea typeface="ＭＳ Ｐゴシック" charset="0"/>
                <a:cs typeface="ＭＳ Ｐゴシック" charset="0"/>
              </a:rPr>
              <a:t>“A sequence of redundant bits, called CRC, is appended to the end of data so that the resulting data becomes exactly divisible by a second, predetermined binary number.”</a:t>
            </a:r>
          </a:p>
          <a:p>
            <a:pPr algn="just" eaLnBrk="1" hangingPunct="1">
              <a:buFont typeface="Times" charset="0"/>
              <a:buChar char="•"/>
            </a:pPr>
            <a:r>
              <a:rPr lang="en-US" i="1" dirty="0">
                <a:ea typeface="ＭＳ Ｐゴシック" charset="0"/>
                <a:cs typeface="ＭＳ Ｐゴシック" charset="0"/>
              </a:rPr>
              <a:t>CRC:= remainder (data÷ predetermined divisor)</a:t>
            </a:r>
          </a:p>
          <a:p>
            <a:pPr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  <a:cs typeface="ＭＳ Ｐゴシック" charset="0"/>
              </a:rPr>
              <a:t>More powerful than parity. </a:t>
            </a:r>
          </a:p>
          <a:p>
            <a:pPr lvl="1"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</a:rPr>
              <a:t>It can detect various kinds of errors, including 2-bit errors.</a:t>
            </a:r>
          </a:p>
          <a:p>
            <a:pPr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  <a:cs typeface="ＭＳ Ｐゴシック" charset="0"/>
              </a:rPr>
              <a:t>More complex: </a:t>
            </a:r>
            <a:r>
              <a:rPr lang="en-US" u="sng" dirty="0">
                <a:ea typeface="ＭＳ Ｐゴシック" charset="0"/>
                <a:cs typeface="ＭＳ Ｐゴシック" charset="0"/>
              </a:rPr>
              <a:t>multiplication, binary division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  <a:cs typeface="ＭＳ Ｐゴシック" charset="0"/>
              </a:rPr>
              <a:t>Parameterized by n-bit divisor P. </a:t>
            </a:r>
          </a:p>
          <a:p>
            <a:pPr lvl="1"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</a:rPr>
              <a:t>Example: 3-bit divisor 101.</a:t>
            </a:r>
          </a:p>
          <a:p>
            <a:pPr lvl="1"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</a:rPr>
              <a:t>Choosing good P is crucial.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904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CRC with 3-bit Divisor 101 </a:t>
            </a: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24000"/>
            <a:ext cx="1295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685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76200" y="4724400"/>
            <a:ext cx="36576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Multiplication by 2</a:t>
            </a:r>
            <a:r>
              <a:rPr lang="en-US" sz="2800" baseline="30000" dirty="0">
                <a:solidFill>
                  <a:schemeClr val="tx1"/>
                </a:solidFill>
                <a:latin typeface="Calibri"/>
              </a:rPr>
              <a:t>3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  <a:p>
            <a:pPr marL="533400" indent="-533400" algn="ctr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D2 = D * 2</a:t>
            </a:r>
            <a:r>
              <a:rPr lang="en-US" sz="2800" baseline="30000" dirty="0">
                <a:solidFill>
                  <a:schemeClr val="tx1"/>
                </a:solidFill>
                <a:latin typeface="Calibri"/>
              </a:rPr>
              <a:t>3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4572000" y="4724400"/>
            <a:ext cx="45720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Binary Division by 101</a:t>
            </a:r>
          </a:p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 err="1">
                <a:solidFill>
                  <a:schemeClr val="tx1"/>
                </a:solidFill>
                <a:latin typeface="Calibri"/>
              </a:rPr>
              <a:t>CheckBit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= (D2) rem (101)</a:t>
            </a:r>
          </a:p>
        </p:txBody>
      </p:sp>
      <p:sp>
        <p:nvSpPr>
          <p:cNvPr id="69639" name="Line 7"/>
          <p:cNvSpPr>
            <a:spLocks noChangeShapeType="1"/>
          </p:cNvSpPr>
          <p:nvPr/>
        </p:nvSpPr>
        <p:spPr bwMode="auto">
          <a:xfrm flipH="1">
            <a:off x="2057400" y="3124200"/>
            <a:ext cx="1371600" cy="1143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flipH="1" flipV="1">
            <a:off x="5410200" y="3048000"/>
            <a:ext cx="1600200" cy="1447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3810000" y="5334000"/>
            <a:ext cx="685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1524000" y="2209800"/>
            <a:ext cx="10668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1001</a:t>
            </a:r>
          </a:p>
        </p:txBody>
      </p:sp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3429000" y="4114800"/>
            <a:ext cx="16002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1001000</a:t>
            </a: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6019800" y="2209800"/>
            <a:ext cx="6096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</a:t>
            </a:r>
          </a:p>
        </p:txBody>
      </p:sp>
      <p:sp>
        <p:nvSpPr>
          <p:cNvPr id="69645" name="AutoShape 13"/>
          <p:cNvSpPr>
            <a:spLocks noChangeArrowheads="1"/>
          </p:cNvSpPr>
          <p:nvPr/>
        </p:nvSpPr>
        <p:spPr bwMode="auto">
          <a:xfrm>
            <a:off x="0" y="6108234"/>
            <a:ext cx="4800600" cy="523220"/>
          </a:xfrm>
          <a:prstGeom prst="wedgeRectCallout">
            <a:avLst>
              <a:gd name="adj1" fmla="val -11245"/>
              <a:gd name="adj2" fmla="val -125653"/>
            </a:avLst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800" dirty="0">
                <a:latin typeface="Calibri"/>
              </a:rPr>
              <a:t>Add three 0</a:t>
            </a:r>
            <a:r>
              <a:rPr lang="ja-JP" altLang="en-US" sz="2800" dirty="0">
                <a:latin typeface="Calibri"/>
              </a:rPr>
              <a:t>’</a:t>
            </a:r>
            <a:r>
              <a:rPr lang="en-US" sz="2800" dirty="0">
                <a:latin typeface="Calibri"/>
              </a:rPr>
              <a:t>s at the end</a:t>
            </a:r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6019800" y="1524000"/>
            <a:ext cx="6858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</a:t>
            </a:r>
          </a:p>
        </p:txBody>
      </p:sp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3429000" y="3505200"/>
            <a:ext cx="15240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1111000</a:t>
            </a:r>
          </a:p>
        </p:txBody>
      </p:sp>
      <p:sp>
        <p:nvSpPr>
          <p:cNvPr id="69649" name="Rectangle 17"/>
          <p:cNvSpPr>
            <a:spLocks noChangeArrowheads="1"/>
          </p:cNvSpPr>
          <p:nvPr/>
        </p:nvSpPr>
        <p:spPr bwMode="auto">
          <a:xfrm>
            <a:off x="1524000" y="1524000"/>
            <a:ext cx="9906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1111</a:t>
            </a:r>
          </a:p>
        </p:txBody>
      </p:sp>
      <p:sp>
        <p:nvSpPr>
          <p:cNvPr id="69650" name="Rectangle 18"/>
          <p:cNvSpPr>
            <a:spLocks noChangeArrowheads="1"/>
          </p:cNvSpPr>
          <p:nvPr/>
        </p:nvSpPr>
        <p:spPr bwMode="auto">
          <a:xfrm>
            <a:off x="8001000" y="2209800"/>
            <a:ext cx="3810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69651" name="Rectangle 19"/>
          <p:cNvSpPr>
            <a:spLocks noChangeArrowheads="1"/>
          </p:cNvSpPr>
          <p:nvPr/>
        </p:nvSpPr>
        <p:spPr bwMode="auto">
          <a:xfrm>
            <a:off x="8001000" y="1447800"/>
            <a:ext cx="3810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69652" name="AutoShape 20"/>
          <p:cNvSpPr>
            <a:spLocks noChangeArrowheads="1"/>
          </p:cNvSpPr>
          <p:nvPr/>
        </p:nvSpPr>
        <p:spPr bwMode="auto">
          <a:xfrm>
            <a:off x="7696200" y="1295400"/>
            <a:ext cx="990600" cy="1676400"/>
          </a:xfrm>
          <a:prstGeom prst="roundRect">
            <a:avLst>
              <a:gd name="adj" fmla="val 16667"/>
            </a:avLst>
          </a:prstGeom>
          <a:solidFill>
            <a:srgbClr val="CC99FF">
              <a:alpha val="29019"/>
            </a:srgbClr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9653" name="AutoShape 22"/>
          <p:cNvSpPr>
            <a:spLocks noChangeArrowheads="1"/>
          </p:cNvSpPr>
          <p:nvPr/>
        </p:nvSpPr>
        <p:spPr bwMode="auto">
          <a:xfrm>
            <a:off x="5867400" y="1295400"/>
            <a:ext cx="1066800" cy="1676400"/>
          </a:xfrm>
          <a:prstGeom prst="roundRect">
            <a:avLst>
              <a:gd name="adj" fmla="val 16667"/>
            </a:avLst>
          </a:prstGeom>
          <a:solidFill>
            <a:srgbClr val="CC99FF">
              <a:alpha val="29019"/>
            </a:srgbClr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9654" name="Rectangle 26"/>
          <p:cNvSpPr>
            <a:spLocks noChangeArrowheads="1"/>
          </p:cNvSpPr>
          <p:nvPr/>
        </p:nvSpPr>
        <p:spPr bwMode="auto">
          <a:xfrm>
            <a:off x="6019800" y="3048000"/>
            <a:ext cx="106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CRC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69655" name="Rectangle 27"/>
          <p:cNvSpPr>
            <a:spLocks noChangeArrowheads="1"/>
          </p:cNvSpPr>
          <p:nvPr/>
        </p:nvSpPr>
        <p:spPr bwMode="auto">
          <a:xfrm>
            <a:off x="7696200" y="3048000"/>
            <a:ext cx="144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Parity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69656" name="Rectangle 28"/>
          <p:cNvSpPr>
            <a:spLocks noChangeArrowheads="1"/>
          </p:cNvSpPr>
          <p:nvPr/>
        </p:nvSpPr>
        <p:spPr bwMode="auto">
          <a:xfrm>
            <a:off x="3962400" y="3581400"/>
            <a:ext cx="5181600" cy="121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same check bits from Parity,</a:t>
            </a:r>
          </a:p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but different ones from CRC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45</a:t>
            </a:fld>
            <a:endParaRPr lang="en-US" dirty="0"/>
          </a:p>
        </p:txBody>
      </p:sp>
      <p:sp>
        <p:nvSpPr>
          <p:cNvPr id="69646" name="AutoShape 14"/>
          <p:cNvSpPr>
            <a:spLocks noChangeArrowheads="1"/>
          </p:cNvSpPr>
          <p:nvPr/>
        </p:nvSpPr>
        <p:spPr bwMode="auto">
          <a:xfrm>
            <a:off x="5943600" y="6052514"/>
            <a:ext cx="2971800" cy="707886"/>
          </a:xfrm>
          <a:prstGeom prst="wedgeRectCallout">
            <a:avLst>
              <a:gd name="adj1" fmla="val -10277"/>
              <a:gd name="adj2" fmla="val -100908"/>
            </a:avLst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000" dirty="0">
                <a:latin typeface="Calibri"/>
              </a:rPr>
              <a:t>Kurose p478 §5.2.3</a:t>
            </a:r>
          </a:p>
          <a:p>
            <a:pPr algn="ctr"/>
            <a:r>
              <a:rPr lang="en-US" sz="2000" dirty="0">
                <a:latin typeface="Calibri"/>
              </a:rPr>
              <a:t>Peterson </a:t>
            </a:r>
            <a:r>
              <a:rPr lang="en-US" sz="2000" dirty="0">
                <a:latin typeface="Calibri"/>
                <a:hlinkClick r:id="rId5"/>
              </a:rPr>
              <a:t>URL</a:t>
            </a:r>
            <a:r>
              <a:rPr lang="en-US" sz="2000" dirty="0">
                <a:latin typeface="Calibri"/>
              </a:rPr>
              <a:t> §2.4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4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0" grpId="0" animBg="1"/>
      <p:bldP spid="69642" grpId="0" animBg="1"/>
      <p:bldP spid="69643" grpId="0" animBg="1"/>
      <p:bldP spid="69644" grpId="0" animBg="1"/>
      <p:bldP spid="69645" grpId="0" animBg="1"/>
      <p:bldP spid="69647" grpId="0" animBg="1"/>
      <p:bldP spid="69648" grpId="0" animBg="1"/>
      <p:bldP spid="69649" grpId="0" animBg="1"/>
      <p:bldP spid="69650" grpId="0" animBg="1"/>
      <p:bldP spid="69651" grpId="0" animBg="1"/>
      <p:bldP spid="69652" grpId="0" animBg="1"/>
      <p:bldP spid="69653" grpId="0" animBg="1"/>
      <p:bldP spid="69654" grpId="0"/>
      <p:bldP spid="69655" grpId="0"/>
      <p:bldP spid="69656" grpId="0" animBg="1"/>
      <p:bldP spid="6964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Error Detection Code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3886200" cy="3048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Sender: 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Y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generateCRC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(X div P);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send(X);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send(Y);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953000" y="1219200"/>
            <a:ext cx="4038600" cy="36200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Receiver: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receive(X1);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latin typeface="Calibri"/>
              </a:rPr>
              <a:t>receive(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Y1);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Y2=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generateCRC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(X1Y1 div P);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if (Y2 != 0s) ERROR;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else NOERROR</a:t>
            </a:r>
          </a:p>
        </p:txBody>
      </p:sp>
      <p:sp>
        <p:nvSpPr>
          <p:cNvPr id="43013" name="AutoShape 5"/>
          <p:cNvSpPr>
            <a:spLocks noChangeArrowheads="1"/>
          </p:cNvSpPr>
          <p:nvPr/>
        </p:nvSpPr>
        <p:spPr bwMode="auto">
          <a:xfrm rot="-5400000">
            <a:off x="4267200" y="3162886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839286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4038600" y="5372686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4839286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909296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10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909626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11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669" y="5995976"/>
            <a:ext cx="993531" cy="63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860931" y="5967412"/>
            <a:ext cx="10609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0s ==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72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Transforming Error Detection to…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3886200" cy="3048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Sender: 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Y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generateCheckBit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(X);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send(XY);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953000" y="1219200"/>
            <a:ext cx="40386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Receiver: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receive(X1Y1);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Y2=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generateCheckBit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(X1);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if (Y1 != Y2) ERROR;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else NOERROR</a:t>
            </a:r>
          </a:p>
        </p:txBody>
      </p:sp>
      <p:sp>
        <p:nvSpPr>
          <p:cNvPr id="45061" name="AutoShape 5"/>
          <p:cNvSpPr>
            <a:spLocks noChangeArrowheads="1"/>
          </p:cNvSpPr>
          <p:nvPr/>
        </p:nvSpPr>
        <p:spPr bwMode="auto">
          <a:xfrm rot="-5400000">
            <a:off x="4267200" y="28956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4038600" y="51054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0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11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9436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8" name="Rectangle 12"/>
          <p:cNvSpPr>
            <a:spLocks noChangeArrowheads="1"/>
          </p:cNvSpPr>
          <p:nvPr/>
        </p:nvSpPr>
        <p:spPr bwMode="auto">
          <a:xfrm rot="-5400000">
            <a:off x="8267700" y="53721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==</a:t>
            </a:r>
          </a:p>
        </p:txBody>
      </p:sp>
      <p:sp>
        <p:nvSpPr>
          <p:cNvPr id="45069" name="Line 13"/>
          <p:cNvSpPr>
            <a:spLocks noChangeShapeType="1"/>
          </p:cNvSpPr>
          <p:nvPr/>
        </p:nvSpPr>
        <p:spPr bwMode="auto">
          <a:xfrm>
            <a:off x="7391400" y="5562600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698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Forward Error Correction (FEC)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3886200" cy="3048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Sender: 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Y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generateCheckBit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(X);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send(XY);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3732" name="AutoShape 5"/>
          <p:cNvSpPr>
            <a:spLocks noChangeArrowheads="1"/>
          </p:cNvSpPr>
          <p:nvPr/>
        </p:nvSpPr>
        <p:spPr bwMode="auto">
          <a:xfrm rot="-5400000">
            <a:off x="4267200" y="28956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7373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Rectangle 7"/>
          <p:cNvSpPr>
            <a:spLocks noChangeArrowheads="1"/>
          </p:cNvSpPr>
          <p:nvPr/>
        </p:nvSpPr>
        <p:spPr bwMode="auto">
          <a:xfrm>
            <a:off x="4038600" y="51054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pic>
        <p:nvPicPr>
          <p:cNvPr id="73735" name="Picture 8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10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11"/>
          <p:cNvPicPr>
            <a:picLocks noChangeAspect="1" noChangeArrowheads="1"/>
          </p:cNvPicPr>
          <p:nvPr/>
        </p:nvPicPr>
        <p:blipFill>
          <a:blip r:embed="rId4">
            <a:lum contrast="10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9436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0" name="Line 13"/>
          <p:cNvSpPr>
            <a:spLocks noChangeShapeType="1"/>
          </p:cNvSpPr>
          <p:nvPr/>
        </p:nvSpPr>
        <p:spPr bwMode="auto">
          <a:xfrm>
            <a:off x="7391400" y="5562600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3741" name="Rectangle 14"/>
          <p:cNvSpPr>
            <a:spLocks noChangeArrowheads="1"/>
          </p:cNvSpPr>
          <p:nvPr/>
        </p:nvSpPr>
        <p:spPr bwMode="auto">
          <a:xfrm>
            <a:off x="4419600" y="1219200"/>
            <a:ext cx="45720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Receiver: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receive(X1Y1);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Y2=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generateCheckBit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(X1);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if (Y1 != Y2) 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FIXERROR(X1Y1)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else NOERROR</a:t>
            </a:r>
          </a:p>
        </p:txBody>
      </p:sp>
      <p:sp>
        <p:nvSpPr>
          <p:cNvPr id="73742" name="Freeform 15"/>
          <p:cNvSpPr>
            <a:spLocks/>
          </p:cNvSpPr>
          <p:nvPr/>
        </p:nvSpPr>
        <p:spPr bwMode="auto">
          <a:xfrm>
            <a:off x="7086600" y="4572000"/>
            <a:ext cx="985838" cy="693738"/>
          </a:xfrm>
          <a:custGeom>
            <a:avLst/>
            <a:gdLst>
              <a:gd name="T0" fmla="*/ 2 w 621"/>
              <a:gd name="T1" fmla="*/ 65 h 437"/>
              <a:gd name="T2" fmla="*/ 12 w 621"/>
              <a:gd name="T3" fmla="*/ 186 h 437"/>
              <a:gd name="T4" fmla="*/ 105 w 621"/>
              <a:gd name="T5" fmla="*/ 148 h 437"/>
              <a:gd name="T6" fmla="*/ 133 w 621"/>
              <a:gd name="T7" fmla="*/ 148 h 437"/>
              <a:gd name="T8" fmla="*/ 142 w 621"/>
              <a:gd name="T9" fmla="*/ 288 h 437"/>
              <a:gd name="T10" fmla="*/ 179 w 621"/>
              <a:gd name="T11" fmla="*/ 232 h 437"/>
              <a:gd name="T12" fmla="*/ 188 w 621"/>
              <a:gd name="T13" fmla="*/ 195 h 437"/>
              <a:gd name="T14" fmla="*/ 198 w 621"/>
              <a:gd name="T15" fmla="*/ 167 h 437"/>
              <a:gd name="T16" fmla="*/ 216 w 621"/>
              <a:gd name="T17" fmla="*/ 260 h 437"/>
              <a:gd name="T18" fmla="*/ 263 w 621"/>
              <a:gd name="T19" fmla="*/ 120 h 437"/>
              <a:gd name="T20" fmla="*/ 272 w 621"/>
              <a:gd name="T21" fmla="*/ 195 h 437"/>
              <a:gd name="T22" fmla="*/ 291 w 621"/>
              <a:gd name="T23" fmla="*/ 148 h 437"/>
              <a:gd name="T24" fmla="*/ 319 w 621"/>
              <a:gd name="T25" fmla="*/ 74 h 437"/>
              <a:gd name="T26" fmla="*/ 337 w 621"/>
              <a:gd name="T27" fmla="*/ 111 h 437"/>
              <a:gd name="T28" fmla="*/ 384 w 621"/>
              <a:gd name="T29" fmla="*/ 204 h 437"/>
              <a:gd name="T30" fmla="*/ 402 w 621"/>
              <a:gd name="T31" fmla="*/ 269 h 437"/>
              <a:gd name="T32" fmla="*/ 393 w 621"/>
              <a:gd name="T33" fmla="*/ 353 h 437"/>
              <a:gd name="T34" fmla="*/ 402 w 621"/>
              <a:gd name="T35" fmla="*/ 130 h 437"/>
              <a:gd name="T36" fmla="*/ 412 w 621"/>
              <a:gd name="T37" fmla="*/ 74 h 437"/>
              <a:gd name="T38" fmla="*/ 393 w 621"/>
              <a:gd name="T39" fmla="*/ 279 h 437"/>
              <a:gd name="T40" fmla="*/ 412 w 621"/>
              <a:gd name="T41" fmla="*/ 251 h 437"/>
              <a:gd name="T42" fmla="*/ 533 w 621"/>
              <a:gd name="T43" fmla="*/ 204 h 437"/>
              <a:gd name="T44" fmla="*/ 579 w 621"/>
              <a:gd name="T45" fmla="*/ 65 h 437"/>
              <a:gd name="T46" fmla="*/ 561 w 621"/>
              <a:gd name="T47" fmla="*/ 325 h 437"/>
              <a:gd name="T48" fmla="*/ 375 w 621"/>
              <a:gd name="T49" fmla="*/ 334 h 437"/>
              <a:gd name="T50" fmla="*/ 356 w 621"/>
              <a:gd name="T51" fmla="*/ 437 h 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21"/>
              <a:gd name="T79" fmla="*/ 0 h 437"/>
              <a:gd name="T80" fmla="*/ 621 w 621"/>
              <a:gd name="T81" fmla="*/ 437 h 43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21" h="437">
                <a:moveTo>
                  <a:pt x="2" y="65"/>
                </a:moveTo>
                <a:cubicBezTo>
                  <a:pt x="5" y="105"/>
                  <a:pt x="0" y="147"/>
                  <a:pt x="12" y="186"/>
                </a:cubicBezTo>
                <a:cubicBezTo>
                  <a:pt x="23" y="223"/>
                  <a:pt x="99" y="152"/>
                  <a:pt x="105" y="148"/>
                </a:cubicBezTo>
                <a:cubicBezTo>
                  <a:pt x="128" y="75"/>
                  <a:pt x="119" y="74"/>
                  <a:pt x="133" y="148"/>
                </a:cubicBezTo>
                <a:cubicBezTo>
                  <a:pt x="136" y="194"/>
                  <a:pt x="119" y="246"/>
                  <a:pt x="142" y="288"/>
                </a:cubicBezTo>
                <a:cubicBezTo>
                  <a:pt x="152" y="307"/>
                  <a:pt x="179" y="232"/>
                  <a:pt x="179" y="232"/>
                </a:cubicBezTo>
                <a:cubicBezTo>
                  <a:pt x="182" y="219"/>
                  <a:pt x="184" y="207"/>
                  <a:pt x="188" y="195"/>
                </a:cubicBezTo>
                <a:cubicBezTo>
                  <a:pt x="190" y="185"/>
                  <a:pt x="193" y="158"/>
                  <a:pt x="198" y="167"/>
                </a:cubicBezTo>
                <a:cubicBezTo>
                  <a:pt x="212" y="195"/>
                  <a:pt x="206" y="229"/>
                  <a:pt x="216" y="260"/>
                </a:cubicBezTo>
                <a:cubicBezTo>
                  <a:pt x="243" y="219"/>
                  <a:pt x="251" y="167"/>
                  <a:pt x="263" y="120"/>
                </a:cubicBezTo>
                <a:cubicBezTo>
                  <a:pt x="266" y="145"/>
                  <a:pt x="254" y="177"/>
                  <a:pt x="272" y="195"/>
                </a:cubicBezTo>
                <a:cubicBezTo>
                  <a:pt x="283" y="206"/>
                  <a:pt x="285" y="164"/>
                  <a:pt x="291" y="148"/>
                </a:cubicBezTo>
                <a:cubicBezTo>
                  <a:pt x="316" y="72"/>
                  <a:pt x="280" y="149"/>
                  <a:pt x="319" y="74"/>
                </a:cubicBezTo>
                <a:cubicBezTo>
                  <a:pt x="336" y="0"/>
                  <a:pt x="320" y="48"/>
                  <a:pt x="337" y="111"/>
                </a:cubicBezTo>
                <a:cubicBezTo>
                  <a:pt x="349" y="156"/>
                  <a:pt x="361" y="170"/>
                  <a:pt x="384" y="204"/>
                </a:cubicBezTo>
                <a:cubicBezTo>
                  <a:pt x="390" y="225"/>
                  <a:pt x="400" y="246"/>
                  <a:pt x="402" y="269"/>
                </a:cubicBezTo>
                <a:cubicBezTo>
                  <a:pt x="403" y="297"/>
                  <a:pt x="393" y="381"/>
                  <a:pt x="393" y="353"/>
                </a:cubicBezTo>
                <a:cubicBezTo>
                  <a:pt x="393" y="278"/>
                  <a:pt x="396" y="204"/>
                  <a:pt x="402" y="130"/>
                </a:cubicBezTo>
                <a:cubicBezTo>
                  <a:pt x="403" y="111"/>
                  <a:pt x="413" y="55"/>
                  <a:pt x="412" y="74"/>
                </a:cubicBezTo>
                <a:cubicBezTo>
                  <a:pt x="407" y="142"/>
                  <a:pt x="393" y="210"/>
                  <a:pt x="393" y="279"/>
                </a:cubicBezTo>
                <a:cubicBezTo>
                  <a:pt x="393" y="290"/>
                  <a:pt x="403" y="258"/>
                  <a:pt x="412" y="251"/>
                </a:cubicBezTo>
                <a:cubicBezTo>
                  <a:pt x="442" y="226"/>
                  <a:pt x="495" y="212"/>
                  <a:pt x="533" y="204"/>
                </a:cubicBezTo>
                <a:cubicBezTo>
                  <a:pt x="547" y="157"/>
                  <a:pt x="564" y="111"/>
                  <a:pt x="579" y="65"/>
                </a:cubicBezTo>
                <a:cubicBezTo>
                  <a:pt x="573" y="151"/>
                  <a:pt x="621" y="262"/>
                  <a:pt x="561" y="325"/>
                </a:cubicBezTo>
                <a:cubicBezTo>
                  <a:pt x="459" y="430"/>
                  <a:pt x="273" y="232"/>
                  <a:pt x="375" y="334"/>
                </a:cubicBezTo>
                <a:cubicBezTo>
                  <a:pt x="387" y="371"/>
                  <a:pt x="396" y="415"/>
                  <a:pt x="356" y="437"/>
                </a:cubicBezTo>
              </a:path>
            </a:pathLst>
          </a:cu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 rot="16200000">
            <a:off x="8267700" y="53721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!=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839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0" grpId="0" animBg="1"/>
      <p:bldP spid="73742" grpId="0" animBg="1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Forward Error Correction (FEC)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3886200" cy="3048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Sender: 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Y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generateCheckBit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(X);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send(XY);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5780" name="AutoShape 4"/>
          <p:cNvSpPr>
            <a:spLocks noChangeArrowheads="1"/>
          </p:cNvSpPr>
          <p:nvPr/>
        </p:nvSpPr>
        <p:spPr bwMode="auto">
          <a:xfrm rot="-5400000">
            <a:off x="4267200" y="28956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4038600" y="51054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pic>
        <p:nvPicPr>
          <p:cNvPr id="75783" name="Picture 7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9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10"/>
          <p:cNvPicPr>
            <a:picLocks noChangeAspect="1" noChangeArrowheads="1"/>
          </p:cNvPicPr>
          <p:nvPr/>
        </p:nvPicPr>
        <p:blipFill>
          <a:blip r:embed="rId3">
            <a:lum contrast="10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9436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7" name="Rectangle 11"/>
          <p:cNvSpPr>
            <a:spLocks noChangeArrowheads="1"/>
          </p:cNvSpPr>
          <p:nvPr/>
        </p:nvSpPr>
        <p:spPr bwMode="auto">
          <a:xfrm rot="-5400000">
            <a:off x="8267700" y="52959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==</a:t>
            </a:r>
          </a:p>
        </p:txBody>
      </p:sp>
      <p:sp>
        <p:nvSpPr>
          <p:cNvPr id="75788" name="Rectangle 13"/>
          <p:cNvSpPr>
            <a:spLocks noChangeArrowheads="1"/>
          </p:cNvSpPr>
          <p:nvPr/>
        </p:nvSpPr>
        <p:spPr bwMode="auto">
          <a:xfrm>
            <a:off x="4419600" y="1219200"/>
            <a:ext cx="45720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Receiver: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receive(X1Y1);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Y2=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generateCheckBit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(X1);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if (Y1 != Y2) 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FIXERROR(X1Y1)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else NOERROR</a:t>
            </a:r>
          </a:p>
        </p:txBody>
      </p:sp>
      <p:sp>
        <p:nvSpPr>
          <p:cNvPr id="13" name="Freeform 15"/>
          <p:cNvSpPr>
            <a:spLocks/>
          </p:cNvSpPr>
          <p:nvPr/>
        </p:nvSpPr>
        <p:spPr bwMode="auto">
          <a:xfrm>
            <a:off x="7086600" y="4572000"/>
            <a:ext cx="985838" cy="693738"/>
          </a:xfrm>
          <a:custGeom>
            <a:avLst/>
            <a:gdLst>
              <a:gd name="T0" fmla="*/ 2 w 621"/>
              <a:gd name="T1" fmla="*/ 65 h 437"/>
              <a:gd name="T2" fmla="*/ 12 w 621"/>
              <a:gd name="T3" fmla="*/ 186 h 437"/>
              <a:gd name="T4" fmla="*/ 105 w 621"/>
              <a:gd name="T5" fmla="*/ 148 h 437"/>
              <a:gd name="T6" fmla="*/ 133 w 621"/>
              <a:gd name="T7" fmla="*/ 148 h 437"/>
              <a:gd name="T8" fmla="*/ 142 w 621"/>
              <a:gd name="T9" fmla="*/ 288 h 437"/>
              <a:gd name="T10" fmla="*/ 179 w 621"/>
              <a:gd name="T11" fmla="*/ 232 h 437"/>
              <a:gd name="T12" fmla="*/ 188 w 621"/>
              <a:gd name="T13" fmla="*/ 195 h 437"/>
              <a:gd name="T14" fmla="*/ 198 w 621"/>
              <a:gd name="T15" fmla="*/ 167 h 437"/>
              <a:gd name="T16" fmla="*/ 216 w 621"/>
              <a:gd name="T17" fmla="*/ 260 h 437"/>
              <a:gd name="T18" fmla="*/ 263 w 621"/>
              <a:gd name="T19" fmla="*/ 120 h 437"/>
              <a:gd name="T20" fmla="*/ 272 w 621"/>
              <a:gd name="T21" fmla="*/ 195 h 437"/>
              <a:gd name="T22" fmla="*/ 291 w 621"/>
              <a:gd name="T23" fmla="*/ 148 h 437"/>
              <a:gd name="T24" fmla="*/ 319 w 621"/>
              <a:gd name="T25" fmla="*/ 74 h 437"/>
              <a:gd name="T26" fmla="*/ 337 w 621"/>
              <a:gd name="T27" fmla="*/ 111 h 437"/>
              <a:gd name="T28" fmla="*/ 384 w 621"/>
              <a:gd name="T29" fmla="*/ 204 h 437"/>
              <a:gd name="T30" fmla="*/ 402 w 621"/>
              <a:gd name="T31" fmla="*/ 269 h 437"/>
              <a:gd name="T32" fmla="*/ 393 w 621"/>
              <a:gd name="T33" fmla="*/ 353 h 437"/>
              <a:gd name="T34" fmla="*/ 402 w 621"/>
              <a:gd name="T35" fmla="*/ 130 h 437"/>
              <a:gd name="T36" fmla="*/ 412 w 621"/>
              <a:gd name="T37" fmla="*/ 74 h 437"/>
              <a:gd name="T38" fmla="*/ 393 w 621"/>
              <a:gd name="T39" fmla="*/ 279 h 437"/>
              <a:gd name="T40" fmla="*/ 412 w 621"/>
              <a:gd name="T41" fmla="*/ 251 h 437"/>
              <a:gd name="T42" fmla="*/ 533 w 621"/>
              <a:gd name="T43" fmla="*/ 204 h 437"/>
              <a:gd name="T44" fmla="*/ 579 w 621"/>
              <a:gd name="T45" fmla="*/ 65 h 437"/>
              <a:gd name="T46" fmla="*/ 561 w 621"/>
              <a:gd name="T47" fmla="*/ 325 h 437"/>
              <a:gd name="T48" fmla="*/ 375 w 621"/>
              <a:gd name="T49" fmla="*/ 334 h 437"/>
              <a:gd name="T50" fmla="*/ 356 w 621"/>
              <a:gd name="T51" fmla="*/ 437 h 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21"/>
              <a:gd name="T79" fmla="*/ 0 h 437"/>
              <a:gd name="T80" fmla="*/ 621 w 621"/>
              <a:gd name="T81" fmla="*/ 437 h 43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21" h="437">
                <a:moveTo>
                  <a:pt x="2" y="65"/>
                </a:moveTo>
                <a:cubicBezTo>
                  <a:pt x="5" y="105"/>
                  <a:pt x="0" y="147"/>
                  <a:pt x="12" y="186"/>
                </a:cubicBezTo>
                <a:cubicBezTo>
                  <a:pt x="23" y="223"/>
                  <a:pt x="99" y="152"/>
                  <a:pt x="105" y="148"/>
                </a:cubicBezTo>
                <a:cubicBezTo>
                  <a:pt x="128" y="75"/>
                  <a:pt x="119" y="74"/>
                  <a:pt x="133" y="148"/>
                </a:cubicBezTo>
                <a:cubicBezTo>
                  <a:pt x="136" y="194"/>
                  <a:pt x="119" y="246"/>
                  <a:pt x="142" y="288"/>
                </a:cubicBezTo>
                <a:cubicBezTo>
                  <a:pt x="152" y="307"/>
                  <a:pt x="179" y="232"/>
                  <a:pt x="179" y="232"/>
                </a:cubicBezTo>
                <a:cubicBezTo>
                  <a:pt x="182" y="219"/>
                  <a:pt x="184" y="207"/>
                  <a:pt x="188" y="195"/>
                </a:cubicBezTo>
                <a:cubicBezTo>
                  <a:pt x="190" y="185"/>
                  <a:pt x="193" y="158"/>
                  <a:pt x="198" y="167"/>
                </a:cubicBezTo>
                <a:cubicBezTo>
                  <a:pt x="212" y="195"/>
                  <a:pt x="206" y="229"/>
                  <a:pt x="216" y="260"/>
                </a:cubicBezTo>
                <a:cubicBezTo>
                  <a:pt x="243" y="219"/>
                  <a:pt x="251" y="167"/>
                  <a:pt x="263" y="120"/>
                </a:cubicBezTo>
                <a:cubicBezTo>
                  <a:pt x="266" y="145"/>
                  <a:pt x="254" y="177"/>
                  <a:pt x="272" y="195"/>
                </a:cubicBezTo>
                <a:cubicBezTo>
                  <a:pt x="283" y="206"/>
                  <a:pt x="285" y="164"/>
                  <a:pt x="291" y="148"/>
                </a:cubicBezTo>
                <a:cubicBezTo>
                  <a:pt x="316" y="72"/>
                  <a:pt x="280" y="149"/>
                  <a:pt x="319" y="74"/>
                </a:cubicBezTo>
                <a:cubicBezTo>
                  <a:pt x="336" y="0"/>
                  <a:pt x="320" y="48"/>
                  <a:pt x="337" y="111"/>
                </a:cubicBezTo>
                <a:cubicBezTo>
                  <a:pt x="349" y="156"/>
                  <a:pt x="361" y="170"/>
                  <a:pt x="384" y="204"/>
                </a:cubicBezTo>
                <a:cubicBezTo>
                  <a:pt x="390" y="225"/>
                  <a:pt x="400" y="246"/>
                  <a:pt x="402" y="269"/>
                </a:cubicBezTo>
                <a:cubicBezTo>
                  <a:pt x="403" y="297"/>
                  <a:pt x="393" y="381"/>
                  <a:pt x="393" y="353"/>
                </a:cubicBezTo>
                <a:cubicBezTo>
                  <a:pt x="393" y="278"/>
                  <a:pt x="396" y="204"/>
                  <a:pt x="402" y="130"/>
                </a:cubicBezTo>
                <a:cubicBezTo>
                  <a:pt x="403" y="111"/>
                  <a:pt x="413" y="55"/>
                  <a:pt x="412" y="74"/>
                </a:cubicBezTo>
                <a:cubicBezTo>
                  <a:pt x="407" y="142"/>
                  <a:pt x="393" y="210"/>
                  <a:pt x="393" y="279"/>
                </a:cubicBezTo>
                <a:cubicBezTo>
                  <a:pt x="393" y="290"/>
                  <a:pt x="403" y="258"/>
                  <a:pt x="412" y="251"/>
                </a:cubicBezTo>
                <a:cubicBezTo>
                  <a:pt x="442" y="226"/>
                  <a:pt x="495" y="212"/>
                  <a:pt x="533" y="204"/>
                </a:cubicBezTo>
                <a:cubicBezTo>
                  <a:pt x="547" y="157"/>
                  <a:pt x="564" y="111"/>
                  <a:pt x="579" y="65"/>
                </a:cubicBezTo>
                <a:cubicBezTo>
                  <a:pt x="573" y="151"/>
                  <a:pt x="621" y="262"/>
                  <a:pt x="561" y="325"/>
                </a:cubicBezTo>
                <a:cubicBezTo>
                  <a:pt x="459" y="430"/>
                  <a:pt x="273" y="232"/>
                  <a:pt x="375" y="334"/>
                </a:cubicBezTo>
                <a:cubicBezTo>
                  <a:pt x="387" y="371"/>
                  <a:pt x="396" y="415"/>
                  <a:pt x="356" y="437"/>
                </a:cubicBezTo>
              </a:path>
            </a:pathLst>
          </a:cu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0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7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Physical Channels / The Physical Layer</a:t>
            </a:r>
            <a:br>
              <a:rPr lang="en-US" sz="3600" dirty="0">
                <a:ea typeface="ＭＳ Ｐゴシック" charset="0"/>
                <a:cs typeface="ＭＳ Ｐゴシック" charset="0"/>
              </a:rPr>
            </a:br>
            <a:r>
              <a:rPr lang="en-US" sz="2400" dirty="0">
                <a:ea typeface="ＭＳ Ｐゴシック" charset="0"/>
                <a:cs typeface="ＭＳ Ｐゴシック" charset="0"/>
              </a:rPr>
              <a:t>these example physical channels are also known as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Physical Media</a:t>
            </a:r>
            <a:endParaRPr lang="en-US" sz="3200" i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5542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0" y="1294947"/>
            <a:ext cx="3265714" cy="4648200"/>
          </a:xfrm>
        </p:spPr>
        <p:txBody>
          <a:bodyPr>
            <a:normAutofit/>
          </a:bodyPr>
          <a:lstStyle/>
          <a:p>
            <a:pPr>
              <a:buFont typeface="Wingdings" charset="0"/>
              <a:buNone/>
            </a:pPr>
            <a:r>
              <a:rPr lang="en-US" sz="20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Twisted Pair (TP)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two insulated copper wires</a:t>
            </a:r>
          </a:p>
          <a:p>
            <a:pPr lvl="1"/>
            <a:r>
              <a:rPr lang="en-US" sz="1800" dirty="0">
                <a:ea typeface="ＭＳ Ｐゴシック" charset="0"/>
              </a:rPr>
              <a:t>Category 3: traditional phone wires, 10 Mbps Ethernet</a:t>
            </a:r>
          </a:p>
          <a:p>
            <a:pPr lvl="1"/>
            <a:r>
              <a:rPr lang="en-US" sz="1800" dirty="0">
                <a:ea typeface="ＭＳ Ｐゴシック" charset="0"/>
              </a:rPr>
              <a:t>Category 8: </a:t>
            </a:r>
            <a:br>
              <a:rPr lang="en-US" sz="1800" dirty="0">
                <a:ea typeface="ＭＳ Ｐゴシック" charset="0"/>
              </a:rPr>
            </a:br>
            <a:r>
              <a:rPr lang="en-US" sz="1800" dirty="0">
                <a:ea typeface="ＭＳ Ｐゴシック" charset="0"/>
              </a:rPr>
              <a:t>25Gbps Ethernet</a:t>
            </a:r>
          </a:p>
          <a:p>
            <a:r>
              <a:rPr lang="en-US" sz="2200" dirty="0">
                <a:ea typeface="ＭＳ Ｐゴシック" charset="0"/>
              </a:rPr>
              <a:t>Shielded (STP)</a:t>
            </a:r>
          </a:p>
          <a:p>
            <a:r>
              <a:rPr lang="en-US" sz="2200" dirty="0">
                <a:ea typeface="ＭＳ Ｐゴシック" charset="0"/>
              </a:rPr>
              <a:t>Unshielded (UTP)</a:t>
            </a:r>
          </a:p>
          <a:p>
            <a:endParaRPr lang="en-US" sz="2200" dirty="0">
              <a:ea typeface="ＭＳ Ｐゴシック" charset="0"/>
            </a:endParaRPr>
          </a:p>
        </p:txBody>
      </p:sp>
      <p:pic>
        <p:nvPicPr>
          <p:cNvPr id="6554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84" y="4704670"/>
            <a:ext cx="2276475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117233" y="1304018"/>
            <a:ext cx="3196481" cy="432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000" u="sng" dirty="0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rPr>
              <a:t>Coaxial cable:</a:t>
            </a:r>
            <a:endParaRPr lang="en-US" sz="2000" u="sng" dirty="0">
              <a:latin typeface="Calibri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two concentric copper conductors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bidirectional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baseband: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Calibri"/>
                <a:ea typeface="ＭＳ Ｐゴシック" charset="0"/>
              </a:rPr>
              <a:t>single channel on cable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Calibri"/>
                <a:ea typeface="ＭＳ Ｐゴシック" charset="0"/>
              </a:rPr>
              <a:t>legacy Ethernet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broadband: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charset="0"/>
              </a:rPr>
              <a:t> </a:t>
            </a:r>
            <a:r>
              <a:rPr lang="en-US" sz="1800" dirty="0">
                <a:latin typeface="Calibri"/>
                <a:ea typeface="ＭＳ Ｐゴシック" charset="0"/>
              </a:rPr>
              <a:t>multiple channels on cable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Calibri"/>
                <a:ea typeface="ＭＳ Ｐゴシック" charset="0"/>
              </a:rPr>
              <a:t> HFC (Hybrid Fiber Coax)</a:t>
            </a:r>
          </a:p>
        </p:txBody>
      </p:sp>
      <p:pic>
        <p:nvPicPr>
          <p:cNvPr id="9" name="Picture 4" descr="coa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258" y="5056771"/>
            <a:ext cx="25019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123" y="4850136"/>
            <a:ext cx="1934921" cy="1357333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114142" y="1286098"/>
            <a:ext cx="2783795" cy="419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None/>
            </a:pPr>
            <a:r>
              <a:rPr lang="en-US" sz="2000" u="sng" dirty="0">
                <a:solidFill>
                  <a:srgbClr val="FF0000"/>
                </a:solidFill>
                <a:latin typeface="Calibri"/>
              </a:rPr>
              <a:t>Fiber optic cable:</a:t>
            </a:r>
            <a:endParaRPr lang="en-US" sz="2000" u="sng" dirty="0">
              <a:latin typeface="Calibri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high-speed operation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point-to-point transmission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(10</a:t>
            </a:r>
            <a:r>
              <a:rPr lang="ja-JP" altLang="en-US" sz="2000" dirty="0">
                <a:latin typeface="Calibri"/>
                <a:ea typeface="ＭＳ Ｐゴシック" charset="0"/>
                <a:cs typeface="ＭＳ Ｐゴシック" charset="0"/>
              </a:rPr>
              <a:t>’</a:t>
            </a: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s-100</a:t>
            </a:r>
            <a:r>
              <a:rPr lang="ja-JP" altLang="en-US" sz="2000" dirty="0">
                <a:latin typeface="Calibri"/>
                <a:ea typeface="ＭＳ Ｐゴシック" charset="0"/>
                <a:cs typeface="ＭＳ Ｐゴシック" charset="0"/>
              </a:rPr>
              <a:t>’</a:t>
            </a: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s Gbps)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low error rate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immune to electromagnetic noise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5158" y="4168391"/>
            <a:ext cx="1999095" cy="1253978"/>
          </a:xfrm>
          <a:prstGeom prst="rect">
            <a:avLst/>
          </a:prstGeom>
        </p:spPr>
      </p:pic>
      <p:pic>
        <p:nvPicPr>
          <p:cNvPr id="13" name="Picture 6" descr="f-pic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131" y="5181045"/>
            <a:ext cx="1828407" cy="112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2789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Basic Idea of Forward Error Correction</a:t>
            </a:r>
          </a:p>
        </p:txBody>
      </p:sp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1524000" y="1676400"/>
            <a:ext cx="60198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Replace erroneous data </a:t>
            </a:r>
          </a:p>
          <a:p>
            <a:pPr marL="342900" indent="-342900" algn="ctr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by its </a:t>
            </a:r>
            <a:r>
              <a:rPr lang="ja-JP" altLang="en-US" sz="2800" dirty="0">
                <a:solidFill>
                  <a:schemeClr val="tx1"/>
                </a:solidFill>
                <a:latin typeface="Calibri"/>
              </a:rPr>
              <a:t>“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closest</a:t>
            </a:r>
            <a:r>
              <a:rPr lang="ja-JP" altLang="en-US" sz="2800" dirty="0">
                <a:solidFill>
                  <a:schemeClr val="tx1"/>
                </a:solidFill>
                <a:latin typeface="Calibri"/>
              </a:rPr>
              <a:t>”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error-free data.</a:t>
            </a:r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1905000" y="3276600"/>
            <a:ext cx="762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</a:t>
            </a:r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2667000" y="3276600"/>
            <a:ext cx="9906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</a:t>
            </a:r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1752600" y="5486400"/>
            <a:ext cx="762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01</a:t>
            </a:r>
          </a:p>
        </p:txBody>
      </p:sp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2514600" y="5486400"/>
            <a:ext cx="9906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011</a:t>
            </a:r>
          </a:p>
        </p:txBody>
      </p:sp>
      <p:sp>
        <p:nvSpPr>
          <p:cNvPr id="81928" name="Rectangle 8"/>
          <p:cNvSpPr>
            <a:spLocks noChangeArrowheads="1"/>
          </p:cNvSpPr>
          <p:nvPr/>
        </p:nvSpPr>
        <p:spPr bwMode="auto">
          <a:xfrm>
            <a:off x="4953000" y="3200400"/>
            <a:ext cx="762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</a:t>
            </a:r>
          </a:p>
        </p:txBody>
      </p:sp>
      <p:sp>
        <p:nvSpPr>
          <p:cNvPr id="81929" name="Rectangle 9"/>
          <p:cNvSpPr>
            <a:spLocks noChangeArrowheads="1"/>
          </p:cNvSpPr>
          <p:nvPr/>
        </p:nvSpPr>
        <p:spPr bwMode="auto">
          <a:xfrm>
            <a:off x="5715000" y="3200400"/>
            <a:ext cx="9906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101</a:t>
            </a:r>
          </a:p>
        </p:txBody>
      </p:sp>
      <p:sp>
        <p:nvSpPr>
          <p:cNvPr id="81930" name="Rectangle 10"/>
          <p:cNvSpPr>
            <a:spLocks noChangeArrowheads="1"/>
          </p:cNvSpPr>
          <p:nvPr/>
        </p:nvSpPr>
        <p:spPr bwMode="auto">
          <a:xfrm>
            <a:off x="5791200" y="5791200"/>
            <a:ext cx="762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</a:t>
            </a:r>
          </a:p>
        </p:txBody>
      </p:sp>
      <p:sp>
        <p:nvSpPr>
          <p:cNvPr id="81931" name="Rectangle 11"/>
          <p:cNvSpPr>
            <a:spLocks noChangeArrowheads="1"/>
          </p:cNvSpPr>
          <p:nvPr/>
        </p:nvSpPr>
        <p:spPr bwMode="auto">
          <a:xfrm>
            <a:off x="6553200" y="5791200"/>
            <a:ext cx="9906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110</a:t>
            </a:r>
          </a:p>
        </p:txBody>
      </p:sp>
      <p:sp>
        <p:nvSpPr>
          <p:cNvPr id="81932" name="Rectangle 12"/>
          <p:cNvSpPr>
            <a:spLocks noChangeArrowheads="1"/>
          </p:cNvSpPr>
          <p:nvPr/>
        </p:nvSpPr>
        <p:spPr bwMode="auto">
          <a:xfrm>
            <a:off x="457200" y="4572000"/>
            <a:ext cx="762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01</a:t>
            </a:r>
          </a:p>
        </p:txBody>
      </p:sp>
      <p:sp>
        <p:nvSpPr>
          <p:cNvPr id="81933" name="Rectangle 13"/>
          <p:cNvSpPr>
            <a:spLocks noChangeArrowheads="1"/>
          </p:cNvSpPr>
          <p:nvPr/>
        </p:nvSpPr>
        <p:spPr bwMode="auto">
          <a:xfrm>
            <a:off x="1219200" y="4572000"/>
            <a:ext cx="990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</a:t>
            </a:r>
          </a:p>
        </p:txBody>
      </p:sp>
      <p:sp>
        <p:nvSpPr>
          <p:cNvPr id="81934" name="Rectangle 14"/>
          <p:cNvSpPr>
            <a:spLocks noChangeArrowheads="1"/>
          </p:cNvSpPr>
          <p:nvPr/>
        </p:nvSpPr>
        <p:spPr bwMode="auto">
          <a:xfrm>
            <a:off x="6324600" y="4191000"/>
            <a:ext cx="762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</a:t>
            </a:r>
          </a:p>
        </p:txBody>
      </p:sp>
      <p:sp>
        <p:nvSpPr>
          <p:cNvPr id="81935" name="Rectangle 15"/>
          <p:cNvSpPr>
            <a:spLocks noChangeArrowheads="1"/>
          </p:cNvSpPr>
          <p:nvPr/>
        </p:nvSpPr>
        <p:spPr bwMode="auto">
          <a:xfrm>
            <a:off x="7086600" y="4191000"/>
            <a:ext cx="990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101</a:t>
            </a:r>
          </a:p>
        </p:txBody>
      </p:sp>
      <p:sp>
        <p:nvSpPr>
          <p:cNvPr id="81936" name="Rectangle 16"/>
          <p:cNvSpPr>
            <a:spLocks noChangeArrowheads="1"/>
          </p:cNvSpPr>
          <p:nvPr/>
        </p:nvSpPr>
        <p:spPr bwMode="auto">
          <a:xfrm>
            <a:off x="3581400" y="4572000"/>
            <a:ext cx="762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</a:t>
            </a:r>
          </a:p>
        </p:txBody>
      </p:sp>
      <p:sp>
        <p:nvSpPr>
          <p:cNvPr id="81937" name="Rectangle 17"/>
          <p:cNvSpPr>
            <a:spLocks noChangeArrowheads="1"/>
          </p:cNvSpPr>
          <p:nvPr/>
        </p:nvSpPr>
        <p:spPr bwMode="auto">
          <a:xfrm>
            <a:off x="4343400" y="4572000"/>
            <a:ext cx="990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110</a:t>
            </a:r>
          </a:p>
        </p:txBody>
      </p:sp>
      <p:sp>
        <p:nvSpPr>
          <p:cNvPr id="81938" name="Rectangle 18"/>
          <p:cNvSpPr>
            <a:spLocks noChangeArrowheads="1"/>
          </p:cNvSpPr>
          <p:nvPr/>
        </p:nvSpPr>
        <p:spPr bwMode="auto">
          <a:xfrm>
            <a:off x="6705600" y="28956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Good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39" name="Rectangle 19"/>
          <p:cNvSpPr>
            <a:spLocks noChangeArrowheads="1"/>
          </p:cNvSpPr>
          <p:nvPr/>
        </p:nvSpPr>
        <p:spPr bwMode="auto">
          <a:xfrm>
            <a:off x="685800" y="60198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Good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0" name="Rectangle 20"/>
          <p:cNvSpPr>
            <a:spLocks noChangeArrowheads="1"/>
          </p:cNvSpPr>
          <p:nvPr/>
        </p:nvSpPr>
        <p:spPr bwMode="auto">
          <a:xfrm>
            <a:off x="7467600" y="62484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Good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1" name="Rectangle 21"/>
          <p:cNvSpPr>
            <a:spLocks noChangeArrowheads="1"/>
          </p:cNvSpPr>
          <p:nvPr/>
        </p:nvSpPr>
        <p:spPr bwMode="auto">
          <a:xfrm>
            <a:off x="990600" y="28956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Good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2" name="Rectangle 22"/>
          <p:cNvSpPr>
            <a:spLocks noChangeArrowheads="1"/>
          </p:cNvSpPr>
          <p:nvPr/>
        </p:nvSpPr>
        <p:spPr bwMode="auto">
          <a:xfrm>
            <a:off x="7467600" y="36576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Bad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3" name="Rectangle 23"/>
          <p:cNvSpPr>
            <a:spLocks noChangeArrowheads="1"/>
          </p:cNvSpPr>
          <p:nvPr/>
        </p:nvSpPr>
        <p:spPr bwMode="auto">
          <a:xfrm>
            <a:off x="304800" y="40386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Bad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4" name="Rectangle 24"/>
          <p:cNvSpPr>
            <a:spLocks noChangeArrowheads="1"/>
          </p:cNvSpPr>
          <p:nvPr/>
        </p:nvSpPr>
        <p:spPr bwMode="auto">
          <a:xfrm>
            <a:off x="4343400" y="40386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Bad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5" name="AutoShape 25"/>
          <p:cNvSpPr>
            <a:spLocks noChangeArrowheads="1"/>
          </p:cNvSpPr>
          <p:nvPr/>
        </p:nvSpPr>
        <p:spPr bwMode="auto">
          <a:xfrm>
            <a:off x="3276600" y="3962400"/>
            <a:ext cx="2438400" cy="13716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1946" name="Line 26"/>
          <p:cNvSpPr>
            <a:spLocks noChangeShapeType="1"/>
          </p:cNvSpPr>
          <p:nvPr/>
        </p:nvSpPr>
        <p:spPr bwMode="auto">
          <a:xfrm flipV="1">
            <a:off x="5334000" y="3886200"/>
            <a:ext cx="533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47" name="Line 27"/>
          <p:cNvSpPr>
            <a:spLocks noChangeShapeType="1"/>
          </p:cNvSpPr>
          <p:nvPr/>
        </p:nvSpPr>
        <p:spPr bwMode="auto">
          <a:xfrm>
            <a:off x="2971800" y="4038600"/>
            <a:ext cx="6858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48" name="Line 28"/>
          <p:cNvSpPr>
            <a:spLocks noChangeShapeType="1"/>
          </p:cNvSpPr>
          <p:nvPr/>
        </p:nvSpPr>
        <p:spPr bwMode="auto">
          <a:xfrm>
            <a:off x="5486400" y="5181600"/>
            <a:ext cx="9144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49" name="Line 29"/>
          <p:cNvSpPr>
            <a:spLocks noChangeShapeType="1"/>
          </p:cNvSpPr>
          <p:nvPr/>
        </p:nvSpPr>
        <p:spPr bwMode="auto">
          <a:xfrm flipV="1">
            <a:off x="2743200" y="4953000"/>
            <a:ext cx="7620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50" name="Rectangle 30"/>
          <p:cNvSpPr>
            <a:spLocks noChangeArrowheads="1"/>
          </p:cNvSpPr>
          <p:nvPr/>
        </p:nvSpPr>
        <p:spPr bwMode="auto">
          <a:xfrm>
            <a:off x="3429000" y="3657600"/>
            <a:ext cx="5334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3</a:t>
            </a:r>
          </a:p>
        </p:txBody>
      </p:sp>
      <p:sp>
        <p:nvSpPr>
          <p:cNvPr id="81951" name="Rectangle 31"/>
          <p:cNvSpPr>
            <a:spLocks noChangeArrowheads="1"/>
          </p:cNvSpPr>
          <p:nvPr/>
        </p:nvSpPr>
        <p:spPr bwMode="auto">
          <a:xfrm>
            <a:off x="3352800" y="5105400"/>
            <a:ext cx="5334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4</a:t>
            </a:r>
          </a:p>
        </p:txBody>
      </p:sp>
      <p:sp>
        <p:nvSpPr>
          <p:cNvPr id="81952" name="Rectangle 32"/>
          <p:cNvSpPr>
            <a:spLocks noChangeArrowheads="1"/>
          </p:cNvSpPr>
          <p:nvPr/>
        </p:nvSpPr>
        <p:spPr bwMode="auto">
          <a:xfrm>
            <a:off x="5029200" y="3657600"/>
            <a:ext cx="5334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2</a:t>
            </a:r>
          </a:p>
        </p:txBody>
      </p:sp>
      <p:sp>
        <p:nvSpPr>
          <p:cNvPr id="81953" name="Rectangle 33"/>
          <p:cNvSpPr>
            <a:spLocks noChangeArrowheads="1"/>
          </p:cNvSpPr>
          <p:nvPr/>
        </p:nvSpPr>
        <p:spPr bwMode="auto">
          <a:xfrm>
            <a:off x="5029200" y="5410200"/>
            <a:ext cx="5334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</a:t>
            </a:r>
          </a:p>
        </p:txBody>
      </p:sp>
      <p:sp>
        <p:nvSpPr>
          <p:cNvPr id="34" name="AutoShape 34"/>
          <p:cNvSpPr>
            <a:spLocks noChangeArrowheads="1"/>
          </p:cNvSpPr>
          <p:nvPr/>
        </p:nvSpPr>
        <p:spPr bwMode="auto">
          <a:xfrm>
            <a:off x="5638800" y="5486400"/>
            <a:ext cx="3048000" cy="13716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50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004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19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1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19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1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819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19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819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819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19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819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819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819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19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19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819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81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819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81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5" grpId="0" animBg="1"/>
      <p:bldP spid="81946" grpId="0" animBg="1"/>
      <p:bldP spid="81946" grpId="1" animBg="1"/>
      <p:bldP spid="81947" grpId="0" animBg="1"/>
      <p:bldP spid="81947" grpId="1" animBg="1"/>
      <p:bldP spid="81948" grpId="0" animBg="1"/>
      <p:bldP spid="81949" grpId="0" animBg="1"/>
      <p:bldP spid="81949" grpId="1" animBg="1"/>
      <p:bldP spid="81950" grpId="0" animBg="1"/>
      <p:bldP spid="81950" grpId="1" animBg="1"/>
      <p:bldP spid="81951" grpId="0" animBg="1"/>
      <p:bldP spid="81951" grpId="1" animBg="1"/>
      <p:bldP spid="81952" grpId="0" animBg="1"/>
      <p:bldP spid="81952" grpId="1" animBg="1"/>
      <p:bldP spid="81953" grpId="0" animBg="1"/>
      <p:bldP spid="3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Error Detection vs Correction 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839200" cy="5257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Error Correction: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Cons: More check bits. False recovery.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Pros: No need to re-send.</a:t>
            </a:r>
          </a:p>
          <a:p>
            <a:pPr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Error Detection: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Cons: Need to re-send. 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Pros: Less check bits. </a:t>
            </a:r>
          </a:p>
          <a:p>
            <a:pPr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Usage: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Correction: A lot of noise. Expensive to re-send.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Detection: Less noise. Easy to re-send.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Can be used together.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51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CBE24C-35D7-FE49-99E1-C8FC8A2BD0CC}"/>
              </a:ext>
            </a:extLst>
          </p:cNvPr>
          <p:cNvSpPr txBox="1"/>
          <p:nvPr/>
        </p:nvSpPr>
        <p:spPr>
          <a:xfrm>
            <a:off x="5344886" y="6121697"/>
            <a:ext cx="3341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FEC: </a:t>
            </a:r>
            <a:r>
              <a:rPr lang="en-US" dirty="0" err="1"/>
              <a:t>Kurose&amp;Ross</a:t>
            </a:r>
            <a:r>
              <a:rPr lang="en-US" dirty="0"/>
              <a:t> P618 §7.3.3</a:t>
            </a:r>
          </a:p>
          <a:p>
            <a:r>
              <a:rPr lang="en-US" dirty="0"/>
              <a:t>   No </a:t>
            </a:r>
            <a:r>
              <a:rPr lang="en-US" dirty="0" err="1"/>
              <a:t>Peterson&amp;Davie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reference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689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19C4B6C-94A4-F444-BF8A-8646DB4F746A}" type="slidenum">
              <a:rPr lang="en-US" sz="1200" i="0" smtClean="0">
                <a:latin typeface="Calibri"/>
                <a:cs typeface="Calibri"/>
              </a:rPr>
              <a:pPr/>
              <a:t>52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Topic 3: The Data Link Layer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7305675" cy="5486400"/>
          </a:xfrm>
        </p:spPr>
        <p:txBody>
          <a:bodyPr>
            <a:normAutofit fontScale="92500" lnSpcReduction="20000"/>
          </a:bodyPr>
          <a:lstStyle/>
          <a:p>
            <a:pPr>
              <a:buFont typeface="ZapfDingbats" charset="0"/>
              <a:buNone/>
            </a:pPr>
            <a:r>
              <a:rPr lang="en-US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Our goals: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understand principles behind data link layer services:</a:t>
            </a:r>
          </a:p>
          <a:p>
            <a:pPr marL="457200" lvl="1" indent="0">
              <a:buNone/>
            </a:pPr>
            <a:r>
              <a:rPr lang="en-US" sz="2000" dirty="0">
                <a:ea typeface="ＭＳ Ｐゴシック" charset="0"/>
                <a:cs typeface="ＭＳ Ｐゴシック" charset="0"/>
              </a:rPr>
              <a:t>(these are methods &amp; mechanisms in your networking toolbox)</a:t>
            </a:r>
          </a:p>
          <a:p>
            <a:pPr lvl="1"/>
            <a:r>
              <a:rPr lang="en-US" sz="2000" dirty="0">
                <a:ea typeface="ＭＳ Ｐゴシック" charset="0"/>
              </a:rPr>
              <a:t>error detection, correction</a:t>
            </a:r>
          </a:p>
          <a:p>
            <a:pPr lvl="1"/>
            <a:r>
              <a:rPr lang="en-US" sz="2000" dirty="0">
                <a:ea typeface="ＭＳ Ｐゴシック" charset="0"/>
              </a:rPr>
              <a:t>sharing a broadcast channel: multiple access</a:t>
            </a:r>
          </a:p>
          <a:p>
            <a:pPr lvl="1"/>
            <a:r>
              <a:rPr lang="en-US" sz="2000" dirty="0">
                <a:ea typeface="ＭＳ Ｐゴシック" charset="0"/>
              </a:rPr>
              <a:t>link layer addressing</a:t>
            </a:r>
          </a:p>
          <a:p>
            <a:pPr lvl="1"/>
            <a:r>
              <a:rPr lang="en-US" sz="2000" dirty="0">
                <a:ea typeface="ＭＳ Ｐゴシック" charset="0"/>
              </a:rPr>
              <a:t>reliable data transfer, flow control</a:t>
            </a:r>
          </a:p>
          <a:p>
            <a:r>
              <a:rPr lang="en-US" sz="2800" dirty="0">
                <a:ea typeface="ＭＳ Ｐゴシック" charset="0"/>
                <a:cs typeface="ＭＳ Ｐゴシック" charset="0"/>
              </a:rPr>
              <a:t>instantiation and implementation of various link layer technologies</a:t>
            </a:r>
          </a:p>
          <a:p>
            <a:pPr lvl="1"/>
            <a:r>
              <a:rPr lang="en-US" sz="2000" dirty="0">
                <a:ea typeface="ＭＳ Ｐゴシック" charset="0"/>
                <a:cs typeface="ＭＳ Ｐゴシック" charset="0"/>
              </a:rPr>
              <a:t>Wired Ethernet (aka 802.3)</a:t>
            </a:r>
          </a:p>
          <a:p>
            <a:pPr lvl="1"/>
            <a:r>
              <a:rPr lang="en-US" sz="2000" dirty="0">
                <a:ea typeface="ＭＳ Ｐゴシック" charset="0"/>
                <a:cs typeface="ＭＳ Ｐゴシック" charset="0"/>
              </a:rPr>
              <a:t>Wireless Ethernet (aka 802.11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WiFi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400" dirty="0">
                <a:ea typeface="ＭＳ Ｐゴシック" charset="0"/>
              </a:rPr>
              <a:t>Algorithms</a:t>
            </a:r>
          </a:p>
          <a:p>
            <a:pPr lvl="1"/>
            <a:r>
              <a:rPr lang="en-US" sz="2000" dirty="0">
                <a:ea typeface="ＭＳ Ｐゴシック" charset="0"/>
              </a:rPr>
              <a:t>Binary Exponential Back-off</a:t>
            </a:r>
          </a:p>
          <a:p>
            <a:pPr lvl="1"/>
            <a:r>
              <a:rPr lang="en-US" sz="2000" dirty="0">
                <a:ea typeface="ＭＳ Ｐゴシック" charset="0"/>
              </a:rPr>
              <a:t>Spanning Tree (Dijkstra)</a:t>
            </a:r>
          </a:p>
          <a:p>
            <a:r>
              <a:rPr lang="en-US" sz="2400" dirty="0">
                <a:ea typeface="ＭＳ Ｐゴシック" charset="0"/>
              </a:rPr>
              <a:t>General knowledge</a:t>
            </a:r>
          </a:p>
          <a:p>
            <a:pPr lvl="1"/>
            <a:r>
              <a:rPr lang="en-US" sz="2000" dirty="0">
                <a:ea typeface="ＭＳ Ｐゴシック" charset="0"/>
              </a:rPr>
              <a:t>Random numbers are important and hard</a:t>
            </a:r>
          </a:p>
          <a:p>
            <a:pPr lvl="1"/>
            <a:endParaRPr lang="en-US" sz="200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555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5097E1F-A5C1-DE48-87E5-D3EC193A20C7}" type="slidenum">
              <a:rPr lang="en-US" sz="1200" i="0" smtClean="0">
                <a:latin typeface="Calibri"/>
                <a:cs typeface="Calibri"/>
              </a:rPr>
              <a:pPr/>
              <a:t>53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Link Layer: Introduction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2263" y="1219200"/>
            <a:ext cx="4267200" cy="3802063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Some reminder-terminology: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hosts and routers are </a:t>
            </a:r>
            <a:r>
              <a:rPr lang="en-US" sz="20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nodes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communication channels that connect adjacent nodes along communication path are </a:t>
            </a:r>
            <a:r>
              <a:rPr lang="en-US" sz="20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links</a:t>
            </a:r>
          </a:p>
          <a:p>
            <a:pPr lvl="1"/>
            <a:r>
              <a:rPr lang="en-US" sz="1800" dirty="0">
                <a:ea typeface="ＭＳ Ｐゴシック" charset="0"/>
              </a:rPr>
              <a:t>wired links</a:t>
            </a:r>
          </a:p>
          <a:p>
            <a:pPr lvl="1"/>
            <a:r>
              <a:rPr lang="en-US" sz="1800" dirty="0">
                <a:ea typeface="ＭＳ Ｐゴシック" charset="0"/>
              </a:rPr>
              <a:t>wireless links</a:t>
            </a:r>
          </a:p>
          <a:p>
            <a:pPr lvl="1"/>
            <a:r>
              <a:rPr lang="en-US" sz="1800" dirty="0">
                <a:ea typeface="ＭＳ Ｐゴシック" charset="0"/>
              </a:rPr>
              <a:t>LANs</a:t>
            </a:r>
            <a:endParaRPr lang="en-US" sz="1800" b="1" dirty="0">
              <a:solidFill>
                <a:srgbClr val="FF0000"/>
              </a:solidFill>
              <a:ea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layer-2 packet is a </a:t>
            </a:r>
            <a:r>
              <a:rPr lang="en-US" sz="20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frame</a:t>
            </a:r>
            <a:r>
              <a:rPr lang="en-US" sz="2000" b="1" dirty="0">
                <a:ea typeface="ＭＳ Ｐゴシック" charset="0"/>
                <a:cs typeface="ＭＳ Ｐゴシック" charset="0"/>
              </a:rPr>
              <a:t>,</a:t>
            </a:r>
            <a:r>
              <a:rPr lang="en-US" sz="20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encapsulates datagram</a:t>
            </a:r>
          </a:p>
          <a:p>
            <a:pPr>
              <a:buFont typeface="ZapfDingbats" charset="0"/>
              <a:buNone/>
            </a:pPr>
            <a:endParaRPr lang="en-US" sz="2400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9462" name="Text Box 467"/>
          <p:cNvSpPr txBox="1">
            <a:spLocks noChangeArrowheads="1"/>
          </p:cNvSpPr>
          <p:nvPr/>
        </p:nvSpPr>
        <p:spPr bwMode="auto">
          <a:xfrm>
            <a:off x="236538" y="5268913"/>
            <a:ext cx="4872247" cy="120032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1" i="0" dirty="0">
                <a:solidFill>
                  <a:srgbClr val="FF0000"/>
                </a:solidFill>
                <a:latin typeface="Calibri"/>
              </a:rPr>
              <a:t>data-link layer</a:t>
            </a:r>
            <a:r>
              <a:rPr lang="en-US" i="0" dirty="0">
                <a:latin typeface="Calibri"/>
              </a:rPr>
              <a:t> has responsibility of </a:t>
            </a:r>
          </a:p>
          <a:p>
            <a:r>
              <a:rPr lang="en-US" i="0" dirty="0">
                <a:latin typeface="Calibri"/>
              </a:rPr>
              <a:t>transferring datagram from one node </a:t>
            </a:r>
          </a:p>
          <a:p>
            <a:r>
              <a:rPr lang="en-US" i="0" dirty="0">
                <a:latin typeface="Calibri"/>
              </a:rPr>
              <a:t>to adjacent node over a link</a:t>
            </a:r>
            <a:endParaRPr lang="en-US" sz="1800" i="0" dirty="0">
              <a:latin typeface="Calibri"/>
            </a:endParaRPr>
          </a:p>
        </p:txBody>
      </p:sp>
      <p:sp>
        <p:nvSpPr>
          <p:cNvPr id="19463" name="Freeform 9"/>
          <p:cNvSpPr>
            <a:spLocks/>
          </p:cNvSpPr>
          <p:nvPr/>
        </p:nvSpPr>
        <p:spPr bwMode="auto">
          <a:xfrm>
            <a:off x="6710363" y="3457575"/>
            <a:ext cx="1314450" cy="674688"/>
          </a:xfrm>
          <a:custGeom>
            <a:avLst/>
            <a:gdLst>
              <a:gd name="T0" fmla="*/ 2147483647 w 828"/>
              <a:gd name="T1" fmla="*/ 2147483647 h 425"/>
              <a:gd name="T2" fmla="*/ 2147483647 w 828"/>
              <a:gd name="T3" fmla="*/ 2147483647 h 425"/>
              <a:gd name="T4" fmla="*/ 2147483647 w 828"/>
              <a:gd name="T5" fmla="*/ 2147483647 h 425"/>
              <a:gd name="T6" fmla="*/ 2147483647 w 828"/>
              <a:gd name="T7" fmla="*/ 2147483647 h 425"/>
              <a:gd name="T8" fmla="*/ 2147483647 w 828"/>
              <a:gd name="T9" fmla="*/ 2147483647 h 425"/>
              <a:gd name="T10" fmla="*/ 2147483647 w 828"/>
              <a:gd name="T11" fmla="*/ 2147483647 h 425"/>
              <a:gd name="T12" fmla="*/ 2147483647 w 828"/>
              <a:gd name="T13" fmla="*/ 2147483647 h 425"/>
              <a:gd name="T14" fmla="*/ 2147483647 w 828"/>
              <a:gd name="T15" fmla="*/ 2147483647 h 425"/>
              <a:gd name="T16" fmla="*/ 2147483647 w 828"/>
              <a:gd name="T17" fmla="*/ 2147483647 h 425"/>
              <a:gd name="T18" fmla="*/ 2147483647 w 828"/>
              <a:gd name="T19" fmla="*/ 2147483647 h 425"/>
              <a:gd name="T20" fmla="*/ 2147483647 w 828"/>
              <a:gd name="T21" fmla="*/ 2147483647 h 425"/>
              <a:gd name="T22" fmla="*/ 2147483647 w 828"/>
              <a:gd name="T23" fmla="*/ 2147483647 h 4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28"/>
              <a:gd name="T37" fmla="*/ 0 h 425"/>
              <a:gd name="T38" fmla="*/ 828 w 828"/>
              <a:gd name="T39" fmla="*/ 425 h 42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28" h="425">
                <a:moveTo>
                  <a:pt x="382" y="30"/>
                </a:moveTo>
                <a:cubicBezTo>
                  <a:pt x="350" y="29"/>
                  <a:pt x="413" y="30"/>
                  <a:pt x="370" y="30"/>
                </a:cubicBezTo>
                <a:cubicBezTo>
                  <a:pt x="327" y="30"/>
                  <a:pt x="187" y="16"/>
                  <a:pt x="126" y="32"/>
                </a:cubicBezTo>
                <a:cubicBezTo>
                  <a:pt x="65" y="48"/>
                  <a:pt x="12" y="86"/>
                  <a:pt x="6" y="126"/>
                </a:cubicBezTo>
                <a:cubicBezTo>
                  <a:pt x="0" y="166"/>
                  <a:pt x="44" y="231"/>
                  <a:pt x="92" y="274"/>
                </a:cubicBezTo>
                <a:cubicBezTo>
                  <a:pt x="140" y="317"/>
                  <a:pt x="217" y="360"/>
                  <a:pt x="292" y="384"/>
                </a:cubicBezTo>
                <a:cubicBezTo>
                  <a:pt x="367" y="408"/>
                  <a:pt x="472" y="425"/>
                  <a:pt x="540" y="416"/>
                </a:cubicBezTo>
                <a:cubicBezTo>
                  <a:pt x="608" y="407"/>
                  <a:pt x="659" y="371"/>
                  <a:pt x="698" y="330"/>
                </a:cubicBezTo>
                <a:cubicBezTo>
                  <a:pt x="737" y="289"/>
                  <a:pt x="760" y="221"/>
                  <a:pt x="776" y="170"/>
                </a:cubicBezTo>
                <a:cubicBezTo>
                  <a:pt x="792" y="119"/>
                  <a:pt x="828" y="44"/>
                  <a:pt x="792" y="22"/>
                </a:cubicBezTo>
                <a:cubicBezTo>
                  <a:pt x="756" y="0"/>
                  <a:pt x="630" y="37"/>
                  <a:pt x="560" y="38"/>
                </a:cubicBezTo>
                <a:cubicBezTo>
                  <a:pt x="490" y="39"/>
                  <a:pt x="414" y="31"/>
                  <a:pt x="382" y="30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64" name="Freeform 10"/>
          <p:cNvSpPr>
            <a:spLocks/>
          </p:cNvSpPr>
          <p:nvPr/>
        </p:nvSpPr>
        <p:spPr bwMode="auto">
          <a:xfrm>
            <a:off x="6729413" y="1931988"/>
            <a:ext cx="1730375" cy="1044575"/>
          </a:xfrm>
          <a:custGeom>
            <a:avLst/>
            <a:gdLst>
              <a:gd name="T0" fmla="*/ 2147483647 w 765"/>
              <a:gd name="T1" fmla="*/ 2147483647 h 459"/>
              <a:gd name="T2" fmla="*/ 2147483647 w 765"/>
              <a:gd name="T3" fmla="*/ 2147483647 h 459"/>
              <a:gd name="T4" fmla="*/ 2147483647 w 765"/>
              <a:gd name="T5" fmla="*/ 2147483647 h 459"/>
              <a:gd name="T6" fmla="*/ 2147483647 w 765"/>
              <a:gd name="T7" fmla="*/ 2147483647 h 459"/>
              <a:gd name="T8" fmla="*/ 2147483647 w 765"/>
              <a:gd name="T9" fmla="*/ 2147483647 h 459"/>
              <a:gd name="T10" fmla="*/ 2147483647 w 765"/>
              <a:gd name="T11" fmla="*/ 2147483647 h 459"/>
              <a:gd name="T12" fmla="*/ 2147483647 w 765"/>
              <a:gd name="T13" fmla="*/ 2147483647 h 459"/>
              <a:gd name="T14" fmla="*/ 2147483647 w 765"/>
              <a:gd name="T15" fmla="*/ 2147483647 h 459"/>
              <a:gd name="T16" fmla="*/ 2147483647 w 765"/>
              <a:gd name="T17" fmla="*/ 2147483647 h 459"/>
              <a:gd name="T18" fmla="*/ 2147483647 w 765"/>
              <a:gd name="T19" fmla="*/ 2147483647 h 459"/>
              <a:gd name="T20" fmla="*/ 2147483647 w 765"/>
              <a:gd name="T21" fmla="*/ 2147483647 h 459"/>
              <a:gd name="T22" fmla="*/ 2147483647 w 765"/>
              <a:gd name="T23" fmla="*/ 2147483647 h 45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5"/>
              <a:gd name="T37" fmla="*/ 0 h 459"/>
              <a:gd name="T38" fmla="*/ 765 w 765"/>
              <a:gd name="T39" fmla="*/ 459 h 45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5" h="459">
                <a:moveTo>
                  <a:pt x="424" y="10"/>
                </a:moveTo>
                <a:cubicBezTo>
                  <a:pt x="362" y="16"/>
                  <a:pt x="343" y="55"/>
                  <a:pt x="288" y="70"/>
                </a:cubicBezTo>
                <a:cubicBezTo>
                  <a:pt x="233" y="85"/>
                  <a:pt x="142" y="56"/>
                  <a:pt x="96" y="100"/>
                </a:cubicBezTo>
                <a:cubicBezTo>
                  <a:pt x="50" y="144"/>
                  <a:pt x="0" y="279"/>
                  <a:pt x="14" y="336"/>
                </a:cubicBezTo>
                <a:cubicBezTo>
                  <a:pt x="28" y="393"/>
                  <a:pt x="125" y="429"/>
                  <a:pt x="180" y="444"/>
                </a:cubicBezTo>
                <a:cubicBezTo>
                  <a:pt x="235" y="459"/>
                  <a:pt x="279" y="426"/>
                  <a:pt x="346" y="426"/>
                </a:cubicBezTo>
                <a:cubicBezTo>
                  <a:pt x="413" y="426"/>
                  <a:pt x="525" y="443"/>
                  <a:pt x="584" y="444"/>
                </a:cubicBezTo>
                <a:cubicBezTo>
                  <a:pt x="643" y="445"/>
                  <a:pt x="670" y="446"/>
                  <a:pt x="698" y="434"/>
                </a:cubicBezTo>
                <a:cubicBezTo>
                  <a:pt x="726" y="422"/>
                  <a:pt x="743" y="418"/>
                  <a:pt x="752" y="372"/>
                </a:cubicBezTo>
                <a:cubicBezTo>
                  <a:pt x="761" y="326"/>
                  <a:pt x="765" y="214"/>
                  <a:pt x="750" y="158"/>
                </a:cubicBezTo>
                <a:cubicBezTo>
                  <a:pt x="735" y="102"/>
                  <a:pt x="716" y="58"/>
                  <a:pt x="662" y="34"/>
                </a:cubicBezTo>
                <a:cubicBezTo>
                  <a:pt x="608" y="10"/>
                  <a:pt x="505" y="0"/>
                  <a:pt x="424" y="10"/>
                </a:cubicBez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65" name="Freeform 11"/>
          <p:cNvSpPr>
            <a:spLocks/>
          </p:cNvSpPr>
          <p:nvPr/>
        </p:nvSpPr>
        <p:spPr bwMode="auto">
          <a:xfrm>
            <a:off x="4989513" y="1639888"/>
            <a:ext cx="1644650" cy="1071562"/>
          </a:xfrm>
          <a:custGeom>
            <a:avLst/>
            <a:gdLst>
              <a:gd name="T0" fmla="*/ 2147483647 w 1036"/>
              <a:gd name="T1" fmla="*/ 2147483647 h 675"/>
              <a:gd name="T2" fmla="*/ 2147483647 w 1036"/>
              <a:gd name="T3" fmla="*/ 2147483647 h 675"/>
              <a:gd name="T4" fmla="*/ 2147483647 w 1036"/>
              <a:gd name="T5" fmla="*/ 2147483647 h 675"/>
              <a:gd name="T6" fmla="*/ 2147483647 w 1036"/>
              <a:gd name="T7" fmla="*/ 2147483647 h 675"/>
              <a:gd name="T8" fmla="*/ 2147483647 w 1036"/>
              <a:gd name="T9" fmla="*/ 2147483647 h 675"/>
              <a:gd name="T10" fmla="*/ 2147483647 w 1036"/>
              <a:gd name="T11" fmla="*/ 2147483647 h 675"/>
              <a:gd name="T12" fmla="*/ 2147483647 w 1036"/>
              <a:gd name="T13" fmla="*/ 2147483647 h 675"/>
              <a:gd name="T14" fmla="*/ 2147483647 w 1036"/>
              <a:gd name="T15" fmla="*/ 2147483647 h 675"/>
              <a:gd name="T16" fmla="*/ 2147483647 w 1036"/>
              <a:gd name="T17" fmla="*/ 2147483647 h 675"/>
              <a:gd name="T18" fmla="*/ 2147483647 w 1036"/>
              <a:gd name="T19" fmla="*/ 2147483647 h 675"/>
              <a:gd name="T20" fmla="*/ 2147483647 w 1036"/>
              <a:gd name="T21" fmla="*/ 2147483647 h 675"/>
              <a:gd name="T22" fmla="*/ 2147483647 w 1036"/>
              <a:gd name="T23" fmla="*/ 2147483647 h 675"/>
              <a:gd name="T24" fmla="*/ 2147483647 w 1036"/>
              <a:gd name="T25" fmla="*/ 2147483647 h 675"/>
              <a:gd name="T26" fmla="*/ 2147483647 w 1036"/>
              <a:gd name="T27" fmla="*/ 2147483647 h 675"/>
              <a:gd name="T28" fmla="*/ 2147483647 w 1036"/>
              <a:gd name="T29" fmla="*/ 2147483647 h 675"/>
              <a:gd name="T30" fmla="*/ 2147483647 w 1036"/>
              <a:gd name="T31" fmla="*/ 2147483647 h 675"/>
              <a:gd name="T32" fmla="*/ 2147483647 w 1036"/>
              <a:gd name="T33" fmla="*/ 2147483647 h 675"/>
              <a:gd name="T34" fmla="*/ 2147483647 w 1036"/>
              <a:gd name="T35" fmla="*/ 2147483647 h 6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36"/>
              <a:gd name="T55" fmla="*/ 0 h 675"/>
              <a:gd name="T56" fmla="*/ 1036 w 1036"/>
              <a:gd name="T57" fmla="*/ 675 h 67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36" h="675">
                <a:moveTo>
                  <a:pt x="648" y="11"/>
                </a:moveTo>
                <a:cubicBezTo>
                  <a:pt x="584" y="19"/>
                  <a:pt x="464" y="33"/>
                  <a:pt x="390" y="53"/>
                </a:cubicBezTo>
                <a:cubicBezTo>
                  <a:pt x="316" y="73"/>
                  <a:pt x="246" y="100"/>
                  <a:pt x="206" y="129"/>
                </a:cubicBezTo>
                <a:cubicBezTo>
                  <a:pt x="166" y="158"/>
                  <a:pt x="183" y="201"/>
                  <a:pt x="152" y="229"/>
                </a:cubicBezTo>
                <a:cubicBezTo>
                  <a:pt x="121" y="257"/>
                  <a:pt x="44" y="259"/>
                  <a:pt x="22" y="297"/>
                </a:cubicBezTo>
                <a:cubicBezTo>
                  <a:pt x="0" y="335"/>
                  <a:pt x="0" y="427"/>
                  <a:pt x="18" y="459"/>
                </a:cubicBezTo>
                <a:cubicBezTo>
                  <a:pt x="36" y="491"/>
                  <a:pt x="59" y="484"/>
                  <a:pt x="132" y="489"/>
                </a:cubicBezTo>
                <a:cubicBezTo>
                  <a:pt x="205" y="494"/>
                  <a:pt x="380" y="478"/>
                  <a:pt x="458" y="489"/>
                </a:cubicBezTo>
                <a:cubicBezTo>
                  <a:pt x="536" y="500"/>
                  <a:pt x="549" y="527"/>
                  <a:pt x="598" y="555"/>
                </a:cubicBezTo>
                <a:cubicBezTo>
                  <a:pt x="647" y="583"/>
                  <a:pt x="707" y="639"/>
                  <a:pt x="752" y="657"/>
                </a:cubicBezTo>
                <a:cubicBezTo>
                  <a:pt x="797" y="675"/>
                  <a:pt x="837" y="670"/>
                  <a:pt x="870" y="661"/>
                </a:cubicBezTo>
                <a:cubicBezTo>
                  <a:pt x="903" y="652"/>
                  <a:pt x="932" y="639"/>
                  <a:pt x="952" y="603"/>
                </a:cubicBezTo>
                <a:cubicBezTo>
                  <a:pt x="972" y="567"/>
                  <a:pt x="981" y="497"/>
                  <a:pt x="992" y="445"/>
                </a:cubicBezTo>
                <a:cubicBezTo>
                  <a:pt x="1003" y="393"/>
                  <a:pt x="1013" y="347"/>
                  <a:pt x="1018" y="291"/>
                </a:cubicBezTo>
                <a:cubicBezTo>
                  <a:pt x="1023" y="235"/>
                  <a:pt x="1036" y="153"/>
                  <a:pt x="1022" y="107"/>
                </a:cubicBezTo>
                <a:cubicBezTo>
                  <a:pt x="1008" y="61"/>
                  <a:pt x="975" y="34"/>
                  <a:pt x="934" y="17"/>
                </a:cubicBezTo>
                <a:cubicBezTo>
                  <a:pt x="893" y="0"/>
                  <a:pt x="824" y="4"/>
                  <a:pt x="776" y="3"/>
                </a:cubicBezTo>
                <a:cubicBezTo>
                  <a:pt x="728" y="2"/>
                  <a:pt x="712" y="3"/>
                  <a:pt x="648" y="11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9466" name="Group 12"/>
          <p:cNvGrpSpPr>
            <a:grpSpLocks/>
          </p:cNvGrpSpPr>
          <p:nvPr/>
        </p:nvGrpSpPr>
        <p:grpSpPr bwMode="auto">
          <a:xfrm>
            <a:off x="5076825" y="2974975"/>
            <a:ext cx="1458913" cy="933450"/>
            <a:chOff x="2889" y="1631"/>
            <a:chExt cx="980" cy="743"/>
          </a:xfrm>
        </p:grpSpPr>
        <p:sp>
          <p:nvSpPr>
            <p:cNvPr id="20117" name="Rectangle 13"/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8" name="AutoShape 14"/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solidFill>
                  <a:srgbClr val="00CCFF"/>
                </a:solidFill>
                <a:latin typeface="Times New Roman" charset="0"/>
              </a:endParaRPr>
            </a:p>
          </p:txBody>
        </p:sp>
      </p:grpSp>
      <p:sp>
        <p:nvSpPr>
          <p:cNvPr id="19467" name="Line 15"/>
          <p:cNvSpPr>
            <a:spLocks noChangeShapeType="1"/>
          </p:cNvSpPr>
          <p:nvPr/>
        </p:nvSpPr>
        <p:spPr bwMode="auto">
          <a:xfrm flipH="1">
            <a:off x="5854700" y="2020888"/>
            <a:ext cx="92075" cy="3111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68" name="Line 16"/>
          <p:cNvSpPr>
            <a:spLocks noChangeShapeType="1"/>
          </p:cNvSpPr>
          <p:nvPr/>
        </p:nvSpPr>
        <p:spPr bwMode="auto">
          <a:xfrm>
            <a:off x="5946775" y="2020888"/>
            <a:ext cx="90488" cy="3095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69" name="Line 17"/>
          <p:cNvSpPr>
            <a:spLocks noChangeShapeType="1"/>
          </p:cNvSpPr>
          <p:nvPr/>
        </p:nvSpPr>
        <p:spPr bwMode="auto">
          <a:xfrm>
            <a:off x="5854700" y="2330450"/>
            <a:ext cx="92075" cy="333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0" name="Line 18"/>
          <p:cNvSpPr>
            <a:spLocks noChangeShapeType="1"/>
          </p:cNvSpPr>
          <p:nvPr/>
        </p:nvSpPr>
        <p:spPr bwMode="auto">
          <a:xfrm flipH="1">
            <a:off x="5946775" y="2330450"/>
            <a:ext cx="90488" cy="333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1" name="Line 19"/>
          <p:cNvSpPr>
            <a:spLocks noChangeShapeType="1"/>
          </p:cNvSpPr>
          <p:nvPr/>
        </p:nvSpPr>
        <p:spPr bwMode="auto">
          <a:xfrm>
            <a:off x="5946775" y="2027238"/>
            <a:ext cx="0" cy="3365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2" name="Line 20"/>
          <p:cNvSpPr>
            <a:spLocks noChangeShapeType="1"/>
          </p:cNvSpPr>
          <p:nvPr/>
        </p:nvSpPr>
        <p:spPr bwMode="auto">
          <a:xfrm flipV="1">
            <a:off x="5854700" y="2298700"/>
            <a:ext cx="92075" cy="333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3" name="Line 21"/>
          <p:cNvSpPr>
            <a:spLocks noChangeShapeType="1"/>
          </p:cNvSpPr>
          <p:nvPr/>
        </p:nvSpPr>
        <p:spPr bwMode="auto">
          <a:xfrm flipH="1" flipV="1">
            <a:off x="5946775" y="2298700"/>
            <a:ext cx="90488" cy="317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4" name="Line 22"/>
          <p:cNvSpPr>
            <a:spLocks noChangeShapeType="1"/>
          </p:cNvSpPr>
          <p:nvPr/>
        </p:nvSpPr>
        <p:spPr bwMode="auto">
          <a:xfrm>
            <a:off x="5894388" y="2195513"/>
            <a:ext cx="52387" cy="269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5" name="Line 23"/>
          <p:cNvSpPr>
            <a:spLocks noChangeShapeType="1"/>
          </p:cNvSpPr>
          <p:nvPr/>
        </p:nvSpPr>
        <p:spPr bwMode="auto">
          <a:xfrm flipV="1">
            <a:off x="5946775" y="2195513"/>
            <a:ext cx="55563" cy="269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6" name="Line 24"/>
          <p:cNvSpPr>
            <a:spLocks noChangeShapeType="1"/>
          </p:cNvSpPr>
          <p:nvPr/>
        </p:nvSpPr>
        <p:spPr bwMode="auto">
          <a:xfrm>
            <a:off x="5876925" y="2241550"/>
            <a:ext cx="66675" cy="349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7" name="Line 25"/>
          <p:cNvSpPr>
            <a:spLocks noChangeShapeType="1"/>
          </p:cNvSpPr>
          <p:nvPr/>
        </p:nvSpPr>
        <p:spPr bwMode="auto">
          <a:xfrm flipV="1">
            <a:off x="5946775" y="2247900"/>
            <a:ext cx="68263" cy="317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8" name="Line 26"/>
          <p:cNvSpPr>
            <a:spLocks noChangeShapeType="1"/>
          </p:cNvSpPr>
          <p:nvPr/>
        </p:nvSpPr>
        <p:spPr bwMode="auto">
          <a:xfrm flipV="1">
            <a:off x="5946775" y="2149475"/>
            <a:ext cx="34925" cy="127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9" name="Line 27"/>
          <p:cNvSpPr>
            <a:spLocks noChangeShapeType="1"/>
          </p:cNvSpPr>
          <p:nvPr/>
        </p:nvSpPr>
        <p:spPr bwMode="auto">
          <a:xfrm flipV="1">
            <a:off x="5946775" y="2085975"/>
            <a:ext cx="22225" cy="79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80" name="Line 28"/>
          <p:cNvSpPr>
            <a:spLocks noChangeShapeType="1"/>
          </p:cNvSpPr>
          <p:nvPr/>
        </p:nvSpPr>
        <p:spPr bwMode="auto">
          <a:xfrm>
            <a:off x="5907088" y="2144713"/>
            <a:ext cx="42862" cy="174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81" name="Line 29"/>
          <p:cNvSpPr>
            <a:spLocks noChangeShapeType="1"/>
          </p:cNvSpPr>
          <p:nvPr/>
        </p:nvSpPr>
        <p:spPr bwMode="auto">
          <a:xfrm>
            <a:off x="5926138" y="2082800"/>
            <a:ext cx="23812" cy="158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482" name="Group 30"/>
          <p:cNvGrpSpPr>
            <a:grpSpLocks/>
          </p:cNvGrpSpPr>
          <p:nvPr/>
        </p:nvGrpSpPr>
        <p:grpSpPr bwMode="auto">
          <a:xfrm>
            <a:off x="5962650" y="1992313"/>
            <a:ext cx="152400" cy="58737"/>
            <a:chOff x="4227" y="1360"/>
            <a:chExt cx="863" cy="270"/>
          </a:xfrm>
        </p:grpSpPr>
        <p:sp>
          <p:nvSpPr>
            <p:cNvPr id="20113" name="Line 31"/>
            <p:cNvSpPr>
              <a:spLocks noChangeShapeType="1"/>
            </p:cNvSpPr>
            <p:nvPr/>
          </p:nvSpPr>
          <p:spPr bwMode="auto">
            <a:xfrm>
              <a:off x="4227" y="1604"/>
              <a:ext cx="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4" name="Line 32"/>
            <p:cNvSpPr>
              <a:spLocks noChangeShapeType="1"/>
            </p:cNvSpPr>
            <p:nvPr/>
          </p:nvSpPr>
          <p:spPr bwMode="auto">
            <a:xfrm rot="6361956" flipH="1" flipV="1">
              <a:off x="4464" y="1205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5" name="Line 33"/>
            <p:cNvSpPr>
              <a:spLocks noChangeShapeType="1"/>
            </p:cNvSpPr>
            <p:nvPr/>
          </p:nvSpPr>
          <p:spPr bwMode="auto">
            <a:xfrm rot="6361956">
              <a:off x="4602" y="1393"/>
              <a:ext cx="189" cy="203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6" name="Line 34"/>
            <p:cNvSpPr>
              <a:spLocks noChangeShapeType="1"/>
            </p:cNvSpPr>
            <p:nvPr/>
          </p:nvSpPr>
          <p:spPr bwMode="auto">
            <a:xfrm rot="6361956" flipH="1" flipV="1">
              <a:off x="4745" y="1286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483" name="Group 35"/>
          <p:cNvGrpSpPr>
            <a:grpSpLocks/>
          </p:cNvGrpSpPr>
          <p:nvPr/>
        </p:nvGrpSpPr>
        <p:grpSpPr bwMode="auto">
          <a:xfrm rot="5700496">
            <a:off x="5870575" y="1889125"/>
            <a:ext cx="168275" cy="53975"/>
            <a:chOff x="4227" y="1360"/>
            <a:chExt cx="863" cy="270"/>
          </a:xfrm>
        </p:grpSpPr>
        <p:sp>
          <p:nvSpPr>
            <p:cNvPr id="20109" name="Line 36"/>
            <p:cNvSpPr>
              <a:spLocks noChangeShapeType="1"/>
            </p:cNvSpPr>
            <p:nvPr/>
          </p:nvSpPr>
          <p:spPr bwMode="auto">
            <a:xfrm>
              <a:off x="4227" y="1604"/>
              <a:ext cx="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0" name="Line 37"/>
            <p:cNvSpPr>
              <a:spLocks noChangeShapeType="1"/>
            </p:cNvSpPr>
            <p:nvPr/>
          </p:nvSpPr>
          <p:spPr bwMode="auto">
            <a:xfrm rot="6361956" flipH="1" flipV="1">
              <a:off x="4464" y="1205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1" name="Line 38"/>
            <p:cNvSpPr>
              <a:spLocks noChangeShapeType="1"/>
            </p:cNvSpPr>
            <p:nvPr/>
          </p:nvSpPr>
          <p:spPr bwMode="auto">
            <a:xfrm rot="6361956">
              <a:off x="4602" y="1393"/>
              <a:ext cx="189" cy="203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2" name="Line 39"/>
            <p:cNvSpPr>
              <a:spLocks noChangeShapeType="1"/>
            </p:cNvSpPr>
            <p:nvPr/>
          </p:nvSpPr>
          <p:spPr bwMode="auto">
            <a:xfrm rot="6361956" flipH="1" flipV="1">
              <a:off x="4745" y="1286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484" name="Group 40"/>
          <p:cNvGrpSpPr>
            <a:grpSpLocks/>
          </p:cNvGrpSpPr>
          <p:nvPr/>
        </p:nvGrpSpPr>
        <p:grpSpPr bwMode="auto">
          <a:xfrm rot="10800000">
            <a:off x="5778500" y="1985963"/>
            <a:ext cx="152400" cy="58737"/>
            <a:chOff x="4227" y="1360"/>
            <a:chExt cx="863" cy="270"/>
          </a:xfrm>
        </p:grpSpPr>
        <p:sp>
          <p:nvSpPr>
            <p:cNvPr id="20105" name="Line 41"/>
            <p:cNvSpPr>
              <a:spLocks noChangeShapeType="1"/>
            </p:cNvSpPr>
            <p:nvPr/>
          </p:nvSpPr>
          <p:spPr bwMode="auto">
            <a:xfrm>
              <a:off x="4227" y="1604"/>
              <a:ext cx="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6" name="Line 42"/>
            <p:cNvSpPr>
              <a:spLocks noChangeShapeType="1"/>
            </p:cNvSpPr>
            <p:nvPr/>
          </p:nvSpPr>
          <p:spPr bwMode="auto">
            <a:xfrm rot="6361956" flipH="1" flipV="1">
              <a:off x="4464" y="1205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7" name="Line 43"/>
            <p:cNvSpPr>
              <a:spLocks noChangeShapeType="1"/>
            </p:cNvSpPr>
            <p:nvPr/>
          </p:nvSpPr>
          <p:spPr bwMode="auto">
            <a:xfrm rot="6361956">
              <a:off x="4602" y="1393"/>
              <a:ext cx="189" cy="203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8" name="Line 44"/>
            <p:cNvSpPr>
              <a:spLocks noChangeShapeType="1"/>
            </p:cNvSpPr>
            <p:nvPr/>
          </p:nvSpPr>
          <p:spPr bwMode="auto">
            <a:xfrm rot="6361956" flipH="1" flipV="1">
              <a:off x="4745" y="1286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485" name="Oval 45"/>
          <p:cNvSpPr>
            <a:spLocks noChangeArrowheads="1"/>
          </p:cNvSpPr>
          <p:nvPr/>
        </p:nvSpPr>
        <p:spPr bwMode="auto">
          <a:xfrm>
            <a:off x="6835775" y="36528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6" name="Line 46"/>
          <p:cNvSpPr>
            <a:spLocks noChangeShapeType="1"/>
          </p:cNvSpPr>
          <p:nvPr/>
        </p:nvSpPr>
        <p:spPr bwMode="auto">
          <a:xfrm>
            <a:off x="6835775" y="3644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7" name="Line 47"/>
          <p:cNvSpPr>
            <a:spLocks noChangeShapeType="1"/>
          </p:cNvSpPr>
          <p:nvPr/>
        </p:nvSpPr>
        <p:spPr bwMode="auto">
          <a:xfrm>
            <a:off x="7194550" y="3644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8" name="Rectangle 48"/>
          <p:cNvSpPr>
            <a:spLocks noChangeArrowheads="1"/>
          </p:cNvSpPr>
          <p:nvPr/>
        </p:nvSpPr>
        <p:spPr bwMode="auto">
          <a:xfrm>
            <a:off x="6835775" y="36449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489" name="Oval 49"/>
          <p:cNvSpPr>
            <a:spLocks noChangeArrowheads="1"/>
          </p:cNvSpPr>
          <p:nvPr/>
        </p:nvSpPr>
        <p:spPr bwMode="auto">
          <a:xfrm>
            <a:off x="6832600" y="35766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490" name="Group 50"/>
          <p:cNvGrpSpPr>
            <a:grpSpLocks/>
          </p:cNvGrpSpPr>
          <p:nvPr/>
        </p:nvGrpSpPr>
        <p:grpSpPr bwMode="auto">
          <a:xfrm>
            <a:off x="6918325" y="3600450"/>
            <a:ext cx="179388" cy="65088"/>
            <a:chOff x="2848" y="848"/>
            <a:chExt cx="140" cy="98"/>
          </a:xfrm>
        </p:grpSpPr>
        <p:sp>
          <p:nvSpPr>
            <p:cNvPr id="20102" name="Line 51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3" name="Line 52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4" name="Line 53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491" name="Group 54"/>
          <p:cNvGrpSpPr>
            <a:grpSpLocks/>
          </p:cNvGrpSpPr>
          <p:nvPr/>
        </p:nvGrpSpPr>
        <p:grpSpPr bwMode="auto">
          <a:xfrm flipV="1">
            <a:off x="6918325" y="3600450"/>
            <a:ext cx="179388" cy="65088"/>
            <a:chOff x="2848" y="848"/>
            <a:chExt cx="140" cy="98"/>
          </a:xfrm>
        </p:grpSpPr>
        <p:sp>
          <p:nvSpPr>
            <p:cNvPr id="20099" name="Line 55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0" name="Line 56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1" name="Line 57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492" name="Oval 58"/>
          <p:cNvSpPr>
            <a:spLocks noChangeArrowheads="1"/>
          </p:cNvSpPr>
          <p:nvPr/>
        </p:nvSpPr>
        <p:spPr bwMode="auto">
          <a:xfrm>
            <a:off x="7191375" y="39322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3" name="Line 59"/>
          <p:cNvSpPr>
            <a:spLocks noChangeShapeType="1"/>
          </p:cNvSpPr>
          <p:nvPr/>
        </p:nvSpPr>
        <p:spPr bwMode="auto">
          <a:xfrm>
            <a:off x="7191375" y="39243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4" name="Line 60"/>
          <p:cNvSpPr>
            <a:spLocks noChangeShapeType="1"/>
          </p:cNvSpPr>
          <p:nvPr/>
        </p:nvSpPr>
        <p:spPr bwMode="auto">
          <a:xfrm>
            <a:off x="7550150" y="39243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5" name="Rectangle 61"/>
          <p:cNvSpPr>
            <a:spLocks noChangeArrowheads="1"/>
          </p:cNvSpPr>
          <p:nvPr/>
        </p:nvSpPr>
        <p:spPr bwMode="auto">
          <a:xfrm>
            <a:off x="7191375" y="39243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496" name="Oval 62"/>
          <p:cNvSpPr>
            <a:spLocks noChangeArrowheads="1"/>
          </p:cNvSpPr>
          <p:nvPr/>
        </p:nvSpPr>
        <p:spPr bwMode="auto">
          <a:xfrm>
            <a:off x="7188200" y="38560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497" name="Group 63"/>
          <p:cNvGrpSpPr>
            <a:grpSpLocks/>
          </p:cNvGrpSpPr>
          <p:nvPr/>
        </p:nvGrpSpPr>
        <p:grpSpPr bwMode="auto">
          <a:xfrm>
            <a:off x="7273925" y="3879850"/>
            <a:ext cx="179388" cy="65088"/>
            <a:chOff x="2848" y="848"/>
            <a:chExt cx="140" cy="98"/>
          </a:xfrm>
        </p:grpSpPr>
        <p:sp>
          <p:nvSpPr>
            <p:cNvPr id="20096" name="Line 64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7" name="Line 65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8" name="Line 66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498" name="Group 67"/>
          <p:cNvGrpSpPr>
            <a:grpSpLocks/>
          </p:cNvGrpSpPr>
          <p:nvPr/>
        </p:nvGrpSpPr>
        <p:grpSpPr bwMode="auto">
          <a:xfrm flipV="1">
            <a:off x="7273925" y="3879850"/>
            <a:ext cx="179388" cy="65088"/>
            <a:chOff x="2848" y="848"/>
            <a:chExt cx="140" cy="98"/>
          </a:xfrm>
        </p:grpSpPr>
        <p:sp>
          <p:nvSpPr>
            <p:cNvPr id="20093" name="Line 68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4" name="Line 69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5" name="Line 70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499" name="Oval 71"/>
          <p:cNvSpPr>
            <a:spLocks noChangeArrowheads="1"/>
          </p:cNvSpPr>
          <p:nvPr/>
        </p:nvSpPr>
        <p:spPr bwMode="auto">
          <a:xfrm>
            <a:off x="7470775" y="36655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0" name="Line 72"/>
          <p:cNvSpPr>
            <a:spLocks noChangeShapeType="1"/>
          </p:cNvSpPr>
          <p:nvPr/>
        </p:nvSpPr>
        <p:spPr bwMode="auto">
          <a:xfrm>
            <a:off x="7470775" y="36576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1" name="Line 73"/>
          <p:cNvSpPr>
            <a:spLocks noChangeShapeType="1"/>
          </p:cNvSpPr>
          <p:nvPr/>
        </p:nvSpPr>
        <p:spPr bwMode="auto">
          <a:xfrm>
            <a:off x="7829550" y="36576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2" name="Rectangle 74"/>
          <p:cNvSpPr>
            <a:spLocks noChangeArrowheads="1"/>
          </p:cNvSpPr>
          <p:nvPr/>
        </p:nvSpPr>
        <p:spPr bwMode="auto">
          <a:xfrm>
            <a:off x="7470775" y="36576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03" name="Oval 75"/>
          <p:cNvSpPr>
            <a:spLocks noChangeArrowheads="1"/>
          </p:cNvSpPr>
          <p:nvPr/>
        </p:nvSpPr>
        <p:spPr bwMode="auto">
          <a:xfrm>
            <a:off x="7467600" y="35893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04" name="Group 76"/>
          <p:cNvGrpSpPr>
            <a:grpSpLocks/>
          </p:cNvGrpSpPr>
          <p:nvPr/>
        </p:nvGrpSpPr>
        <p:grpSpPr bwMode="auto">
          <a:xfrm>
            <a:off x="7553325" y="3613150"/>
            <a:ext cx="179388" cy="65088"/>
            <a:chOff x="2848" y="848"/>
            <a:chExt cx="140" cy="98"/>
          </a:xfrm>
        </p:grpSpPr>
        <p:sp>
          <p:nvSpPr>
            <p:cNvPr id="20090" name="Line 77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1" name="Line 78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2" name="Line 79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05" name="Group 80"/>
          <p:cNvGrpSpPr>
            <a:grpSpLocks/>
          </p:cNvGrpSpPr>
          <p:nvPr/>
        </p:nvGrpSpPr>
        <p:grpSpPr bwMode="auto">
          <a:xfrm flipV="1">
            <a:off x="7553325" y="3613150"/>
            <a:ext cx="179388" cy="65088"/>
            <a:chOff x="2848" y="848"/>
            <a:chExt cx="140" cy="98"/>
          </a:xfrm>
        </p:grpSpPr>
        <p:sp>
          <p:nvSpPr>
            <p:cNvPr id="20087" name="Line 81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8" name="Line 82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9" name="Line 83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06" name="Oval 84"/>
          <p:cNvSpPr>
            <a:spLocks noChangeArrowheads="1"/>
          </p:cNvSpPr>
          <p:nvPr/>
        </p:nvSpPr>
        <p:spPr bwMode="auto">
          <a:xfrm>
            <a:off x="6935788" y="2503488"/>
            <a:ext cx="347662" cy="8890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7" name="Line 85"/>
          <p:cNvSpPr>
            <a:spLocks noChangeShapeType="1"/>
          </p:cNvSpPr>
          <p:nvPr/>
        </p:nvSpPr>
        <p:spPr bwMode="auto">
          <a:xfrm>
            <a:off x="6935788" y="2495550"/>
            <a:ext cx="0" cy="55563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8" name="Line 86"/>
          <p:cNvSpPr>
            <a:spLocks noChangeShapeType="1"/>
          </p:cNvSpPr>
          <p:nvPr/>
        </p:nvSpPr>
        <p:spPr bwMode="auto">
          <a:xfrm>
            <a:off x="7283450" y="2495550"/>
            <a:ext cx="0" cy="55563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9" name="Rectangle 87"/>
          <p:cNvSpPr>
            <a:spLocks noChangeArrowheads="1"/>
          </p:cNvSpPr>
          <p:nvPr/>
        </p:nvSpPr>
        <p:spPr bwMode="auto">
          <a:xfrm>
            <a:off x="6935788" y="2495550"/>
            <a:ext cx="344487" cy="539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10" name="Oval 88"/>
          <p:cNvSpPr>
            <a:spLocks noChangeArrowheads="1"/>
          </p:cNvSpPr>
          <p:nvPr/>
        </p:nvSpPr>
        <p:spPr bwMode="auto">
          <a:xfrm>
            <a:off x="6932613" y="2432050"/>
            <a:ext cx="347662" cy="103188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11" name="Group 89"/>
          <p:cNvGrpSpPr>
            <a:grpSpLocks/>
          </p:cNvGrpSpPr>
          <p:nvPr/>
        </p:nvGrpSpPr>
        <p:grpSpPr bwMode="auto">
          <a:xfrm>
            <a:off x="7016750" y="2454275"/>
            <a:ext cx="171450" cy="61913"/>
            <a:chOff x="2848" y="848"/>
            <a:chExt cx="140" cy="98"/>
          </a:xfrm>
        </p:grpSpPr>
        <p:sp>
          <p:nvSpPr>
            <p:cNvPr id="20084" name="Line 90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5" name="Line 91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6" name="Line 92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12" name="Group 93"/>
          <p:cNvGrpSpPr>
            <a:grpSpLocks/>
          </p:cNvGrpSpPr>
          <p:nvPr/>
        </p:nvGrpSpPr>
        <p:grpSpPr bwMode="auto">
          <a:xfrm flipV="1">
            <a:off x="7016750" y="2454275"/>
            <a:ext cx="171450" cy="60325"/>
            <a:chOff x="2848" y="848"/>
            <a:chExt cx="140" cy="98"/>
          </a:xfrm>
        </p:grpSpPr>
        <p:sp>
          <p:nvSpPr>
            <p:cNvPr id="20081" name="Line 94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2" name="Line 95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3" name="Line 96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13" name="Oval 97"/>
          <p:cNvSpPr>
            <a:spLocks noChangeArrowheads="1"/>
          </p:cNvSpPr>
          <p:nvPr/>
        </p:nvSpPr>
        <p:spPr bwMode="auto">
          <a:xfrm>
            <a:off x="6934200" y="27638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14" name="Line 98"/>
          <p:cNvSpPr>
            <a:spLocks noChangeShapeType="1"/>
          </p:cNvSpPr>
          <p:nvPr/>
        </p:nvSpPr>
        <p:spPr bwMode="auto">
          <a:xfrm>
            <a:off x="6934200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15" name="Line 99"/>
          <p:cNvSpPr>
            <a:spLocks noChangeShapeType="1"/>
          </p:cNvSpPr>
          <p:nvPr/>
        </p:nvSpPr>
        <p:spPr bwMode="auto">
          <a:xfrm>
            <a:off x="7292975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16" name="Rectangle 100"/>
          <p:cNvSpPr>
            <a:spLocks noChangeArrowheads="1"/>
          </p:cNvSpPr>
          <p:nvPr/>
        </p:nvSpPr>
        <p:spPr bwMode="auto">
          <a:xfrm>
            <a:off x="6934200" y="27559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17" name="Oval 101"/>
          <p:cNvSpPr>
            <a:spLocks noChangeArrowheads="1"/>
          </p:cNvSpPr>
          <p:nvPr/>
        </p:nvSpPr>
        <p:spPr bwMode="auto">
          <a:xfrm>
            <a:off x="6931025" y="26876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18" name="Group 102"/>
          <p:cNvGrpSpPr>
            <a:grpSpLocks/>
          </p:cNvGrpSpPr>
          <p:nvPr/>
        </p:nvGrpSpPr>
        <p:grpSpPr bwMode="auto">
          <a:xfrm>
            <a:off x="7016750" y="2711450"/>
            <a:ext cx="179388" cy="65088"/>
            <a:chOff x="2848" y="848"/>
            <a:chExt cx="140" cy="98"/>
          </a:xfrm>
        </p:grpSpPr>
        <p:sp>
          <p:nvSpPr>
            <p:cNvPr id="20078" name="Line 103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9" name="Line 104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0" name="Line 105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19" name="Group 106"/>
          <p:cNvGrpSpPr>
            <a:grpSpLocks/>
          </p:cNvGrpSpPr>
          <p:nvPr/>
        </p:nvGrpSpPr>
        <p:grpSpPr bwMode="auto">
          <a:xfrm flipV="1">
            <a:off x="7016750" y="2711450"/>
            <a:ext cx="179388" cy="65088"/>
            <a:chOff x="2848" y="848"/>
            <a:chExt cx="140" cy="98"/>
          </a:xfrm>
        </p:grpSpPr>
        <p:sp>
          <p:nvSpPr>
            <p:cNvPr id="20075" name="Line 107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6" name="Line 108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7" name="Line 109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20" name="Oval 110"/>
          <p:cNvSpPr>
            <a:spLocks noChangeArrowheads="1"/>
          </p:cNvSpPr>
          <p:nvPr/>
        </p:nvSpPr>
        <p:spPr bwMode="auto">
          <a:xfrm>
            <a:off x="7410450" y="2405063"/>
            <a:ext cx="330200" cy="857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21" name="Line 111"/>
          <p:cNvSpPr>
            <a:spLocks noChangeShapeType="1"/>
          </p:cNvSpPr>
          <p:nvPr/>
        </p:nvSpPr>
        <p:spPr bwMode="auto">
          <a:xfrm>
            <a:off x="7410450" y="2398713"/>
            <a:ext cx="0" cy="5238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22" name="Line 112"/>
          <p:cNvSpPr>
            <a:spLocks noChangeShapeType="1"/>
          </p:cNvSpPr>
          <p:nvPr/>
        </p:nvSpPr>
        <p:spPr bwMode="auto">
          <a:xfrm>
            <a:off x="7740650" y="2398713"/>
            <a:ext cx="0" cy="5238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23" name="Rectangle 113"/>
          <p:cNvSpPr>
            <a:spLocks noChangeArrowheads="1"/>
          </p:cNvSpPr>
          <p:nvPr/>
        </p:nvSpPr>
        <p:spPr bwMode="auto">
          <a:xfrm>
            <a:off x="7410450" y="2398713"/>
            <a:ext cx="327025" cy="5238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solidFill>
                <a:schemeClr val="bg2"/>
              </a:solidFill>
              <a:latin typeface="Times New Roman" charset="0"/>
            </a:endParaRPr>
          </a:p>
        </p:txBody>
      </p:sp>
      <p:sp>
        <p:nvSpPr>
          <p:cNvPr id="19524" name="Oval 114"/>
          <p:cNvSpPr>
            <a:spLocks noChangeArrowheads="1"/>
          </p:cNvSpPr>
          <p:nvPr/>
        </p:nvSpPr>
        <p:spPr bwMode="auto">
          <a:xfrm>
            <a:off x="7407275" y="2336800"/>
            <a:ext cx="330200" cy="100013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25" name="Group 115"/>
          <p:cNvGrpSpPr>
            <a:grpSpLocks/>
          </p:cNvGrpSpPr>
          <p:nvPr/>
        </p:nvGrpSpPr>
        <p:grpSpPr bwMode="auto">
          <a:xfrm>
            <a:off x="7486650" y="2359025"/>
            <a:ext cx="163513" cy="57150"/>
            <a:chOff x="2848" y="848"/>
            <a:chExt cx="140" cy="98"/>
          </a:xfrm>
        </p:grpSpPr>
        <p:sp>
          <p:nvSpPr>
            <p:cNvPr id="20072" name="Line 116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3" name="Line 117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4" name="Line 118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26" name="Group 119"/>
          <p:cNvGrpSpPr>
            <a:grpSpLocks/>
          </p:cNvGrpSpPr>
          <p:nvPr/>
        </p:nvGrpSpPr>
        <p:grpSpPr bwMode="auto">
          <a:xfrm flipV="1">
            <a:off x="7486650" y="2357438"/>
            <a:ext cx="163513" cy="58737"/>
            <a:chOff x="2848" y="848"/>
            <a:chExt cx="140" cy="98"/>
          </a:xfrm>
        </p:grpSpPr>
        <p:sp>
          <p:nvSpPr>
            <p:cNvPr id="20069" name="Line 120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0" name="Line 121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1" name="Line 122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27" name="Oval 123"/>
          <p:cNvSpPr>
            <a:spLocks noChangeArrowheads="1"/>
          </p:cNvSpPr>
          <p:nvPr/>
        </p:nvSpPr>
        <p:spPr bwMode="auto">
          <a:xfrm>
            <a:off x="7496175" y="27638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28" name="Line 124"/>
          <p:cNvSpPr>
            <a:spLocks noChangeShapeType="1"/>
          </p:cNvSpPr>
          <p:nvPr/>
        </p:nvSpPr>
        <p:spPr bwMode="auto">
          <a:xfrm>
            <a:off x="7496175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29" name="Line 125"/>
          <p:cNvSpPr>
            <a:spLocks noChangeShapeType="1"/>
          </p:cNvSpPr>
          <p:nvPr/>
        </p:nvSpPr>
        <p:spPr bwMode="auto">
          <a:xfrm>
            <a:off x="7854950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30" name="Rectangle 126"/>
          <p:cNvSpPr>
            <a:spLocks noChangeArrowheads="1"/>
          </p:cNvSpPr>
          <p:nvPr/>
        </p:nvSpPr>
        <p:spPr bwMode="auto">
          <a:xfrm>
            <a:off x="7496175" y="27559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31" name="Oval 127"/>
          <p:cNvSpPr>
            <a:spLocks noChangeArrowheads="1"/>
          </p:cNvSpPr>
          <p:nvPr/>
        </p:nvSpPr>
        <p:spPr bwMode="auto">
          <a:xfrm>
            <a:off x="7493000" y="26876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32" name="Group 128"/>
          <p:cNvGrpSpPr>
            <a:grpSpLocks/>
          </p:cNvGrpSpPr>
          <p:nvPr/>
        </p:nvGrpSpPr>
        <p:grpSpPr bwMode="auto">
          <a:xfrm>
            <a:off x="7578725" y="2711450"/>
            <a:ext cx="179388" cy="65088"/>
            <a:chOff x="2848" y="848"/>
            <a:chExt cx="140" cy="98"/>
          </a:xfrm>
        </p:grpSpPr>
        <p:sp>
          <p:nvSpPr>
            <p:cNvPr id="20066" name="Line 129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7" name="Line 130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8" name="Line 131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33" name="Group 132"/>
          <p:cNvGrpSpPr>
            <a:grpSpLocks/>
          </p:cNvGrpSpPr>
          <p:nvPr/>
        </p:nvGrpSpPr>
        <p:grpSpPr bwMode="auto">
          <a:xfrm flipV="1">
            <a:off x="7578725" y="2711450"/>
            <a:ext cx="179388" cy="65088"/>
            <a:chOff x="2848" y="848"/>
            <a:chExt cx="140" cy="98"/>
          </a:xfrm>
        </p:grpSpPr>
        <p:sp>
          <p:nvSpPr>
            <p:cNvPr id="20063" name="Line 133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4" name="Line 134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5" name="Line 135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34" name="Oval 136"/>
          <p:cNvSpPr>
            <a:spLocks noChangeArrowheads="1"/>
          </p:cNvSpPr>
          <p:nvPr/>
        </p:nvSpPr>
        <p:spPr bwMode="auto">
          <a:xfrm>
            <a:off x="6086475" y="2498725"/>
            <a:ext cx="346075" cy="87313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35" name="Line 137"/>
          <p:cNvSpPr>
            <a:spLocks noChangeShapeType="1"/>
          </p:cNvSpPr>
          <p:nvPr/>
        </p:nvSpPr>
        <p:spPr bwMode="auto">
          <a:xfrm>
            <a:off x="6086475" y="249078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36" name="Line 138"/>
          <p:cNvSpPr>
            <a:spLocks noChangeShapeType="1"/>
          </p:cNvSpPr>
          <p:nvPr/>
        </p:nvSpPr>
        <p:spPr bwMode="auto">
          <a:xfrm>
            <a:off x="6432550" y="249078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37" name="Rectangle 139"/>
          <p:cNvSpPr>
            <a:spLocks noChangeArrowheads="1"/>
          </p:cNvSpPr>
          <p:nvPr/>
        </p:nvSpPr>
        <p:spPr bwMode="auto">
          <a:xfrm>
            <a:off x="6086475" y="2490788"/>
            <a:ext cx="342900" cy="539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38" name="Oval 140"/>
          <p:cNvSpPr>
            <a:spLocks noChangeArrowheads="1"/>
          </p:cNvSpPr>
          <p:nvPr/>
        </p:nvSpPr>
        <p:spPr bwMode="auto">
          <a:xfrm>
            <a:off x="6083300" y="2427288"/>
            <a:ext cx="346075" cy="103187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39" name="Group 141"/>
          <p:cNvGrpSpPr>
            <a:grpSpLocks/>
          </p:cNvGrpSpPr>
          <p:nvPr/>
        </p:nvGrpSpPr>
        <p:grpSpPr bwMode="auto">
          <a:xfrm>
            <a:off x="6167438" y="2449513"/>
            <a:ext cx="171450" cy="60325"/>
            <a:chOff x="2848" y="848"/>
            <a:chExt cx="140" cy="98"/>
          </a:xfrm>
        </p:grpSpPr>
        <p:sp>
          <p:nvSpPr>
            <p:cNvPr id="20060" name="Line 142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1" name="Line 143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2" name="Line 144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40" name="Group 145"/>
          <p:cNvGrpSpPr>
            <a:grpSpLocks/>
          </p:cNvGrpSpPr>
          <p:nvPr/>
        </p:nvGrpSpPr>
        <p:grpSpPr bwMode="auto">
          <a:xfrm flipV="1">
            <a:off x="6167438" y="2449513"/>
            <a:ext cx="171450" cy="58737"/>
            <a:chOff x="2848" y="848"/>
            <a:chExt cx="140" cy="98"/>
          </a:xfrm>
        </p:grpSpPr>
        <p:sp>
          <p:nvSpPr>
            <p:cNvPr id="20057" name="Line 146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8" name="Line 147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9" name="Line 148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41" name="Oval 149"/>
          <p:cNvSpPr>
            <a:spLocks noChangeArrowheads="1"/>
          </p:cNvSpPr>
          <p:nvPr/>
        </p:nvSpPr>
        <p:spPr bwMode="auto">
          <a:xfrm>
            <a:off x="5780088" y="3648075"/>
            <a:ext cx="346075" cy="87313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42" name="Line 150"/>
          <p:cNvSpPr>
            <a:spLocks noChangeShapeType="1"/>
          </p:cNvSpPr>
          <p:nvPr/>
        </p:nvSpPr>
        <p:spPr bwMode="auto">
          <a:xfrm>
            <a:off x="5780088" y="364013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43" name="Line 151"/>
          <p:cNvSpPr>
            <a:spLocks noChangeShapeType="1"/>
          </p:cNvSpPr>
          <p:nvPr/>
        </p:nvSpPr>
        <p:spPr bwMode="auto">
          <a:xfrm>
            <a:off x="6126163" y="364013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44" name="Rectangle 152"/>
          <p:cNvSpPr>
            <a:spLocks noChangeArrowheads="1"/>
          </p:cNvSpPr>
          <p:nvPr/>
        </p:nvSpPr>
        <p:spPr bwMode="auto">
          <a:xfrm>
            <a:off x="5780088" y="3640138"/>
            <a:ext cx="342900" cy="539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45" name="Oval 153"/>
          <p:cNvSpPr>
            <a:spLocks noChangeArrowheads="1"/>
          </p:cNvSpPr>
          <p:nvPr/>
        </p:nvSpPr>
        <p:spPr bwMode="auto">
          <a:xfrm>
            <a:off x="5776913" y="3576638"/>
            <a:ext cx="346075" cy="103187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46" name="Group 154"/>
          <p:cNvGrpSpPr>
            <a:grpSpLocks/>
          </p:cNvGrpSpPr>
          <p:nvPr/>
        </p:nvGrpSpPr>
        <p:grpSpPr bwMode="auto">
          <a:xfrm>
            <a:off x="5861050" y="3598863"/>
            <a:ext cx="171450" cy="60325"/>
            <a:chOff x="2848" y="848"/>
            <a:chExt cx="140" cy="98"/>
          </a:xfrm>
        </p:grpSpPr>
        <p:sp>
          <p:nvSpPr>
            <p:cNvPr id="20054" name="Line 155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5" name="Line 156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6" name="Line 157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47" name="Group 158"/>
          <p:cNvGrpSpPr>
            <a:grpSpLocks/>
          </p:cNvGrpSpPr>
          <p:nvPr/>
        </p:nvGrpSpPr>
        <p:grpSpPr bwMode="auto">
          <a:xfrm flipV="1">
            <a:off x="5861050" y="3598863"/>
            <a:ext cx="171450" cy="58737"/>
            <a:chOff x="2848" y="848"/>
            <a:chExt cx="140" cy="98"/>
          </a:xfrm>
        </p:grpSpPr>
        <p:sp>
          <p:nvSpPr>
            <p:cNvPr id="20051" name="Line 159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2" name="Line 160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3" name="Line 161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48" name="Line 163"/>
          <p:cNvSpPr>
            <a:spLocks noChangeShapeType="1"/>
          </p:cNvSpPr>
          <p:nvPr/>
        </p:nvSpPr>
        <p:spPr bwMode="auto">
          <a:xfrm>
            <a:off x="7102475" y="3743325"/>
            <a:ext cx="163513" cy="1206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49" name="Line 164"/>
          <p:cNvSpPr>
            <a:spLocks noChangeShapeType="1"/>
          </p:cNvSpPr>
          <p:nvPr/>
        </p:nvSpPr>
        <p:spPr bwMode="auto">
          <a:xfrm>
            <a:off x="7199313" y="3663950"/>
            <a:ext cx="279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0" name="Line 165"/>
          <p:cNvSpPr>
            <a:spLocks noChangeShapeType="1"/>
          </p:cNvSpPr>
          <p:nvPr/>
        </p:nvSpPr>
        <p:spPr bwMode="auto">
          <a:xfrm flipV="1">
            <a:off x="7435850" y="3749675"/>
            <a:ext cx="134938" cy="104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1" name="Line 166"/>
          <p:cNvSpPr>
            <a:spLocks noChangeShapeType="1"/>
          </p:cNvSpPr>
          <p:nvPr/>
        </p:nvSpPr>
        <p:spPr bwMode="auto">
          <a:xfrm>
            <a:off x="6134100" y="3670300"/>
            <a:ext cx="6794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2" name="Line 167"/>
          <p:cNvSpPr>
            <a:spLocks noChangeShapeType="1"/>
          </p:cNvSpPr>
          <p:nvPr/>
        </p:nvSpPr>
        <p:spPr bwMode="auto">
          <a:xfrm>
            <a:off x="6429375" y="2517775"/>
            <a:ext cx="509588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3" name="Line 168"/>
          <p:cNvSpPr>
            <a:spLocks noChangeShapeType="1"/>
          </p:cNvSpPr>
          <p:nvPr/>
        </p:nvSpPr>
        <p:spPr bwMode="auto">
          <a:xfrm>
            <a:off x="5995988" y="2346325"/>
            <a:ext cx="152400" cy="825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4" name="Freeform 169"/>
          <p:cNvSpPr>
            <a:spLocks/>
          </p:cNvSpPr>
          <p:nvPr/>
        </p:nvSpPr>
        <p:spPr bwMode="auto">
          <a:xfrm>
            <a:off x="5316538" y="4352925"/>
            <a:ext cx="2979737" cy="1455738"/>
          </a:xfrm>
          <a:custGeom>
            <a:avLst/>
            <a:gdLst>
              <a:gd name="T0" fmla="*/ 2147483647 w 1877"/>
              <a:gd name="T1" fmla="*/ 2147483647 h 917"/>
              <a:gd name="T2" fmla="*/ 2147483647 w 1877"/>
              <a:gd name="T3" fmla="*/ 2147483647 h 917"/>
              <a:gd name="T4" fmla="*/ 2147483647 w 1877"/>
              <a:gd name="T5" fmla="*/ 2147483647 h 917"/>
              <a:gd name="T6" fmla="*/ 2147483647 w 1877"/>
              <a:gd name="T7" fmla="*/ 2147483647 h 917"/>
              <a:gd name="T8" fmla="*/ 2147483647 w 1877"/>
              <a:gd name="T9" fmla="*/ 2147483647 h 917"/>
              <a:gd name="T10" fmla="*/ 2147483647 w 1877"/>
              <a:gd name="T11" fmla="*/ 2147483647 h 917"/>
              <a:gd name="T12" fmla="*/ 2147483647 w 1877"/>
              <a:gd name="T13" fmla="*/ 2147483647 h 917"/>
              <a:gd name="T14" fmla="*/ 2147483647 w 1877"/>
              <a:gd name="T15" fmla="*/ 2147483647 h 917"/>
              <a:gd name="T16" fmla="*/ 2147483647 w 1877"/>
              <a:gd name="T17" fmla="*/ 2147483647 h 917"/>
              <a:gd name="T18" fmla="*/ 2147483647 w 1877"/>
              <a:gd name="T19" fmla="*/ 2147483647 h 917"/>
              <a:gd name="T20" fmla="*/ 2147483647 w 1877"/>
              <a:gd name="T21" fmla="*/ 2147483647 h 917"/>
              <a:gd name="T22" fmla="*/ 2147483647 w 1877"/>
              <a:gd name="T23" fmla="*/ 2147483647 h 917"/>
              <a:gd name="T24" fmla="*/ 2147483647 w 1877"/>
              <a:gd name="T25" fmla="*/ 2147483647 h 917"/>
              <a:gd name="T26" fmla="*/ 2147483647 w 1877"/>
              <a:gd name="T27" fmla="*/ 2147483647 h 917"/>
              <a:gd name="T28" fmla="*/ 2147483647 w 1877"/>
              <a:gd name="T29" fmla="*/ 2147483647 h 917"/>
              <a:gd name="T30" fmla="*/ 2147483647 w 1877"/>
              <a:gd name="T31" fmla="*/ 2147483647 h 91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877"/>
              <a:gd name="T49" fmla="*/ 0 h 917"/>
              <a:gd name="T50" fmla="*/ 1877 w 1877"/>
              <a:gd name="T51" fmla="*/ 917 h 91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877" h="917">
                <a:moveTo>
                  <a:pt x="889" y="23"/>
                </a:moveTo>
                <a:cubicBezTo>
                  <a:pt x="804" y="39"/>
                  <a:pt x="771" y="98"/>
                  <a:pt x="692" y="109"/>
                </a:cubicBezTo>
                <a:cubicBezTo>
                  <a:pt x="613" y="120"/>
                  <a:pt x="511" y="81"/>
                  <a:pt x="415" y="91"/>
                </a:cubicBezTo>
                <a:cubicBezTo>
                  <a:pt x="319" y="101"/>
                  <a:pt x="174" y="126"/>
                  <a:pt x="112" y="170"/>
                </a:cubicBezTo>
                <a:cubicBezTo>
                  <a:pt x="51" y="214"/>
                  <a:pt x="66" y="294"/>
                  <a:pt x="50" y="353"/>
                </a:cubicBezTo>
                <a:cubicBezTo>
                  <a:pt x="34" y="412"/>
                  <a:pt x="0" y="479"/>
                  <a:pt x="14" y="528"/>
                </a:cubicBezTo>
                <a:cubicBezTo>
                  <a:pt x="29" y="577"/>
                  <a:pt x="57" y="608"/>
                  <a:pt x="139" y="650"/>
                </a:cubicBezTo>
                <a:cubicBezTo>
                  <a:pt x="221" y="692"/>
                  <a:pt x="372" y="742"/>
                  <a:pt x="505" y="781"/>
                </a:cubicBezTo>
                <a:cubicBezTo>
                  <a:pt x="638" y="820"/>
                  <a:pt x="789" y="866"/>
                  <a:pt x="933" y="886"/>
                </a:cubicBezTo>
                <a:cubicBezTo>
                  <a:pt x="1077" y="906"/>
                  <a:pt x="1246" y="917"/>
                  <a:pt x="1370" y="901"/>
                </a:cubicBezTo>
                <a:cubicBezTo>
                  <a:pt x="1494" y="885"/>
                  <a:pt x="1594" y="839"/>
                  <a:pt x="1676" y="793"/>
                </a:cubicBezTo>
                <a:cubicBezTo>
                  <a:pt x="1758" y="747"/>
                  <a:pt x="1843" y="720"/>
                  <a:pt x="1860" y="624"/>
                </a:cubicBezTo>
                <a:cubicBezTo>
                  <a:pt x="1877" y="528"/>
                  <a:pt x="1835" y="306"/>
                  <a:pt x="1776" y="219"/>
                </a:cubicBezTo>
                <a:cubicBezTo>
                  <a:pt x="1717" y="132"/>
                  <a:pt x="1599" y="134"/>
                  <a:pt x="1503" y="100"/>
                </a:cubicBezTo>
                <a:cubicBezTo>
                  <a:pt x="1407" y="66"/>
                  <a:pt x="1302" y="26"/>
                  <a:pt x="1200" y="13"/>
                </a:cubicBezTo>
                <a:cubicBezTo>
                  <a:pt x="1098" y="0"/>
                  <a:pt x="974" y="7"/>
                  <a:pt x="889" y="23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5" name="Line 170"/>
          <p:cNvSpPr>
            <a:spLocks noChangeShapeType="1"/>
          </p:cNvSpPr>
          <p:nvPr/>
        </p:nvSpPr>
        <p:spPr bwMode="auto">
          <a:xfrm rot="-5400000">
            <a:off x="7551737" y="5089526"/>
            <a:ext cx="523875" cy="1397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56" name="Line 171"/>
          <p:cNvSpPr>
            <a:spLocks noChangeShapeType="1"/>
          </p:cNvSpPr>
          <p:nvPr/>
        </p:nvSpPr>
        <p:spPr bwMode="auto">
          <a:xfrm rot="5400000" flipV="1">
            <a:off x="7697788" y="5370513"/>
            <a:ext cx="3175" cy="857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57" name="Line 172"/>
          <p:cNvSpPr>
            <a:spLocks noChangeShapeType="1"/>
          </p:cNvSpPr>
          <p:nvPr/>
        </p:nvSpPr>
        <p:spPr bwMode="auto">
          <a:xfrm rot="-5400000">
            <a:off x="7883525" y="5046663"/>
            <a:ext cx="0" cy="1143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58" name="Group 173"/>
          <p:cNvGrpSpPr>
            <a:grpSpLocks/>
          </p:cNvGrpSpPr>
          <p:nvPr/>
        </p:nvGrpSpPr>
        <p:grpSpPr bwMode="auto">
          <a:xfrm>
            <a:off x="7462838" y="4756150"/>
            <a:ext cx="501650" cy="234950"/>
            <a:chOff x="4701" y="2996"/>
            <a:chExt cx="316" cy="148"/>
          </a:xfrm>
        </p:grpSpPr>
        <p:sp>
          <p:nvSpPr>
            <p:cNvPr id="20038" name="Oval 174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39" name="Line 175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40" name="Line 176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41" name="Rectangle 177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latin typeface="Times New Roman" charset="0"/>
              </a:endParaRPr>
            </a:p>
          </p:txBody>
        </p:sp>
        <p:sp>
          <p:nvSpPr>
            <p:cNvPr id="20042" name="Oval 178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0043" name="Group 179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20048" name="Line 18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49" name="Line 18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50" name="Line 18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0044" name="Group 183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20045" name="Line 18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46" name="Line 18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47" name="Line 18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19559" name="Group 187"/>
          <p:cNvGrpSpPr>
            <a:grpSpLocks/>
          </p:cNvGrpSpPr>
          <p:nvPr/>
        </p:nvGrpSpPr>
        <p:grpSpPr bwMode="auto">
          <a:xfrm>
            <a:off x="6646863" y="4479925"/>
            <a:ext cx="501650" cy="234950"/>
            <a:chOff x="3600" y="219"/>
            <a:chExt cx="360" cy="175"/>
          </a:xfrm>
        </p:grpSpPr>
        <p:sp>
          <p:nvSpPr>
            <p:cNvPr id="20025" name="Oval 18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26" name="Line 18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27" name="Line 19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28" name="Rectangle 19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latin typeface="Times New Roman" charset="0"/>
              </a:endParaRPr>
            </a:p>
          </p:txBody>
        </p:sp>
        <p:sp>
          <p:nvSpPr>
            <p:cNvPr id="20029" name="Oval 19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0030" name="Group 19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0035" name="Line 19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36" name="Line 19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37" name="Line 19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0031" name="Group 19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0032" name="Line 19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33" name="Line 19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34" name="Line 20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19560" name="Group 201"/>
          <p:cNvGrpSpPr>
            <a:grpSpLocks/>
          </p:cNvGrpSpPr>
          <p:nvPr/>
        </p:nvGrpSpPr>
        <p:grpSpPr bwMode="auto">
          <a:xfrm>
            <a:off x="5981700" y="4784725"/>
            <a:ext cx="501650" cy="234950"/>
            <a:chOff x="3600" y="219"/>
            <a:chExt cx="360" cy="175"/>
          </a:xfrm>
        </p:grpSpPr>
        <p:sp>
          <p:nvSpPr>
            <p:cNvPr id="20012" name="Oval 20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13" name="Line 20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14" name="Line 20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15" name="Rectangle 20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latin typeface="Times New Roman" charset="0"/>
              </a:endParaRPr>
            </a:p>
          </p:txBody>
        </p:sp>
        <p:sp>
          <p:nvSpPr>
            <p:cNvPr id="20016" name="Oval 20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0017" name="Group 20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0022" name="Line 20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23" name="Line 20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24" name="Line 21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0018" name="Group 21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0019" name="Line 21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20" name="Line 21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21" name="Line 21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19561" name="Line 215"/>
          <p:cNvSpPr>
            <a:spLocks noChangeShapeType="1"/>
          </p:cNvSpPr>
          <p:nvPr/>
        </p:nvSpPr>
        <p:spPr bwMode="auto">
          <a:xfrm>
            <a:off x="7096125" y="4691063"/>
            <a:ext cx="358775" cy="1206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2" name="Line 216"/>
          <p:cNvSpPr>
            <a:spLocks noChangeShapeType="1"/>
          </p:cNvSpPr>
          <p:nvPr/>
        </p:nvSpPr>
        <p:spPr bwMode="auto">
          <a:xfrm flipV="1">
            <a:off x="6443663" y="4703763"/>
            <a:ext cx="277812" cy="1095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3" name="Line 217"/>
          <p:cNvSpPr>
            <a:spLocks noChangeShapeType="1"/>
          </p:cNvSpPr>
          <p:nvPr/>
        </p:nvSpPr>
        <p:spPr bwMode="auto">
          <a:xfrm flipV="1">
            <a:off x="6486525" y="4906963"/>
            <a:ext cx="9715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4" name="Line 218"/>
          <p:cNvSpPr>
            <a:spLocks noChangeShapeType="1"/>
          </p:cNvSpPr>
          <p:nvPr/>
        </p:nvSpPr>
        <p:spPr bwMode="auto">
          <a:xfrm flipH="1">
            <a:off x="5781675" y="4652963"/>
            <a:ext cx="254000" cy="469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5" name="Line 219"/>
          <p:cNvSpPr>
            <a:spLocks noChangeShapeType="1"/>
          </p:cNvSpPr>
          <p:nvPr/>
        </p:nvSpPr>
        <p:spPr bwMode="auto">
          <a:xfrm>
            <a:off x="5807075" y="4703763"/>
            <a:ext cx="19685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6" name="Line 220"/>
          <p:cNvSpPr>
            <a:spLocks noChangeShapeType="1"/>
          </p:cNvSpPr>
          <p:nvPr/>
        </p:nvSpPr>
        <p:spPr bwMode="auto">
          <a:xfrm>
            <a:off x="5667375" y="5040313"/>
            <a:ext cx="153988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7" name="Line 221"/>
          <p:cNvSpPr>
            <a:spLocks noChangeShapeType="1"/>
          </p:cNvSpPr>
          <p:nvPr/>
        </p:nvSpPr>
        <p:spPr bwMode="auto">
          <a:xfrm>
            <a:off x="5918200" y="5119688"/>
            <a:ext cx="49212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8" name="Line 222"/>
          <p:cNvSpPr>
            <a:spLocks noChangeShapeType="1"/>
          </p:cNvSpPr>
          <p:nvPr/>
        </p:nvSpPr>
        <p:spPr bwMode="auto">
          <a:xfrm flipH="1">
            <a:off x="6159500" y="5027613"/>
            <a:ext cx="53975" cy="857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9" name="Line 223"/>
          <p:cNvSpPr>
            <a:spLocks noChangeShapeType="1"/>
          </p:cNvSpPr>
          <p:nvPr/>
        </p:nvSpPr>
        <p:spPr bwMode="auto">
          <a:xfrm>
            <a:off x="5972175" y="5116513"/>
            <a:ext cx="1588" cy="8255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0" name="Line 224"/>
          <p:cNvSpPr>
            <a:spLocks noChangeShapeType="1"/>
          </p:cNvSpPr>
          <p:nvPr/>
        </p:nvSpPr>
        <p:spPr bwMode="auto">
          <a:xfrm flipH="1" flipV="1">
            <a:off x="6369050" y="5124450"/>
            <a:ext cx="0" cy="76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1" name="Line 225"/>
          <p:cNvSpPr>
            <a:spLocks noChangeShapeType="1"/>
          </p:cNvSpPr>
          <p:nvPr/>
        </p:nvSpPr>
        <p:spPr bwMode="auto">
          <a:xfrm>
            <a:off x="6450013" y="4983163"/>
            <a:ext cx="503237" cy="2698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2" name="Line 226"/>
          <p:cNvSpPr>
            <a:spLocks noChangeShapeType="1"/>
          </p:cNvSpPr>
          <p:nvPr/>
        </p:nvSpPr>
        <p:spPr bwMode="auto">
          <a:xfrm>
            <a:off x="5899150" y="4918075"/>
            <a:ext cx="80963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3" name="Line 227"/>
          <p:cNvSpPr>
            <a:spLocks noChangeShapeType="1"/>
          </p:cNvSpPr>
          <p:nvPr/>
        </p:nvSpPr>
        <p:spPr bwMode="auto">
          <a:xfrm flipH="1">
            <a:off x="5988050" y="3440113"/>
            <a:ext cx="3175" cy="1444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4" name="Line 228"/>
          <p:cNvSpPr>
            <a:spLocks noChangeShapeType="1"/>
          </p:cNvSpPr>
          <p:nvPr/>
        </p:nvSpPr>
        <p:spPr bwMode="auto">
          <a:xfrm flipV="1">
            <a:off x="7285038" y="2422525"/>
            <a:ext cx="123825" cy="87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5" name="Line 229"/>
          <p:cNvSpPr>
            <a:spLocks noChangeShapeType="1"/>
          </p:cNvSpPr>
          <p:nvPr/>
        </p:nvSpPr>
        <p:spPr bwMode="auto">
          <a:xfrm>
            <a:off x="7112000" y="2595563"/>
            <a:ext cx="0" cy="825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6" name="Line 230"/>
          <p:cNvSpPr>
            <a:spLocks noChangeShapeType="1"/>
          </p:cNvSpPr>
          <p:nvPr/>
        </p:nvSpPr>
        <p:spPr bwMode="auto">
          <a:xfrm flipV="1">
            <a:off x="7296150" y="2492375"/>
            <a:ext cx="263525" cy="288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7" name="Line 231"/>
          <p:cNvSpPr>
            <a:spLocks noChangeShapeType="1"/>
          </p:cNvSpPr>
          <p:nvPr/>
        </p:nvSpPr>
        <p:spPr bwMode="auto">
          <a:xfrm>
            <a:off x="7648575" y="2490788"/>
            <a:ext cx="0" cy="1968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8" name="Line 232"/>
          <p:cNvSpPr>
            <a:spLocks noChangeShapeType="1"/>
          </p:cNvSpPr>
          <p:nvPr/>
        </p:nvSpPr>
        <p:spPr bwMode="auto">
          <a:xfrm>
            <a:off x="7302500" y="2797175"/>
            <a:ext cx="1889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9" name="Line 233"/>
          <p:cNvSpPr>
            <a:spLocks noChangeShapeType="1"/>
          </p:cNvSpPr>
          <p:nvPr/>
        </p:nvSpPr>
        <p:spPr bwMode="auto">
          <a:xfrm flipV="1">
            <a:off x="7716838" y="2190750"/>
            <a:ext cx="238125" cy="1682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80" name="Line 234"/>
          <p:cNvSpPr>
            <a:spLocks noChangeShapeType="1"/>
          </p:cNvSpPr>
          <p:nvPr/>
        </p:nvSpPr>
        <p:spPr bwMode="auto">
          <a:xfrm>
            <a:off x="7856538" y="2787650"/>
            <a:ext cx="17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81" name="Line 235"/>
          <p:cNvSpPr>
            <a:spLocks noChangeShapeType="1"/>
          </p:cNvSpPr>
          <p:nvPr/>
        </p:nvSpPr>
        <p:spPr bwMode="auto">
          <a:xfrm flipH="1">
            <a:off x="7002463" y="2863850"/>
            <a:ext cx="98425" cy="704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82" name="Line 236"/>
          <p:cNvSpPr>
            <a:spLocks noChangeShapeType="1"/>
          </p:cNvSpPr>
          <p:nvPr/>
        </p:nvSpPr>
        <p:spPr bwMode="auto">
          <a:xfrm flipH="1">
            <a:off x="7593013" y="2863850"/>
            <a:ext cx="111125" cy="7270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83" name="Group 237"/>
          <p:cNvGrpSpPr>
            <a:grpSpLocks/>
          </p:cNvGrpSpPr>
          <p:nvPr/>
        </p:nvGrpSpPr>
        <p:grpSpPr bwMode="auto">
          <a:xfrm>
            <a:off x="6645275" y="4481513"/>
            <a:ext cx="501650" cy="234950"/>
            <a:chOff x="4701" y="2996"/>
            <a:chExt cx="316" cy="148"/>
          </a:xfrm>
        </p:grpSpPr>
        <p:sp>
          <p:nvSpPr>
            <p:cNvPr id="19999" name="Oval 238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00" name="Line 239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01" name="Line 240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02" name="Rectangle 241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latin typeface="Times New Roman" charset="0"/>
              </a:endParaRPr>
            </a:p>
          </p:txBody>
        </p:sp>
        <p:sp>
          <p:nvSpPr>
            <p:cNvPr id="20003" name="Oval 242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0004" name="Group 243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20009" name="Line 24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10" name="Line 24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11" name="Line 24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0005" name="Group 247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20006" name="Line 24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07" name="Line 24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08" name="Line 25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19584" name="Group 251"/>
          <p:cNvGrpSpPr>
            <a:grpSpLocks/>
          </p:cNvGrpSpPr>
          <p:nvPr/>
        </p:nvGrpSpPr>
        <p:grpSpPr bwMode="auto">
          <a:xfrm>
            <a:off x="5980113" y="4783138"/>
            <a:ext cx="501650" cy="234950"/>
            <a:chOff x="4701" y="2996"/>
            <a:chExt cx="316" cy="148"/>
          </a:xfrm>
        </p:grpSpPr>
        <p:sp>
          <p:nvSpPr>
            <p:cNvPr id="19986" name="Oval 252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7" name="Line 253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8" name="Line 254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9" name="Rectangle 255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latin typeface="Times New Roman" charset="0"/>
              </a:endParaRPr>
            </a:p>
          </p:txBody>
        </p:sp>
        <p:sp>
          <p:nvSpPr>
            <p:cNvPr id="19990" name="Oval 256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19991" name="Group 257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19996" name="Line 25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997" name="Line 25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998" name="Line 26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9992" name="Group 261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19993" name="Line 26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994" name="Line 26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995" name="Line 26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pic>
        <p:nvPicPr>
          <p:cNvPr id="19585" name="Picture 265" descr="imgyjav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1878013"/>
            <a:ext cx="368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586" name="Group 266"/>
          <p:cNvGrpSpPr>
            <a:grpSpLocks/>
          </p:cNvGrpSpPr>
          <p:nvPr/>
        </p:nvGrpSpPr>
        <p:grpSpPr bwMode="auto">
          <a:xfrm>
            <a:off x="7464425" y="5226050"/>
            <a:ext cx="198438" cy="365125"/>
            <a:chOff x="4702" y="3292"/>
            <a:chExt cx="125" cy="230"/>
          </a:xfrm>
        </p:grpSpPr>
        <p:sp>
          <p:nvSpPr>
            <p:cNvPr id="19978" name="AutoShape 267"/>
            <p:cNvSpPr>
              <a:spLocks noChangeArrowheads="1"/>
            </p:cNvSpPr>
            <p:nvPr/>
          </p:nvSpPr>
          <p:spPr bwMode="auto">
            <a:xfrm>
              <a:off x="4702" y="3469"/>
              <a:ext cx="125" cy="53"/>
            </a:xfrm>
            <a:prstGeom prst="parallelogram">
              <a:avLst>
                <a:gd name="adj" fmla="val 90856"/>
              </a:avLst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9" name="Rectangle 268"/>
            <p:cNvSpPr>
              <a:spLocks noChangeArrowheads="1"/>
            </p:cNvSpPr>
            <p:nvPr/>
          </p:nvSpPr>
          <p:spPr bwMode="auto">
            <a:xfrm>
              <a:off x="4765" y="3293"/>
              <a:ext cx="58" cy="17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0" name="Rectangle 269"/>
            <p:cNvSpPr>
              <a:spLocks noChangeArrowheads="1"/>
            </p:cNvSpPr>
            <p:nvPr/>
          </p:nvSpPr>
          <p:spPr bwMode="auto">
            <a:xfrm>
              <a:off x="4703" y="3344"/>
              <a:ext cx="79" cy="177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1" name="AutoShape 270"/>
            <p:cNvSpPr>
              <a:spLocks noChangeArrowheads="1"/>
            </p:cNvSpPr>
            <p:nvPr/>
          </p:nvSpPr>
          <p:spPr bwMode="auto">
            <a:xfrm>
              <a:off x="4702" y="3292"/>
              <a:ext cx="125" cy="53"/>
            </a:xfrm>
            <a:prstGeom prst="parallelogram">
              <a:avLst>
                <a:gd name="adj" fmla="val 90856"/>
              </a:avLst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2" name="Line 271"/>
            <p:cNvSpPr>
              <a:spLocks noChangeShapeType="1"/>
            </p:cNvSpPr>
            <p:nvPr/>
          </p:nvSpPr>
          <p:spPr bwMode="auto">
            <a:xfrm>
              <a:off x="4827" y="3296"/>
              <a:ext cx="0" cy="17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3" name="Line 272"/>
            <p:cNvSpPr>
              <a:spLocks noChangeShapeType="1"/>
            </p:cNvSpPr>
            <p:nvPr/>
          </p:nvSpPr>
          <p:spPr bwMode="auto">
            <a:xfrm flipH="1">
              <a:off x="4782" y="3469"/>
              <a:ext cx="45" cy="5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4" name="Rectangle 273"/>
            <p:cNvSpPr>
              <a:spLocks noChangeArrowheads="1"/>
            </p:cNvSpPr>
            <p:nvPr/>
          </p:nvSpPr>
          <p:spPr bwMode="auto">
            <a:xfrm>
              <a:off x="4713" y="3367"/>
              <a:ext cx="52" cy="10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5" name="Rectangle 274"/>
            <p:cNvSpPr>
              <a:spLocks noChangeArrowheads="1"/>
            </p:cNvSpPr>
            <p:nvPr/>
          </p:nvSpPr>
          <p:spPr bwMode="auto">
            <a:xfrm>
              <a:off x="4720" y="3398"/>
              <a:ext cx="40" cy="3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87" name="Group 275"/>
          <p:cNvGrpSpPr>
            <a:grpSpLocks/>
          </p:cNvGrpSpPr>
          <p:nvPr/>
        </p:nvGrpSpPr>
        <p:grpSpPr bwMode="auto">
          <a:xfrm>
            <a:off x="7926388" y="4949825"/>
            <a:ext cx="198437" cy="365125"/>
            <a:chOff x="4702" y="3292"/>
            <a:chExt cx="125" cy="230"/>
          </a:xfrm>
        </p:grpSpPr>
        <p:sp>
          <p:nvSpPr>
            <p:cNvPr id="19970" name="AutoShape 276"/>
            <p:cNvSpPr>
              <a:spLocks noChangeArrowheads="1"/>
            </p:cNvSpPr>
            <p:nvPr/>
          </p:nvSpPr>
          <p:spPr bwMode="auto">
            <a:xfrm>
              <a:off x="4702" y="3469"/>
              <a:ext cx="125" cy="53"/>
            </a:xfrm>
            <a:prstGeom prst="parallelogram">
              <a:avLst>
                <a:gd name="adj" fmla="val 90856"/>
              </a:avLst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1" name="Rectangle 277"/>
            <p:cNvSpPr>
              <a:spLocks noChangeArrowheads="1"/>
            </p:cNvSpPr>
            <p:nvPr/>
          </p:nvSpPr>
          <p:spPr bwMode="auto">
            <a:xfrm>
              <a:off x="4765" y="3293"/>
              <a:ext cx="58" cy="17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2" name="Rectangle 278"/>
            <p:cNvSpPr>
              <a:spLocks noChangeArrowheads="1"/>
            </p:cNvSpPr>
            <p:nvPr/>
          </p:nvSpPr>
          <p:spPr bwMode="auto">
            <a:xfrm>
              <a:off x="4703" y="3344"/>
              <a:ext cx="79" cy="177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3" name="AutoShape 279"/>
            <p:cNvSpPr>
              <a:spLocks noChangeArrowheads="1"/>
            </p:cNvSpPr>
            <p:nvPr/>
          </p:nvSpPr>
          <p:spPr bwMode="auto">
            <a:xfrm>
              <a:off x="4702" y="3292"/>
              <a:ext cx="125" cy="53"/>
            </a:xfrm>
            <a:prstGeom prst="parallelogram">
              <a:avLst>
                <a:gd name="adj" fmla="val 90856"/>
              </a:avLst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4" name="Line 280"/>
            <p:cNvSpPr>
              <a:spLocks noChangeShapeType="1"/>
            </p:cNvSpPr>
            <p:nvPr/>
          </p:nvSpPr>
          <p:spPr bwMode="auto">
            <a:xfrm>
              <a:off x="4827" y="3296"/>
              <a:ext cx="0" cy="17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5" name="Line 281"/>
            <p:cNvSpPr>
              <a:spLocks noChangeShapeType="1"/>
            </p:cNvSpPr>
            <p:nvPr/>
          </p:nvSpPr>
          <p:spPr bwMode="auto">
            <a:xfrm flipH="1">
              <a:off x="4782" y="3469"/>
              <a:ext cx="45" cy="5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6" name="Rectangle 282"/>
            <p:cNvSpPr>
              <a:spLocks noChangeArrowheads="1"/>
            </p:cNvSpPr>
            <p:nvPr/>
          </p:nvSpPr>
          <p:spPr bwMode="auto">
            <a:xfrm>
              <a:off x="4713" y="3367"/>
              <a:ext cx="52" cy="10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7" name="Rectangle 283"/>
            <p:cNvSpPr>
              <a:spLocks noChangeArrowheads="1"/>
            </p:cNvSpPr>
            <p:nvPr/>
          </p:nvSpPr>
          <p:spPr bwMode="auto">
            <a:xfrm>
              <a:off x="4720" y="3398"/>
              <a:ext cx="40" cy="3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88" name="AutoShape 284"/>
          <p:cNvSpPr>
            <a:spLocks noChangeAspect="1" noChangeArrowheads="1" noTextEdit="1"/>
          </p:cNvSpPr>
          <p:nvPr/>
        </p:nvSpPr>
        <p:spPr bwMode="auto">
          <a:xfrm>
            <a:off x="7143750" y="5394325"/>
            <a:ext cx="2333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89" name="Freeform 285"/>
          <p:cNvSpPr>
            <a:spLocks/>
          </p:cNvSpPr>
          <p:nvPr/>
        </p:nvSpPr>
        <p:spPr bwMode="auto">
          <a:xfrm>
            <a:off x="7145338" y="5394325"/>
            <a:ext cx="231775" cy="252413"/>
          </a:xfrm>
          <a:custGeom>
            <a:avLst/>
            <a:gdLst>
              <a:gd name="T0" fmla="*/ 1196669866 w 1894"/>
              <a:gd name="T1" fmla="*/ 0 h 1904"/>
              <a:gd name="T2" fmla="*/ 1224149399 w 1894"/>
              <a:gd name="T3" fmla="*/ 0 h 1904"/>
              <a:gd name="T4" fmla="*/ 1280965357 w 1894"/>
              <a:gd name="T5" fmla="*/ 2337472 h 1904"/>
              <a:gd name="T6" fmla="*/ 1359765063 w 1894"/>
              <a:gd name="T7" fmla="*/ 6994783 h 1904"/>
              <a:gd name="T8" fmla="*/ 1464217147 w 1894"/>
              <a:gd name="T9" fmla="*/ 13971935 h 1904"/>
              <a:gd name="T10" fmla="*/ 1585172002 w 1894"/>
              <a:gd name="T11" fmla="*/ 23304189 h 1904"/>
              <a:gd name="T12" fmla="*/ 1724441611 w 1894"/>
              <a:gd name="T13" fmla="*/ 39613463 h 1904"/>
              <a:gd name="T14" fmla="*/ 1878386835 w 1894"/>
              <a:gd name="T15" fmla="*/ 60580181 h 1904"/>
              <a:gd name="T16" fmla="*/ 2045150905 w 1894"/>
              <a:gd name="T17" fmla="*/ 88541681 h 1904"/>
              <a:gd name="T18" fmla="*/ 2147483647 w 1894"/>
              <a:gd name="T19" fmla="*/ 128137645 h 1904"/>
              <a:gd name="T20" fmla="*/ 2147483647 w 1894"/>
              <a:gd name="T21" fmla="*/ 170088580 h 1904"/>
              <a:gd name="T22" fmla="*/ 2147483647 w 1894"/>
              <a:gd name="T23" fmla="*/ 225993949 h 1904"/>
              <a:gd name="T24" fmla="*/ 2147483647 w 1894"/>
              <a:gd name="T25" fmla="*/ 291231441 h 1904"/>
              <a:gd name="T26" fmla="*/ 2147483647 w 1894"/>
              <a:gd name="T27" fmla="*/ 370458500 h 1904"/>
              <a:gd name="T28" fmla="*/ 2147483647 w 1894"/>
              <a:gd name="T29" fmla="*/ 458982549 h 1904"/>
              <a:gd name="T30" fmla="*/ 2147483647 w 1894"/>
              <a:gd name="T31" fmla="*/ 561496165 h 1904"/>
              <a:gd name="T32" fmla="*/ 2147483647 w 1894"/>
              <a:gd name="T33" fmla="*/ 2147483647 h 1904"/>
              <a:gd name="T34" fmla="*/ 2147483647 w 1894"/>
              <a:gd name="T35" fmla="*/ 2147483647 h 1904"/>
              <a:gd name="T36" fmla="*/ 2147483647 w 1894"/>
              <a:gd name="T37" fmla="*/ 2147483647 h 1904"/>
              <a:gd name="T38" fmla="*/ 2147483647 w 1894"/>
              <a:gd name="T39" fmla="*/ 2147483647 h 1904"/>
              <a:gd name="T40" fmla="*/ 2147483647 w 1894"/>
              <a:gd name="T41" fmla="*/ 2147483647 h 1904"/>
              <a:gd name="T42" fmla="*/ 2147483647 w 1894"/>
              <a:gd name="T43" fmla="*/ 2147483647 h 1904"/>
              <a:gd name="T44" fmla="*/ 2147483647 w 1894"/>
              <a:gd name="T45" fmla="*/ 2147483647 h 1904"/>
              <a:gd name="T46" fmla="*/ 2147483647 w 1894"/>
              <a:gd name="T47" fmla="*/ 2147483647 h 1904"/>
              <a:gd name="T48" fmla="*/ 2147483647 w 1894"/>
              <a:gd name="T49" fmla="*/ 2147483647 h 1904"/>
              <a:gd name="T50" fmla="*/ 2147483647 w 1894"/>
              <a:gd name="T51" fmla="*/ 2147483647 h 1904"/>
              <a:gd name="T52" fmla="*/ 2129446396 w 1894"/>
              <a:gd name="T53" fmla="*/ 2147483647 h 1904"/>
              <a:gd name="T54" fmla="*/ 1999326761 w 1894"/>
              <a:gd name="T55" fmla="*/ 2147483647 h 1904"/>
              <a:gd name="T56" fmla="*/ 1847223377 w 1894"/>
              <a:gd name="T57" fmla="*/ 2147483647 h 1904"/>
              <a:gd name="T58" fmla="*/ 1682301269 w 1894"/>
              <a:gd name="T59" fmla="*/ 2147483647 h 1904"/>
              <a:gd name="T60" fmla="*/ 1502703545 w 1894"/>
              <a:gd name="T61" fmla="*/ 2147483647 h 1904"/>
              <a:gd name="T62" fmla="*/ 1313955848 w 1894"/>
              <a:gd name="T63" fmla="*/ 2147483647 h 1904"/>
              <a:gd name="T64" fmla="*/ 1117870282 w 1894"/>
              <a:gd name="T65" fmla="*/ 2147483647 h 1904"/>
              <a:gd name="T66" fmla="*/ 918115843 w 1894"/>
              <a:gd name="T67" fmla="*/ 2147483647 h 1904"/>
              <a:gd name="T68" fmla="*/ 714707337 w 1894"/>
              <a:gd name="T69" fmla="*/ 2147483647 h 1904"/>
              <a:gd name="T70" fmla="*/ 513125987 w 1894"/>
              <a:gd name="T71" fmla="*/ 2147483647 h 1904"/>
              <a:gd name="T72" fmla="*/ 315198459 w 1894"/>
              <a:gd name="T73" fmla="*/ 2147483647 h 1904"/>
              <a:gd name="T74" fmla="*/ 122781888 w 1894"/>
              <a:gd name="T75" fmla="*/ 2147483647 h 1904"/>
              <a:gd name="T76" fmla="*/ 29321495 w 1894"/>
              <a:gd name="T77" fmla="*/ 2147483647 h 1904"/>
              <a:gd name="T78" fmla="*/ 14660687 w 1894"/>
              <a:gd name="T79" fmla="*/ 2147483647 h 1904"/>
              <a:gd name="T80" fmla="*/ 0 w 1894"/>
              <a:gd name="T81" fmla="*/ 2147483647 h 1904"/>
              <a:gd name="T82" fmla="*/ 7322940 w 1894"/>
              <a:gd name="T83" fmla="*/ 2147483647 h 1904"/>
              <a:gd name="T84" fmla="*/ 711038464 w 1894"/>
              <a:gd name="T85" fmla="*/ 2147483647 h 1904"/>
              <a:gd name="T86" fmla="*/ 707369468 w 1894"/>
              <a:gd name="T87" fmla="*/ 2147483647 h 1904"/>
              <a:gd name="T88" fmla="*/ 714707337 w 1894"/>
              <a:gd name="T89" fmla="*/ 2136511526 h 1904"/>
              <a:gd name="T90" fmla="*/ 755020646 w 1894"/>
              <a:gd name="T91" fmla="*/ 2022345948 h 1904"/>
              <a:gd name="T92" fmla="*/ 857645819 w 1894"/>
              <a:gd name="T93" fmla="*/ 1896528143 h 19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894"/>
              <a:gd name="T142" fmla="*/ 0 h 1904"/>
              <a:gd name="T143" fmla="*/ 1894 w 1894"/>
              <a:gd name="T144" fmla="*/ 1904 h 190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894" h="1904">
                <a:moveTo>
                  <a:pt x="651" y="0"/>
                </a:moveTo>
                <a:lnTo>
                  <a:pt x="653" y="0"/>
                </a:lnTo>
                <a:lnTo>
                  <a:pt x="659" y="0"/>
                </a:lnTo>
                <a:lnTo>
                  <a:pt x="668" y="0"/>
                </a:lnTo>
                <a:lnTo>
                  <a:pt x="682" y="0"/>
                </a:lnTo>
                <a:lnTo>
                  <a:pt x="699" y="1"/>
                </a:lnTo>
                <a:lnTo>
                  <a:pt x="720" y="1"/>
                </a:lnTo>
                <a:lnTo>
                  <a:pt x="742" y="3"/>
                </a:lnTo>
                <a:lnTo>
                  <a:pt x="769" y="4"/>
                </a:lnTo>
                <a:lnTo>
                  <a:pt x="799" y="6"/>
                </a:lnTo>
                <a:lnTo>
                  <a:pt x="831" y="8"/>
                </a:lnTo>
                <a:lnTo>
                  <a:pt x="865" y="10"/>
                </a:lnTo>
                <a:lnTo>
                  <a:pt x="902" y="13"/>
                </a:lnTo>
                <a:lnTo>
                  <a:pt x="941" y="17"/>
                </a:lnTo>
                <a:lnTo>
                  <a:pt x="982" y="21"/>
                </a:lnTo>
                <a:lnTo>
                  <a:pt x="1025" y="26"/>
                </a:lnTo>
                <a:lnTo>
                  <a:pt x="1070" y="32"/>
                </a:lnTo>
                <a:lnTo>
                  <a:pt x="1116" y="38"/>
                </a:lnTo>
                <a:lnTo>
                  <a:pt x="1164" y="46"/>
                </a:lnTo>
                <a:lnTo>
                  <a:pt x="1213" y="55"/>
                </a:lnTo>
                <a:lnTo>
                  <a:pt x="1263" y="63"/>
                </a:lnTo>
                <a:lnTo>
                  <a:pt x="1315" y="73"/>
                </a:lnTo>
                <a:lnTo>
                  <a:pt x="1366" y="85"/>
                </a:lnTo>
                <a:lnTo>
                  <a:pt x="1418" y="97"/>
                </a:lnTo>
                <a:lnTo>
                  <a:pt x="1472" y="111"/>
                </a:lnTo>
                <a:lnTo>
                  <a:pt x="1525" y="125"/>
                </a:lnTo>
                <a:lnTo>
                  <a:pt x="1579" y="141"/>
                </a:lnTo>
                <a:lnTo>
                  <a:pt x="1632" y="159"/>
                </a:lnTo>
                <a:lnTo>
                  <a:pt x="1685" y="177"/>
                </a:lnTo>
                <a:lnTo>
                  <a:pt x="1739" y="197"/>
                </a:lnTo>
                <a:lnTo>
                  <a:pt x="1791" y="218"/>
                </a:lnTo>
                <a:lnTo>
                  <a:pt x="1843" y="241"/>
                </a:lnTo>
                <a:lnTo>
                  <a:pt x="1894" y="266"/>
                </a:lnTo>
                <a:lnTo>
                  <a:pt x="1729" y="1139"/>
                </a:lnTo>
                <a:lnTo>
                  <a:pt x="1733" y="1140"/>
                </a:lnTo>
                <a:lnTo>
                  <a:pt x="1742" y="1146"/>
                </a:lnTo>
                <a:lnTo>
                  <a:pt x="1755" y="1156"/>
                </a:lnTo>
                <a:lnTo>
                  <a:pt x="1768" y="1173"/>
                </a:lnTo>
                <a:lnTo>
                  <a:pt x="1778" y="1199"/>
                </a:lnTo>
                <a:lnTo>
                  <a:pt x="1781" y="1234"/>
                </a:lnTo>
                <a:lnTo>
                  <a:pt x="1777" y="1281"/>
                </a:lnTo>
                <a:lnTo>
                  <a:pt x="1760" y="1341"/>
                </a:lnTo>
                <a:lnTo>
                  <a:pt x="1472" y="1765"/>
                </a:lnTo>
                <a:lnTo>
                  <a:pt x="1432" y="1765"/>
                </a:lnTo>
                <a:lnTo>
                  <a:pt x="1324" y="1904"/>
                </a:lnTo>
                <a:lnTo>
                  <a:pt x="1322" y="1904"/>
                </a:lnTo>
                <a:lnTo>
                  <a:pt x="1315" y="1903"/>
                </a:lnTo>
                <a:lnTo>
                  <a:pt x="1304" y="1902"/>
                </a:lnTo>
                <a:lnTo>
                  <a:pt x="1290" y="1900"/>
                </a:lnTo>
                <a:lnTo>
                  <a:pt x="1270" y="1897"/>
                </a:lnTo>
                <a:lnTo>
                  <a:pt x="1249" y="1894"/>
                </a:lnTo>
                <a:lnTo>
                  <a:pt x="1223" y="1891"/>
                </a:lnTo>
                <a:lnTo>
                  <a:pt x="1194" y="1887"/>
                </a:lnTo>
                <a:lnTo>
                  <a:pt x="1162" y="1881"/>
                </a:lnTo>
                <a:lnTo>
                  <a:pt x="1128" y="1876"/>
                </a:lnTo>
                <a:lnTo>
                  <a:pt x="1091" y="1869"/>
                </a:lnTo>
                <a:lnTo>
                  <a:pt x="1050" y="1862"/>
                </a:lnTo>
                <a:lnTo>
                  <a:pt x="1008" y="1854"/>
                </a:lnTo>
                <a:lnTo>
                  <a:pt x="964" y="1845"/>
                </a:lnTo>
                <a:lnTo>
                  <a:pt x="918" y="1835"/>
                </a:lnTo>
                <a:lnTo>
                  <a:pt x="870" y="1824"/>
                </a:lnTo>
                <a:lnTo>
                  <a:pt x="820" y="1813"/>
                </a:lnTo>
                <a:lnTo>
                  <a:pt x="769" y="1800"/>
                </a:lnTo>
                <a:lnTo>
                  <a:pt x="717" y="1786"/>
                </a:lnTo>
                <a:lnTo>
                  <a:pt x="664" y="1772"/>
                </a:lnTo>
                <a:lnTo>
                  <a:pt x="610" y="1755"/>
                </a:lnTo>
                <a:lnTo>
                  <a:pt x="555" y="1738"/>
                </a:lnTo>
                <a:lnTo>
                  <a:pt x="501" y="1720"/>
                </a:lnTo>
                <a:lnTo>
                  <a:pt x="445" y="1701"/>
                </a:lnTo>
                <a:lnTo>
                  <a:pt x="390" y="1681"/>
                </a:lnTo>
                <a:lnTo>
                  <a:pt x="334" y="1659"/>
                </a:lnTo>
                <a:lnTo>
                  <a:pt x="280" y="1636"/>
                </a:lnTo>
                <a:lnTo>
                  <a:pt x="225" y="1611"/>
                </a:lnTo>
                <a:lnTo>
                  <a:pt x="172" y="1585"/>
                </a:lnTo>
                <a:lnTo>
                  <a:pt x="119" y="1559"/>
                </a:lnTo>
                <a:lnTo>
                  <a:pt x="67" y="1530"/>
                </a:lnTo>
                <a:lnTo>
                  <a:pt x="17" y="1500"/>
                </a:lnTo>
                <a:lnTo>
                  <a:pt x="16" y="1495"/>
                </a:lnTo>
                <a:lnTo>
                  <a:pt x="12" y="1480"/>
                </a:lnTo>
                <a:lnTo>
                  <a:pt x="8" y="1457"/>
                </a:lnTo>
                <a:lnTo>
                  <a:pt x="4" y="1430"/>
                </a:lnTo>
                <a:lnTo>
                  <a:pt x="0" y="1401"/>
                </a:lnTo>
                <a:lnTo>
                  <a:pt x="0" y="1370"/>
                </a:lnTo>
                <a:lnTo>
                  <a:pt x="4" y="1343"/>
                </a:lnTo>
                <a:lnTo>
                  <a:pt x="12" y="1319"/>
                </a:lnTo>
                <a:lnTo>
                  <a:pt x="388" y="965"/>
                </a:lnTo>
                <a:lnTo>
                  <a:pt x="387" y="961"/>
                </a:lnTo>
                <a:lnTo>
                  <a:pt x="386" y="952"/>
                </a:lnTo>
                <a:lnTo>
                  <a:pt x="386" y="936"/>
                </a:lnTo>
                <a:lnTo>
                  <a:pt x="390" y="917"/>
                </a:lnTo>
                <a:lnTo>
                  <a:pt x="397" y="893"/>
                </a:lnTo>
                <a:lnTo>
                  <a:pt x="412" y="868"/>
                </a:lnTo>
                <a:lnTo>
                  <a:pt x="435" y="841"/>
                </a:lnTo>
                <a:lnTo>
                  <a:pt x="468" y="814"/>
                </a:lnTo>
                <a:lnTo>
                  <a:pt x="651" y="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0" name="Freeform 286"/>
          <p:cNvSpPr>
            <a:spLocks/>
          </p:cNvSpPr>
          <p:nvPr/>
        </p:nvSpPr>
        <p:spPr bwMode="auto">
          <a:xfrm>
            <a:off x="7173913" y="5554663"/>
            <a:ext cx="134937" cy="42862"/>
          </a:xfrm>
          <a:custGeom>
            <a:avLst/>
            <a:gdLst>
              <a:gd name="T0" fmla="*/ 72639296 w 1106"/>
              <a:gd name="T1" fmla="*/ 0 h 331"/>
              <a:gd name="T2" fmla="*/ 2008551154 w 1106"/>
              <a:gd name="T3" fmla="*/ 601461986 h 331"/>
              <a:gd name="T4" fmla="*/ 1944991800 w 1106"/>
              <a:gd name="T5" fmla="*/ 718722577 h 331"/>
              <a:gd name="T6" fmla="*/ 0 w 1106"/>
              <a:gd name="T7" fmla="*/ 78173813 h 331"/>
              <a:gd name="T8" fmla="*/ 72639296 w 1106"/>
              <a:gd name="T9" fmla="*/ 0 h 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6"/>
              <a:gd name="T16" fmla="*/ 0 h 331"/>
              <a:gd name="T17" fmla="*/ 1106 w 1106"/>
              <a:gd name="T18" fmla="*/ 331 h 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6" h="331">
                <a:moveTo>
                  <a:pt x="40" y="0"/>
                </a:moveTo>
                <a:lnTo>
                  <a:pt x="1106" y="277"/>
                </a:lnTo>
                <a:lnTo>
                  <a:pt x="1071" y="331"/>
                </a:lnTo>
                <a:lnTo>
                  <a:pt x="0" y="36"/>
                </a:lnTo>
                <a:lnTo>
                  <a:pt x="40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1" name="Freeform 287"/>
          <p:cNvSpPr>
            <a:spLocks/>
          </p:cNvSpPr>
          <p:nvPr/>
        </p:nvSpPr>
        <p:spPr bwMode="auto">
          <a:xfrm>
            <a:off x="7151688" y="5573713"/>
            <a:ext cx="157162" cy="66675"/>
          </a:xfrm>
          <a:custGeom>
            <a:avLst/>
            <a:gdLst>
              <a:gd name="T0" fmla="*/ 2147483647 w 1285"/>
              <a:gd name="T1" fmla="*/ 899901385 h 505"/>
              <a:gd name="T2" fmla="*/ 2147483647 w 1285"/>
              <a:gd name="T3" fmla="*/ 895299489 h 505"/>
              <a:gd name="T4" fmla="*/ 2147483647 w 1285"/>
              <a:gd name="T5" fmla="*/ 886078007 h 505"/>
              <a:gd name="T6" fmla="*/ 2147483647 w 1285"/>
              <a:gd name="T7" fmla="*/ 869970911 h 505"/>
              <a:gd name="T8" fmla="*/ 2056363746 w 1285"/>
              <a:gd name="T9" fmla="*/ 849261920 h 505"/>
              <a:gd name="T10" fmla="*/ 1924638874 w 1285"/>
              <a:gd name="T11" fmla="*/ 817047861 h 505"/>
              <a:gd name="T12" fmla="*/ 1776444770 w 1285"/>
              <a:gd name="T13" fmla="*/ 782515360 h 505"/>
              <a:gd name="T14" fmla="*/ 1611796233 w 1285"/>
              <a:gd name="T15" fmla="*/ 741097378 h 505"/>
              <a:gd name="T16" fmla="*/ 1436153205 w 1285"/>
              <a:gd name="T17" fmla="*/ 688156900 h 505"/>
              <a:gd name="T18" fmla="*/ 1251385486 w 1285"/>
              <a:gd name="T19" fmla="*/ 628313381 h 505"/>
              <a:gd name="T20" fmla="*/ 1059288147 w 1285"/>
              <a:gd name="T21" fmla="*/ 561566821 h 505"/>
              <a:gd name="T22" fmla="*/ 863525814 w 1285"/>
              <a:gd name="T23" fmla="*/ 481014311 h 505"/>
              <a:gd name="T24" fmla="*/ 665938690 w 1285"/>
              <a:gd name="T25" fmla="*/ 393558760 h 505"/>
              <a:gd name="T26" fmla="*/ 473841229 w 1285"/>
              <a:gd name="T27" fmla="*/ 294598140 h 505"/>
              <a:gd name="T28" fmla="*/ 283568803 w 1285"/>
              <a:gd name="T29" fmla="*/ 186416170 h 505"/>
              <a:gd name="T30" fmla="*/ 100625998 w 1285"/>
              <a:gd name="T31" fmla="*/ 64445546 h 505"/>
              <a:gd name="T32" fmla="*/ 10979570 w 1285"/>
              <a:gd name="T33" fmla="*/ 9204055 h 505"/>
              <a:gd name="T34" fmla="*/ 3664871 w 1285"/>
              <a:gd name="T35" fmla="*/ 73649469 h 505"/>
              <a:gd name="T36" fmla="*/ 0 w 1285"/>
              <a:gd name="T37" fmla="*/ 174911102 h 505"/>
              <a:gd name="T38" fmla="*/ 14629397 w 1285"/>
              <a:gd name="T39" fmla="*/ 276190163 h 505"/>
              <a:gd name="T40" fmla="*/ 34763623 w 1285"/>
              <a:gd name="T41" fmla="*/ 319909159 h 505"/>
              <a:gd name="T42" fmla="*/ 51232977 w 1285"/>
              <a:gd name="T43" fmla="*/ 331414227 h 505"/>
              <a:gd name="T44" fmla="*/ 85981557 w 1285"/>
              <a:gd name="T45" fmla="*/ 356742673 h 505"/>
              <a:gd name="T46" fmla="*/ 137214534 w 1285"/>
              <a:gd name="T47" fmla="*/ 391257746 h 505"/>
              <a:gd name="T48" fmla="*/ 204901945 w 1285"/>
              <a:gd name="T49" fmla="*/ 437295183 h 505"/>
              <a:gd name="T50" fmla="*/ 290898423 w 1285"/>
              <a:gd name="T51" fmla="*/ 487917220 h 505"/>
              <a:gd name="T52" fmla="*/ 393349457 w 1285"/>
              <a:gd name="T53" fmla="*/ 547760739 h 505"/>
              <a:gd name="T54" fmla="*/ 514094636 w 1285"/>
              <a:gd name="T55" fmla="*/ 614507299 h 505"/>
              <a:gd name="T56" fmla="*/ 654959120 w 1285"/>
              <a:gd name="T57" fmla="*/ 681253859 h 505"/>
              <a:gd name="T58" fmla="*/ 810467923 w 1285"/>
              <a:gd name="T59" fmla="*/ 750301301 h 505"/>
              <a:gd name="T60" fmla="*/ 987935987 w 1285"/>
              <a:gd name="T61" fmla="*/ 821649888 h 505"/>
              <a:gd name="T62" fmla="*/ 1183683276 w 1285"/>
              <a:gd name="T63" fmla="*/ 890680034 h 505"/>
              <a:gd name="T64" fmla="*/ 1397739755 w 1285"/>
              <a:gd name="T65" fmla="*/ 957426462 h 505"/>
              <a:gd name="T66" fmla="*/ 1628265588 w 1285"/>
              <a:gd name="T67" fmla="*/ 1021872008 h 505"/>
              <a:gd name="T68" fmla="*/ 1880735639 w 1285"/>
              <a:gd name="T69" fmla="*/ 1086317555 h 505"/>
              <a:gd name="T70" fmla="*/ 2147483647 w 1285"/>
              <a:gd name="T71" fmla="*/ 1136957019 h 505"/>
              <a:gd name="T72" fmla="*/ 2147483647 w 1285"/>
              <a:gd name="T73" fmla="*/ 1157666142 h 505"/>
              <a:gd name="T74" fmla="*/ 2147483647 w 1285"/>
              <a:gd name="T75" fmla="*/ 1120832628 h 505"/>
              <a:gd name="T76" fmla="*/ 2147483647 w 1285"/>
              <a:gd name="T77" fmla="*/ 1049501468 h 505"/>
              <a:gd name="T78" fmla="*/ 2147483647 w 1285"/>
              <a:gd name="T79" fmla="*/ 955125448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285"/>
              <a:gd name="T121" fmla="*/ 0 h 505"/>
              <a:gd name="T122" fmla="*/ 1285 w 1285"/>
              <a:gd name="T123" fmla="*/ 505 h 50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285" h="505">
                <a:moveTo>
                  <a:pt x="1284" y="391"/>
                </a:moveTo>
                <a:lnTo>
                  <a:pt x="1282" y="391"/>
                </a:lnTo>
                <a:lnTo>
                  <a:pt x="1275" y="390"/>
                </a:lnTo>
                <a:lnTo>
                  <a:pt x="1264" y="389"/>
                </a:lnTo>
                <a:lnTo>
                  <a:pt x="1250" y="387"/>
                </a:lnTo>
                <a:lnTo>
                  <a:pt x="1232" y="385"/>
                </a:lnTo>
                <a:lnTo>
                  <a:pt x="1209" y="382"/>
                </a:lnTo>
                <a:lnTo>
                  <a:pt x="1183" y="378"/>
                </a:lnTo>
                <a:lnTo>
                  <a:pt x="1155" y="374"/>
                </a:lnTo>
                <a:lnTo>
                  <a:pt x="1124" y="369"/>
                </a:lnTo>
                <a:lnTo>
                  <a:pt x="1089" y="362"/>
                </a:lnTo>
                <a:lnTo>
                  <a:pt x="1052" y="355"/>
                </a:lnTo>
                <a:lnTo>
                  <a:pt x="1013" y="349"/>
                </a:lnTo>
                <a:lnTo>
                  <a:pt x="971" y="340"/>
                </a:lnTo>
                <a:lnTo>
                  <a:pt x="926" y="332"/>
                </a:lnTo>
                <a:lnTo>
                  <a:pt x="881" y="322"/>
                </a:lnTo>
                <a:lnTo>
                  <a:pt x="834" y="311"/>
                </a:lnTo>
                <a:lnTo>
                  <a:pt x="785" y="299"/>
                </a:lnTo>
                <a:lnTo>
                  <a:pt x="735" y="287"/>
                </a:lnTo>
                <a:lnTo>
                  <a:pt x="684" y="273"/>
                </a:lnTo>
                <a:lnTo>
                  <a:pt x="632" y="259"/>
                </a:lnTo>
                <a:lnTo>
                  <a:pt x="579" y="244"/>
                </a:lnTo>
                <a:lnTo>
                  <a:pt x="526" y="228"/>
                </a:lnTo>
                <a:lnTo>
                  <a:pt x="472" y="209"/>
                </a:lnTo>
                <a:lnTo>
                  <a:pt x="419" y="191"/>
                </a:lnTo>
                <a:lnTo>
                  <a:pt x="364" y="171"/>
                </a:lnTo>
                <a:lnTo>
                  <a:pt x="311" y="150"/>
                </a:lnTo>
                <a:lnTo>
                  <a:pt x="259" y="128"/>
                </a:lnTo>
                <a:lnTo>
                  <a:pt x="206" y="105"/>
                </a:lnTo>
                <a:lnTo>
                  <a:pt x="155" y="81"/>
                </a:lnTo>
                <a:lnTo>
                  <a:pt x="104" y="55"/>
                </a:lnTo>
                <a:lnTo>
                  <a:pt x="55" y="28"/>
                </a:lnTo>
                <a:lnTo>
                  <a:pt x="7" y="0"/>
                </a:lnTo>
                <a:lnTo>
                  <a:pt x="6" y="4"/>
                </a:lnTo>
                <a:lnTo>
                  <a:pt x="4" y="15"/>
                </a:lnTo>
                <a:lnTo>
                  <a:pt x="2" y="32"/>
                </a:lnTo>
                <a:lnTo>
                  <a:pt x="0" y="53"/>
                </a:lnTo>
                <a:lnTo>
                  <a:pt x="0" y="76"/>
                </a:lnTo>
                <a:lnTo>
                  <a:pt x="2" y="98"/>
                </a:lnTo>
                <a:lnTo>
                  <a:pt x="8" y="120"/>
                </a:lnTo>
                <a:lnTo>
                  <a:pt x="18" y="137"/>
                </a:lnTo>
                <a:lnTo>
                  <a:pt x="19" y="139"/>
                </a:lnTo>
                <a:lnTo>
                  <a:pt x="22" y="141"/>
                </a:lnTo>
                <a:lnTo>
                  <a:pt x="28" y="144"/>
                </a:lnTo>
                <a:lnTo>
                  <a:pt x="37" y="148"/>
                </a:lnTo>
                <a:lnTo>
                  <a:pt x="47" y="155"/>
                </a:lnTo>
                <a:lnTo>
                  <a:pt x="59" y="162"/>
                </a:lnTo>
                <a:lnTo>
                  <a:pt x="75" y="170"/>
                </a:lnTo>
                <a:lnTo>
                  <a:pt x="92" y="180"/>
                </a:lnTo>
                <a:lnTo>
                  <a:pt x="112" y="190"/>
                </a:lnTo>
                <a:lnTo>
                  <a:pt x="134" y="200"/>
                </a:lnTo>
                <a:lnTo>
                  <a:pt x="159" y="212"/>
                </a:lnTo>
                <a:lnTo>
                  <a:pt x="186" y="225"/>
                </a:lnTo>
                <a:lnTo>
                  <a:pt x="215" y="238"/>
                </a:lnTo>
                <a:lnTo>
                  <a:pt x="247" y="252"/>
                </a:lnTo>
                <a:lnTo>
                  <a:pt x="281" y="267"/>
                </a:lnTo>
                <a:lnTo>
                  <a:pt x="318" y="281"/>
                </a:lnTo>
                <a:lnTo>
                  <a:pt x="358" y="296"/>
                </a:lnTo>
                <a:lnTo>
                  <a:pt x="399" y="311"/>
                </a:lnTo>
                <a:lnTo>
                  <a:pt x="443" y="326"/>
                </a:lnTo>
                <a:lnTo>
                  <a:pt x="491" y="341"/>
                </a:lnTo>
                <a:lnTo>
                  <a:pt x="540" y="357"/>
                </a:lnTo>
                <a:lnTo>
                  <a:pt x="592" y="372"/>
                </a:lnTo>
                <a:lnTo>
                  <a:pt x="647" y="387"/>
                </a:lnTo>
                <a:lnTo>
                  <a:pt x="703" y="402"/>
                </a:lnTo>
                <a:lnTo>
                  <a:pt x="764" y="416"/>
                </a:lnTo>
                <a:lnTo>
                  <a:pt x="826" y="431"/>
                </a:lnTo>
                <a:lnTo>
                  <a:pt x="890" y="444"/>
                </a:lnTo>
                <a:lnTo>
                  <a:pt x="958" y="459"/>
                </a:lnTo>
                <a:lnTo>
                  <a:pt x="1028" y="472"/>
                </a:lnTo>
                <a:lnTo>
                  <a:pt x="1101" y="483"/>
                </a:lnTo>
                <a:lnTo>
                  <a:pt x="1177" y="494"/>
                </a:lnTo>
                <a:lnTo>
                  <a:pt x="1255" y="505"/>
                </a:lnTo>
                <a:lnTo>
                  <a:pt x="1256" y="503"/>
                </a:lnTo>
                <a:lnTo>
                  <a:pt x="1260" y="497"/>
                </a:lnTo>
                <a:lnTo>
                  <a:pt x="1265" y="487"/>
                </a:lnTo>
                <a:lnTo>
                  <a:pt x="1272" y="473"/>
                </a:lnTo>
                <a:lnTo>
                  <a:pt x="1278" y="456"/>
                </a:lnTo>
                <a:lnTo>
                  <a:pt x="1282" y="437"/>
                </a:lnTo>
                <a:lnTo>
                  <a:pt x="1285" y="415"/>
                </a:lnTo>
                <a:lnTo>
                  <a:pt x="1284" y="391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2" name="AutoShape 288"/>
          <p:cNvSpPr>
            <a:spLocks noChangeAspect="1" noChangeArrowheads="1" noTextEdit="1"/>
          </p:cNvSpPr>
          <p:nvPr/>
        </p:nvSpPr>
        <p:spPr bwMode="auto">
          <a:xfrm>
            <a:off x="7104063" y="5305425"/>
            <a:ext cx="25400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3" name="Freeform 289"/>
          <p:cNvSpPr>
            <a:spLocks/>
          </p:cNvSpPr>
          <p:nvPr/>
        </p:nvSpPr>
        <p:spPr bwMode="auto">
          <a:xfrm>
            <a:off x="7156450" y="5324475"/>
            <a:ext cx="36513" cy="49213"/>
          </a:xfrm>
          <a:custGeom>
            <a:avLst/>
            <a:gdLst>
              <a:gd name="T0" fmla="*/ 534719422 w 179"/>
              <a:gd name="T1" fmla="*/ 331134683 h 216"/>
              <a:gd name="T2" fmla="*/ 415883478 w 179"/>
              <a:gd name="T3" fmla="*/ 437602452 h 216"/>
              <a:gd name="T4" fmla="*/ 322512598 w 179"/>
              <a:gd name="T5" fmla="*/ 555853772 h 216"/>
              <a:gd name="T6" fmla="*/ 229183330 w 179"/>
              <a:gd name="T7" fmla="*/ 697776090 h 216"/>
              <a:gd name="T8" fmla="*/ 152788750 w 179"/>
              <a:gd name="T9" fmla="*/ 851533906 h 216"/>
              <a:gd name="T10" fmla="*/ 84882730 w 179"/>
              <a:gd name="T11" fmla="*/ 1017127221 h 216"/>
              <a:gd name="T12" fmla="*/ 42441365 w 179"/>
              <a:gd name="T13" fmla="*/ 1194556035 h 216"/>
              <a:gd name="T14" fmla="*/ 16976505 w 179"/>
              <a:gd name="T15" fmla="*/ 1383768628 h 216"/>
              <a:gd name="T16" fmla="*/ 0 w 179"/>
              <a:gd name="T17" fmla="*/ 1572980993 h 216"/>
              <a:gd name="T18" fmla="*/ 16976505 w 179"/>
              <a:gd name="T19" fmla="*/ 1833206578 h 216"/>
              <a:gd name="T20" fmla="*/ 84882730 w 179"/>
              <a:gd name="T21" fmla="*/ 2046089941 h 216"/>
              <a:gd name="T22" fmla="*/ 195230115 w 179"/>
              <a:gd name="T23" fmla="*/ 2147483647 h 216"/>
              <a:gd name="T24" fmla="*/ 339489103 w 179"/>
              <a:gd name="T25" fmla="*/ 2147483647 h 216"/>
              <a:gd name="T26" fmla="*/ 500766208 w 179"/>
              <a:gd name="T27" fmla="*/ 2147483647 h 216"/>
              <a:gd name="T28" fmla="*/ 670531667 w 179"/>
              <a:gd name="T29" fmla="*/ 2147483647 h 216"/>
              <a:gd name="T30" fmla="*/ 848743665 w 179"/>
              <a:gd name="T31" fmla="*/ 2147483647 h 216"/>
              <a:gd name="T32" fmla="*/ 1018509125 w 179"/>
              <a:gd name="T33" fmla="*/ 2147483647 h 216"/>
              <a:gd name="T34" fmla="*/ 1052462135 w 179"/>
              <a:gd name="T35" fmla="*/ 2147483647 h 216"/>
              <a:gd name="T36" fmla="*/ 1086415145 w 179"/>
              <a:gd name="T37" fmla="*/ 2147483647 h 216"/>
              <a:gd name="T38" fmla="*/ 1111880005 w 179"/>
              <a:gd name="T39" fmla="*/ 2147483647 h 216"/>
              <a:gd name="T40" fmla="*/ 1120368360 w 179"/>
              <a:gd name="T41" fmla="*/ 2147483647 h 216"/>
              <a:gd name="T42" fmla="*/ 1103391855 w 179"/>
              <a:gd name="T43" fmla="*/ 2147483647 h 216"/>
              <a:gd name="T44" fmla="*/ 1069438640 w 179"/>
              <a:gd name="T45" fmla="*/ 2147483647 h 216"/>
              <a:gd name="T46" fmla="*/ 1026997275 w 179"/>
              <a:gd name="T47" fmla="*/ 2147483647 h 216"/>
              <a:gd name="T48" fmla="*/ 984555910 w 179"/>
              <a:gd name="T49" fmla="*/ 2147483647 h 216"/>
              <a:gd name="T50" fmla="*/ 891185030 w 179"/>
              <a:gd name="T51" fmla="*/ 2147483647 h 216"/>
              <a:gd name="T52" fmla="*/ 806302300 w 179"/>
              <a:gd name="T53" fmla="*/ 2147483647 h 216"/>
              <a:gd name="T54" fmla="*/ 712973032 w 179"/>
              <a:gd name="T55" fmla="*/ 2128886712 h 216"/>
              <a:gd name="T56" fmla="*/ 636578657 w 179"/>
              <a:gd name="T57" fmla="*/ 2105215715 h 216"/>
              <a:gd name="T58" fmla="*/ 551695927 w 179"/>
              <a:gd name="T59" fmla="*/ 2069760938 h 216"/>
              <a:gd name="T60" fmla="*/ 475301552 w 179"/>
              <a:gd name="T61" fmla="*/ 2010583445 h 216"/>
              <a:gd name="T62" fmla="*/ 398906973 w 179"/>
              <a:gd name="T63" fmla="*/ 1951457898 h 216"/>
              <a:gd name="T64" fmla="*/ 331000952 w 179"/>
              <a:gd name="T65" fmla="*/ 1845042077 h 216"/>
              <a:gd name="T66" fmla="*/ 305536092 w 179"/>
              <a:gd name="T67" fmla="*/ 1419275124 h 216"/>
              <a:gd name="T68" fmla="*/ 373442317 w 179"/>
              <a:gd name="T69" fmla="*/ 1064417269 h 216"/>
              <a:gd name="T70" fmla="*/ 517742713 w 179"/>
              <a:gd name="T71" fmla="*/ 792408360 h 216"/>
              <a:gd name="T72" fmla="*/ 712973032 w 179"/>
              <a:gd name="T73" fmla="*/ 555853772 h 216"/>
              <a:gd name="T74" fmla="*/ 925138040 w 179"/>
              <a:gd name="T75" fmla="*/ 378476905 h 216"/>
              <a:gd name="T76" fmla="*/ 1154321370 w 179"/>
              <a:gd name="T77" fmla="*/ 248390086 h 216"/>
              <a:gd name="T78" fmla="*/ 1357998227 w 179"/>
              <a:gd name="T79" fmla="*/ 141922318 h 216"/>
              <a:gd name="T80" fmla="*/ 1519275333 w 179"/>
              <a:gd name="T81" fmla="*/ 59125546 h 216"/>
              <a:gd name="T82" fmla="*/ 1417416098 w 179"/>
              <a:gd name="T83" fmla="*/ 11835499 h 216"/>
              <a:gd name="T84" fmla="*/ 1307068712 w 179"/>
              <a:gd name="T85" fmla="*/ 0 h 216"/>
              <a:gd name="T86" fmla="*/ 1188274380 w 179"/>
              <a:gd name="T87" fmla="*/ 23670997 h 216"/>
              <a:gd name="T88" fmla="*/ 1052462135 w 179"/>
              <a:gd name="T89" fmla="*/ 59125546 h 216"/>
              <a:gd name="T90" fmla="*/ 916649890 w 179"/>
              <a:gd name="T91" fmla="*/ 118251320 h 216"/>
              <a:gd name="T92" fmla="*/ 780837440 w 179"/>
              <a:gd name="T93" fmla="*/ 177428814 h 216"/>
              <a:gd name="T94" fmla="*/ 653555162 w 179"/>
              <a:gd name="T95" fmla="*/ 260173638 h 216"/>
              <a:gd name="T96" fmla="*/ 534719422 w 179"/>
              <a:gd name="T97" fmla="*/ 331134683 h 21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9"/>
              <a:gd name="T148" fmla="*/ 0 h 216"/>
              <a:gd name="T149" fmla="*/ 179 w 179"/>
              <a:gd name="T150" fmla="*/ 216 h 21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9" h="216">
                <a:moveTo>
                  <a:pt x="63" y="28"/>
                </a:moveTo>
                <a:lnTo>
                  <a:pt x="49" y="37"/>
                </a:lnTo>
                <a:lnTo>
                  <a:pt x="38" y="47"/>
                </a:lnTo>
                <a:lnTo>
                  <a:pt x="27" y="59"/>
                </a:lnTo>
                <a:lnTo>
                  <a:pt x="18" y="72"/>
                </a:lnTo>
                <a:lnTo>
                  <a:pt x="10" y="86"/>
                </a:lnTo>
                <a:lnTo>
                  <a:pt x="5" y="101"/>
                </a:lnTo>
                <a:lnTo>
                  <a:pt x="2" y="117"/>
                </a:lnTo>
                <a:lnTo>
                  <a:pt x="0" y="133"/>
                </a:lnTo>
                <a:lnTo>
                  <a:pt x="2" y="155"/>
                </a:lnTo>
                <a:lnTo>
                  <a:pt x="10" y="173"/>
                </a:lnTo>
                <a:lnTo>
                  <a:pt x="23" y="190"/>
                </a:lnTo>
                <a:lnTo>
                  <a:pt x="40" y="201"/>
                </a:lnTo>
                <a:lnTo>
                  <a:pt x="59" y="211"/>
                </a:lnTo>
                <a:lnTo>
                  <a:pt x="79" y="215"/>
                </a:lnTo>
                <a:lnTo>
                  <a:pt x="100" y="216"/>
                </a:lnTo>
                <a:lnTo>
                  <a:pt x="120" y="213"/>
                </a:lnTo>
                <a:lnTo>
                  <a:pt x="124" y="213"/>
                </a:lnTo>
                <a:lnTo>
                  <a:pt x="128" y="211"/>
                </a:lnTo>
                <a:lnTo>
                  <a:pt x="131" y="208"/>
                </a:lnTo>
                <a:lnTo>
                  <a:pt x="132" y="203"/>
                </a:lnTo>
                <a:lnTo>
                  <a:pt x="130" y="198"/>
                </a:lnTo>
                <a:lnTo>
                  <a:pt x="126" y="194"/>
                </a:lnTo>
                <a:lnTo>
                  <a:pt x="121" y="190"/>
                </a:lnTo>
                <a:lnTo>
                  <a:pt x="116" y="187"/>
                </a:lnTo>
                <a:lnTo>
                  <a:pt x="105" y="184"/>
                </a:lnTo>
                <a:lnTo>
                  <a:pt x="95" y="182"/>
                </a:lnTo>
                <a:lnTo>
                  <a:pt x="84" y="180"/>
                </a:lnTo>
                <a:lnTo>
                  <a:pt x="75" y="178"/>
                </a:lnTo>
                <a:lnTo>
                  <a:pt x="65" y="175"/>
                </a:lnTo>
                <a:lnTo>
                  <a:pt x="56" y="170"/>
                </a:lnTo>
                <a:lnTo>
                  <a:pt x="47" y="165"/>
                </a:lnTo>
                <a:lnTo>
                  <a:pt x="39" y="156"/>
                </a:lnTo>
                <a:lnTo>
                  <a:pt x="36" y="120"/>
                </a:lnTo>
                <a:lnTo>
                  <a:pt x="44" y="90"/>
                </a:lnTo>
                <a:lnTo>
                  <a:pt x="61" y="67"/>
                </a:lnTo>
                <a:lnTo>
                  <a:pt x="84" y="47"/>
                </a:lnTo>
                <a:lnTo>
                  <a:pt x="109" y="32"/>
                </a:lnTo>
                <a:lnTo>
                  <a:pt x="136" y="21"/>
                </a:lnTo>
                <a:lnTo>
                  <a:pt x="160" y="12"/>
                </a:lnTo>
                <a:lnTo>
                  <a:pt x="179" y="5"/>
                </a:lnTo>
                <a:lnTo>
                  <a:pt x="167" y="1"/>
                </a:lnTo>
                <a:lnTo>
                  <a:pt x="154" y="0"/>
                </a:lnTo>
                <a:lnTo>
                  <a:pt x="140" y="2"/>
                </a:lnTo>
                <a:lnTo>
                  <a:pt x="124" y="5"/>
                </a:lnTo>
                <a:lnTo>
                  <a:pt x="108" y="10"/>
                </a:lnTo>
                <a:lnTo>
                  <a:pt x="92" y="15"/>
                </a:lnTo>
                <a:lnTo>
                  <a:pt x="77" y="22"/>
                </a:lnTo>
                <a:lnTo>
                  <a:pt x="63" y="28"/>
                </a:lnTo>
                <a:close/>
              </a:path>
            </a:pathLst>
          </a:custGeom>
          <a:solidFill>
            <a:srgbClr val="C9E8FF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4" name="Freeform 290"/>
          <p:cNvSpPr>
            <a:spLocks/>
          </p:cNvSpPr>
          <p:nvPr/>
        </p:nvSpPr>
        <p:spPr bwMode="auto">
          <a:xfrm>
            <a:off x="7218363" y="5322888"/>
            <a:ext cx="22225" cy="38100"/>
          </a:xfrm>
          <a:custGeom>
            <a:avLst/>
            <a:gdLst>
              <a:gd name="T0" fmla="*/ 711355770 w 114"/>
              <a:gd name="T1" fmla="*/ 641508296 h 168"/>
              <a:gd name="T2" fmla="*/ 748413423 w 114"/>
              <a:gd name="T3" fmla="*/ 839829229 h 168"/>
              <a:gd name="T4" fmla="*/ 741001970 w 114"/>
              <a:gd name="T5" fmla="*/ 1026423752 h 168"/>
              <a:gd name="T6" fmla="*/ 681709570 w 114"/>
              <a:gd name="T7" fmla="*/ 1178044516 h 168"/>
              <a:gd name="T8" fmla="*/ 607594263 w 114"/>
              <a:gd name="T9" fmla="*/ 1306366677 h 168"/>
              <a:gd name="T10" fmla="*/ 511282226 w 114"/>
              <a:gd name="T11" fmla="*/ 1434689064 h 168"/>
              <a:gd name="T12" fmla="*/ 400147088 w 114"/>
              <a:gd name="T13" fmla="*/ 1562959745 h 168"/>
              <a:gd name="T14" fmla="*/ 296385582 w 114"/>
              <a:gd name="T15" fmla="*/ 1667932048 h 168"/>
              <a:gd name="T16" fmla="*/ 200073544 w 114"/>
              <a:gd name="T17" fmla="*/ 1784579280 h 168"/>
              <a:gd name="T18" fmla="*/ 185250444 w 114"/>
              <a:gd name="T19" fmla="*/ 1819604293 h 168"/>
              <a:gd name="T20" fmla="*/ 177838991 w 114"/>
              <a:gd name="T21" fmla="*/ 1842902896 h 168"/>
              <a:gd name="T22" fmla="*/ 177838991 w 114"/>
              <a:gd name="T23" fmla="*/ 1889551357 h 168"/>
              <a:gd name="T24" fmla="*/ 185250444 w 114"/>
              <a:gd name="T25" fmla="*/ 1924576370 h 168"/>
              <a:gd name="T26" fmla="*/ 207485192 w 114"/>
              <a:gd name="T27" fmla="*/ 1947874973 h 168"/>
              <a:gd name="T28" fmla="*/ 229719745 w 114"/>
              <a:gd name="T29" fmla="*/ 1959550129 h 168"/>
              <a:gd name="T30" fmla="*/ 244542845 w 114"/>
              <a:gd name="T31" fmla="*/ 1959550129 h 168"/>
              <a:gd name="T32" fmla="*/ 274151029 w 114"/>
              <a:gd name="T33" fmla="*/ 1947874973 h 168"/>
              <a:gd name="T34" fmla="*/ 392735636 w 114"/>
              <a:gd name="T35" fmla="*/ 1831227741 h 168"/>
              <a:gd name="T36" fmla="*/ 511282226 w 114"/>
              <a:gd name="T37" fmla="*/ 1714631989 h 168"/>
              <a:gd name="T38" fmla="*/ 622417364 w 114"/>
              <a:gd name="T39" fmla="*/ 1574634673 h 168"/>
              <a:gd name="T40" fmla="*/ 718767418 w 114"/>
              <a:gd name="T41" fmla="*/ 1411338980 h 168"/>
              <a:gd name="T42" fmla="*/ 792844707 w 114"/>
              <a:gd name="T43" fmla="*/ 1236368132 h 168"/>
              <a:gd name="T44" fmla="*/ 837314008 w 114"/>
              <a:gd name="T45" fmla="*/ 1038098680 h 168"/>
              <a:gd name="T46" fmla="*/ 844725461 w 114"/>
              <a:gd name="T47" fmla="*/ 828154300 h 168"/>
              <a:gd name="T48" fmla="*/ 815079260 w 114"/>
              <a:gd name="T49" fmla="*/ 594859836 h 168"/>
              <a:gd name="T50" fmla="*/ 748413423 w 114"/>
              <a:gd name="T51" fmla="*/ 419888988 h 168"/>
              <a:gd name="T52" fmla="*/ 644651916 w 114"/>
              <a:gd name="T53" fmla="*/ 279943152 h 168"/>
              <a:gd name="T54" fmla="*/ 518693679 w 114"/>
              <a:gd name="T55" fmla="*/ 163295920 h 168"/>
              <a:gd name="T56" fmla="*/ 377912535 w 114"/>
              <a:gd name="T57" fmla="*/ 81673700 h 168"/>
              <a:gd name="T58" fmla="*/ 237131197 w 114"/>
              <a:gd name="T59" fmla="*/ 23350084 h 168"/>
              <a:gd name="T60" fmla="*/ 125958238 w 114"/>
              <a:gd name="T61" fmla="*/ 0 h 168"/>
              <a:gd name="T62" fmla="*/ 37057653 w 114"/>
              <a:gd name="T63" fmla="*/ 0 h 168"/>
              <a:gd name="T64" fmla="*/ 0 w 114"/>
              <a:gd name="T65" fmla="*/ 34973532 h 168"/>
              <a:gd name="T66" fmla="*/ 88900390 w 114"/>
              <a:gd name="T67" fmla="*/ 104972304 h 168"/>
              <a:gd name="T68" fmla="*/ 192662091 w 114"/>
              <a:gd name="T69" fmla="*/ 151620764 h 168"/>
              <a:gd name="T70" fmla="*/ 303797034 w 114"/>
              <a:gd name="T71" fmla="*/ 198269452 h 168"/>
              <a:gd name="T72" fmla="*/ 400147088 w 114"/>
              <a:gd name="T73" fmla="*/ 256593068 h 168"/>
              <a:gd name="T74" fmla="*/ 503870773 w 114"/>
              <a:gd name="T75" fmla="*/ 314916684 h 168"/>
              <a:gd name="T76" fmla="*/ 592771163 w 114"/>
              <a:gd name="T77" fmla="*/ 396590384 h 168"/>
              <a:gd name="T78" fmla="*/ 659475017 w 114"/>
              <a:gd name="T79" fmla="*/ 501562461 h 168"/>
              <a:gd name="T80" fmla="*/ 711355770 w 114"/>
              <a:gd name="T81" fmla="*/ 641508296 h 1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4"/>
              <a:gd name="T124" fmla="*/ 0 h 168"/>
              <a:gd name="T125" fmla="*/ 114 w 114"/>
              <a:gd name="T126" fmla="*/ 168 h 16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4" h="168">
                <a:moveTo>
                  <a:pt x="96" y="55"/>
                </a:moveTo>
                <a:lnTo>
                  <a:pt x="101" y="72"/>
                </a:lnTo>
                <a:lnTo>
                  <a:pt x="100" y="88"/>
                </a:lnTo>
                <a:lnTo>
                  <a:pt x="92" y="101"/>
                </a:lnTo>
                <a:lnTo>
                  <a:pt x="82" y="112"/>
                </a:lnTo>
                <a:lnTo>
                  <a:pt x="69" y="123"/>
                </a:lnTo>
                <a:lnTo>
                  <a:pt x="54" y="134"/>
                </a:lnTo>
                <a:lnTo>
                  <a:pt x="40" y="143"/>
                </a:lnTo>
                <a:lnTo>
                  <a:pt x="27" y="153"/>
                </a:lnTo>
                <a:lnTo>
                  <a:pt x="25" y="156"/>
                </a:lnTo>
                <a:lnTo>
                  <a:pt x="24" y="158"/>
                </a:lnTo>
                <a:lnTo>
                  <a:pt x="24" y="162"/>
                </a:lnTo>
                <a:lnTo>
                  <a:pt x="25" y="165"/>
                </a:lnTo>
                <a:lnTo>
                  <a:pt x="28" y="167"/>
                </a:lnTo>
                <a:lnTo>
                  <a:pt x="31" y="168"/>
                </a:lnTo>
                <a:lnTo>
                  <a:pt x="33" y="168"/>
                </a:lnTo>
                <a:lnTo>
                  <a:pt x="37" y="167"/>
                </a:lnTo>
                <a:lnTo>
                  <a:pt x="53" y="157"/>
                </a:lnTo>
                <a:lnTo>
                  <a:pt x="69" y="147"/>
                </a:lnTo>
                <a:lnTo>
                  <a:pt x="84" y="135"/>
                </a:lnTo>
                <a:lnTo>
                  <a:pt x="97" y="121"/>
                </a:lnTo>
                <a:lnTo>
                  <a:pt x="107" y="106"/>
                </a:lnTo>
                <a:lnTo>
                  <a:pt x="113" y="89"/>
                </a:lnTo>
                <a:lnTo>
                  <a:pt x="114" y="71"/>
                </a:lnTo>
                <a:lnTo>
                  <a:pt x="110" y="51"/>
                </a:lnTo>
                <a:lnTo>
                  <a:pt x="101" y="36"/>
                </a:lnTo>
                <a:lnTo>
                  <a:pt x="87" y="24"/>
                </a:lnTo>
                <a:lnTo>
                  <a:pt x="70" y="14"/>
                </a:lnTo>
                <a:lnTo>
                  <a:pt x="51" y="7"/>
                </a:lnTo>
                <a:lnTo>
                  <a:pt x="32" y="2"/>
                </a:lnTo>
                <a:lnTo>
                  <a:pt x="17" y="0"/>
                </a:lnTo>
                <a:lnTo>
                  <a:pt x="5" y="0"/>
                </a:lnTo>
                <a:lnTo>
                  <a:pt x="0" y="3"/>
                </a:lnTo>
                <a:lnTo>
                  <a:pt x="12" y="9"/>
                </a:lnTo>
                <a:lnTo>
                  <a:pt x="26" y="13"/>
                </a:lnTo>
                <a:lnTo>
                  <a:pt x="41" y="17"/>
                </a:lnTo>
                <a:lnTo>
                  <a:pt x="54" y="22"/>
                </a:lnTo>
                <a:lnTo>
                  <a:pt x="68" y="27"/>
                </a:lnTo>
                <a:lnTo>
                  <a:pt x="80" y="34"/>
                </a:lnTo>
                <a:lnTo>
                  <a:pt x="89" y="43"/>
                </a:lnTo>
                <a:lnTo>
                  <a:pt x="96" y="55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5" name="Freeform 291"/>
          <p:cNvSpPr>
            <a:spLocks/>
          </p:cNvSpPr>
          <p:nvPr/>
        </p:nvSpPr>
        <p:spPr bwMode="auto">
          <a:xfrm>
            <a:off x="7134225" y="5314950"/>
            <a:ext cx="58738" cy="79375"/>
          </a:xfrm>
          <a:custGeom>
            <a:avLst/>
            <a:gdLst>
              <a:gd name="T0" fmla="*/ 755620672 w 289"/>
              <a:gd name="T1" fmla="*/ 751693914 h 351"/>
              <a:gd name="T2" fmla="*/ 403008735 w 289"/>
              <a:gd name="T3" fmla="*/ 1225855741 h 351"/>
              <a:gd name="T4" fmla="*/ 125950532 w 289"/>
              <a:gd name="T5" fmla="*/ 1792528339 h 351"/>
              <a:gd name="T6" fmla="*/ 0 w 289"/>
              <a:gd name="T7" fmla="*/ 2147483647 h 351"/>
              <a:gd name="T8" fmla="*/ 25198399 w 289"/>
              <a:gd name="T9" fmla="*/ 2147483647 h 351"/>
              <a:gd name="T10" fmla="*/ 67168021 w 289"/>
              <a:gd name="T11" fmla="*/ 2147483647 h 351"/>
              <a:gd name="T12" fmla="*/ 142721958 w 289"/>
              <a:gd name="T13" fmla="*/ 2147483647 h 351"/>
              <a:gd name="T14" fmla="*/ 243474091 w 289"/>
              <a:gd name="T15" fmla="*/ 2147483647 h 351"/>
              <a:gd name="T16" fmla="*/ 419780161 w 289"/>
              <a:gd name="T17" fmla="*/ 2147483647 h 351"/>
              <a:gd name="T18" fmla="*/ 646482826 w 289"/>
              <a:gd name="T19" fmla="*/ 2147483647 h 351"/>
              <a:gd name="T20" fmla="*/ 898342630 w 289"/>
              <a:gd name="T21" fmla="*/ 2147483647 h 351"/>
              <a:gd name="T22" fmla="*/ 1141816722 w 289"/>
              <a:gd name="T23" fmla="*/ 2147483647 h 351"/>
              <a:gd name="T24" fmla="*/ 1402103498 w 289"/>
              <a:gd name="T25" fmla="*/ 2147483647 h 351"/>
              <a:gd name="T26" fmla="*/ 1653963303 w 289"/>
              <a:gd name="T27" fmla="*/ 2147483647 h 351"/>
              <a:gd name="T28" fmla="*/ 1914250079 w 289"/>
              <a:gd name="T29" fmla="*/ 2147483647 h 351"/>
              <a:gd name="T30" fmla="*/ 2147483647 w 289"/>
              <a:gd name="T31" fmla="*/ 2147483647 h 351"/>
              <a:gd name="T32" fmla="*/ 2147483647 w 289"/>
              <a:gd name="T33" fmla="*/ 2147483647 h 351"/>
              <a:gd name="T34" fmla="*/ 2147483647 w 289"/>
              <a:gd name="T35" fmla="*/ 2147483647 h 351"/>
              <a:gd name="T36" fmla="*/ 2147483647 w 289"/>
              <a:gd name="T37" fmla="*/ 2147483647 h 351"/>
              <a:gd name="T38" fmla="*/ 2147483647 w 289"/>
              <a:gd name="T39" fmla="*/ 2147483647 h 351"/>
              <a:gd name="T40" fmla="*/ 2147483647 w 289"/>
              <a:gd name="T41" fmla="*/ 2147483647 h 351"/>
              <a:gd name="T42" fmla="*/ 1981418100 w 289"/>
              <a:gd name="T43" fmla="*/ 2147483647 h 351"/>
              <a:gd name="T44" fmla="*/ 1746329722 w 289"/>
              <a:gd name="T45" fmla="*/ 2147483647 h 351"/>
              <a:gd name="T46" fmla="*/ 1502855631 w 289"/>
              <a:gd name="T47" fmla="*/ 2147483647 h 351"/>
              <a:gd name="T48" fmla="*/ 1276152967 w 289"/>
              <a:gd name="T49" fmla="*/ 2147483647 h 351"/>
              <a:gd name="T50" fmla="*/ 1049491561 w 289"/>
              <a:gd name="T51" fmla="*/ 2147483647 h 351"/>
              <a:gd name="T52" fmla="*/ 822788693 w 289"/>
              <a:gd name="T53" fmla="*/ 2147483647 h 351"/>
              <a:gd name="T54" fmla="*/ 604513001 w 289"/>
              <a:gd name="T55" fmla="*/ 2147483647 h 351"/>
              <a:gd name="T56" fmla="*/ 411394448 w 289"/>
              <a:gd name="T57" fmla="*/ 2147483647 h 351"/>
              <a:gd name="T58" fmla="*/ 285443916 w 289"/>
              <a:gd name="T59" fmla="*/ 2147483647 h 351"/>
              <a:gd name="T60" fmla="*/ 251859804 w 289"/>
              <a:gd name="T61" fmla="*/ 2147483647 h 351"/>
              <a:gd name="T62" fmla="*/ 285443916 w 289"/>
              <a:gd name="T63" fmla="*/ 2147483647 h 351"/>
              <a:gd name="T64" fmla="*/ 386196049 w 289"/>
              <a:gd name="T65" fmla="*/ 1827200741 h 351"/>
              <a:gd name="T66" fmla="*/ 537344980 w 289"/>
              <a:gd name="T67" fmla="*/ 1480272968 h 351"/>
              <a:gd name="T68" fmla="*/ 713650847 w 289"/>
              <a:gd name="T69" fmla="*/ 1179574915 h 351"/>
              <a:gd name="T70" fmla="*/ 923541029 w 289"/>
              <a:gd name="T71" fmla="*/ 890485511 h 351"/>
              <a:gd name="T72" fmla="*/ 1150243694 w 289"/>
              <a:gd name="T73" fmla="*/ 612902317 h 351"/>
              <a:gd name="T74" fmla="*/ 1469271519 w 289"/>
              <a:gd name="T75" fmla="*/ 404766141 h 351"/>
              <a:gd name="T76" fmla="*/ 1788299548 w 289"/>
              <a:gd name="T77" fmla="*/ 219744825 h 351"/>
              <a:gd name="T78" fmla="*/ 1989803813 w 289"/>
              <a:gd name="T79" fmla="*/ 69395686 h 351"/>
              <a:gd name="T80" fmla="*/ 1931062765 w 289"/>
              <a:gd name="T81" fmla="*/ 0 h 351"/>
              <a:gd name="T82" fmla="*/ 1662390275 w 289"/>
              <a:gd name="T83" fmla="*/ 46280826 h 351"/>
              <a:gd name="T84" fmla="*/ 1351747960 w 289"/>
              <a:gd name="T85" fmla="*/ 196578859 h 351"/>
              <a:gd name="T86" fmla="*/ 1066262784 w 289"/>
              <a:gd name="T87" fmla="*/ 404766141 h 3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1"/>
              <a:gd name="T134" fmla="*/ 289 w 289"/>
              <a:gd name="T135" fmla="*/ 351 h 35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1">
                <a:moveTo>
                  <a:pt x="112" y="46"/>
                </a:moveTo>
                <a:lnTo>
                  <a:pt x="90" y="65"/>
                </a:lnTo>
                <a:lnTo>
                  <a:pt x="68" y="84"/>
                </a:lnTo>
                <a:lnTo>
                  <a:pt x="48" y="106"/>
                </a:lnTo>
                <a:lnTo>
                  <a:pt x="30" y="130"/>
                </a:lnTo>
                <a:lnTo>
                  <a:pt x="15" y="155"/>
                </a:lnTo>
                <a:lnTo>
                  <a:pt x="5" y="181"/>
                </a:lnTo>
                <a:lnTo>
                  <a:pt x="0" y="210"/>
                </a:lnTo>
                <a:lnTo>
                  <a:pt x="1" y="240"/>
                </a:lnTo>
                <a:lnTo>
                  <a:pt x="3" y="248"/>
                </a:lnTo>
                <a:lnTo>
                  <a:pt x="5" y="256"/>
                </a:lnTo>
                <a:lnTo>
                  <a:pt x="8" y="262"/>
                </a:lnTo>
                <a:lnTo>
                  <a:pt x="12" y="270"/>
                </a:lnTo>
                <a:lnTo>
                  <a:pt x="17" y="276"/>
                </a:lnTo>
                <a:lnTo>
                  <a:pt x="24" y="283"/>
                </a:lnTo>
                <a:lnTo>
                  <a:pt x="29" y="288"/>
                </a:lnTo>
                <a:lnTo>
                  <a:pt x="36" y="292"/>
                </a:lnTo>
                <a:lnTo>
                  <a:pt x="50" y="301"/>
                </a:lnTo>
                <a:lnTo>
                  <a:pt x="64" y="308"/>
                </a:lnTo>
                <a:lnTo>
                  <a:pt x="77" y="315"/>
                </a:lnTo>
                <a:lnTo>
                  <a:pt x="92" y="320"/>
                </a:lnTo>
                <a:lnTo>
                  <a:pt x="107" y="326"/>
                </a:lnTo>
                <a:lnTo>
                  <a:pt x="121" y="330"/>
                </a:lnTo>
                <a:lnTo>
                  <a:pt x="136" y="334"/>
                </a:lnTo>
                <a:lnTo>
                  <a:pt x="151" y="337"/>
                </a:lnTo>
                <a:lnTo>
                  <a:pt x="167" y="341"/>
                </a:lnTo>
                <a:lnTo>
                  <a:pt x="181" y="343"/>
                </a:lnTo>
                <a:lnTo>
                  <a:pt x="197" y="345"/>
                </a:lnTo>
                <a:lnTo>
                  <a:pt x="213" y="347"/>
                </a:lnTo>
                <a:lnTo>
                  <a:pt x="228" y="348"/>
                </a:lnTo>
                <a:lnTo>
                  <a:pt x="243" y="349"/>
                </a:lnTo>
                <a:lnTo>
                  <a:pt x="259" y="350"/>
                </a:lnTo>
                <a:lnTo>
                  <a:pt x="274" y="351"/>
                </a:lnTo>
                <a:lnTo>
                  <a:pt x="279" y="351"/>
                </a:lnTo>
                <a:lnTo>
                  <a:pt x="283" y="349"/>
                </a:lnTo>
                <a:lnTo>
                  <a:pt x="286" y="345"/>
                </a:lnTo>
                <a:lnTo>
                  <a:pt x="289" y="341"/>
                </a:lnTo>
                <a:lnTo>
                  <a:pt x="289" y="335"/>
                </a:lnTo>
                <a:lnTo>
                  <a:pt x="286" y="331"/>
                </a:lnTo>
                <a:lnTo>
                  <a:pt x="282" y="328"/>
                </a:lnTo>
                <a:lnTo>
                  <a:pt x="277" y="326"/>
                </a:lnTo>
                <a:lnTo>
                  <a:pt x="263" y="322"/>
                </a:lnTo>
                <a:lnTo>
                  <a:pt x="250" y="320"/>
                </a:lnTo>
                <a:lnTo>
                  <a:pt x="236" y="317"/>
                </a:lnTo>
                <a:lnTo>
                  <a:pt x="221" y="315"/>
                </a:lnTo>
                <a:lnTo>
                  <a:pt x="208" y="313"/>
                </a:lnTo>
                <a:lnTo>
                  <a:pt x="194" y="311"/>
                </a:lnTo>
                <a:lnTo>
                  <a:pt x="179" y="308"/>
                </a:lnTo>
                <a:lnTo>
                  <a:pt x="166" y="305"/>
                </a:lnTo>
                <a:lnTo>
                  <a:pt x="152" y="303"/>
                </a:lnTo>
                <a:lnTo>
                  <a:pt x="138" y="300"/>
                </a:lnTo>
                <a:lnTo>
                  <a:pt x="125" y="296"/>
                </a:lnTo>
                <a:lnTo>
                  <a:pt x="111" y="292"/>
                </a:lnTo>
                <a:lnTo>
                  <a:pt x="98" y="287"/>
                </a:lnTo>
                <a:lnTo>
                  <a:pt x="85" y="282"/>
                </a:lnTo>
                <a:lnTo>
                  <a:pt x="72" y="276"/>
                </a:lnTo>
                <a:lnTo>
                  <a:pt x="59" y="269"/>
                </a:lnTo>
                <a:lnTo>
                  <a:pt x="49" y="261"/>
                </a:lnTo>
                <a:lnTo>
                  <a:pt x="41" y="252"/>
                </a:lnTo>
                <a:lnTo>
                  <a:pt x="34" y="241"/>
                </a:lnTo>
                <a:lnTo>
                  <a:pt x="31" y="228"/>
                </a:lnTo>
                <a:lnTo>
                  <a:pt x="30" y="215"/>
                </a:lnTo>
                <a:lnTo>
                  <a:pt x="31" y="201"/>
                </a:lnTo>
                <a:lnTo>
                  <a:pt x="34" y="186"/>
                </a:lnTo>
                <a:lnTo>
                  <a:pt x="38" y="174"/>
                </a:lnTo>
                <a:lnTo>
                  <a:pt x="46" y="158"/>
                </a:lnTo>
                <a:lnTo>
                  <a:pt x="54" y="142"/>
                </a:lnTo>
                <a:lnTo>
                  <a:pt x="64" y="128"/>
                </a:lnTo>
                <a:lnTo>
                  <a:pt x="74" y="115"/>
                </a:lnTo>
                <a:lnTo>
                  <a:pt x="85" y="102"/>
                </a:lnTo>
                <a:lnTo>
                  <a:pt x="96" y="89"/>
                </a:lnTo>
                <a:lnTo>
                  <a:pt x="110" y="77"/>
                </a:lnTo>
                <a:lnTo>
                  <a:pt x="124" y="64"/>
                </a:lnTo>
                <a:lnTo>
                  <a:pt x="137" y="53"/>
                </a:lnTo>
                <a:lnTo>
                  <a:pt x="155" y="43"/>
                </a:lnTo>
                <a:lnTo>
                  <a:pt x="175" y="35"/>
                </a:lnTo>
                <a:lnTo>
                  <a:pt x="195" y="26"/>
                </a:lnTo>
                <a:lnTo>
                  <a:pt x="213" y="19"/>
                </a:lnTo>
                <a:lnTo>
                  <a:pt x="228" y="12"/>
                </a:lnTo>
                <a:lnTo>
                  <a:pt x="237" y="6"/>
                </a:lnTo>
                <a:lnTo>
                  <a:pt x="240" y="2"/>
                </a:lnTo>
                <a:lnTo>
                  <a:pt x="230" y="0"/>
                </a:lnTo>
                <a:lnTo>
                  <a:pt x="215" y="1"/>
                </a:lnTo>
                <a:lnTo>
                  <a:pt x="198" y="4"/>
                </a:lnTo>
                <a:lnTo>
                  <a:pt x="180" y="9"/>
                </a:lnTo>
                <a:lnTo>
                  <a:pt x="161" y="17"/>
                </a:lnTo>
                <a:lnTo>
                  <a:pt x="144" y="25"/>
                </a:lnTo>
                <a:lnTo>
                  <a:pt x="127" y="35"/>
                </a:lnTo>
                <a:lnTo>
                  <a:pt x="112" y="46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6" name="Freeform 292"/>
          <p:cNvSpPr>
            <a:spLocks/>
          </p:cNvSpPr>
          <p:nvPr/>
        </p:nvSpPr>
        <p:spPr bwMode="auto">
          <a:xfrm>
            <a:off x="7215188" y="5311775"/>
            <a:ext cx="50800" cy="53975"/>
          </a:xfrm>
          <a:custGeom>
            <a:avLst/>
            <a:gdLst>
              <a:gd name="T0" fmla="*/ 1680000000 w 254"/>
              <a:gd name="T1" fmla="*/ 871340569 h 234"/>
              <a:gd name="T2" fmla="*/ 1776000000 w 254"/>
              <a:gd name="T3" fmla="*/ 1030902894 h 234"/>
              <a:gd name="T4" fmla="*/ 1832000000 w 254"/>
              <a:gd name="T5" fmla="*/ 1214992474 h 234"/>
              <a:gd name="T6" fmla="*/ 1856000000 w 254"/>
              <a:gd name="T7" fmla="*/ 1411319616 h 234"/>
              <a:gd name="T8" fmla="*/ 1856000000 w 254"/>
              <a:gd name="T9" fmla="*/ 1619936913 h 234"/>
              <a:gd name="T10" fmla="*/ 1840000000 w 254"/>
              <a:gd name="T11" fmla="*/ 1791789391 h 234"/>
              <a:gd name="T12" fmla="*/ 1808000000 w 254"/>
              <a:gd name="T13" fmla="*/ 1939061332 h 234"/>
              <a:gd name="T14" fmla="*/ 1752000000 w 254"/>
              <a:gd name="T15" fmla="*/ 2086333042 h 234"/>
              <a:gd name="T16" fmla="*/ 1688000000 w 254"/>
              <a:gd name="T17" fmla="*/ 2147483647 h 234"/>
              <a:gd name="T18" fmla="*/ 1616000000 w 254"/>
              <a:gd name="T19" fmla="*/ 2147483647 h 234"/>
              <a:gd name="T20" fmla="*/ 1544000000 w 254"/>
              <a:gd name="T21" fmla="*/ 2147483647 h 234"/>
              <a:gd name="T22" fmla="*/ 1464000000 w 254"/>
              <a:gd name="T23" fmla="*/ 2147483647 h 234"/>
              <a:gd name="T24" fmla="*/ 1392000000 w 254"/>
              <a:gd name="T25" fmla="*/ 2147483647 h 234"/>
              <a:gd name="T26" fmla="*/ 1376000000 w 254"/>
              <a:gd name="T27" fmla="*/ 2147483647 h 234"/>
              <a:gd name="T28" fmla="*/ 1376000000 w 254"/>
              <a:gd name="T29" fmla="*/ 2147483647 h 234"/>
              <a:gd name="T30" fmla="*/ 1376000000 w 254"/>
              <a:gd name="T31" fmla="*/ 2147483647 h 234"/>
              <a:gd name="T32" fmla="*/ 1392000000 w 254"/>
              <a:gd name="T33" fmla="*/ 2147483647 h 234"/>
              <a:gd name="T34" fmla="*/ 1416000000 w 254"/>
              <a:gd name="T35" fmla="*/ 2147483647 h 234"/>
              <a:gd name="T36" fmla="*/ 1448000000 w 254"/>
              <a:gd name="T37" fmla="*/ 2147483647 h 234"/>
              <a:gd name="T38" fmla="*/ 1472000000 w 254"/>
              <a:gd name="T39" fmla="*/ 2147483647 h 234"/>
              <a:gd name="T40" fmla="*/ 1496000000 w 254"/>
              <a:gd name="T41" fmla="*/ 2147483647 h 234"/>
              <a:gd name="T42" fmla="*/ 1664000000 w 254"/>
              <a:gd name="T43" fmla="*/ 2147483647 h 234"/>
              <a:gd name="T44" fmla="*/ 1808000000 w 254"/>
              <a:gd name="T45" fmla="*/ 2147483647 h 234"/>
              <a:gd name="T46" fmla="*/ 1920000000 w 254"/>
              <a:gd name="T47" fmla="*/ 2147483647 h 234"/>
              <a:gd name="T48" fmla="*/ 1992000000 w 254"/>
              <a:gd name="T49" fmla="*/ 1902243462 h 234"/>
              <a:gd name="T50" fmla="*/ 2032000000 w 254"/>
              <a:gd name="T51" fmla="*/ 1607699811 h 234"/>
              <a:gd name="T52" fmla="*/ 2008000000 w 254"/>
              <a:gd name="T53" fmla="*/ 1313156160 h 234"/>
              <a:gd name="T54" fmla="*/ 1944000000 w 254"/>
              <a:gd name="T55" fmla="*/ 1030902894 h 234"/>
              <a:gd name="T56" fmla="*/ 1808000000 w 254"/>
              <a:gd name="T57" fmla="*/ 785414214 h 234"/>
              <a:gd name="T58" fmla="*/ 1712000000 w 254"/>
              <a:gd name="T59" fmla="*/ 650432888 h 234"/>
              <a:gd name="T60" fmla="*/ 1592000000 w 254"/>
              <a:gd name="T61" fmla="*/ 552269432 h 234"/>
              <a:gd name="T62" fmla="*/ 1464000000 w 254"/>
              <a:gd name="T63" fmla="*/ 441815592 h 234"/>
              <a:gd name="T64" fmla="*/ 1320000000 w 254"/>
              <a:gd name="T65" fmla="*/ 355889237 h 234"/>
              <a:gd name="T66" fmla="*/ 1176000000 w 254"/>
              <a:gd name="T67" fmla="*/ 257725781 h 234"/>
              <a:gd name="T68" fmla="*/ 1032000000 w 254"/>
              <a:gd name="T69" fmla="*/ 196380195 h 234"/>
              <a:gd name="T70" fmla="*/ 888000000 w 254"/>
              <a:gd name="T71" fmla="*/ 147271941 h 234"/>
              <a:gd name="T72" fmla="*/ 744000000 w 254"/>
              <a:gd name="T73" fmla="*/ 85926355 h 234"/>
              <a:gd name="T74" fmla="*/ 600000000 w 254"/>
              <a:gd name="T75" fmla="*/ 49108254 h 234"/>
              <a:gd name="T76" fmla="*/ 472000000 w 254"/>
              <a:gd name="T77" fmla="*/ 24527486 h 234"/>
              <a:gd name="T78" fmla="*/ 344000000 w 254"/>
              <a:gd name="T79" fmla="*/ 0 h 234"/>
              <a:gd name="T80" fmla="*/ 248000000 w 254"/>
              <a:gd name="T81" fmla="*/ 0 h 234"/>
              <a:gd name="T82" fmla="*/ 152000000 w 254"/>
              <a:gd name="T83" fmla="*/ 0 h 234"/>
              <a:gd name="T84" fmla="*/ 80000000 w 254"/>
              <a:gd name="T85" fmla="*/ 0 h 234"/>
              <a:gd name="T86" fmla="*/ 24000000 w 254"/>
              <a:gd name="T87" fmla="*/ 24527486 h 234"/>
              <a:gd name="T88" fmla="*/ 0 w 254"/>
              <a:gd name="T89" fmla="*/ 49108254 h 234"/>
              <a:gd name="T90" fmla="*/ 88000000 w 254"/>
              <a:gd name="T91" fmla="*/ 73635970 h 234"/>
              <a:gd name="T92" fmla="*/ 168000000 w 254"/>
              <a:gd name="T93" fmla="*/ 85926355 h 234"/>
              <a:gd name="T94" fmla="*/ 272000000 w 254"/>
              <a:gd name="T95" fmla="*/ 110453840 h 234"/>
              <a:gd name="T96" fmla="*/ 368000000 w 254"/>
              <a:gd name="T97" fmla="*/ 147271941 h 234"/>
              <a:gd name="T98" fmla="*/ 472000000 w 254"/>
              <a:gd name="T99" fmla="*/ 184089811 h 234"/>
              <a:gd name="T100" fmla="*/ 592000000 w 254"/>
              <a:gd name="T101" fmla="*/ 208617296 h 234"/>
              <a:gd name="T102" fmla="*/ 696000000 w 254"/>
              <a:gd name="T103" fmla="*/ 245435397 h 234"/>
              <a:gd name="T104" fmla="*/ 816000000 w 254"/>
              <a:gd name="T105" fmla="*/ 282253267 h 234"/>
              <a:gd name="T106" fmla="*/ 928000000 w 254"/>
              <a:gd name="T107" fmla="*/ 343651905 h 234"/>
              <a:gd name="T108" fmla="*/ 1048000000 w 254"/>
              <a:gd name="T109" fmla="*/ 392707107 h 234"/>
              <a:gd name="T110" fmla="*/ 1160000000 w 254"/>
              <a:gd name="T111" fmla="*/ 441815592 h 234"/>
              <a:gd name="T112" fmla="*/ 1272000000 w 254"/>
              <a:gd name="T113" fmla="*/ 515451332 h 234"/>
              <a:gd name="T114" fmla="*/ 1384000000 w 254"/>
              <a:gd name="T115" fmla="*/ 589087302 h 234"/>
              <a:gd name="T116" fmla="*/ 1488000000 w 254"/>
              <a:gd name="T117" fmla="*/ 674960374 h 234"/>
              <a:gd name="T118" fmla="*/ 1592000000 w 254"/>
              <a:gd name="T119" fmla="*/ 773177113 h 234"/>
              <a:gd name="T120" fmla="*/ 1680000000 w 254"/>
              <a:gd name="T121" fmla="*/ 871340569 h 23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4"/>
              <a:gd name="T184" fmla="*/ 0 h 234"/>
              <a:gd name="T185" fmla="*/ 254 w 254"/>
              <a:gd name="T186" fmla="*/ 234 h 23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4" h="234">
                <a:moveTo>
                  <a:pt x="210" y="71"/>
                </a:moveTo>
                <a:lnTo>
                  <a:pt x="222" y="84"/>
                </a:lnTo>
                <a:lnTo>
                  <a:pt x="229" y="99"/>
                </a:lnTo>
                <a:lnTo>
                  <a:pt x="232" y="115"/>
                </a:lnTo>
                <a:lnTo>
                  <a:pt x="232" y="132"/>
                </a:lnTo>
                <a:lnTo>
                  <a:pt x="230" y="146"/>
                </a:lnTo>
                <a:lnTo>
                  <a:pt x="226" y="158"/>
                </a:lnTo>
                <a:lnTo>
                  <a:pt x="219" y="170"/>
                </a:lnTo>
                <a:lnTo>
                  <a:pt x="211" y="179"/>
                </a:lnTo>
                <a:lnTo>
                  <a:pt x="202" y="190"/>
                </a:lnTo>
                <a:lnTo>
                  <a:pt x="193" y="199"/>
                </a:lnTo>
                <a:lnTo>
                  <a:pt x="183" y="208"/>
                </a:lnTo>
                <a:lnTo>
                  <a:pt x="174" y="218"/>
                </a:lnTo>
                <a:lnTo>
                  <a:pt x="172" y="221"/>
                </a:lnTo>
                <a:lnTo>
                  <a:pt x="172" y="224"/>
                </a:lnTo>
                <a:lnTo>
                  <a:pt x="172" y="227"/>
                </a:lnTo>
                <a:lnTo>
                  <a:pt x="174" y="231"/>
                </a:lnTo>
                <a:lnTo>
                  <a:pt x="177" y="233"/>
                </a:lnTo>
                <a:lnTo>
                  <a:pt x="181" y="234"/>
                </a:lnTo>
                <a:lnTo>
                  <a:pt x="184" y="233"/>
                </a:lnTo>
                <a:lnTo>
                  <a:pt x="187" y="231"/>
                </a:lnTo>
                <a:lnTo>
                  <a:pt x="208" y="217"/>
                </a:lnTo>
                <a:lnTo>
                  <a:pt x="226" y="199"/>
                </a:lnTo>
                <a:lnTo>
                  <a:pt x="240" y="178"/>
                </a:lnTo>
                <a:lnTo>
                  <a:pt x="249" y="155"/>
                </a:lnTo>
                <a:lnTo>
                  <a:pt x="254" y="131"/>
                </a:lnTo>
                <a:lnTo>
                  <a:pt x="251" y="107"/>
                </a:lnTo>
                <a:lnTo>
                  <a:pt x="243" y="84"/>
                </a:lnTo>
                <a:lnTo>
                  <a:pt x="226" y="64"/>
                </a:lnTo>
                <a:lnTo>
                  <a:pt x="214" y="53"/>
                </a:lnTo>
                <a:lnTo>
                  <a:pt x="199" y="45"/>
                </a:lnTo>
                <a:lnTo>
                  <a:pt x="183" y="36"/>
                </a:lnTo>
                <a:lnTo>
                  <a:pt x="165" y="29"/>
                </a:lnTo>
                <a:lnTo>
                  <a:pt x="147" y="21"/>
                </a:lnTo>
                <a:lnTo>
                  <a:pt x="129" y="16"/>
                </a:lnTo>
                <a:lnTo>
                  <a:pt x="111" y="12"/>
                </a:lnTo>
                <a:lnTo>
                  <a:pt x="93" y="7"/>
                </a:lnTo>
                <a:lnTo>
                  <a:pt x="75" y="4"/>
                </a:lnTo>
                <a:lnTo>
                  <a:pt x="59" y="2"/>
                </a:lnTo>
                <a:lnTo>
                  <a:pt x="43" y="0"/>
                </a:lnTo>
                <a:lnTo>
                  <a:pt x="31" y="0"/>
                </a:lnTo>
                <a:lnTo>
                  <a:pt x="19" y="0"/>
                </a:lnTo>
                <a:lnTo>
                  <a:pt x="10" y="0"/>
                </a:lnTo>
                <a:lnTo>
                  <a:pt x="3" y="2"/>
                </a:lnTo>
                <a:lnTo>
                  <a:pt x="0" y="4"/>
                </a:lnTo>
                <a:lnTo>
                  <a:pt x="11" y="6"/>
                </a:lnTo>
                <a:lnTo>
                  <a:pt x="21" y="7"/>
                </a:lnTo>
                <a:lnTo>
                  <a:pt x="34" y="9"/>
                </a:lnTo>
                <a:lnTo>
                  <a:pt x="46" y="12"/>
                </a:lnTo>
                <a:lnTo>
                  <a:pt x="59" y="15"/>
                </a:lnTo>
                <a:lnTo>
                  <a:pt x="74" y="17"/>
                </a:lnTo>
                <a:lnTo>
                  <a:pt x="87" y="20"/>
                </a:lnTo>
                <a:lnTo>
                  <a:pt x="102" y="23"/>
                </a:lnTo>
                <a:lnTo>
                  <a:pt x="116" y="28"/>
                </a:lnTo>
                <a:lnTo>
                  <a:pt x="131" y="32"/>
                </a:lnTo>
                <a:lnTo>
                  <a:pt x="145" y="36"/>
                </a:lnTo>
                <a:lnTo>
                  <a:pt x="159" y="42"/>
                </a:lnTo>
                <a:lnTo>
                  <a:pt x="173" y="48"/>
                </a:lnTo>
                <a:lnTo>
                  <a:pt x="186" y="55"/>
                </a:lnTo>
                <a:lnTo>
                  <a:pt x="199" y="63"/>
                </a:lnTo>
                <a:lnTo>
                  <a:pt x="210" y="7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7" name="Freeform 293"/>
          <p:cNvSpPr>
            <a:spLocks/>
          </p:cNvSpPr>
          <p:nvPr/>
        </p:nvSpPr>
        <p:spPr bwMode="auto">
          <a:xfrm>
            <a:off x="7113588" y="5337175"/>
            <a:ext cx="20637" cy="49213"/>
          </a:xfrm>
          <a:custGeom>
            <a:avLst/>
            <a:gdLst>
              <a:gd name="T0" fmla="*/ 0 w 103"/>
              <a:gd name="T1" fmla="*/ 1336144084 h 221"/>
              <a:gd name="T2" fmla="*/ 0 w 103"/>
              <a:gd name="T3" fmla="*/ 1534892232 h 221"/>
              <a:gd name="T4" fmla="*/ 32155251 w 103"/>
              <a:gd name="T5" fmla="*/ 1722631811 h 221"/>
              <a:gd name="T6" fmla="*/ 96505825 w 103"/>
              <a:gd name="T7" fmla="*/ 1899313161 h 221"/>
              <a:gd name="T8" fmla="*/ 176953860 w 103"/>
              <a:gd name="T9" fmla="*/ 2053878501 h 221"/>
              <a:gd name="T10" fmla="*/ 281528551 w 103"/>
              <a:gd name="T11" fmla="*/ 2147483647 h 221"/>
              <a:gd name="T12" fmla="*/ 402160833 w 103"/>
              <a:gd name="T13" fmla="*/ 2147483647 h 221"/>
              <a:gd name="T14" fmla="*/ 530861780 w 103"/>
              <a:gd name="T15" fmla="*/ 2147483647 h 221"/>
              <a:gd name="T16" fmla="*/ 667591723 w 103"/>
              <a:gd name="T17" fmla="*/ 2147483647 h 221"/>
              <a:gd name="T18" fmla="*/ 715844635 w 103"/>
              <a:gd name="T19" fmla="*/ 2147483647 h 221"/>
              <a:gd name="T20" fmla="*/ 756068753 w 103"/>
              <a:gd name="T21" fmla="*/ 2147483647 h 221"/>
              <a:gd name="T22" fmla="*/ 788223804 w 103"/>
              <a:gd name="T23" fmla="*/ 2147483647 h 221"/>
              <a:gd name="T24" fmla="*/ 804321465 w 103"/>
              <a:gd name="T25" fmla="*/ 2147483647 h 221"/>
              <a:gd name="T26" fmla="*/ 804321465 w 103"/>
              <a:gd name="T27" fmla="*/ 2147483647 h 221"/>
              <a:gd name="T28" fmla="*/ 796292871 w 103"/>
              <a:gd name="T29" fmla="*/ 2147483647 h 221"/>
              <a:gd name="T30" fmla="*/ 772126142 w 103"/>
              <a:gd name="T31" fmla="*/ 2147483647 h 221"/>
              <a:gd name="T32" fmla="*/ 731942297 w 103"/>
              <a:gd name="T33" fmla="*/ 2142243894 h 221"/>
              <a:gd name="T34" fmla="*/ 595212354 w 103"/>
              <a:gd name="T35" fmla="*/ 2075945076 h 221"/>
              <a:gd name="T36" fmla="*/ 466511407 w 103"/>
              <a:gd name="T37" fmla="*/ 1976571113 h 221"/>
              <a:gd name="T38" fmla="*/ 361936715 w 103"/>
              <a:gd name="T39" fmla="*/ 1855130353 h 221"/>
              <a:gd name="T40" fmla="*/ 289557346 w 103"/>
              <a:gd name="T41" fmla="*/ 1711573583 h 221"/>
              <a:gd name="T42" fmla="*/ 241304434 w 103"/>
              <a:gd name="T43" fmla="*/ 1534892232 h 221"/>
              <a:gd name="T44" fmla="*/ 217177978 w 103"/>
              <a:gd name="T45" fmla="*/ 1347152654 h 221"/>
              <a:gd name="T46" fmla="*/ 217177978 w 103"/>
              <a:gd name="T47" fmla="*/ 1137346501 h 221"/>
              <a:gd name="T48" fmla="*/ 257362023 w 103"/>
              <a:gd name="T49" fmla="*/ 927540347 h 221"/>
              <a:gd name="T50" fmla="*/ 305655008 w 103"/>
              <a:gd name="T51" fmla="*/ 772975230 h 221"/>
              <a:gd name="T52" fmla="*/ 370005582 w 103"/>
              <a:gd name="T53" fmla="*/ 629418459 h 221"/>
              <a:gd name="T54" fmla="*/ 450413545 w 103"/>
              <a:gd name="T55" fmla="*/ 507928264 h 221"/>
              <a:gd name="T56" fmla="*/ 530861780 w 103"/>
              <a:gd name="T57" fmla="*/ 386487504 h 221"/>
              <a:gd name="T58" fmla="*/ 611269944 w 103"/>
              <a:gd name="T59" fmla="*/ 276055536 h 221"/>
              <a:gd name="T60" fmla="*/ 691718179 w 103"/>
              <a:gd name="T61" fmla="*/ 187739578 h 221"/>
              <a:gd name="T62" fmla="*/ 772126142 w 103"/>
              <a:gd name="T63" fmla="*/ 88315957 h 221"/>
              <a:gd name="T64" fmla="*/ 828447921 w 103"/>
              <a:gd name="T65" fmla="*/ 11058005 h 221"/>
              <a:gd name="T66" fmla="*/ 772126142 w 103"/>
              <a:gd name="T67" fmla="*/ 0 h 221"/>
              <a:gd name="T68" fmla="*/ 675620517 w 103"/>
              <a:gd name="T69" fmla="*/ 55191155 h 221"/>
              <a:gd name="T70" fmla="*/ 554988236 w 103"/>
              <a:gd name="T71" fmla="*/ 187739578 h 221"/>
              <a:gd name="T72" fmla="*/ 410189627 w 103"/>
              <a:gd name="T73" fmla="*/ 364420929 h 221"/>
              <a:gd name="T74" fmla="*/ 273459685 w 103"/>
              <a:gd name="T75" fmla="*/ 585235652 h 221"/>
              <a:gd name="T76" fmla="*/ 144758537 w 103"/>
              <a:gd name="T77" fmla="*/ 828166385 h 221"/>
              <a:gd name="T78" fmla="*/ 56321779 w 103"/>
              <a:gd name="T79" fmla="*/ 1082155346 h 221"/>
              <a:gd name="T80" fmla="*/ 0 w 103"/>
              <a:gd name="T81" fmla="*/ 1336144084 h 2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1"/>
              <a:gd name="T125" fmla="*/ 103 w 103"/>
              <a:gd name="T126" fmla="*/ 221 h 2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1">
                <a:moveTo>
                  <a:pt x="0" y="121"/>
                </a:moveTo>
                <a:lnTo>
                  <a:pt x="0" y="139"/>
                </a:lnTo>
                <a:lnTo>
                  <a:pt x="4" y="156"/>
                </a:lnTo>
                <a:lnTo>
                  <a:pt x="12" y="172"/>
                </a:lnTo>
                <a:lnTo>
                  <a:pt x="22" y="186"/>
                </a:lnTo>
                <a:lnTo>
                  <a:pt x="35" y="197"/>
                </a:lnTo>
                <a:lnTo>
                  <a:pt x="50" y="208"/>
                </a:lnTo>
                <a:lnTo>
                  <a:pt x="66" y="216"/>
                </a:lnTo>
                <a:lnTo>
                  <a:pt x="83" y="220"/>
                </a:lnTo>
                <a:lnTo>
                  <a:pt x="89" y="221"/>
                </a:lnTo>
                <a:lnTo>
                  <a:pt x="94" y="219"/>
                </a:lnTo>
                <a:lnTo>
                  <a:pt x="98" y="216"/>
                </a:lnTo>
                <a:lnTo>
                  <a:pt x="100" y="211"/>
                </a:lnTo>
                <a:lnTo>
                  <a:pt x="100" y="206"/>
                </a:lnTo>
                <a:lnTo>
                  <a:pt x="99" y="201"/>
                </a:lnTo>
                <a:lnTo>
                  <a:pt x="96" y="196"/>
                </a:lnTo>
                <a:lnTo>
                  <a:pt x="91" y="194"/>
                </a:lnTo>
                <a:lnTo>
                  <a:pt x="74" y="188"/>
                </a:lnTo>
                <a:lnTo>
                  <a:pt x="58" y="179"/>
                </a:lnTo>
                <a:lnTo>
                  <a:pt x="45" y="168"/>
                </a:lnTo>
                <a:lnTo>
                  <a:pt x="36" y="155"/>
                </a:lnTo>
                <a:lnTo>
                  <a:pt x="30" y="139"/>
                </a:lnTo>
                <a:lnTo>
                  <a:pt x="27" y="122"/>
                </a:lnTo>
                <a:lnTo>
                  <a:pt x="27" y="103"/>
                </a:lnTo>
                <a:lnTo>
                  <a:pt x="32" y="84"/>
                </a:lnTo>
                <a:lnTo>
                  <a:pt x="38" y="70"/>
                </a:lnTo>
                <a:lnTo>
                  <a:pt x="46" y="57"/>
                </a:lnTo>
                <a:lnTo>
                  <a:pt x="56" y="46"/>
                </a:lnTo>
                <a:lnTo>
                  <a:pt x="66" y="35"/>
                </a:lnTo>
                <a:lnTo>
                  <a:pt x="76" y="25"/>
                </a:lnTo>
                <a:lnTo>
                  <a:pt x="86" y="17"/>
                </a:lnTo>
                <a:lnTo>
                  <a:pt x="96" y="8"/>
                </a:lnTo>
                <a:lnTo>
                  <a:pt x="103" y="1"/>
                </a:lnTo>
                <a:lnTo>
                  <a:pt x="96" y="0"/>
                </a:lnTo>
                <a:lnTo>
                  <a:pt x="84" y="5"/>
                </a:lnTo>
                <a:lnTo>
                  <a:pt x="69" y="17"/>
                </a:lnTo>
                <a:lnTo>
                  <a:pt x="51" y="33"/>
                </a:lnTo>
                <a:lnTo>
                  <a:pt x="34" y="53"/>
                </a:lnTo>
                <a:lnTo>
                  <a:pt x="18" y="75"/>
                </a:lnTo>
                <a:lnTo>
                  <a:pt x="7" y="98"/>
                </a:lnTo>
                <a:lnTo>
                  <a:pt x="0" y="12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8" name="Freeform 294"/>
          <p:cNvSpPr>
            <a:spLocks/>
          </p:cNvSpPr>
          <p:nvPr/>
        </p:nvSpPr>
        <p:spPr bwMode="auto">
          <a:xfrm>
            <a:off x="7256463" y="5308600"/>
            <a:ext cx="44450" cy="65088"/>
          </a:xfrm>
          <a:custGeom>
            <a:avLst/>
            <a:gdLst>
              <a:gd name="T0" fmla="*/ 1513375473 w 221"/>
              <a:gd name="T1" fmla="*/ 1327465240 h 288"/>
              <a:gd name="T2" fmla="*/ 1602899583 w 221"/>
              <a:gd name="T3" fmla="*/ 1535242408 h 288"/>
              <a:gd name="T4" fmla="*/ 1643596072 w 221"/>
              <a:gd name="T5" fmla="*/ 1766105928 h 288"/>
              <a:gd name="T6" fmla="*/ 1619162048 w 221"/>
              <a:gd name="T7" fmla="*/ 2008512624 h 288"/>
              <a:gd name="T8" fmla="*/ 1521547233 w 221"/>
              <a:gd name="T9" fmla="*/ 2147483647 h 288"/>
              <a:gd name="T10" fmla="*/ 1383195301 w 221"/>
              <a:gd name="T11" fmla="*/ 2147483647 h 288"/>
              <a:gd name="T12" fmla="*/ 1220490199 w 221"/>
              <a:gd name="T13" fmla="*/ 2147483647 h 288"/>
              <a:gd name="T14" fmla="*/ 1049613538 w 221"/>
              <a:gd name="T15" fmla="*/ 2147483647 h 288"/>
              <a:gd name="T16" fmla="*/ 943826963 w 221"/>
              <a:gd name="T17" fmla="*/ 2147483647 h 288"/>
              <a:gd name="T18" fmla="*/ 911302033 w 221"/>
              <a:gd name="T19" fmla="*/ 2147483647 h 288"/>
              <a:gd name="T20" fmla="*/ 886868009 w 221"/>
              <a:gd name="T21" fmla="*/ 2147483647 h 288"/>
              <a:gd name="T22" fmla="*/ 894999141 w 221"/>
              <a:gd name="T23" fmla="*/ 2147483647 h 288"/>
              <a:gd name="T24" fmla="*/ 951958095 w 221"/>
              <a:gd name="T25" fmla="*/ 2147483647 h 288"/>
              <a:gd name="T26" fmla="*/ 1017048181 w 221"/>
              <a:gd name="T27" fmla="*/ 2147483647 h 288"/>
              <a:gd name="T28" fmla="*/ 1130966089 w 221"/>
              <a:gd name="T29" fmla="*/ 2147483647 h 288"/>
              <a:gd name="T30" fmla="*/ 1318105215 w 221"/>
              <a:gd name="T31" fmla="*/ 2147483647 h 288"/>
              <a:gd name="T32" fmla="*/ 1513375473 w 221"/>
              <a:gd name="T33" fmla="*/ 2147483647 h 288"/>
              <a:gd name="T34" fmla="*/ 1684252134 w 221"/>
              <a:gd name="T35" fmla="*/ 2147483647 h 288"/>
              <a:gd name="T36" fmla="*/ 1790038709 w 221"/>
              <a:gd name="T37" fmla="*/ 2008512624 h 288"/>
              <a:gd name="T38" fmla="*/ 1773776445 w 221"/>
              <a:gd name="T39" fmla="*/ 1639130992 h 288"/>
              <a:gd name="T40" fmla="*/ 1659858537 w 221"/>
              <a:gd name="T41" fmla="*/ 1292835712 h 288"/>
              <a:gd name="T42" fmla="*/ 1472719411 w 221"/>
              <a:gd name="T43" fmla="*/ 1004256312 h 288"/>
              <a:gd name="T44" fmla="*/ 1293711417 w 221"/>
              <a:gd name="T45" fmla="*/ 796479144 h 288"/>
              <a:gd name="T46" fmla="*/ 1114703624 w 221"/>
              <a:gd name="T47" fmla="*/ 634874680 h 288"/>
              <a:gd name="T48" fmla="*/ 927564498 w 221"/>
              <a:gd name="T49" fmla="*/ 461727040 h 288"/>
              <a:gd name="T50" fmla="*/ 724162907 w 221"/>
              <a:gd name="T51" fmla="*/ 311665752 h 288"/>
              <a:gd name="T52" fmla="*/ 537023781 w 221"/>
              <a:gd name="T53" fmla="*/ 173147640 h 288"/>
              <a:gd name="T54" fmla="*/ 341753523 w 221"/>
              <a:gd name="T55" fmla="*/ 69259056 h 288"/>
              <a:gd name="T56" fmla="*/ 179007994 w 221"/>
              <a:gd name="T57" fmla="*/ 11543176 h 288"/>
              <a:gd name="T58" fmla="*/ 56958954 w 221"/>
              <a:gd name="T59" fmla="*/ 11543176 h 288"/>
              <a:gd name="T60" fmla="*/ 65090086 w 221"/>
              <a:gd name="T61" fmla="*/ 57715880 h 288"/>
              <a:gd name="T62" fmla="*/ 211532723 w 221"/>
              <a:gd name="T63" fmla="*/ 150061288 h 288"/>
              <a:gd name="T64" fmla="*/ 382409384 w 221"/>
              <a:gd name="T65" fmla="*/ 253949872 h 288"/>
              <a:gd name="T66" fmla="*/ 577679843 w 221"/>
              <a:gd name="T67" fmla="*/ 392467984 h 288"/>
              <a:gd name="T68" fmla="*/ 781121861 w 221"/>
              <a:gd name="T69" fmla="*/ 554072448 h 288"/>
              <a:gd name="T70" fmla="*/ 984523452 w 221"/>
              <a:gd name="T71" fmla="*/ 738763264 h 288"/>
              <a:gd name="T72" fmla="*/ 1187924842 w 221"/>
              <a:gd name="T73" fmla="*/ 934997256 h 288"/>
              <a:gd name="T74" fmla="*/ 1375063968 w 221"/>
              <a:gd name="T75" fmla="*/ 1131231248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1"/>
              <a:gd name="T115" fmla="*/ 0 h 288"/>
              <a:gd name="T116" fmla="*/ 221 w 221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1" h="288">
                <a:moveTo>
                  <a:pt x="179" y="108"/>
                </a:moveTo>
                <a:lnTo>
                  <a:pt x="186" y="115"/>
                </a:lnTo>
                <a:lnTo>
                  <a:pt x="193" y="124"/>
                </a:lnTo>
                <a:lnTo>
                  <a:pt x="197" y="133"/>
                </a:lnTo>
                <a:lnTo>
                  <a:pt x="201" y="143"/>
                </a:lnTo>
                <a:lnTo>
                  <a:pt x="202" y="153"/>
                </a:lnTo>
                <a:lnTo>
                  <a:pt x="202" y="163"/>
                </a:lnTo>
                <a:lnTo>
                  <a:pt x="199" y="174"/>
                </a:lnTo>
                <a:lnTo>
                  <a:pt x="195" y="184"/>
                </a:lnTo>
                <a:lnTo>
                  <a:pt x="187" y="194"/>
                </a:lnTo>
                <a:lnTo>
                  <a:pt x="179" y="204"/>
                </a:lnTo>
                <a:lnTo>
                  <a:pt x="170" y="212"/>
                </a:lnTo>
                <a:lnTo>
                  <a:pt x="159" y="221"/>
                </a:lnTo>
                <a:lnTo>
                  <a:pt x="150" y="229"/>
                </a:lnTo>
                <a:lnTo>
                  <a:pt x="139" y="237"/>
                </a:lnTo>
                <a:lnTo>
                  <a:pt x="129" y="246"/>
                </a:lnTo>
                <a:lnTo>
                  <a:pt x="119" y="255"/>
                </a:lnTo>
                <a:lnTo>
                  <a:pt x="116" y="258"/>
                </a:lnTo>
                <a:lnTo>
                  <a:pt x="114" y="263"/>
                </a:lnTo>
                <a:lnTo>
                  <a:pt x="112" y="267"/>
                </a:lnTo>
                <a:lnTo>
                  <a:pt x="110" y="271"/>
                </a:lnTo>
                <a:lnTo>
                  <a:pt x="109" y="276"/>
                </a:lnTo>
                <a:lnTo>
                  <a:pt x="109" y="280"/>
                </a:lnTo>
                <a:lnTo>
                  <a:pt x="110" y="284"/>
                </a:lnTo>
                <a:lnTo>
                  <a:pt x="113" y="287"/>
                </a:lnTo>
                <a:lnTo>
                  <a:pt x="117" y="288"/>
                </a:lnTo>
                <a:lnTo>
                  <a:pt x="121" y="288"/>
                </a:lnTo>
                <a:lnTo>
                  <a:pt x="125" y="287"/>
                </a:lnTo>
                <a:lnTo>
                  <a:pt x="129" y="284"/>
                </a:lnTo>
                <a:lnTo>
                  <a:pt x="139" y="272"/>
                </a:lnTo>
                <a:lnTo>
                  <a:pt x="151" y="261"/>
                </a:lnTo>
                <a:lnTo>
                  <a:pt x="162" y="250"/>
                </a:lnTo>
                <a:lnTo>
                  <a:pt x="175" y="239"/>
                </a:lnTo>
                <a:lnTo>
                  <a:pt x="186" y="229"/>
                </a:lnTo>
                <a:lnTo>
                  <a:pt x="197" y="217"/>
                </a:lnTo>
                <a:lnTo>
                  <a:pt x="207" y="204"/>
                </a:lnTo>
                <a:lnTo>
                  <a:pt x="215" y="190"/>
                </a:lnTo>
                <a:lnTo>
                  <a:pt x="220" y="174"/>
                </a:lnTo>
                <a:lnTo>
                  <a:pt x="221" y="158"/>
                </a:lnTo>
                <a:lnTo>
                  <a:pt x="218" y="142"/>
                </a:lnTo>
                <a:lnTo>
                  <a:pt x="213" y="127"/>
                </a:lnTo>
                <a:lnTo>
                  <a:pt x="204" y="112"/>
                </a:lnTo>
                <a:lnTo>
                  <a:pt x="194" y="99"/>
                </a:lnTo>
                <a:lnTo>
                  <a:pt x="181" y="87"/>
                </a:lnTo>
                <a:lnTo>
                  <a:pt x="169" y="77"/>
                </a:lnTo>
                <a:lnTo>
                  <a:pt x="159" y="69"/>
                </a:lnTo>
                <a:lnTo>
                  <a:pt x="149" y="63"/>
                </a:lnTo>
                <a:lnTo>
                  <a:pt x="137" y="55"/>
                </a:lnTo>
                <a:lnTo>
                  <a:pt x="125" y="48"/>
                </a:lnTo>
                <a:lnTo>
                  <a:pt x="114" y="40"/>
                </a:lnTo>
                <a:lnTo>
                  <a:pt x="101" y="33"/>
                </a:lnTo>
                <a:lnTo>
                  <a:pt x="89" y="27"/>
                </a:lnTo>
                <a:lnTo>
                  <a:pt x="77" y="20"/>
                </a:lnTo>
                <a:lnTo>
                  <a:pt x="66" y="15"/>
                </a:lnTo>
                <a:lnTo>
                  <a:pt x="54" y="9"/>
                </a:lnTo>
                <a:lnTo>
                  <a:pt x="42" y="6"/>
                </a:lnTo>
                <a:lnTo>
                  <a:pt x="32" y="3"/>
                </a:lnTo>
                <a:lnTo>
                  <a:pt x="22" y="1"/>
                </a:lnTo>
                <a:lnTo>
                  <a:pt x="14" y="0"/>
                </a:lnTo>
                <a:lnTo>
                  <a:pt x="7" y="1"/>
                </a:lnTo>
                <a:lnTo>
                  <a:pt x="0" y="3"/>
                </a:lnTo>
                <a:lnTo>
                  <a:pt x="8" y="5"/>
                </a:lnTo>
                <a:lnTo>
                  <a:pt x="16" y="8"/>
                </a:lnTo>
                <a:lnTo>
                  <a:pt x="26" y="13"/>
                </a:lnTo>
                <a:lnTo>
                  <a:pt x="35" y="17"/>
                </a:lnTo>
                <a:lnTo>
                  <a:pt x="47" y="22"/>
                </a:lnTo>
                <a:lnTo>
                  <a:pt x="58" y="28"/>
                </a:lnTo>
                <a:lnTo>
                  <a:pt x="71" y="34"/>
                </a:lnTo>
                <a:lnTo>
                  <a:pt x="83" y="40"/>
                </a:lnTo>
                <a:lnTo>
                  <a:pt x="96" y="48"/>
                </a:lnTo>
                <a:lnTo>
                  <a:pt x="109" y="55"/>
                </a:lnTo>
                <a:lnTo>
                  <a:pt x="121" y="64"/>
                </a:lnTo>
                <a:lnTo>
                  <a:pt x="134" y="72"/>
                </a:lnTo>
                <a:lnTo>
                  <a:pt x="146" y="81"/>
                </a:lnTo>
                <a:lnTo>
                  <a:pt x="158" y="90"/>
                </a:lnTo>
                <a:lnTo>
                  <a:pt x="169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9" name="Freeform 295"/>
          <p:cNvSpPr>
            <a:spLocks/>
          </p:cNvSpPr>
          <p:nvPr/>
        </p:nvSpPr>
        <p:spPr bwMode="auto">
          <a:xfrm>
            <a:off x="7208838" y="5384800"/>
            <a:ext cx="14287" cy="39688"/>
          </a:xfrm>
          <a:custGeom>
            <a:avLst/>
            <a:gdLst>
              <a:gd name="T0" fmla="*/ 201509061 w 74"/>
              <a:gd name="T1" fmla="*/ 142395070 h 174"/>
              <a:gd name="T2" fmla="*/ 187120893 w 74"/>
              <a:gd name="T3" fmla="*/ 83085459 h 174"/>
              <a:gd name="T4" fmla="*/ 165538642 w 74"/>
              <a:gd name="T5" fmla="*/ 35585766 h 174"/>
              <a:gd name="T6" fmla="*/ 122336878 w 74"/>
              <a:gd name="T7" fmla="*/ 11861922 h 174"/>
              <a:gd name="T8" fmla="*/ 86366460 w 74"/>
              <a:gd name="T9" fmla="*/ 0 h 174"/>
              <a:gd name="T10" fmla="*/ 50358586 w 74"/>
              <a:gd name="T11" fmla="*/ 23723844 h 174"/>
              <a:gd name="T12" fmla="*/ 21582251 w 74"/>
              <a:gd name="T13" fmla="*/ 59309610 h 174"/>
              <a:gd name="T14" fmla="*/ 0 w 74"/>
              <a:gd name="T15" fmla="*/ 118671226 h 174"/>
              <a:gd name="T16" fmla="*/ 0 w 74"/>
              <a:gd name="T17" fmla="*/ 189842758 h 174"/>
              <a:gd name="T18" fmla="*/ 35970419 w 74"/>
              <a:gd name="T19" fmla="*/ 462822752 h 174"/>
              <a:gd name="T20" fmla="*/ 93560543 w 74"/>
              <a:gd name="T21" fmla="*/ 783198430 h 174"/>
              <a:gd name="T22" fmla="*/ 172732726 w 74"/>
              <a:gd name="T23" fmla="*/ 1091712414 h 174"/>
              <a:gd name="T24" fmla="*/ 259061924 w 74"/>
              <a:gd name="T25" fmla="*/ 1400278174 h 174"/>
              <a:gd name="T26" fmla="*/ 352622274 w 74"/>
              <a:gd name="T27" fmla="*/ 1673206164 h 174"/>
              <a:gd name="T28" fmla="*/ 438988733 w 74"/>
              <a:gd name="T29" fmla="*/ 1886824771 h 174"/>
              <a:gd name="T30" fmla="*/ 496578665 w 74"/>
              <a:gd name="T31" fmla="*/ 2029219841 h 174"/>
              <a:gd name="T32" fmla="*/ 532549083 w 74"/>
              <a:gd name="T33" fmla="*/ 2064805379 h 174"/>
              <a:gd name="T34" fmla="*/ 518160916 w 74"/>
              <a:gd name="T35" fmla="*/ 1922410537 h 174"/>
              <a:gd name="T36" fmla="*/ 482190497 w 74"/>
              <a:gd name="T37" fmla="*/ 1744429701 h 174"/>
              <a:gd name="T38" fmla="*/ 438988733 w 74"/>
              <a:gd name="T39" fmla="*/ 1518949400 h 174"/>
              <a:gd name="T40" fmla="*/ 381435871 w 74"/>
              <a:gd name="T41" fmla="*/ 1246021183 h 174"/>
              <a:gd name="T42" fmla="*/ 331040023 w 74"/>
              <a:gd name="T43" fmla="*/ 973093193 h 174"/>
              <a:gd name="T44" fmla="*/ 273487353 w 74"/>
              <a:gd name="T45" fmla="*/ 688251049 h 174"/>
              <a:gd name="T46" fmla="*/ 230285396 w 74"/>
              <a:gd name="T47" fmla="*/ 415323059 h 174"/>
              <a:gd name="T48" fmla="*/ 201509061 w 74"/>
              <a:gd name="T49" fmla="*/ 142395070 h 1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4"/>
              <a:gd name="T76" fmla="*/ 0 h 174"/>
              <a:gd name="T77" fmla="*/ 74 w 74"/>
              <a:gd name="T78" fmla="*/ 174 h 1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4" h="174">
                <a:moveTo>
                  <a:pt x="28" y="12"/>
                </a:moveTo>
                <a:lnTo>
                  <a:pt x="26" y="7"/>
                </a:lnTo>
                <a:lnTo>
                  <a:pt x="23" y="3"/>
                </a:lnTo>
                <a:lnTo>
                  <a:pt x="17" y="1"/>
                </a:lnTo>
                <a:lnTo>
                  <a:pt x="12" y="0"/>
                </a:lnTo>
                <a:lnTo>
                  <a:pt x="7" y="2"/>
                </a:lnTo>
                <a:lnTo>
                  <a:pt x="3" y="5"/>
                </a:lnTo>
                <a:lnTo>
                  <a:pt x="0" y="10"/>
                </a:lnTo>
                <a:lnTo>
                  <a:pt x="0" y="16"/>
                </a:lnTo>
                <a:lnTo>
                  <a:pt x="5" y="39"/>
                </a:lnTo>
                <a:lnTo>
                  <a:pt x="13" y="66"/>
                </a:lnTo>
                <a:lnTo>
                  <a:pt x="24" y="92"/>
                </a:lnTo>
                <a:lnTo>
                  <a:pt x="36" y="118"/>
                </a:lnTo>
                <a:lnTo>
                  <a:pt x="49" y="141"/>
                </a:lnTo>
                <a:lnTo>
                  <a:pt x="61" y="159"/>
                </a:lnTo>
                <a:lnTo>
                  <a:pt x="69" y="171"/>
                </a:lnTo>
                <a:lnTo>
                  <a:pt x="74" y="174"/>
                </a:lnTo>
                <a:lnTo>
                  <a:pt x="72" y="162"/>
                </a:lnTo>
                <a:lnTo>
                  <a:pt x="67" y="147"/>
                </a:lnTo>
                <a:lnTo>
                  <a:pt x="61" y="128"/>
                </a:lnTo>
                <a:lnTo>
                  <a:pt x="53" y="105"/>
                </a:lnTo>
                <a:lnTo>
                  <a:pt x="46" y="82"/>
                </a:lnTo>
                <a:lnTo>
                  <a:pt x="38" y="58"/>
                </a:lnTo>
                <a:lnTo>
                  <a:pt x="32" y="35"/>
                </a:lnTo>
                <a:lnTo>
                  <a:pt x="28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0" name="Freeform 296"/>
          <p:cNvSpPr>
            <a:spLocks/>
          </p:cNvSpPr>
          <p:nvPr/>
        </p:nvSpPr>
        <p:spPr bwMode="auto">
          <a:xfrm>
            <a:off x="7202488" y="5364163"/>
            <a:ext cx="7937" cy="19050"/>
          </a:xfrm>
          <a:custGeom>
            <a:avLst/>
            <a:gdLst>
              <a:gd name="T0" fmla="*/ 168569059 w 39"/>
              <a:gd name="T1" fmla="*/ 94501357 h 87"/>
              <a:gd name="T2" fmla="*/ 160161334 w 39"/>
              <a:gd name="T3" fmla="*/ 52500705 h 87"/>
              <a:gd name="T4" fmla="*/ 134855328 w 39"/>
              <a:gd name="T5" fmla="*/ 21000326 h 87"/>
              <a:gd name="T6" fmla="*/ 109590636 w 39"/>
              <a:gd name="T7" fmla="*/ 0 h 87"/>
              <a:gd name="T8" fmla="*/ 67427664 w 39"/>
              <a:gd name="T9" fmla="*/ 0 h 87"/>
              <a:gd name="T10" fmla="*/ 42162972 w 39"/>
              <a:gd name="T11" fmla="*/ 10500053 h 87"/>
              <a:gd name="T12" fmla="*/ 16856967 w 39"/>
              <a:gd name="T13" fmla="*/ 31500379 h 87"/>
              <a:gd name="T14" fmla="*/ 0 w 39"/>
              <a:gd name="T15" fmla="*/ 63000978 h 87"/>
              <a:gd name="T16" fmla="*/ 0 w 39"/>
              <a:gd name="T17" fmla="*/ 105001410 h 87"/>
              <a:gd name="T18" fmla="*/ 0 w 39"/>
              <a:gd name="T19" fmla="*/ 230955412 h 87"/>
              <a:gd name="T20" fmla="*/ 25306005 w 39"/>
              <a:gd name="T21" fmla="*/ 367457421 h 87"/>
              <a:gd name="T22" fmla="*/ 59019939 w 39"/>
              <a:gd name="T23" fmla="*/ 503911476 h 87"/>
              <a:gd name="T24" fmla="*/ 109590636 w 39"/>
              <a:gd name="T25" fmla="*/ 629913212 h 87"/>
              <a:gd name="T26" fmla="*/ 160161334 w 39"/>
              <a:gd name="T27" fmla="*/ 755914948 h 87"/>
              <a:gd name="T28" fmla="*/ 210732031 w 39"/>
              <a:gd name="T29" fmla="*/ 850368352 h 87"/>
              <a:gd name="T30" fmla="*/ 278159695 w 39"/>
              <a:gd name="T31" fmla="*/ 902869276 h 87"/>
              <a:gd name="T32" fmla="*/ 320281354 w 39"/>
              <a:gd name="T33" fmla="*/ 913369329 h 87"/>
              <a:gd name="T34" fmla="*/ 328730392 w 39"/>
              <a:gd name="T35" fmla="*/ 734914622 h 87"/>
              <a:gd name="T36" fmla="*/ 286567420 w 39"/>
              <a:gd name="T37" fmla="*/ 524911583 h 87"/>
              <a:gd name="T38" fmla="*/ 227588998 w 39"/>
              <a:gd name="T39" fmla="*/ 304456443 h 87"/>
              <a:gd name="T40" fmla="*/ 168569059 w 39"/>
              <a:gd name="T41" fmla="*/ 94501357 h 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9"/>
              <a:gd name="T64" fmla="*/ 0 h 87"/>
              <a:gd name="T65" fmla="*/ 39 w 39"/>
              <a:gd name="T66" fmla="*/ 87 h 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9" h="87">
                <a:moveTo>
                  <a:pt x="20" y="9"/>
                </a:moveTo>
                <a:lnTo>
                  <a:pt x="19" y="5"/>
                </a:lnTo>
                <a:lnTo>
                  <a:pt x="16" y="2"/>
                </a:lnTo>
                <a:lnTo>
                  <a:pt x="13" y="0"/>
                </a:lnTo>
                <a:lnTo>
                  <a:pt x="8" y="0"/>
                </a:lnTo>
                <a:lnTo>
                  <a:pt x="5" y="1"/>
                </a:lnTo>
                <a:lnTo>
                  <a:pt x="2" y="3"/>
                </a:lnTo>
                <a:lnTo>
                  <a:pt x="0" y="6"/>
                </a:lnTo>
                <a:lnTo>
                  <a:pt x="0" y="10"/>
                </a:lnTo>
                <a:lnTo>
                  <a:pt x="0" y="22"/>
                </a:lnTo>
                <a:lnTo>
                  <a:pt x="3" y="35"/>
                </a:lnTo>
                <a:lnTo>
                  <a:pt x="7" y="48"/>
                </a:lnTo>
                <a:lnTo>
                  <a:pt x="13" y="60"/>
                </a:lnTo>
                <a:lnTo>
                  <a:pt x="19" y="72"/>
                </a:lnTo>
                <a:lnTo>
                  <a:pt x="25" y="81"/>
                </a:lnTo>
                <a:lnTo>
                  <a:pt x="33" y="86"/>
                </a:lnTo>
                <a:lnTo>
                  <a:pt x="38" y="87"/>
                </a:lnTo>
                <a:lnTo>
                  <a:pt x="39" y="70"/>
                </a:lnTo>
                <a:lnTo>
                  <a:pt x="34" y="50"/>
                </a:lnTo>
                <a:lnTo>
                  <a:pt x="27" y="29"/>
                </a:lnTo>
                <a:lnTo>
                  <a:pt x="2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1" name="Freeform 297"/>
          <p:cNvSpPr>
            <a:spLocks/>
          </p:cNvSpPr>
          <p:nvPr/>
        </p:nvSpPr>
        <p:spPr bwMode="auto">
          <a:xfrm>
            <a:off x="7196138" y="5349875"/>
            <a:ext cx="6350" cy="11113"/>
          </a:xfrm>
          <a:custGeom>
            <a:avLst/>
            <a:gdLst>
              <a:gd name="T0" fmla="*/ 117270119 w 34"/>
              <a:gd name="T1" fmla="*/ 72408822 h 51"/>
              <a:gd name="T2" fmla="*/ 117270119 w 34"/>
              <a:gd name="T3" fmla="*/ 82759818 h 51"/>
              <a:gd name="T4" fmla="*/ 117270119 w 34"/>
              <a:gd name="T5" fmla="*/ 82759818 h 51"/>
              <a:gd name="T6" fmla="*/ 117270119 w 34"/>
              <a:gd name="T7" fmla="*/ 82759818 h 51"/>
              <a:gd name="T8" fmla="*/ 117270119 w 34"/>
              <a:gd name="T9" fmla="*/ 82759818 h 51"/>
              <a:gd name="T10" fmla="*/ 110747362 w 34"/>
              <a:gd name="T11" fmla="*/ 51754548 h 51"/>
              <a:gd name="T12" fmla="*/ 91214015 w 34"/>
              <a:gd name="T13" fmla="*/ 10350997 h 51"/>
              <a:gd name="T14" fmla="*/ 71645743 w 34"/>
              <a:gd name="T15" fmla="*/ 0 h 51"/>
              <a:gd name="T16" fmla="*/ 45589451 w 34"/>
              <a:gd name="T17" fmla="*/ 0 h 51"/>
              <a:gd name="T18" fmla="*/ 26056104 w 34"/>
              <a:gd name="T19" fmla="*/ 10350997 h 51"/>
              <a:gd name="T20" fmla="*/ 6522757 w 34"/>
              <a:gd name="T21" fmla="*/ 51754548 h 51"/>
              <a:gd name="T22" fmla="*/ 0 w 34"/>
              <a:gd name="T23" fmla="*/ 82759818 h 51"/>
              <a:gd name="T24" fmla="*/ 0 w 34"/>
              <a:gd name="T25" fmla="*/ 113812591 h 51"/>
              <a:gd name="T26" fmla="*/ 6522757 w 34"/>
              <a:gd name="T27" fmla="*/ 165519637 h 51"/>
              <a:gd name="T28" fmla="*/ 26056104 w 34"/>
              <a:gd name="T29" fmla="*/ 237976179 h 51"/>
              <a:gd name="T30" fmla="*/ 52112209 w 34"/>
              <a:gd name="T31" fmla="*/ 310385000 h 51"/>
              <a:gd name="T32" fmla="*/ 84691257 w 34"/>
              <a:gd name="T33" fmla="*/ 382794040 h 51"/>
              <a:gd name="T34" fmla="*/ 117270119 w 34"/>
              <a:gd name="T35" fmla="*/ 444899367 h 51"/>
              <a:gd name="T36" fmla="*/ 162859571 w 34"/>
              <a:gd name="T37" fmla="*/ 486255634 h 51"/>
              <a:gd name="T38" fmla="*/ 195438619 w 34"/>
              <a:gd name="T39" fmla="*/ 527659186 h 51"/>
              <a:gd name="T40" fmla="*/ 221494724 w 34"/>
              <a:gd name="T41" fmla="*/ 527659186 h 51"/>
              <a:gd name="T42" fmla="*/ 214971966 w 34"/>
              <a:gd name="T43" fmla="*/ 413846595 h 51"/>
              <a:gd name="T44" fmla="*/ 188915862 w 34"/>
              <a:gd name="T45" fmla="*/ 279332228 h 51"/>
              <a:gd name="T46" fmla="*/ 149848981 w 34"/>
              <a:gd name="T47" fmla="*/ 155216361 h 51"/>
              <a:gd name="T48" fmla="*/ 117270119 w 34"/>
              <a:gd name="T49" fmla="*/ 72408822 h 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4"/>
              <a:gd name="T76" fmla="*/ 0 h 51"/>
              <a:gd name="T77" fmla="*/ 34 w 34"/>
              <a:gd name="T78" fmla="*/ 51 h 5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4" h="51">
                <a:moveTo>
                  <a:pt x="18" y="7"/>
                </a:moveTo>
                <a:lnTo>
                  <a:pt x="18" y="8"/>
                </a:lnTo>
                <a:lnTo>
                  <a:pt x="17" y="5"/>
                </a:lnTo>
                <a:lnTo>
                  <a:pt x="14" y="1"/>
                </a:lnTo>
                <a:lnTo>
                  <a:pt x="11" y="0"/>
                </a:lnTo>
                <a:lnTo>
                  <a:pt x="7" y="0"/>
                </a:lnTo>
                <a:lnTo>
                  <a:pt x="4" y="1"/>
                </a:lnTo>
                <a:lnTo>
                  <a:pt x="1" y="5"/>
                </a:lnTo>
                <a:lnTo>
                  <a:pt x="0" y="8"/>
                </a:lnTo>
                <a:lnTo>
                  <a:pt x="0" y="11"/>
                </a:lnTo>
                <a:lnTo>
                  <a:pt x="1" y="16"/>
                </a:lnTo>
                <a:lnTo>
                  <a:pt x="4" y="23"/>
                </a:lnTo>
                <a:lnTo>
                  <a:pt x="8" y="30"/>
                </a:lnTo>
                <a:lnTo>
                  <a:pt x="13" y="37"/>
                </a:lnTo>
                <a:lnTo>
                  <a:pt x="18" y="43"/>
                </a:lnTo>
                <a:lnTo>
                  <a:pt x="25" y="47"/>
                </a:lnTo>
                <a:lnTo>
                  <a:pt x="30" y="51"/>
                </a:lnTo>
                <a:lnTo>
                  <a:pt x="34" y="51"/>
                </a:lnTo>
                <a:lnTo>
                  <a:pt x="33" y="40"/>
                </a:lnTo>
                <a:lnTo>
                  <a:pt x="29" y="27"/>
                </a:lnTo>
                <a:lnTo>
                  <a:pt x="23" y="15"/>
                </a:lnTo>
                <a:lnTo>
                  <a:pt x="18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2" name="Freeform 298"/>
          <p:cNvSpPr>
            <a:spLocks/>
          </p:cNvSpPr>
          <p:nvPr/>
        </p:nvSpPr>
        <p:spPr bwMode="auto">
          <a:xfrm>
            <a:off x="7189788" y="5340350"/>
            <a:ext cx="9525" cy="6350"/>
          </a:xfrm>
          <a:custGeom>
            <a:avLst/>
            <a:gdLst>
              <a:gd name="T0" fmla="*/ 328473145 w 46"/>
              <a:gd name="T1" fmla="*/ 170991068 h 33"/>
              <a:gd name="T2" fmla="*/ 364017339 w 46"/>
              <a:gd name="T3" fmla="*/ 156735703 h 33"/>
              <a:gd name="T4" fmla="*/ 399518671 w 46"/>
              <a:gd name="T5" fmla="*/ 135371032 h 33"/>
              <a:gd name="T6" fmla="*/ 408393900 w 46"/>
              <a:gd name="T7" fmla="*/ 106860109 h 33"/>
              <a:gd name="T8" fmla="*/ 408393900 w 46"/>
              <a:gd name="T9" fmla="*/ 71240073 h 33"/>
              <a:gd name="T10" fmla="*/ 390643234 w 46"/>
              <a:gd name="T11" fmla="*/ 35620036 h 33"/>
              <a:gd name="T12" fmla="*/ 364017339 w 46"/>
              <a:gd name="T13" fmla="*/ 14255365 h 33"/>
              <a:gd name="T14" fmla="*/ 328473145 w 46"/>
              <a:gd name="T15" fmla="*/ 0 h 33"/>
              <a:gd name="T16" fmla="*/ 284096377 w 46"/>
              <a:gd name="T17" fmla="*/ 0 h 33"/>
              <a:gd name="T18" fmla="*/ 257470482 w 46"/>
              <a:gd name="T19" fmla="*/ 0 h 33"/>
              <a:gd name="T20" fmla="*/ 221969151 w 46"/>
              <a:gd name="T21" fmla="*/ 7109114 h 33"/>
              <a:gd name="T22" fmla="*/ 168674291 w 46"/>
              <a:gd name="T23" fmla="*/ 21364671 h 33"/>
              <a:gd name="T24" fmla="*/ 106546857 w 46"/>
              <a:gd name="T25" fmla="*/ 49875402 h 33"/>
              <a:gd name="T26" fmla="*/ 44376768 w 46"/>
              <a:gd name="T27" fmla="*/ 99750995 h 33"/>
              <a:gd name="T28" fmla="*/ 17750666 w 46"/>
              <a:gd name="T29" fmla="*/ 142480145 h 33"/>
              <a:gd name="T30" fmla="*/ 0 w 46"/>
              <a:gd name="T31" fmla="*/ 185246433 h 33"/>
              <a:gd name="T32" fmla="*/ 0 w 46"/>
              <a:gd name="T33" fmla="*/ 206611105 h 33"/>
              <a:gd name="T34" fmla="*/ 26626102 w 46"/>
              <a:gd name="T35" fmla="*/ 220866662 h 33"/>
              <a:gd name="T36" fmla="*/ 62127434 w 46"/>
              <a:gd name="T37" fmla="*/ 235122027 h 33"/>
              <a:gd name="T38" fmla="*/ 106546857 w 46"/>
              <a:gd name="T39" fmla="*/ 235122027 h 33"/>
              <a:gd name="T40" fmla="*/ 142048189 w 46"/>
              <a:gd name="T41" fmla="*/ 235122027 h 33"/>
              <a:gd name="T42" fmla="*/ 186424957 w 46"/>
              <a:gd name="T43" fmla="*/ 220866662 h 33"/>
              <a:gd name="T44" fmla="*/ 230844380 w 46"/>
              <a:gd name="T45" fmla="*/ 213757356 h 33"/>
              <a:gd name="T46" fmla="*/ 284096377 w 46"/>
              <a:gd name="T47" fmla="*/ 199501991 h 33"/>
              <a:gd name="T48" fmla="*/ 328473145 w 46"/>
              <a:gd name="T49" fmla="*/ 170991068 h 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6"/>
              <a:gd name="T76" fmla="*/ 0 h 33"/>
              <a:gd name="T77" fmla="*/ 46 w 46"/>
              <a:gd name="T78" fmla="*/ 33 h 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6" h="33">
                <a:moveTo>
                  <a:pt x="37" y="24"/>
                </a:moveTo>
                <a:lnTo>
                  <a:pt x="41" y="22"/>
                </a:lnTo>
                <a:lnTo>
                  <a:pt x="45" y="19"/>
                </a:lnTo>
                <a:lnTo>
                  <a:pt x="46" y="15"/>
                </a:lnTo>
                <a:lnTo>
                  <a:pt x="46" y="10"/>
                </a:lnTo>
                <a:lnTo>
                  <a:pt x="44" y="5"/>
                </a:lnTo>
                <a:lnTo>
                  <a:pt x="41" y="2"/>
                </a:lnTo>
                <a:lnTo>
                  <a:pt x="37" y="0"/>
                </a:lnTo>
                <a:lnTo>
                  <a:pt x="32" y="0"/>
                </a:lnTo>
                <a:lnTo>
                  <a:pt x="29" y="0"/>
                </a:lnTo>
                <a:lnTo>
                  <a:pt x="25" y="1"/>
                </a:lnTo>
                <a:lnTo>
                  <a:pt x="19" y="3"/>
                </a:lnTo>
                <a:lnTo>
                  <a:pt x="12" y="7"/>
                </a:lnTo>
                <a:lnTo>
                  <a:pt x="5" y="14"/>
                </a:lnTo>
                <a:lnTo>
                  <a:pt x="2" y="20"/>
                </a:lnTo>
                <a:lnTo>
                  <a:pt x="0" y="26"/>
                </a:lnTo>
                <a:lnTo>
                  <a:pt x="0" y="29"/>
                </a:lnTo>
                <a:lnTo>
                  <a:pt x="3" y="31"/>
                </a:lnTo>
                <a:lnTo>
                  <a:pt x="7" y="33"/>
                </a:lnTo>
                <a:lnTo>
                  <a:pt x="12" y="33"/>
                </a:lnTo>
                <a:lnTo>
                  <a:pt x="16" y="33"/>
                </a:lnTo>
                <a:lnTo>
                  <a:pt x="21" y="31"/>
                </a:lnTo>
                <a:lnTo>
                  <a:pt x="26" y="30"/>
                </a:lnTo>
                <a:lnTo>
                  <a:pt x="32" y="28"/>
                </a:lnTo>
                <a:lnTo>
                  <a:pt x="37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3" name="Freeform 299"/>
          <p:cNvSpPr>
            <a:spLocks/>
          </p:cNvSpPr>
          <p:nvPr/>
        </p:nvSpPr>
        <p:spPr bwMode="auto">
          <a:xfrm>
            <a:off x="7146925" y="5327650"/>
            <a:ext cx="36513" cy="49213"/>
          </a:xfrm>
          <a:custGeom>
            <a:avLst/>
            <a:gdLst>
              <a:gd name="T0" fmla="*/ 570617325 w 177"/>
              <a:gd name="T1" fmla="*/ 374490705 h 219"/>
              <a:gd name="T2" fmla="*/ 456485320 w 177"/>
              <a:gd name="T3" fmla="*/ 487959030 h 219"/>
              <a:gd name="T4" fmla="*/ 359928445 w 177"/>
              <a:gd name="T5" fmla="*/ 612789490 h 219"/>
              <a:gd name="T6" fmla="*/ 254562860 w 177"/>
              <a:gd name="T7" fmla="*/ 748931074 h 219"/>
              <a:gd name="T8" fmla="*/ 175581115 w 177"/>
              <a:gd name="T9" fmla="*/ 896485356 h 219"/>
              <a:gd name="T10" fmla="*/ 105323089 w 177"/>
              <a:gd name="T11" fmla="*/ 1055350987 h 219"/>
              <a:gd name="T12" fmla="*/ 52682896 w 177"/>
              <a:gd name="T13" fmla="*/ 1214216844 h 219"/>
              <a:gd name="T14" fmla="*/ 17575130 w 177"/>
              <a:gd name="T15" fmla="*/ 1373082475 h 219"/>
              <a:gd name="T16" fmla="*/ 0 w 177"/>
              <a:gd name="T17" fmla="*/ 1543259681 h 219"/>
              <a:gd name="T18" fmla="*/ 17575130 w 177"/>
              <a:gd name="T19" fmla="*/ 1792920151 h 219"/>
              <a:gd name="T20" fmla="*/ 87790454 w 177"/>
              <a:gd name="T21" fmla="*/ 2008545225 h 219"/>
              <a:gd name="T22" fmla="*/ 201922460 w 177"/>
              <a:gd name="T23" fmla="*/ 2147483647 h 219"/>
              <a:gd name="T24" fmla="*/ 333587100 w 177"/>
              <a:gd name="T25" fmla="*/ 2147483647 h 219"/>
              <a:gd name="T26" fmla="*/ 500359299 w 177"/>
              <a:gd name="T27" fmla="*/ 2147483647 h 219"/>
              <a:gd name="T28" fmla="*/ 684706629 w 177"/>
              <a:gd name="T29" fmla="*/ 2147483647 h 219"/>
              <a:gd name="T30" fmla="*/ 860287744 w 177"/>
              <a:gd name="T31" fmla="*/ 2147483647 h 219"/>
              <a:gd name="T32" fmla="*/ 1035868859 w 177"/>
              <a:gd name="T33" fmla="*/ 2147483647 h 219"/>
              <a:gd name="T34" fmla="*/ 1079742839 w 177"/>
              <a:gd name="T35" fmla="*/ 2147483647 h 219"/>
              <a:gd name="T36" fmla="*/ 1114893099 w 177"/>
              <a:gd name="T37" fmla="*/ 2147483647 h 219"/>
              <a:gd name="T38" fmla="*/ 1141191948 w 177"/>
              <a:gd name="T39" fmla="*/ 2147483647 h 219"/>
              <a:gd name="T40" fmla="*/ 1150000864 w 177"/>
              <a:gd name="T41" fmla="*/ 2147483647 h 219"/>
              <a:gd name="T42" fmla="*/ 1141191948 w 177"/>
              <a:gd name="T43" fmla="*/ 2147483647 h 219"/>
              <a:gd name="T44" fmla="*/ 1114893099 w 177"/>
              <a:gd name="T45" fmla="*/ 2147483647 h 219"/>
              <a:gd name="T46" fmla="*/ 1079742839 w 177"/>
              <a:gd name="T47" fmla="*/ 2147483647 h 219"/>
              <a:gd name="T48" fmla="*/ 1027102438 w 177"/>
              <a:gd name="T49" fmla="*/ 2147483647 h 219"/>
              <a:gd name="T50" fmla="*/ 974419749 w 177"/>
              <a:gd name="T51" fmla="*/ 2147483647 h 219"/>
              <a:gd name="T52" fmla="*/ 930545770 w 177"/>
              <a:gd name="T53" fmla="*/ 2147483647 h 219"/>
              <a:gd name="T54" fmla="*/ 877862874 w 177"/>
              <a:gd name="T55" fmla="*/ 2147483647 h 219"/>
              <a:gd name="T56" fmla="*/ 851521530 w 177"/>
              <a:gd name="T57" fmla="*/ 2147483647 h 219"/>
              <a:gd name="T58" fmla="*/ 763730869 w 177"/>
              <a:gd name="T59" fmla="*/ 2147483647 h 219"/>
              <a:gd name="T60" fmla="*/ 675940414 w 177"/>
              <a:gd name="T61" fmla="*/ 2147483647 h 219"/>
              <a:gd name="T62" fmla="*/ 588149754 w 177"/>
              <a:gd name="T63" fmla="*/ 2147483647 h 219"/>
              <a:gd name="T64" fmla="*/ 491593085 w 177"/>
              <a:gd name="T65" fmla="*/ 2147483647 h 219"/>
              <a:gd name="T66" fmla="*/ 403802424 w 177"/>
              <a:gd name="T67" fmla="*/ 2147483647 h 219"/>
              <a:gd name="T68" fmla="*/ 307245549 w 177"/>
              <a:gd name="T69" fmla="*/ 2099340064 h 219"/>
              <a:gd name="T70" fmla="*/ 228221309 w 177"/>
              <a:gd name="T71" fmla="*/ 1985821403 h 219"/>
              <a:gd name="T72" fmla="*/ 131664434 w 177"/>
              <a:gd name="T73" fmla="*/ 1838317683 h 219"/>
              <a:gd name="T74" fmla="*/ 114132005 w 177"/>
              <a:gd name="T75" fmla="*/ 1656778566 h 219"/>
              <a:gd name="T76" fmla="*/ 122898220 w 177"/>
              <a:gd name="T77" fmla="*/ 1486550799 h 219"/>
              <a:gd name="T78" fmla="*/ 166772199 w 177"/>
              <a:gd name="T79" fmla="*/ 1316323032 h 219"/>
              <a:gd name="T80" fmla="*/ 219455095 w 177"/>
              <a:gd name="T81" fmla="*/ 1157457401 h 219"/>
              <a:gd name="T82" fmla="*/ 298479335 w 177"/>
              <a:gd name="T83" fmla="*/ 1009953680 h 219"/>
              <a:gd name="T84" fmla="*/ 395036210 w 177"/>
              <a:gd name="T85" fmla="*/ 862399399 h 219"/>
              <a:gd name="T86" fmla="*/ 491593085 w 177"/>
              <a:gd name="T87" fmla="*/ 737619725 h 219"/>
              <a:gd name="T88" fmla="*/ 614491305 w 177"/>
              <a:gd name="T89" fmla="*/ 624100839 h 219"/>
              <a:gd name="T90" fmla="*/ 737389524 w 177"/>
              <a:gd name="T91" fmla="*/ 510632515 h 219"/>
              <a:gd name="T92" fmla="*/ 860287744 w 177"/>
              <a:gd name="T93" fmla="*/ 419888237 h 219"/>
              <a:gd name="T94" fmla="*/ 991994880 w 177"/>
              <a:gd name="T95" fmla="*/ 329093398 h 219"/>
              <a:gd name="T96" fmla="*/ 1114893099 w 177"/>
              <a:gd name="T97" fmla="*/ 260972045 h 219"/>
              <a:gd name="T98" fmla="*/ 1237791319 w 177"/>
              <a:gd name="T99" fmla="*/ 192901252 h 219"/>
              <a:gd name="T100" fmla="*/ 1351880623 w 177"/>
              <a:gd name="T101" fmla="*/ 136192146 h 219"/>
              <a:gd name="T102" fmla="*/ 1466012628 w 177"/>
              <a:gd name="T103" fmla="*/ 102106413 h 219"/>
              <a:gd name="T104" fmla="*/ 1553803289 w 177"/>
              <a:gd name="T105" fmla="*/ 79432928 h 219"/>
              <a:gd name="T106" fmla="*/ 1492354179 w 177"/>
              <a:gd name="T107" fmla="*/ 22673485 h 219"/>
              <a:gd name="T108" fmla="*/ 1387030883 w 177"/>
              <a:gd name="T109" fmla="*/ 0 h 219"/>
              <a:gd name="T110" fmla="*/ 1272899084 w 177"/>
              <a:gd name="T111" fmla="*/ 22673485 h 219"/>
              <a:gd name="T112" fmla="*/ 1132425734 w 177"/>
              <a:gd name="T113" fmla="*/ 68070792 h 219"/>
              <a:gd name="T114" fmla="*/ 974419749 w 177"/>
              <a:gd name="T115" fmla="*/ 124830235 h 219"/>
              <a:gd name="T116" fmla="*/ 825179979 w 177"/>
              <a:gd name="T117" fmla="*/ 192901252 h 219"/>
              <a:gd name="T118" fmla="*/ 684706629 w 177"/>
              <a:gd name="T119" fmla="*/ 295058002 h 219"/>
              <a:gd name="T120" fmla="*/ 570617325 w 177"/>
              <a:gd name="T121" fmla="*/ 374490705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4" name="Freeform 300"/>
          <p:cNvSpPr>
            <a:spLocks/>
          </p:cNvSpPr>
          <p:nvPr/>
        </p:nvSpPr>
        <p:spPr bwMode="auto">
          <a:xfrm>
            <a:off x="7207250" y="5326063"/>
            <a:ext cx="23813" cy="39687"/>
          </a:xfrm>
          <a:custGeom>
            <a:avLst/>
            <a:gdLst>
              <a:gd name="T0" fmla="*/ 861243529 w 115"/>
              <a:gd name="T1" fmla="*/ 725235102 h 170"/>
              <a:gd name="T2" fmla="*/ 887870604 w 115"/>
              <a:gd name="T3" fmla="*/ 954245434 h 170"/>
              <a:gd name="T4" fmla="*/ 870119358 w 115"/>
              <a:gd name="T5" fmla="*/ 1145105353 h 170"/>
              <a:gd name="T6" fmla="*/ 807946514 w 115"/>
              <a:gd name="T7" fmla="*/ 1310513532 h 170"/>
              <a:gd name="T8" fmla="*/ 710313629 w 115"/>
              <a:gd name="T9" fmla="*/ 1450470438 h 170"/>
              <a:gd name="T10" fmla="*/ 603762464 w 115"/>
              <a:gd name="T11" fmla="*/ 1590427110 h 170"/>
              <a:gd name="T12" fmla="*/ 479459639 w 115"/>
              <a:gd name="T13" fmla="*/ 1717630715 h 170"/>
              <a:gd name="T14" fmla="*/ 346281191 w 115"/>
              <a:gd name="T15" fmla="*/ 1844888948 h 170"/>
              <a:gd name="T16" fmla="*/ 239729819 w 115"/>
              <a:gd name="T17" fmla="*/ 1972092553 h 170"/>
              <a:gd name="T18" fmla="*/ 221978367 w 115"/>
              <a:gd name="T19" fmla="*/ 2010297127 h 170"/>
              <a:gd name="T20" fmla="*/ 204226914 w 115"/>
              <a:gd name="T21" fmla="*/ 2035694239 h 170"/>
              <a:gd name="T22" fmla="*/ 204226914 w 115"/>
              <a:gd name="T23" fmla="*/ 2086597486 h 170"/>
              <a:gd name="T24" fmla="*/ 230854197 w 115"/>
              <a:gd name="T25" fmla="*/ 2124802293 h 170"/>
              <a:gd name="T26" fmla="*/ 248605442 w 115"/>
              <a:gd name="T27" fmla="*/ 2147483647 h 170"/>
              <a:gd name="T28" fmla="*/ 275232725 w 115"/>
              <a:gd name="T29" fmla="*/ 2147483647 h 170"/>
              <a:gd name="T30" fmla="*/ 301859800 w 115"/>
              <a:gd name="T31" fmla="*/ 2147483647 h 170"/>
              <a:gd name="T32" fmla="*/ 328529739 w 115"/>
              <a:gd name="T33" fmla="*/ 2147483647 h 170"/>
              <a:gd name="T34" fmla="*/ 470583809 w 115"/>
              <a:gd name="T35" fmla="*/ 2022995800 h 170"/>
              <a:gd name="T36" fmla="*/ 612638086 w 115"/>
              <a:gd name="T37" fmla="*/ 1895737567 h 170"/>
              <a:gd name="T38" fmla="*/ 736940911 w 115"/>
              <a:gd name="T39" fmla="*/ 1743082222 h 170"/>
              <a:gd name="T40" fmla="*/ 861243529 w 115"/>
              <a:gd name="T41" fmla="*/ 1564975370 h 170"/>
              <a:gd name="T42" fmla="*/ 941124962 w 115"/>
              <a:gd name="T43" fmla="*/ 1374115451 h 170"/>
              <a:gd name="T44" fmla="*/ 1003297806 w 115"/>
              <a:gd name="T45" fmla="*/ 1157803792 h 170"/>
              <a:gd name="T46" fmla="*/ 1021049258 w 115"/>
              <a:gd name="T47" fmla="*/ 928793694 h 170"/>
              <a:gd name="T48" fmla="*/ 985546353 w 115"/>
              <a:gd name="T49" fmla="*/ 674331855 h 170"/>
              <a:gd name="T50" fmla="*/ 896746434 w 115"/>
              <a:gd name="T51" fmla="*/ 496225004 h 170"/>
              <a:gd name="T52" fmla="*/ 790195062 w 115"/>
              <a:gd name="T53" fmla="*/ 330816591 h 170"/>
              <a:gd name="T54" fmla="*/ 639265162 w 115"/>
              <a:gd name="T55" fmla="*/ 190859919 h 170"/>
              <a:gd name="T56" fmla="*/ 488335262 w 115"/>
              <a:gd name="T57" fmla="*/ 101806493 h 170"/>
              <a:gd name="T58" fmla="*/ 328529739 w 115"/>
              <a:gd name="T59" fmla="*/ 25451740 h 170"/>
              <a:gd name="T60" fmla="*/ 186432598 w 115"/>
              <a:gd name="T61" fmla="*/ 0 h 170"/>
              <a:gd name="T62" fmla="*/ 79924297 w 115"/>
              <a:gd name="T63" fmla="*/ 12698673 h 170"/>
              <a:gd name="T64" fmla="*/ 0 w 115"/>
              <a:gd name="T65" fmla="*/ 63601919 h 170"/>
              <a:gd name="T66" fmla="*/ 133178447 w 115"/>
              <a:gd name="T67" fmla="*/ 127258233 h 170"/>
              <a:gd name="T68" fmla="*/ 266356895 w 115"/>
              <a:gd name="T69" fmla="*/ 165408412 h 170"/>
              <a:gd name="T70" fmla="*/ 381783890 w 115"/>
              <a:gd name="T71" fmla="*/ 203558592 h 170"/>
              <a:gd name="T72" fmla="*/ 506086714 w 115"/>
              <a:gd name="T73" fmla="*/ 254461838 h 170"/>
              <a:gd name="T74" fmla="*/ 621513709 w 115"/>
              <a:gd name="T75" fmla="*/ 330816591 h 170"/>
              <a:gd name="T76" fmla="*/ 719189458 w 115"/>
              <a:gd name="T77" fmla="*/ 419870017 h 170"/>
              <a:gd name="T78" fmla="*/ 807946514 w 115"/>
              <a:gd name="T79" fmla="*/ 547073856 h 170"/>
              <a:gd name="T80" fmla="*/ 861243529 w 115"/>
              <a:gd name="T81" fmla="*/ 725235102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5" name="Freeform 301"/>
          <p:cNvSpPr>
            <a:spLocks/>
          </p:cNvSpPr>
          <p:nvPr/>
        </p:nvSpPr>
        <p:spPr bwMode="auto">
          <a:xfrm>
            <a:off x="7124700" y="5318125"/>
            <a:ext cx="57150" cy="79375"/>
          </a:xfrm>
          <a:custGeom>
            <a:avLst/>
            <a:gdLst>
              <a:gd name="T0" fmla="*/ 695998012 w 289"/>
              <a:gd name="T1" fmla="*/ 745293366 h 352"/>
              <a:gd name="T2" fmla="*/ 371188459 w 289"/>
              <a:gd name="T3" fmla="*/ 1215442992 h 352"/>
              <a:gd name="T4" fmla="*/ 123729552 w 289"/>
              <a:gd name="T5" fmla="*/ 1788765009 h 352"/>
              <a:gd name="T6" fmla="*/ 0 w 289"/>
              <a:gd name="T7" fmla="*/ 2147483647 h 352"/>
              <a:gd name="T8" fmla="*/ 23189453 w 289"/>
              <a:gd name="T9" fmla="*/ 2147483647 h 352"/>
              <a:gd name="T10" fmla="*/ 77350449 w 289"/>
              <a:gd name="T11" fmla="*/ 2147483647 h 352"/>
              <a:gd name="T12" fmla="*/ 146919005 w 289"/>
              <a:gd name="T13" fmla="*/ 2147483647 h 352"/>
              <a:gd name="T14" fmla="*/ 239716169 w 289"/>
              <a:gd name="T15" fmla="*/ 2147483647 h 352"/>
              <a:gd name="T16" fmla="*/ 394377912 w 289"/>
              <a:gd name="T17" fmla="*/ 2147483647 h 352"/>
              <a:gd name="T18" fmla="*/ 603200848 w 289"/>
              <a:gd name="T19" fmla="*/ 2147483647 h 352"/>
              <a:gd name="T20" fmla="*/ 827431345 w 289"/>
              <a:gd name="T21" fmla="*/ 2147483647 h 352"/>
              <a:gd name="T22" fmla="*/ 1059443536 w 289"/>
              <a:gd name="T23" fmla="*/ 2147483647 h 352"/>
              <a:gd name="T24" fmla="*/ 1291416968 w 289"/>
              <a:gd name="T25" fmla="*/ 2147483647 h 352"/>
              <a:gd name="T26" fmla="*/ 1531172094 w 289"/>
              <a:gd name="T27" fmla="*/ 2147483647 h 352"/>
              <a:gd name="T28" fmla="*/ 1770888264 w 289"/>
              <a:gd name="T29" fmla="*/ 2147483647 h 352"/>
              <a:gd name="T30" fmla="*/ 2010604433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041536821 w 289"/>
              <a:gd name="T41" fmla="*/ 2147483647 h 352"/>
              <a:gd name="T42" fmla="*/ 1817267170 w 289"/>
              <a:gd name="T43" fmla="*/ 2147483647 h 352"/>
              <a:gd name="T44" fmla="*/ 1600740651 w 289"/>
              <a:gd name="T45" fmla="*/ 2147483647 h 352"/>
              <a:gd name="T46" fmla="*/ 1384213934 w 289"/>
              <a:gd name="T47" fmla="*/ 2147483647 h 352"/>
              <a:gd name="T48" fmla="*/ 1159983635 w 289"/>
              <a:gd name="T49" fmla="*/ 2147483647 h 352"/>
              <a:gd name="T50" fmla="*/ 943456919 w 289"/>
              <a:gd name="T51" fmla="*/ 2147483647 h 352"/>
              <a:gd name="T52" fmla="*/ 734634181 w 289"/>
              <a:gd name="T53" fmla="*/ 2147483647 h 352"/>
              <a:gd name="T54" fmla="*/ 525850399 w 289"/>
              <a:gd name="T55" fmla="*/ 2147483647 h 352"/>
              <a:gd name="T56" fmla="*/ 347999006 w 289"/>
              <a:gd name="T57" fmla="*/ 2147483647 h 352"/>
              <a:gd name="T58" fmla="*/ 247458907 w 289"/>
              <a:gd name="T59" fmla="*/ 2147483647 h 352"/>
              <a:gd name="T60" fmla="*/ 208783781 w 289"/>
              <a:gd name="T61" fmla="*/ 2147483647 h 352"/>
              <a:gd name="T62" fmla="*/ 262944777 w 289"/>
              <a:gd name="T63" fmla="*/ 2098333597 h 352"/>
              <a:gd name="T64" fmla="*/ 347999006 w 289"/>
              <a:gd name="T65" fmla="*/ 1754340162 h 352"/>
              <a:gd name="T66" fmla="*/ 471728558 w 289"/>
              <a:gd name="T67" fmla="*/ 1456212848 h 352"/>
              <a:gd name="T68" fmla="*/ 618647563 w 289"/>
              <a:gd name="T69" fmla="*/ 1181018145 h 352"/>
              <a:gd name="T70" fmla="*/ 788795176 w 289"/>
              <a:gd name="T71" fmla="*/ 940248288 h 352"/>
              <a:gd name="T72" fmla="*/ 997578958 w 289"/>
              <a:gd name="T73" fmla="*/ 676494634 h 352"/>
              <a:gd name="T74" fmla="*/ 1252780799 w 289"/>
              <a:gd name="T75" fmla="*/ 435724778 h 352"/>
              <a:gd name="T76" fmla="*/ 1523429159 w 289"/>
              <a:gd name="T77" fmla="*/ 229328807 h 352"/>
              <a:gd name="T78" fmla="*/ 1755402591 w 289"/>
              <a:gd name="T79" fmla="*/ 68798732 h 352"/>
              <a:gd name="T80" fmla="*/ 1763145329 w 289"/>
              <a:gd name="T81" fmla="*/ 0 h 352"/>
              <a:gd name="T82" fmla="*/ 1531172094 w 289"/>
              <a:gd name="T83" fmla="*/ 57306721 h 352"/>
              <a:gd name="T84" fmla="*/ 1252780799 w 289"/>
              <a:gd name="T85" fmla="*/ 206395971 h 352"/>
              <a:gd name="T86" fmla="*/ 982093087 w 289"/>
              <a:gd name="T87" fmla="*/ 412791942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6" name="Freeform 302"/>
          <p:cNvSpPr>
            <a:spLocks/>
          </p:cNvSpPr>
          <p:nvPr/>
        </p:nvSpPr>
        <p:spPr bwMode="auto">
          <a:xfrm>
            <a:off x="7205663" y="5314950"/>
            <a:ext cx="50800" cy="53975"/>
          </a:xfrm>
          <a:custGeom>
            <a:avLst/>
            <a:gdLst>
              <a:gd name="T0" fmla="*/ 1720304706 w 252"/>
              <a:gd name="T1" fmla="*/ 872381158 h 235"/>
              <a:gd name="T2" fmla="*/ 1818606738 w 252"/>
              <a:gd name="T3" fmla="*/ 1029902487 h 235"/>
              <a:gd name="T4" fmla="*/ 1867778114 w 252"/>
              <a:gd name="T5" fmla="*/ 1211637690 h 235"/>
              <a:gd name="T6" fmla="*/ 1900531817 w 252"/>
              <a:gd name="T7" fmla="*/ 1405506014 h 235"/>
              <a:gd name="T8" fmla="*/ 1900531817 w 252"/>
              <a:gd name="T9" fmla="*/ 1611507688 h 235"/>
              <a:gd name="T10" fmla="*/ 1884154865 w 252"/>
              <a:gd name="T11" fmla="*/ 1781109541 h 235"/>
              <a:gd name="T12" fmla="*/ 1851401162 w 252"/>
              <a:gd name="T13" fmla="*/ 1926497520 h 235"/>
              <a:gd name="T14" fmla="*/ 1785853035 w 252"/>
              <a:gd name="T15" fmla="*/ 2071885498 h 235"/>
              <a:gd name="T16" fmla="*/ 1728513543 w 252"/>
              <a:gd name="T17" fmla="*/ 2147483647 h 235"/>
              <a:gd name="T18" fmla="*/ 1654797300 w 252"/>
              <a:gd name="T19" fmla="*/ 2147483647 h 235"/>
              <a:gd name="T20" fmla="*/ 1572872221 w 252"/>
              <a:gd name="T21" fmla="*/ 2147483647 h 235"/>
              <a:gd name="T22" fmla="*/ 1499115257 w 252"/>
              <a:gd name="T23" fmla="*/ 2147483647 h 235"/>
              <a:gd name="T24" fmla="*/ 1417230697 w 252"/>
              <a:gd name="T25" fmla="*/ 2147483647 h 235"/>
              <a:gd name="T26" fmla="*/ 1400813225 w 252"/>
              <a:gd name="T27" fmla="*/ 2147483647 h 235"/>
              <a:gd name="T28" fmla="*/ 1392645110 w 252"/>
              <a:gd name="T29" fmla="*/ 2147483647 h 235"/>
              <a:gd name="T30" fmla="*/ 1400813225 w 252"/>
              <a:gd name="T31" fmla="*/ 2147483647 h 235"/>
              <a:gd name="T32" fmla="*/ 1417230697 w 252"/>
              <a:gd name="T33" fmla="*/ 2147483647 h 235"/>
              <a:gd name="T34" fmla="*/ 1441775765 w 252"/>
              <a:gd name="T35" fmla="*/ 2147483647 h 235"/>
              <a:gd name="T36" fmla="*/ 1474570189 w 252"/>
              <a:gd name="T37" fmla="*/ 2147483647 h 235"/>
              <a:gd name="T38" fmla="*/ 1507323892 w 252"/>
              <a:gd name="T39" fmla="*/ 2147483647 h 235"/>
              <a:gd name="T40" fmla="*/ 1531909681 w 252"/>
              <a:gd name="T41" fmla="*/ 2147483647 h 235"/>
              <a:gd name="T42" fmla="*/ 1703927956 w 252"/>
              <a:gd name="T43" fmla="*/ 2147483647 h 235"/>
              <a:gd name="T44" fmla="*/ 1843192325 w 252"/>
              <a:gd name="T45" fmla="*/ 2147483647 h 235"/>
              <a:gd name="T46" fmla="*/ 1957871310 w 252"/>
              <a:gd name="T47" fmla="*/ 2147483647 h 235"/>
              <a:gd name="T48" fmla="*/ 2039796389 w 252"/>
              <a:gd name="T49" fmla="*/ 1890150525 h 235"/>
              <a:gd name="T50" fmla="*/ 2064381976 w 252"/>
              <a:gd name="T51" fmla="*/ 1587240988 h 235"/>
              <a:gd name="T52" fmla="*/ 2048005024 w 252"/>
              <a:gd name="T53" fmla="*/ 1308598151 h 235"/>
              <a:gd name="T54" fmla="*/ 1982456897 w 252"/>
              <a:gd name="T55" fmla="*/ 1029902487 h 235"/>
              <a:gd name="T56" fmla="*/ 1843192325 w 252"/>
              <a:gd name="T57" fmla="*/ 787553819 h 235"/>
              <a:gd name="T58" fmla="*/ 1736722379 w 252"/>
              <a:gd name="T59" fmla="*/ 654299190 h 235"/>
              <a:gd name="T60" fmla="*/ 1613834760 w 252"/>
              <a:gd name="T61" fmla="*/ 545257976 h 235"/>
              <a:gd name="T62" fmla="*/ 1482738305 w 252"/>
              <a:gd name="T63" fmla="*/ 436216992 h 235"/>
              <a:gd name="T64" fmla="*/ 1343473733 w 252"/>
              <a:gd name="T65" fmla="*/ 351389653 h 235"/>
              <a:gd name="T66" fmla="*/ 1196041046 w 252"/>
              <a:gd name="T67" fmla="*/ 266562313 h 235"/>
              <a:gd name="T68" fmla="*/ 1040399724 w 252"/>
              <a:gd name="T69" fmla="*/ 206001674 h 235"/>
              <a:gd name="T70" fmla="*/ 892926517 w 252"/>
              <a:gd name="T71" fmla="*/ 145387979 h 235"/>
              <a:gd name="T72" fmla="*/ 737284994 w 252"/>
              <a:gd name="T73" fmla="*/ 84827340 h 235"/>
              <a:gd name="T74" fmla="*/ 598020624 w 252"/>
              <a:gd name="T75" fmla="*/ 48480345 h 235"/>
              <a:gd name="T76" fmla="*/ 466924168 w 252"/>
              <a:gd name="T77" fmla="*/ 24213874 h 235"/>
              <a:gd name="T78" fmla="*/ 344077270 w 252"/>
              <a:gd name="T79" fmla="*/ 0 h 235"/>
              <a:gd name="T80" fmla="*/ 229357767 w 252"/>
              <a:gd name="T81" fmla="*/ 0 h 235"/>
              <a:gd name="T82" fmla="*/ 139264571 w 252"/>
              <a:gd name="T83" fmla="*/ 0 h 235"/>
              <a:gd name="T84" fmla="*/ 65548127 w 252"/>
              <a:gd name="T85" fmla="*/ 12133350 h 235"/>
              <a:gd name="T86" fmla="*/ 24585587 w 252"/>
              <a:gd name="T87" fmla="*/ 36346995 h 235"/>
              <a:gd name="T88" fmla="*/ 0 w 252"/>
              <a:gd name="T89" fmla="*/ 60560869 h 235"/>
              <a:gd name="T90" fmla="*/ 81925079 w 252"/>
              <a:gd name="T91" fmla="*/ 84827340 h 235"/>
              <a:gd name="T92" fmla="*/ 180227111 w 252"/>
              <a:gd name="T93" fmla="*/ 96907863 h 235"/>
              <a:gd name="T94" fmla="*/ 270320306 w 252"/>
              <a:gd name="T95" fmla="*/ 133254858 h 235"/>
              <a:gd name="T96" fmla="*/ 376830973 w 252"/>
              <a:gd name="T97" fmla="*/ 157521329 h 235"/>
              <a:gd name="T98" fmla="*/ 491509756 w 252"/>
              <a:gd name="T99" fmla="*/ 181735203 h 235"/>
              <a:gd name="T100" fmla="*/ 598020624 w 252"/>
              <a:gd name="T101" fmla="*/ 206001674 h 235"/>
              <a:gd name="T102" fmla="*/ 712699406 w 252"/>
              <a:gd name="T103" fmla="*/ 242348669 h 235"/>
              <a:gd name="T104" fmla="*/ 835587025 w 252"/>
              <a:gd name="T105" fmla="*/ 278695663 h 235"/>
              <a:gd name="T106" fmla="*/ 942097692 w 252"/>
              <a:gd name="T107" fmla="*/ 339256532 h 235"/>
              <a:gd name="T108" fmla="*/ 1064944792 w 252"/>
              <a:gd name="T109" fmla="*/ 387736647 h 235"/>
              <a:gd name="T110" fmla="*/ 1187832411 w 252"/>
              <a:gd name="T111" fmla="*/ 448297516 h 235"/>
              <a:gd name="T112" fmla="*/ 1302511194 w 252"/>
              <a:gd name="T113" fmla="*/ 520991506 h 235"/>
              <a:gd name="T114" fmla="*/ 1409022062 w 252"/>
              <a:gd name="T115" fmla="*/ 593685495 h 235"/>
              <a:gd name="T116" fmla="*/ 1523700844 w 252"/>
              <a:gd name="T117" fmla="*/ 666379714 h 235"/>
              <a:gd name="T118" fmla="*/ 1622002876 w 252"/>
              <a:gd name="T119" fmla="*/ 775473525 h 235"/>
              <a:gd name="T120" fmla="*/ 1720304706 w 252"/>
              <a:gd name="T121" fmla="*/ 872381158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7" name="Freeform 303"/>
          <p:cNvSpPr>
            <a:spLocks/>
          </p:cNvSpPr>
          <p:nvPr/>
        </p:nvSpPr>
        <p:spPr bwMode="auto">
          <a:xfrm>
            <a:off x="7105650" y="5343525"/>
            <a:ext cx="20638" cy="50800"/>
          </a:xfrm>
          <a:custGeom>
            <a:avLst/>
            <a:gdLst>
              <a:gd name="T0" fmla="*/ 0 w 103"/>
              <a:gd name="T1" fmla="*/ 1477416400 h 220"/>
              <a:gd name="T2" fmla="*/ 0 w 103"/>
              <a:gd name="T3" fmla="*/ 1699010156 h 220"/>
              <a:gd name="T4" fmla="*/ 32158412 w 103"/>
              <a:gd name="T5" fmla="*/ 1908340562 h 220"/>
              <a:gd name="T6" fmla="*/ 96515110 w 103"/>
              <a:gd name="T7" fmla="*/ 2105300936 h 220"/>
              <a:gd name="T8" fmla="*/ 176971050 w 103"/>
              <a:gd name="T9" fmla="*/ 2147483647 h 220"/>
              <a:gd name="T10" fmla="*/ 281555819 w 103"/>
              <a:gd name="T11" fmla="*/ 2147483647 h 220"/>
              <a:gd name="T12" fmla="*/ 402199756 w 103"/>
              <a:gd name="T13" fmla="*/ 2147483647 h 220"/>
              <a:gd name="T14" fmla="*/ 530913351 w 103"/>
              <a:gd name="T15" fmla="*/ 2147483647 h 220"/>
              <a:gd name="T16" fmla="*/ 667696606 w 103"/>
              <a:gd name="T17" fmla="*/ 2147483647 h 220"/>
              <a:gd name="T18" fmla="*/ 715954060 w 103"/>
              <a:gd name="T19" fmla="*/ 2147483647 h 220"/>
              <a:gd name="T20" fmla="*/ 756182131 w 103"/>
              <a:gd name="T21" fmla="*/ 2147483647 h 220"/>
              <a:gd name="T22" fmla="*/ 788340342 w 103"/>
              <a:gd name="T23" fmla="*/ 2147483647 h 220"/>
              <a:gd name="T24" fmla="*/ 804439585 w 103"/>
              <a:gd name="T25" fmla="*/ 2147483647 h 220"/>
              <a:gd name="T26" fmla="*/ 804439585 w 103"/>
              <a:gd name="T27" fmla="*/ 2147483647 h 220"/>
              <a:gd name="T28" fmla="*/ 796410201 w 103"/>
              <a:gd name="T29" fmla="*/ 2147483647 h 220"/>
              <a:gd name="T30" fmla="*/ 772241099 w 103"/>
              <a:gd name="T31" fmla="*/ 2147483647 h 220"/>
              <a:gd name="T32" fmla="*/ 732053303 w 103"/>
              <a:gd name="T33" fmla="*/ 2147483647 h 220"/>
              <a:gd name="T34" fmla="*/ 595270049 w 103"/>
              <a:gd name="T35" fmla="*/ 2147483647 h 220"/>
              <a:gd name="T36" fmla="*/ 466556453 w 103"/>
              <a:gd name="T37" fmla="*/ 2147483647 h 220"/>
              <a:gd name="T38" fmla="*/ 362011959 w 103"/>
              <a:gd name="T39" fmla="*/ 2056087513 h 220"/>
              <a:gd name="T40" fmla="*/ 289585403 w 103"/>
              <a:gd name="T41" fmla="*/ 1896023871 h 220"/>
              <a:gd name="T42" fmla="*/ 241327948 w 103"/>
              <a:gd name="T43" fmla="*/ 1699010156 h 220"/>
              <a:gd name="T44" fmla="*/ 217199121 w 103"/>
              <a:gd name="T45" fmla="*/ 1489733091 h 220"/>
              <a:gd name="T46" fmla="*/ 217199121 w 103"/>
              <a:gd name="T47" fmla="*/ 1268139335 h 220"/>
              <a:gd name="T48" fmla="*/ 257427191 w 103"/>
              <a:gd name="T49" fmla="*/ 1021858856 h 220"/>
              <a:gd name="T50" fmla="*/ 313714231 w 103"/>
              <a:gd name="T51" fmla="*/ 849531864 h 220"/>
              <a:gd name="T52" fmla="*/ 410269414 w 103"/>
              <a:gd name="T53" fmla="*/ 689467991 h 220"/>
              <a:gd name="T54" fmla="*/ 506784524 w 103"/>
              <a:gd name="T55" fmla="*/ 529404349 h 220"/>
              <a:gd name="T56" fmla="*/ 619398877 w 103"/>
              <a:gd name="T57" fmla="*/ 381657398 h 220"/>
              <a:gd name="T58" fmla="*/ 715954060 w 103"/>
              <a:gd name="T59" fmla="*/ 258543829 h 220"/>
              <a:gd name="T60" fmla="*/ 788340342 w 103"/>
              <a:gd name="T61" fmla="*/ 147746951 h 220"/>
              <a:gd name="T62" fmla="*/ 828568413 w 103"/>
              <a:gd name="T63" fmla="*/ 61583455 h 220"/>
              <a:gd name="T64" fmla="*/ 828568413 w 103"/>
              <a:gd name="T65" fmla="*/ 0 h 220"/>
              <a:gd name="T66" fmla="*/ 740082888 w 103"/>
              <a:gd name="T67" fmla="*/ 49266764 h 220"/>
              <a:gd name="T68" fmla="*/ 619398877 w 103"/>
              <a:gd name="T69" fmla="*/ 147746951 h 220"/>
              <a:gd name="T70" fmla="*/ 490725355 w 103"/>
              <a:gd name="T71" fmla="*/ 307810593 h 220"/>
              <a:gd name="T72" fmla="*/ 353942301 w 103"/>
              <a:gd name="T73" fmla="*/ 492454276 h 220"/>
              <a:gd name="T74" fmla="*/ 233298364 w 103"/>
              <a:gd name="T75" fmla="*/ 701784682 h 220"/>
              <a:gd name="T76" fmla="*/ 128713596 w 103"/>
              <a:gd name="T77" fmla="*/ 948012051 h 220"/>
              <a:gd name="T78" fmla="*/ 48257455 w 103"/>
              <a:gd name="T79" fmla="*/ 1206555880 h 220"/>
              <a:gd name="T80" fmla="*/ 0 w 103"/>
              <a:gd name="T81" fmla="*/ 1477416400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8" name="Freeform 304"/>
          <p:cNvSpPr>
            <a:spLocks/>
          </p:cNvSpPr>
          <p:nvPr/>
        </p:nvSpPr>
        <p:spPr bwMode="auto">
          <a:xfrm>
            <a:off x="7246938" y="5311775"/>
            <a:ext cx="44450" cy="65088"/>
          </a:xfrm>
          <a:custGeom>
            <a:avLst/>
            <a:gdLst>
              <a:gd name="T0" fmla="*/ 1534104466 w 220"/>
              <a:gd name="T1" fmla="*/ 1327465240 h 288"/>
              <a:gd name="T2" fmla="*/ 1616606495 w 220"/>
              <a:gd name="T3" fmla="*/ 1535242408 h 288"/>
              <a:gd name="T4" fmla="*/ 1666083184 w 220"/>
              <a:gd name="T5" fmla="*/ 1766105928 h 288"/>
              <a:gd name="T6" fmla="*/ 1641344940 w 220"/>
              <a:gd name="T7" fmla="*/ 2008512624 h 288"/>
              <a:gd name="T8" fmla="*/ 1534104466 w 220"/>
              <a:gd name="T9" fmla="*/ 2147483647 h 288"/>
              <a:gd name="T10" fmla="*/ 1385674400 w 220"/>
              <a:gd name="T11" fmla="*/ 2147483647 h 288"/>
              <a:gd name="T12" fmla="*/ 1220711156 w 220"/>
              <a:gd name="T13" fmla="*/ 2147483647 h 288"/>
              <a:gd name="T14" fmla="*/ 1047501830 w 220"/>
              <a:gd name="T15" fmla="*/ 2147483647 h 288"/>
              <a:gd name="T16" fmla="*/ 948507640 w 220"/>
              <a:gd name="T17" fmla="*/ 2147483647 h 288"/>
              <a:gd name="T18" fmla="*/ 907277032 w 220"/>
              <a:gd name="T19" fmla="*/ 2147483647 h 288"/>
              <a:gd name="T20" fmla="*/ 882538788 w 220"/>
              <a:gd name="T21" fmla="*/ 2147483647 h 288"/>
              <a:gd name="T22" fmla="*/ 899030951 w 220"/>
              <a:gd name="T23" fmla="*/ 2147483647 h 288"/>
              <a:gd name="T24" fmla="*/ 965000004 w 220"/>
              <a:gd name="T25" fmla="*/ 2147483647 h 288"/>
              <a:gd name="T26" fmla="*/ 1022763587 w 220"/>
              <a:gd name="T27" fmla="*/ 2147483647 h 288"/>
              <a:gd name="T28" fmla="*/ 1138209127 w 220"/>
              <a:gd name="T29" fmla="*/ 2147483647 h 288"/>
              <a:gd name="T30" fmla="*/ 1327910817 w 220"/>
              <a:gd name="T31" fmla="*/ 2147483647 h 288"/>
              <a:gd name="T32" fmla="*/ 1525858385 w 220"/>
              <a:gd name="T33" fmla="*/ 2147483647 h 288"/>
              <a:gd name="T34" fmla="*/ 1699067710 w 220"/>
              <a:gd name="T35" fmla="*/ 2147483647 h 288"/>
              <a:gd name="T36" fmla="*/ 1806307983 w 220"/>
              <a:gd name="T37" fmla="*/ 1996969448 h 288"/>
              <a:gd name="T38" fmla="*/ 1798061901 w 220"/>
              <a:gd name="T39" fmla="*/ 1627587816 h 288"/>
              <a:gd name="T40" fmla="*/ 1682575346 w 220"/>
              <a:gd name="T41" fmla="*/ 1281292536 h 288"/>
              <a:gd name="T42" fmla="*/ 1501119940 w 220"/>
              <a:gd name="T43" fmla="*/ 992713136 h 288"/>
              <a:gd name="T44" fmla="*/ 1303172371 w 220"/>
              <a:gd name="T45" fmla="*/ 808022320 h 288"/>
              <a:gd name="T46" fmla="*/ 1105224803 w 220"/>
              <a:gd name="T47" fmla="*/ 646417856 h 288"/>
              <a:gd name="T48" fmla="*/ 899030951 w 220"/>
              <a:gd name="T49" fmla="*/ 496356568 h 288"/>
              <a:gd name="T50" fmla="*/ 684591018 w 220"/>
              <a:gd name="T51" fmla="*/ 334752104 h 288"/>
              <a:gd name="T52" fmla="*/ 486643449 w 220"/>
              <a:gd name="T53" fmla="*/ 196233992 h 288"/>
              <a:gd name="T54" fmla="*/ 296941962 w 220"/>
              <a:gd name="T55" fmla="*/ 80802232 h 288"/>
              <a:gd name="T56" fmla="*/ 148470880 w 220"/>
              <a:gd name="T57" fmla="*/ 11543176 h 288"/>
              <a:gd name="T58" fmla="*/ 32984527 w 220"/>
              <a:gd name="T59" fmla="*/ 0 h 288"/>
              <a:gd name="T60" fmla="*/ 74215134 w 220"/>
              <a:gd name="T61" fmla="*/ 80802232 h 288"/>
              <a:gd name="T62" fmla="*/ 255670541 w 220"/>
              <a:gd name="T63" fmla="*/ 207777168 h 288"/>
              <a:gd name="T64" fmla="*/ 445372028 w 220"/>
              <a:gd name="T65" fmla="*/ 334752104 h 288"/>
              <a:gd name="T66" fmla="*/ 635073516 w 220"/>
              <a:gd name="T67" fmla="*/ 461727040 h 288"/>
              <a:gd name="T68" fmla="*/ 833062100 w 220"/>
              <a:gd name="T69" fmla="*/ 611788328 h 288"/>
              <a:gd name="T70" fmla="*/ 1022763587 w 220"/>
              <a:gd name="T71" fmla="*/ 761849616 h 288"/>
              <a:gd name="T72" fmla="*/ 1212465075 w 220"/>
              <a:gd name="T73" fmla="*/ 946540432 h 288"/>
              <a:gd name="T74" fmla="*/ 1385674400 w 220"/>
              <a:gd name="T75" fmla="*/ 1131231248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9" name="Freeform 305"/>
          <p:cNvSpPr>
            <a:spLocks/>
          </p:cNvSpPr>
          <p:nvPr/>
        </p:nvSpPr>
        <p:spPr bwMode="auto">
          <a:xfrm>
            <a:off x="7204075" y="5411788"/>
            <a:ext cx="169863" cy="112712"/>
          </a:xfrm>
          <a:custGeom>
            <a:avLst/>
            <a:gdLst>
              <a:gd name="T0" fmla="*/ 564115023 w 1070"/>
              <a:gd name="T1" fmla="*/ 0 h 844"/>
              <a:gd name="T2" fmla="*/ 2147483647 w 1070"/>
              <a:gd name="T3" fmla="*/ 462050291 h 844"/>
              <a:gd name="T4" fmla="*/ 2147483647 w 1070"/>
              <a:gd name="T5" fmla="*/ 2010136657 h 844"/>
              <a:gd name="T6" fmla="*/ 0 w 1070"/>
              <a:gd name="T7" fmla="*/ 1486165679 h 844"/>
              <a:gd name="T8" fmla="*/ 564115023 w 1070"/>
              <a:gd name="T9" fmla="*/ 0 h 8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0"/>
              <a:gd name="T16" fmla="*/ 0 h 844"/>
              <a:gd name="T17" fmla="*/ 1070 w 1070"/>
              <a:gd name="T18" fmla="*/ 844 h 8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0" h="844">
                <a:moveTo>
                  <a:pt x="141" y="0"/>
                </a:moveTo>
                <a:lnTo>
                  <a:pt x="1070" y="194"/>
                </a:lnTo>
                <a:lnTo>
                  <a:pt x="919" y="844"/>
                </a:lnTo>
                <a:lnTo>
                  <a:pt x="0" y="624"/>
                </a:lnTo>
                <a:lnTo>
                  <a:pt x="141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0" name="Freeform 306"/>
          <p:cNvSpPr>
            <a:spLocks/>
          </p:cNvSpPr>
          <p:nvPr/>
        </p:nvSpPr>
        <p:spPr bwMode="auto">
          <a:xfrm>
            <a:off x="7218363" y="5414963"/>
            <a:ext cx="130175" cy="44450"/>
          </a:xfrm>
          <a:custGeom>
            <a:avLst/>
            <a:gdLst>
              <a:gd name="T0" fmla="*/ 389507124 w 819"/>
              <a:gd name="T1" fmla="*/ 0 h 333"/>
              <a:gd name="T2" fmla="*/ 2147483647 w 819"/>
              <a:gd name="T3" fmla="*/ 330592270 h 333"/>
              <a:gd name="T4" fmla="*/ 690643860 w 819"/>
              <a:gd name="T5" fmla="*/ 233075110 h 333"/>
              <a:gd name="T6" fmla="*/ 0 w 819"/>
              <a:gd name="T7" fmla="*/ 792003025 h 333"/>
              <a:gd name="T8" fmla="*/ 389507124 w 819"/>
              <a:gd name="T9" fmla="*/ 0 h 3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9"/>
              <a:gd name="T16" fmla="*/ 0 h 333"/>
              <a:gd name="T17" fmla="*/ 819 w 819"/>
              <a:gd name="T18" fmla="*/ 333 h 3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9" h="333">
                <a:moveTo>
                  <a:pt x="97" y="0"/>
                </a:moveTo>
                <a:lnTo>
                  <a:pt x="819" y="139"/>
                </a:lnTo>
                <a:lnTo>
                  <a:pt x="172" y="98"/>
                </a:lnTo>
                <a:lnTo>
                  <a:pt x="0" y="333"/>
                </a:lnTo>
                <a:lnTo>
                  <a:pt x="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1" name="Freeform 307"/>
          <p:cNvSpPr>
            <a:spLocks/>
          </p:cNvSpPr>
          <p:nvPr/>
        </p:nvSpPr>
        <p:spPr bwMode="auto">
          <a:xfrm>
            <a:off x="7186613" y="5546725"/>
            <a:ext cx="171450" cy="41275"/>
          </a:xfrm>
          <a:custGeom>
            <a:avLst/>
            <a:gdLst>
              <a:gd name="T0" fmla="*/ 134909461 w 1083"/>
              <a:gd name="T1" fmla="*/ 0 h 306"/>
              <a:gd name="T2" fmla="*/ 2147483647 w 1083"/>
              <a:gd name="T3" fmla="*/ 640524334 h 306"/>
              <a:gd name="T4" fmla="*/ 2147483647 w 1083"/>
              <a:gd name="T5" fmla="*/ 750962745 h 306"/>
              <a:gd name="T6" fmla="*/ 0 w 1083"/>
              <a:gd name="T7" fmla="*/ 68719233 h 306"/>
              <a:gd name="T8" fmla="*/ 134909461 w 1083"/>
              <a:gd name="T9" fmla="*/ 0 h 3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3"/>
              <a:gd name="T16" fmla="*/ 0 h 306"/>
              <a:gd name="T17" fmla="*/ 1083 w 1083"/>
              <a:gd name="T18" fmla="*/ 306 h 3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3" h="306">
                <a:moveTo>
                  <a:pt x="34" y="0"/>
                </a:moveTo>
                <a:lnTo>
                  <a:pt x="1083" y="261"/>
                </a:lnTo>
                <a:lnTo>
                  <a:pt x="1055" y="306"/>
                </a:lnTo>
                <a:lnTo>
                  <a:pt x="0" y="28"/>
                </a:lnTo>
                <a:lnTo>
                  <a:pt x="34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2" name="Freeform 308"/>
          <p:cNvSpPr>
            <a:spLocks/>
          </p:cNvSpPr>
          <p:nvPr/>
        </p:nvSpPr>
        <p:spPr bwMode="auto">
          <a:xfrm>
            <a:off x="7170738" y="5559425"/>
            <a:ext cx="173037" cy="41275"/>
          </a:xfrm>
          <a:custGeom>
            <a:avLst/>
            <a:gdLst>
              <a:gd name="T0" fmla="*/ 156899709 w 1088"/>
              <a:gd name="T1" fmla="*/ 0 h 311"/>
              <a:gd name="T2" fmla="*/ 2147483647 w 1088"/>
              <a:gd name="T3" fmla="*/ 607782205 h 311"/>
              <a:gd name="T4" fmla="*/ 2147483647 w 1088"/>
              <a:gd name="T5" fmla="*/ 727010152 h 311"/>
              <a:gd name="T6" fmla="*/ 0 w 1088"/>
              <a:gd name="T7" fmla="*/ 79473486 h 311"/>
              <a:gd name="T8" fmla="*/ 156899709 w 1088"/>
              <a:gd name="T9" fmla="*/ 0 h 3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8"/>
              <a:gd name="T16" fmla="*/ 0 h 311"/>
              <a:gd name="T17" fmla="*/ 1088 w 1088"/>
              <a:gd name="T18" fmla="*/ 311 h 3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8" h="311">
                <a:moveTo>
                  <a:pt x="39" y="0"/>
                </a:moveTo>
                <a:lnTo>
                  <a:pt x="1088" y="260"/>
                </a:lnTo>
                <a:lnTo>
                  <a:pt x="1055" y="311"/>
                </a:lnTo>
                <a:lnTo>
                  <a:pt x="0" y="34"/>
                </a:lnTo>
                <a:lnTo>
                  <a:pt x="39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3" name="Freeform 309"/>
          <p:cNvSpPr>
            <a:spLocks/>
          </p:cNvSpPr>
          <p:nvPr/>
        </p:nvSpPr>
        <p:spPr bwMode="auto">
          <a:xfrm>
            <a:off x="7197725" y="5597525"/>
            <a:ext cx="25400" cy="9525"/>
          </a:xfrm>
          <a:custGeom>
            <a:avLst/>
            <a:gdLst>
              <a:gd name="T0" fmla="*/ 59440337 w 164"/>
              <a:gd name="T1" fmla="*/ 2310209 h 72"/>
              <a:gd name="T2" fmla="*/ 78006343 w 164"/>
              <a:gd name="T3" fmla="*/ 2310209 h 72"/>
              <a:gd name="T4" fmla="*/ 130034680 w 164"/>
              <a:gd name="T5" fmla="*/ 0 h 72"/>
              <a:gd name="T6" fmla="*/ 200605018 w 164"/>
              <a:gd name="T7" fmla="*/ 0 h 72"/>
              <a:gd name="T8" fmla="*/ 289765523 w 164"/>
              <a:gd name="T9" fmla="*/ 4637749 h 72"/>
              <a:gd name="T10" fmla="*/ 386362033 w 164"/>
              <a:gd name="T11" fmla="*/ 16205994 h 72"/>
              <a:gd name="T12" fmla="*/ 475522383 w 164"/>
              <a:gd name="T13" fmla="*/ 39359946 h 72"/>
              <a:gd name="T14" fmla="*/ 553552887 w 164"/>
              <a:gd name="T15" fmla="*/ 71771933 h 72"/>
              <a:gd name="T16" fmla="*/ 609275066 w 164"/>
              <a:gd name="T17" fmla="*/ 118079837 h 72"/>
              <a:gd name="T18" fmla="*/ 609275066 w 164"/>
              <a:gd name="T19" fmla="*/ 120389915 h 72"/>
              <a:gd name="T20" fmla="*/ 609275066 w 164"/>
              <a:gd name="T21" fmla="*/ 131975622 h 72"/>
              <a:gd name="T22" fmla="*/ 605557063 w 164"/>
              <a:gd name="T23" fmla="*/ 143543867 h 72"/>
              <a:gd name="T24" fmla="*/ 598121059 w 164"/>
              <a:gd name="T25" fmla="*/ 155129574 h 72"/>
              <a:gd name="T26" fmla="*/ 579555052 w 164"/>
              <a:gd name="T27" fmla="*/ 164387742 h 72"/>
              <a:gd name="T28" fmla="*/ 553552887 w 164"/>
              <a:gd name="T29" fmla="*/ 166697819 h 72"/>
              <a:gd name="T30" fmla="*/ 512678711 w 164"/>
              <a:gd name="T31" fmla="*/ 164387742 h 72"/>
              <a:gd name="T32" fmla="*/ 460674379 w 164"/>
              <a:gd name="T33" fmla="*/ 150491825 h 72"/>
              <a:gd name="T34" fmla="*/ 460674379 w 164"/>
              <a:gd name="T35" fmla="*/ 145854076 h 72"/>
              <a:gd name="T36" fmla="*/ 456956377 w 164"/>
              <a:gd name="T37" fmla="*/ 136595908 h 72"/>
              <a:gd name="T38" fmla="*/ 445802370 w 164"/>
              <a:gd name="T39" fmla="*/ 120389915 h 72"/>
              <a:gd name="T40" fmla="*/ 419800204 w 164"/>
              <a:gd name="T41" fmla="*/ 104183921 h 72"/>
              <a:gd name="T42" fmla="*/ 371513874 w 164"/>
              <a:gd name="T43" fmla="*/ 87977927 h 72"/>
              <a:gd name="T44" fmla="*/ 300919530 w 164"/>
              <a:gd name="T45" fmla="*/ 74082143 h 72"/>
              <a:gd name="T46" fmla="*/ 204323021 w 164"/>
              <a:gd name="T47" fmla="*/ 67134184 h 72"/>
              <a:gd name="T48" fmla="*/ 74312346 w 164"/>
              <a:gd name="T49" fmla="*/ 67134184 h 72"/>
              <a:gd name="T50" fmla="*/ 66876341 w 164"/>
              <a:gd name="T51" fmla="*/ 67134184 h 72"/>
              <a:gd name="T52" fmla="*/ 52004332 w 164"/>
              <a:gd name="T53" fmla="*/ 62513898 h 72"/>
              <a:gd name="T54" fmla="*/ 33438171 w 164"/>
              <a:gd name="T55" fmla="*/ 57876149 h 72"/>
              <a:gd name="T56" fmla="*/ 14872010 w 164"/>
              <a:gd name="T57" fmla="*/ 50928191 h 72"/>
              <a:gd name="T58" fmla="*/ 0 w 164"/>
              <a:gd name="T59" fmla="*/ 41670023 h 72"/>
              <a:gd name="T60" fmla="*/ 0 w 164"/>
              <a:gd name="T61" fmla="*/ 32411987 h 72"/>
              <a:gd name="T62" fmla="*/ 18566161 w 164"/>
              <a:gd name="T63" fmla="*/ 16205994 h 72"/>
              <a:gd name="T64" fmla="*/ 59440337 w 164"/>
              <a:gd name="T65" fmla="*/ 2310209 h 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4"/>
              <a:gd name="T100" fmla="*/ 0 h 72"/>
              <a:gd name="T101" fmla="*/ 164 w 164"/>
              <a:gd name="T102" fmla="*/ 72 h 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4" h="72">
                <a:moveTo>
                  <a:pt x="16" y="1"/>
                </a:moveTo>
                <a:lnTo>
                  <a:pt x="21" y="1"/>
                </a:lnTo>
                <a:lnTo>
                  <a:pt x="35" y="0"/>
                </a:lnTo>
                <a:lnTo>
                  <a:pt x="54" y="0"/>
                </a:lnTo>
                <a:lnTo>
                  <a:pt x="78" y="2"/>
                </a:lnTo>
                <a:lnTo>
                  <a:pt x="104" y="7"/>
                </a:lnTo>
                <a:lnTo>
                  <a:pt x="128" y="17"/>
                </a:lnTo>
                <a:lnTo>
                  <a:pt x="149" y="31"/>
                </a:lnTo>
                <a:lnTo>
                  <a:pt x="164" y="51"/>
                </a:lnTo>
                <a:lnTo>
                  <a:pt x="164" y="52"/>
                </a:lnTo>
                <a:lnTo>
                  <a:pt x="164" y="57"/>
                </a:lnTo>
                <a:lnTo>
                  <a:pt x="163" y="62"/>
                </a:lnTo>
                <a:lnTo>
                  <a:pt x="161" y="67"/>
                </a:lnTo>
                <a:lnTo>
                  <a:pt x="156" y="71"/>
                </a:lnTo>
                <a:lnTo>
                  <a:pt x="149" y="72"/>
                </a:lnTo>
                <a:lnTo>
                  <a:pt x="138" y="71"/>
                </a:lnTo>
                <a:lnTo>
                  <a:pt x="124" y="65"/>
                </a:lnTo>
                <a:lnTo>
                  <a:pt x="124" y="63"/>
                </a:lnTo>
                <a:lnTo>
                  <a:pt x="123" y="59"/>
                </a:lnTo>
                <a:lnTo>
                  <a:pt x="120" y="52"/>
                </a:lnTo>
                <a:lnTo>
                  <a:pt x="113" y="45"/>
                </a:lnTo>
                <a:lnTo>
                  <a:pt x="100" y="38"/>
                </a:lnTo>
                <a:lnTo>
                  <a:pt x="81" y="32"/>
                </a:lnTo>
                <a:lnTo>
                  <a:pt x="55" y="29"/>
                </a:lnTo>
                <a:lnTo>
                  <a:pt x="20" y="29"/>
                </a:lnTo>
                <a:lnTo>
                  <a:pt x="18" y="29"/>
                </a:lnTo>
                <a:lnTo>
                  <a:pt x="14" y="27"/>
                </a:lnTo>
                <a:lnTo>
                  <a:pt x="9" y="25"/>
                </a:lnTo>
                <a:lnTo>
                  <a:pt x="4" y="22"/>
                </a:lnTo>
                <a:lnTo>
                  <a:pt x="0" y="18"/>
                </a:lnTo>
                <a:lnTo>
                  <a:pt x="0" y="14"/>
                </a:lnTo>
                <a:lnTo>
                  <a:pt x="5" y="7"/>
                </a:lnTo>
                <a:lnTo>
                  <a:pt x="16" y="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4" name="Freeform 310"/>
          <p:cNvSpPr>
            <a:spLocks/>
          </p:cNvSpPr>
          <p:nvPr/>
        </p:nvSpPr>
        <p:spPr bwMode="auto">
          <a:xfrm>
            <a:off x="7202488" y="5529263"/>
            <a:ext cx="23812" cy="14287"/>
          </a:xfrm>
          <a:custGeom>
            <a:avLst/>
            <a:gdLst>
              <a:gd name="T0" fmla="*/ 195219420 w 146"/>
              <a:gd name="T1" fmla="*/ 0 h 109"/>
              <a:gd name="T2" fmla="*/ 182211870 w 146"/>
              <a:gd name="T3" fmla="*/ 0 h 109"/>
              <a:gd name="T4" fmla="*/ 151834282 w 146"/>
              <a:gd name="T5" fmla="*/ 6751853 h 109"/>
              <a:gd name="T6" fmla="*/ 112785212 w 146"/>
              <a:gd name="T7" fmla="*/ 15771406 h 109"/>
              <a:gd name="T8" fmla="*/ 65064333 w 146"/>
              <a:gd name="T9" fmla="*/ 31525773 h 109"/>
              <a:gd name="T10" fmla="*/ 26041684 w 146"/>
              <a:gd name="T11" fmla="*/ 54049032 h 109"/>
              <a:gd name="T12" fmla="*/ 4335904 w 146"/>
              <a:gd name="T13" fmla="*/ 87825335 h 109"/>
              <a:gd name="T14" fmla="*/ 0 w 146"/>
              <a:gd name="T15" fmla="*/ 132854813 h 109"/>
              <a:gd name="T16" fmla="*/ 26041684 w 146"/>
              <a:gd name="T17" fmla="*/ 191405036 h 109"/>
              <a:gd name="T18" fmla="*/ 368759482 w 146"/>
              <a:gd name="T19" fmla="*/ 245454068 h 109"/>
              <a:gd name="T20" fmla="*/ 364423741 w 146"/>
              <a:gd name="T21" fmla="*/ 234201024 h 109"/>
              <a:gd name="T22" fmla="*/ 364423741 w 146"/>
              <a:gd name="T23" fmla="*/ 209427104 h 109"/>
              <a:gd name="T24" fmla="*/ 364423741 w 146"/>
              <a:gd name="T25" fmla="*/ 171149478 h 109"/>
              <a:gd name="T26" fmla="*/ 377431291 w 146"/>
              <a:gd name="T27" fmla="*/ 130604152 h 109"/>
              <a:gd name="T28" fmla="*/ 403472811 w 146"/>
              <a:gd name="T29" fmla="*/ 90075996 h 109"/>
              <a:gd name="T30" fmla="*/ 451193690 w 146"/>
              <a:gd name="T31" fmla="*/ 60800884 h 109"/>
              <a:gd name="T32" fmla="*/ 524956253 w 146"/>
              <a:gd name="T33" fmla="*/ 45029347 h 109"/>
              <a:gd name="T34" fmla="*/ 633405561 w 146"/>
              <a:gd name="T35" fmla="*/ 51798370 h 109"/>
              <a:gd name="T36" fmla="*/ 195219420 w 146"/>
              <a:gd name="T37" fmla="*/ 0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9"/>
              <a:gd name="T59" fmla="*/ 146 w 146"/>
              <a:gd name="T60" fmla="*/ 109 h 1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9">
                <a:moveTo>
                  <a:pt x="45" y="0"/>
                </a:moveTo>
                <a:lnTo>
                  <a:pt x="42" y="0"/>
                </a:lnTo>
                <a:lnTo>
                  <a:pt x="35" y="3"/>
                </a:lnTo>
                <a:lnTo>
                  <a:pt x="26" y="7"/>
                </a:lnTo>
                <a:lnTo>
                  <a:pt x="15" y="14"/>
                </a:lnTo>
                <a:lnTo>
                  <a:pt x="6" y="24"/>
                </a:lnTo>
                <a:lnTo>
                  <a:pt x="1" y="39"/>
                </a:lnTo>
                <a:lnTo>
                  <a:pt x="0" y="59"/>
                </a:lnTo>
                <a:lnTo>
                  <a:pt x="6" y="85"/>
                </a:lnTo>
                <a:lnTo>
                  <a:pt x="85" y="109"/>
                </a:lnTo>
                <a:lnTo>
                  <a:pt x="84" y="104"/>
                </a:lnTo>
                <a:lnTo>
                  <a:pt x="84" y="93"/>
                </a:lnTo>
                <a:lnTo>
                  <a:pt x="84" y="76"/>
                </a:lnTo>
                <a:lnTo>
                  <a:pt x="87" y="58"/>
                </a:lnTo>
                <a:lnTo>
                  <a:pt x="93" y="40"/>
                </a:lnTo>
                <a:lnTo>
                  <a:pt x="104" y="27"/>
                </a:lnTo>
                <a:lnTo>
                  <a:pt x="121" y="20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5" name="Freeform 311"/>
          <p:cNvSpPr>
            <a:spLocks/>
          </p:cNvSpPr>
          <p:nvPr/>
        </p:nvSpPr>
        <p:spPr bwMode="auto">
          <a:xfrm>
            <a:off x="7334250" y="5554663"/>
            <a:ext cx="23813" cy="14287"/>
          </a:xfrm>
          <a:custGeom>
            <a:avLst/>
            <a:gdLst>
              <a:gd name="T0" fmla="*/ 195262359 w 146"/>
              <a:gd name="T1" fmla="*/ 0 h 107"/>
              <a:gd name="T2" fmla="*/ 182227188 w 146"/>
              <a:gd name="T3" fmla="*/ 0 h 107"/>
              <a:gd name="T4" fmla="*/ 151873769 w 146"/>
              <a:gd name="T5" fmla="*/ 4760241 h 107"/>
              <a:gd name="T6" fmla="*/ 108485015 w 146"/>
              <a:gd name="T7" fmla="*/ 14280591 h 107"/>
              <a:gd name="T8" fmla="*/ 65096261 w 146"/>
              <a:gd name="T9" fmla="*/ 28561182 h 107"/>
              <a:gd name="T10" fmla="*/ 26043919 w 146"/>
              <a:gd name="T11" fmla="*/ 54751256 h 107"/>
              <a:gd name="T12" fmla="*/ 0 w 146"/>
              <a:gd name="T13" fmla="*/ 90461812 h 107"/>
              <a:gd name="T14" fmla="*/ 0 w 146"/>
              <a:gd name="T15" fmla="*/ 138063826 h 107"/>
              <a:gd name="T16" fmla="*/ 26043919 w 146"/>
              <a:gd name="T17" fmla="*/ 202335565 h 107"/>
              <a:gd name="T18" fmla="*/ 364480962 w 146"/>
              <a:gd name="T19" fmla="*/ 254715579 h 107"/>
              <a:gd name="T20" fmla="*/ 360144713 w 146"/>
              <a:gd name="T21" fmla="*/ 245195230 h 107"/>
              <a:gd name="T22" fmla="*/ 360144713 w 146"/>
              <a:gd name="T23" fmla="*/ 216633915 h 107"/>
              <a:gd name="T24" fmla="*/ 360144713 w 146"/>
              <a:gd name="T25" fmla="*/ 178534491 h 107"/>
              <a:gd name="T26" fmla="*/ 373153298 w 146"/>
              <a:gd name="T27" fmla="*/ 133303585 h 107"/>
              <a:gd name="T28" fmla="*/ 399170632 w 146"/>
              <a:gd name="T29" fmla="*/ 95221920 h 107"/>
              <a:gd name="T30" fmla="*/ 446922058 w 146"/>
              <a:gd name="T31" fmla="*/ 64271739 h 107"/>
              <a:gd name="T32" fmla="*/ 525000481 w 146"/>
              <a:gd name="T33" fmla="*/ 45230906 h 107"/>
              <a:gd name="T34" fmla="*/ 633485496 w 146"/>
              <a:gd name="T35" fmla="*/ 54751256 h 107"/>
              <a:gd name="T36" fmla="*/ 195262359 w 146"/>
              <a:gd name="T37" fmla="*/ 0 h 1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7"/>
              <a:gd name="T59" fmla="*/ 146 w 146"/>
              <a:gd name="T60" fmla="*/ 107 h 1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7">
                <a:moveTo>
                  <a:pt x="45" y="0"/>
                </a:moveTo>
                <a:lnTo>
                  <a:pt x="42" y="0"/>
                </a:lnTo>
                <a:lnTo>
                  <a:pt x="35" y="2"/>
                </a:lnTo>
                <a:lnTo>
                  <a:pt x="25" y="6"/>
                </a:lnTo>
                <a:lnTo>
                  <a:pt x="15" y="12"/>
                </a:lnTo>
                <a:lnTo>
                  <a:pt x="6" y="23"/>
                </a:lnTo>
                <a:lnTo>
                  <a:pt x="0" y="38"/>
                </a:lnTo>
                <a:lnTo>
                  <a:pt x="0" y="58"/>
                </a:lnTo>
                <a:lnTo>
                  <a:pt x="6" y="85"/>
                </a:lnTo>
                <a:lnTo>
                  <a:pt x="84" y="107"/>
                </a:lnTo>
                <a:lnTo>
                  <a:pt x="83" y="103"/>
                </a:lnTo>
                <a:lnTo>
                  <a:pt x="83" y="91"/>
                </a:lnTo>
                <a:lnTo>
                  <a:pt x="83" y="75"/>
                </a:lnTo>
                <a:lnTo>
                  <a:pt x="86" y="56"/>
                </a:lnTo>
                <a:lnTo>
                  <a:pt x="92" y="40"/>
                </a:lnTo>
                <a:lnTo>
                  <a:pt x="103" y="27"/>
                </a:lnTo>
                <a:lnTo>
                  <a:pt x="121" y="19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6" name="Freeform 312"/>
          <p:cNvSpPr>
            <a:spLocks/>
          </p:cNvSpPr>
          <p:nvPr/>
        </p:nvSpPr>
        <p:spPr bwMode="auto">
          <a:xfrm>
            <a:off x="7227888" y="5532438"/>
            <a:ext cx="100012" cy="25400"/>
          </a:xfrm>
          <a:custGeom>
            <a:avLst/>
            <a:gdLst>
              <a:gd name="T0" fmla="*/ 0 w 629"/>
              <a:gd name="T1" fmla="*/ 108721211 h 182"/>
              <a:gd name="T2" fmla="*/ 2147483647 w 629"/>
              <a:gd name="T3" fmla="*/ 494718731 h 182"/>
              <a:gd name="T4" fmla="*/ 2147483647 w 629"/>
              <a:gd name="T5" fmla="*/ 385997520 h 182"/>
              <a:gd name="T6" fmla="*/ 116572970 w 629"/>
              <a:gd name="T7" fmla="*/ 0 h 182"/>
              <a:gd name="T8" fmla="*/ 0 w 629"/>
              <a:gd name="T9" fmla="*/ 108721211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9"/>
              <a:gd name="T16" fmla="*/ 0 h 182"/>
              <a:gd name="T17" fmla="*/ 629 w 62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9" h="182">
                <a:moveTo>
                  <a:pt x="0" y="40"/>
                </a:moveTo>
                <a:lnTo>
                  <a:pt x="601" y="182"/>
                </a:lnTo>
                <a:lnTo>
                  <a:pt x="629" y="142"/>
                </a:lnTo>
                <a:lnTo>
                  <a:pt x="29" y="0"/>
                </a:lnTo>
                <a:lnTo>
                  <a:pt x="0" y="4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7" name="Freeform 313"/>
          <p:cNvSpPr>
            <a:spLocks/>
          </p:cNvSpPr>
          <p:nvPr/>
        </p:nvSpPr>
        <p:spPr bwMode="auto">
          <a:xfrm>
            <a:off x="7227888" y="5543550"/>
            <a:ext cx="95250" cy="22225"/>
          </a:xfrm>
          <a:custGeom>
            <a:avLst/>
            <a:gdLst>
              <a:gd name="T0" fmla="*/ 0 w 606"/>
              <a:gd name="T1" fmla="*/ 62572788 h 170"/>
              <a:gd name="T2" fmla="*/ 2147483647 w 606"/>
              <a:gd name="T3" fmla="*/ 379863425 h 170"/>
              <a:gd name="T4" fmla="*/ 2147483647 w 606"/>
              <a:gd name="T5" fmla="*/ 317290637 h 170"/>
              <a:gd name="T6" fmla="*/ 19418111 w 606"/>
              <a:gd name="T7" fmla="*/ 0 h 170"/>
              <a:gd name="T8" fmla="*/ 0 w 606"/>
              <a:gd name="T9" fmla="*/ 62572788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8" name="Freeform 314"/>
          <p:cNvSpPr>
            <a:spLocks/>
          </p:cNvSpPr>
          <p:nvPr/>
        </p:nvSpPr>
        <p:spPr bwMode="auto">
          <a:xfrm>
            <a:off x="7227888" y="5527675"/>
            <a:ext cx="95250" cy="22225"/>
          </a:xfrm>
          <a:custGeom>
            <a:avLst/>
            <a:gdLst>
              <a:gd name="T0" fmla="*/ 0 w 606"/>
              <a:gd name="T1" fmla="*/ 62572788 h 170"/>
              <a:gd name="T2" fmla="*/ 2147483647 w 606"/>
              <a:gd name="T3" fmla="*/ 379863425 h 170"/>
              <a:gd name="T4" fmla="*/ 2147483647 w 606"/>
              <a:gd name="T5" fmla="*/ 317290637 h 170"/>
              <a:gd name="T6" fmla="*/ 19418111 w 606"/>
              <a:gd name="T7" fmla="*/ 0 h 170"/>
              <a:gd name="T8" fmla="*/ 0 w 606"/>
              <a:gd name="T9" fmla="*/ 62572788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9" name="AutoShape 315"/>
          <p:cNvSpPr>
            <a:spLocks noChangeAspect="1" noChangeArrowheads="1" noTextEdit="1"/>
          </p:cNvSpPr>
          <p:nvPr/>
        </p:nvSpPr>
        <p:spPr bwMode="auto">
          <a:xfrm>
            <a:off x="6686550" y="5411788"/>
            <a:ext cx="2333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0" name="Freeform 316"/>
          <p:cNvSpPr>
            <a:spLocks/>
          </p:cNvSpPr>
          <p:nvPr/>
        </p:nvSpPr>
        <p:spPr bwMode="auto">
          <a:xfrm>
            <a:off x="6688138" y="5411788"/>
            <a:ext cx="231775" cy="252412"/>
          </a:xfrm>
          <a:custGeom>
            <a:avLst/>
            <a:gdLst>
              <a:gd name="T0" fmla="*/ 1196669866 w 1894"/>
              <a:gd name="T1" fmla="*/ 0 h 1904"/>
              <a:gd name="T2" fmla="*/ 1224149399 w 1894"/>
              <a:gd name="T3" fmla="*/ 0 h 1904"/>
              <a:gd name="T4" fmla="*/ 1280965357 w 1894"/>
              <a:gd name="T5" fmla="*/ 2337462 h 1904"/>
              <a:gd name="T6" fmla="*/ 1359765063 w 1894"/>
              <a:gd name="T7" fmla="*/ 6994755 h 1904"/>
              <a:gd name="T8" fmla="*/ 1464217147 w 1894"/>
              <a:gd name="T9" fmla="*/ 13971879 h 1904"/>
              <a:gd name="T10" fmla="*/ 1585172002 w 1894"/>
              <a:gd name="T11" fmla="*/ 23303964 h 1904"/>
              <a:gd name="T12" fmla="*/ 1724441611 w 1894"/>
              <a:gd name="T13" fmla="*/ 39613173 h 1904"/>
              <a:gd name="T14" fmla="*/ 1878386835 w 1894"/>
              <a:gd name="T15" fmla="*/ 60579675 h 1904"/>
              <a:gd name="T16" fmla="*/ 2045150905 w 1894"/>
              <a:gd name="T17" fmla="*/ 88540933 h 1904"/>
              <a:gd name="T18" fmla="*/ 2147483647 w 1894"/>
              <a:gd name="T19" fmla="*/ 128136607 h 1904"/>
              <a:gd name="T20" fmla="*/ 2147483647 w 1894"/>
              <a:gd name="T21" fmla="*/ 170087243 h 1904"/>
              <a:gd name="T22" fmla="*/ 2147483647 w 1894"/>
              <a:gd name="T23" fmla="*/ 225992126 h 1904"/>
              <a:gd name="T24" fmla="*/ 2147483647 w 1894"/>
              <a:gd name="T25" fmla="*/ 291229095 h 1904"/>
              <a:gd name="T26" fmla="*/ 2147483647 w 1894"/>
              <a:gd name="T27" fmla="*/ 370455574 h 1904"/>
              <a:gd name="T28" fmla="*/ 2147483647 w 1894"/>
              <a:gd name="T29" fmla="*/ 458979008 h 1904"/>
              <a:gd name="T30" fmla="*/ 2147483647 w 1894"/>
              <a:gd name="T31" fmla="*/ 561491687 h 1904"/>
              <a:gd name="T32" fmla="*/ 2147483647 w 1894"/>
              <a:gd name="T33" fmla="*/ 2147483647 h 1904"/>
              <a:gd name="T34" fmla="*/ 2147483647 w 1894"/>
              <a:gd name="T35" fmla="*/ 2147483647 h 1904"/>
              <a:gd name="T36" fmla="*/ 2147483647 w 1894"/>
              <a:gd name="T37" fmla="*/ 2147483647 h 1904"/>
              <a:gd name="T38" fmla="*/ 2147483647 w 1894"/>
              <a:gd name="T39" fmla="*/ 2147483647 h 1904"/>
              <a:gd name="T40" fmla="*/ 2147483647 w 1894"/>
              <a:gd name="T41" fmla="*/ 2147483647 h 1904"/>
              <a:gd name="T42" fmla="*/ 2147483647 w 1894"/>
              <a:gd name="T43" fmla="*/ 2147483647 h 1904"/>
              <a:gd name="T44" fmla="*/ 2147483647 w 1894"/>
              <a:gd name="T45" fmla="*/ 2147483647 h 1904"/>
              <a:gd name="T46" fmla="*/ 2147483647 w 1894"/>
              <a:gd name="T47" fmla="*/ 2147483647 h 1904"/>
              <a:gd name="T48" fmla="*/ 2147483647 w 1894"/>
              <a:gd name="T49" fmla="*/ 2147483647 h 1904"/>
              <a:gd name="T50" fmla="*/ 2147483647 w 1894"/>
              <a:gd name="T51" fmla="*/ 2147483647 h 1904"/>
              <a:gd name="T52" fmla="*/ 2129446396 w 1894"/>
              <a:gd name="T53" fmla="*/ 2147483647 h 1904"/>
              <a:gd name="T54" fmla="*/ 1999326761 w 1894"/>
              <a:gd name="T55" fmla="*/ 2147483647 h 1904"/>
              <a:gd name="T56" fmla="*/ 1847223377 w 1894"/>
              <a:gd name="T57" fmla="*/ 2147483647 h 1904"/>
              <a:gd name="T58" fmla="*/ 1682301269 w 1894"/>
              <a:gd name="T59" fmla="*/ 2147483647 h 1904"/>
              <a:gd name="T60" fmla="*/ 1502703545 w 1894"/>
              <a:gd name="T61" fmla="*/ 2147483647 h 1904"/>
              <a:gd name="T62" fmla="*/ 1313955848 w 1894"/>
              <a:gd name="T63" fmla="*/ 2147483647 h 1904"/>
              <a:gd name="T64" fmla="*/ 1117870282 w 1894"/>
              <a:gd name="T65" fmla="*/ 2147483647 h 1904"/>
              <a:gd name="T66" fmla="*/ 918115843 w 1894"/>
              <a:gd name="T67" fmla="*/ 2147483647 h 1904"/>
              <a:gd name="T68" fmla="*/ 714707337 w 1894"/>
              <a:gd name="T69" fmla="*/ 2147483647 h 1904"/>
              <a:gd name="T70" fmla="*/ 513125987 w 1894"/>
              <a:gd name="T71" fmla="*/ 2147483647 h 1904"/>
              <a:gd name="T72" fmla="*/ 315198459 w 1894"/>
              <a:gd name="T73" fmla="*/ 2147483647 h 1904"/>
              <a:gd name="T74" fmla="*/ 122781888 w 1894"/>
              <a:gd name="T75" fmla="*/ 2147483647 h 1904"/>
              <a:gd name="T76" fmla="*/ 29321495 w 1894"/>
              <a:gd name="T77" fmla="*/ 2147483647 h 1904"/>
              <a:gd name="T78" fmla="*/ 14660687 w 1894"/>
              <a:gd name="T79" fmla="*/ 2147483647 h 1904"/>
              <a:gd name="T80" fmla="*/ 0 w 1894"/>
              <a:gd name="T81" fmla="*/ 2147483647 h 1904"/>
              <a:gd name="T82" fmla="*/ 7322940 w 1894"/>
              <a:gd name="T83" fmla="*/ 2147483647 h 1904"/>
              <a:gd name="T84" fmla="*/ 711038464 w 1894"/>
              <a:gd name="T85" fmla="*/ 2147483647 h 1904"/>
              <a:gd name="T86" fmla="*/ 707369468 w 1894"/>
              <a:gd name="T87" fmla="*/ 2147483647 h 1904"/>
              <a:gd name="T88" fmla="*/ 714707337 w 1894"/>
              <a:gd name="T89" fmla="*/ 2136477078 h 1904"/>
              <a:gd name="T90" fmla="*/ 755020646 w 1894"/>
              <a:gd name="T91" fmla="*/ 2022312350 h 1904"/>
              <a:gd name="T92" fmla="*/ 857645819 w 1894"/>
              <a:gd name="T93" fmla="*/ 1896495573 h 19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894"/>
              <a:gd name="T142" fmla="*/ 0 h 1904"/>
              <a:gd name="T143" fmla="*/ 1894 w 1894"/>
              <a:gd name="T144" fmla="*/ 1904 h 190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894" h="1904">
                <a:moveTo>
                  <a:pt x="651" y="0"/>
                </a:moveTo>
                <a:lnTo>
                  <a:pt x="653" y="0"/>
                </a:lnTo>
                <a:lnTo>
                  <a:pt x="659" y="0"/>
                </a:lnTo>
                <a:lnTo>
                  <a:pt x="668" y="0"/>
                </a:lnTo>
                <a:lnTo>
                  <a:pt x="682" y="0"/>
                </a:lnTo>
                <a:lnTo>
                  <a:pt x="699" y="1"/>
                </a:lnTo>
                <a:lnTo>
                  <a:pt x="720" y="1"/>
                </a:lnTo>
                <a:lnTo>
                  <a:pt x="742" y="3"/>
                </a:lnTo>
                <a:lnTo>
                  <a:pt x="769" y="4"/>
                </a:lnTo>
                <a:lnTo>
                  <a:pt x="799" y="6"/>
                </a:lnTo>
                <a:lnTo>
                  <a:pt x="831" y="8"/>
                </a:lnTo>
                <a:lnTo>
                  <a:pt x="865" y="10"/>
                </a:lnTo>
                <a:lnTo>
                  <a:pt x="902" y="13"/>
                </a:lnTo>
                <a:lnTo>
                  <a:pt x="941" y="17"/>
                </a:lnTo>
                <a:lnTo>
                  <a:pt x="982" y="21"/>
                </a:lnTo>
                <a:lnTo>
                  <a:pt x="1025" y="26"/>
                </a:lnTo>
                <a:lnTo>
                  <a:pt x="1070" y="32"/>
                </a:lnTo>
                <a:lnTo>
                  <a:pt x="1116" y="38"/>
                </a:lnTo>
                <a:lnTo>
                  <a:pt x="1164" y="46"/>
                </a:lnTo>
                <a:lnTo>
                  <a:pt x="1213" y="55"/>
                </a:lnTo>
                <a:lnTo>
                  <a:pt x="1263" y="63"/>
                </a:lnTo>
                <a:lnTo>
                  <a:pt x="1315" y="73"/>
                </a:lnTo>
                <a:lnTo>
                  <a:pt x="1366" y="85"/>
                </a:lnTo>
                <a:lnTo>
                  <a:pt x="1418" y="97"/>
                </a:lnTo>
                <a:lnTo>
                  <a:pt x="1472" y="111"/>
                </a:lnTo>
                <a:lnTo>
                  <a:pt x="1525" y="125"/>
                </a:lnTo>
                <a:lnTo>
                  <a:pt x="1579" y="141"/>
                </a:lnTo>
                <a:lnTo>
                  <a:pt x="1632" y="159"/>
                </a:lnTo>
                <a:lnTo>
                  <a:pt x="1685" y="177"/>
                </a:lnTo>
                <a:lnTo>
                  <a:pt x="1739" y="197"/>
                </a:lnTo>
                <a:lnTo>
                  <a:pt x="1791" y="218"/>
                </a:lnTo>
                <a:lnTo>
                  <a:pt x="1843" y="241"/>
                </a:lnTo>
                <a:lnTo>
                  <a:pt x="1894" y="266"/>
                </a:lnTo>
                <a:lnTo>
                  <a:pt x="1729" y="1139"/>
                </a:lnTo>
                <a:lnTo>
                  <a:pt x="1733" y="1140"/>
                </a:lnTo>
                <a:lnTo>
                  <a:pt x="1742" y="1146"/>
                </a:lnTo>
                <a:lnTo>
                  <a:pt x="1755" y="1156"/>
                </a:lnTo>
                <a:lnTo>
                  <a:pt x="1768" y="1173"/>
                </a:lnTo>
                <a:lnTo>
                  <a:pt x="1778" y="1199"/>
                </a:lnTo>
                <a:lnTo>
                  <a:pt x="1781" y="1234"/>
                </a:lnTo>
                <a:lnTo>
                  <a:pt x="1777" y="1281"/>
                </a:lnTo>
                <a:lnTo>
                  <a:pt x="1760" y="1341"/>
                </a:lnTo>
                <a:lnTo>
                  <a:pt x="1472" y="1765"/>
                </a:lnTo>
                <a:lnTo>
                  <a:pt x="1432" y="1765"/>
                </a:lnTo>
                <a:lnTo>
                  <a:pt x="1324" y="1904"/>
                </a:lnTo>
                <a:lnTo>
                  <a:pt x="1322" y="1904"/>
                </a:lnTo>
                <a:lnTo>
                  <a:pt x="1315" y="1903"/>
                </a:lnTo>
                <a:lnTo>
                  <a:pt x="1304" y="1902"/>
                </a:lnTo>
                <a:lnTo>
                  <a:pt x="1290" y="1900"/>
                </a:lnTo>
                <a:lnTo>
                  <a:pt x="1270" y="1897"/>
                </a:lnTo>
                <a:lnTo>
                  <a:pt x="1249" y="1894"/>
                </a:lnTo>
                <a:lnTo>
                  <a:pt x="1223" y="1891"/>
                </a:lnTo>
                <a:lnTo>
                  <a:pt x="1194" y="1887"/>
                </a:lnTo>
                <a:lnTo>
                  <a:pt x="1162" y="1881"/>
                </a:lnTo>
                <a:lnTo>
                  <a:pt x="1128" y="1876"/>
                </a:lnTo>
                <a:lnTo>
                  <a:pt x="1091" y="1869"/>
                </a:lnTo>
                <a:lnTo>
                  <a:pt x="1050" y="1862"/>
                </a:lnTo>
                <a:lnTo>
                  <a:pt x="1008" y="1854"/>
                </a:lnTo>
                <a:lnTo>
                  <a:pt x="964" y="1845"/>
                </a:lnTo>
                <a:lnTo>
                  <a:pt x="918" y="1835"/>
                </a:lnTo>
                <a:lnTo>
                  <a:pt x="870" y="1824"/>
                </a:lnTo>
                <a:lnTo>
                  <a:pt x="820" y="1813"/>
                </a:lnTo>
                <a:lnTo>
                  <a:pt x="769" y="1800"/>
                </a:lnTo>
                <a:lnTo>
                  <a:pt x="717" y="1786"/>
                </a:lnTo>
                <a:lnTo>
                  <a:pt x="664" y="1772"/>
                </a:lnTo>
                <a:lnTo>
                  <a:pt x="610" y="1755"/>
                </a:lnTo>
                <a:lnTo>
                  <a:pt x="555" y="1738"/>
                </a:lnTo>
                <a:lnTo>
                  <a:pt x="501" y="1720"/>
                </a:lnTo>
                <a:lnTo>
                  <a:pt x="445" y="1701"/>
                </a:lnTo>
                <a:lnTo>
                  <a:pt x="390" y="1681"/>
                </a:lnTo>
                <a:lnTo>
                  <a:pt x="334" y="1659"/>
                </a:lnTo>
                <a:lnTo>
                  <a:pt x="280" y="1636"/>
                </a:lnTo>
                <a:lnTo>
                  <a:pt x="225" y="1611"/>
                </a:lnTo>
                <a:lnTo>
                  <a:pt x="172" y="1585"/>
                </a:lnTo>
                <a:lnTo>
                  <a:pt x="119" y="1559"/>
                </a:lnTo>
                <a:lnTo>
                  <a:pt x="67" y="1530"/>
                </a:lnTo>
                <a:lnTo>
                  <a:pt x="17" y="1500"/>
                </a:lnTo>
                <a:lnTo>
                  <a:pt x="16" y="1495"/>
                </a:lnTo>
                <a:lnTo>
                  <a:pt x="12" y="1480"/>
                </a:lnTo>
                <a:lnTo>
                  <a:pt x="8" y="1457"/>
                </a:lnTo>
                <a:lnTo>
                  <a:pt x="4" y="1430"/>
                </a:lnTo>
                <a:lnTo>
                  <a:pt x="0" y="1401"/>
                </a:lnTo>
                <a:lnTo>
                  <a:pt x="0" y="1370"/>
                </a:lnTo>
                <a:lnTo>
                  <a:pt x="4" y="1343"/>
                </a:lnTo>
                <a:lnTo>
                  <a:pt x="12" y="1319"/>
                </a:lnTo>
                <a:lnTo>
                  <a:pt x="388" y="965"/>
                </a:lnTo>
                <a:lnTo>
                  <a:pt x="387" y="961"/>
                </a:lnTo>
                <a:lnTo>
                  <a:pt x="386" y="952"/>
                </a:lnTo>
                <a:lnTo>
                  <a:pt x="386" y="936"/>
                </a:lnTo>
                <a:lnTo>
                  <a:pt x="390" y="917"/>
                </a:lnTo>
                <a:lnTo>
                  <a:pt x="397" y="893"/>
                </a:lnTo>
                <a:lnTo>
                  <a:pt x="412" y="868"/>
                </a:lnTo>
                <a:lnTo>
                  <a:pt x="435" y="841"/>
                </a:lnTo>
                <a:lnTo>
                  <a:pt x="468" y="814"/>
                </a:lnTo>
                <a:lnTo>
                  <a:pt x="651" y="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1" name="Freeform 317"/>
          <p:cNvSpPr>
            <a:spLocks/>
          </p:cNvSpPr>
          <p:nvPr/>
        </p:nvSpPr>
        <p:spPr bwMode="auto">
          <a:xfrm>
            <a:off x="6716713" y="5572125"/>
            <a:ext cx="134937" cy="42863"/>
          </a:xfrm>
          <a:custGeom>
            <a:avLst/>
            <a:gdLst>
              <a:gd name="T0" fmla="*/ 72639296 w 1106"/>
              <a:gd name="T1" fmla="*/ 0 h 331"/>
              <a:gd name="T2" fmla="*/ 2008551154 w 1106"/>
              <a:gd name="T3" fmla="*/ 601506709 h 331"/>
              <a:gd name="T4" fmla="*/ 1944991800 w 1106"/>
              <a:gd name="T5" fmla="*/ 718772884 h 331"/>
              <a:gd name="T6" fmla="*/ 0 w 1106"/>
              <a:gd name="T7" fmla="*/ 78177450 h 331"/>
              <a:gd name="T8" fmla="*/ 72639296 w 1106"/>
              <a:gd name="T9" fmla="*/ 0 h 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6"/>
              <a:gd name="T16" fmla="*/ 0 h 331"/>
              <a:gd name="T17" fmla="*/ 1106 w 1106"/>
              <a:gd name="T18" fmla="*/ 331 h 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6" h="331">
                <a:moveTo>
                  <a:pt x="40" y="0"/>
                </a:moveTo>
                <a:lnTo>
                  <a:pt x="1106" y="277"/>
                </a:lnTo>
                <a:lnTo>
                  <a:pt x="1071" y="331"/>
                </a:lnTo>
                <a:lnTo>
                  <a:pt x="0" y="36"/>
                </a:lnTo>
                <a:lnTo>
                  <a:pt x="40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2" name="Freeform 318"/>
          <p:cNvSpPr>
            <a:spLocks/>
          </p:cNvSpPr>
          <p:nvPr/>
        </p:nvSpPr>
        <p:spPr bwMode="auto">
          <a:xfrm>
            <a:off x="6694488" y="5591175"/>
            <a:ext cx="157162" cy="66675"/>
          </a:xfrm>
          <a:custGeom>
            <a:avLst/>
            <a:gdLst>
              <a:gd name="T0" fmla="*/ 2147483647 w 1285"/>
              <a:gd name="T1" fmla="*/ 899901385 h 505"/>
              <a:gd name="T2" fmla="*/ 2147483647 w 1285"/>
              <a:gd name="T3" fmla="*/ 895299489 h 505"/>
              <a:gd name="T4" fmla="*/ 2147483647 w 1285"/>
              <a:gd name="T5" fmla="*/ 886078007 h 505"/>
              <a:gd name="T6" fmla="*/ 2147483647 w 1285"/>
              <a:gd name="T7" fmla="*/ 869970911 h 505"/>
              <a:gd name="T8" fmla="*/ 2056363746 w 1285"/>
              <a:gd name="T9" fmla="*/ 849261920 h 505"/>
              <a:gd name="T10" fmla="*/ 1924638874 w 1285"/>
              <a:gd name="T11" fmla="*/ 817047861 h 505"/>
              <a:gd name="T12" fmla="*/ 1776444770 w 1285"/>
              <a:gd name="T13" fmla="*/ 782515360 h 505"/>
              <a:gd name="T14" fmla="*/ 1611796233 w 1285"/>
              <a:gd name="T15" fmla="*/ 741097378 h 505"/>
              <a:gd name="T16" fmla="*/ 1436153205 w 1285"/>
              <a:gd name="T17" fmla="*/ 688156900 h 505"/>
              <a:gd name="T18" fmla="*/ 1251385486 w 1285"/>
              <a:gd name="T19" fmla="*/ 628313381 h 505"/>
              <a:gd name="T20" fmla="*/ 1059288147 w 1285"/>
              <a:gd name="T21" fmla="*/ 561566821 h 505"/>
              <a:gd name="T22" fmla="*/ 863525814 w 1285"/>
              <a:gd name="T23" fmla="*/ 481014311 h 505"/>
              <a:gd name="T24" fmla="*/ 665938690 w 1285"/>
              <a:gd name="T25" fmla="*/ 393558760 h 505"/>
              <a:gd name="T26" fmla="*/ 473841229 w 1285"/>
              <a:gd name="T27" fmla="*/ 294598140 h 505"/>
              <a:gd name="T28" fmla="*/ 283568803 w 1285"/>
              <a:gd name="T29" fmla="*/ 186416170 h 505"/>
              <a:gd name="T30" fmla="*/ 100625998 w 1285"/>
              <a:gd name="T31" fmla="*/ 64445546 h 505"/>
              <a:gd name="T32" fmla="*/ 10979570 w 1285"/>
              <a:gd name="T33" fmla="*/ 9204055 h 505"/>
              <a:gd name="T34" fmla="*/ 3664871 w 1285"/>
              <a:gd name="T35" fmla="*/ 73649469 h 505"/>
              <a:gd name="T36" fmla="*/ 0 w 1285"/>
              <a:gd name="T37" fmla="*/ 174911102 h 505"/>
              <a:gd name="T38" fmla="*/ 14629397 w 1285"/>
              <a:gd name="T39" fmla="*/ 276190163 h 505"/>
              <a:gd name="T40" fmla="*/ 34763623 w 1285"/>
              <a:gd name="T41" fmla="*/ 319909159 h 505"/>
              <a:gd name="T42" fmla="*/ 51232977 w 1285"/>
              <a:gd name="T43" fmla="*/ 331414227 h 505"/>
              <a:gd name="T44" fmla="*/ 85981557 w 1285"/>
              <a:gd name="T45" fmla="*/ 356742673 h 505"/>
              <a:gd name="T46" fmla="*/ 137214534 w 1285"/>
              <a:gd name="T47" fmla="*/ 391257746 h 505"/>
              <a:gd name="T48" fmla="*/ 204901945 w 1285"/>
              <a:gd name="T49" fmla="*/ 437295183 h 505"/>
              <a:gd name="T50" fmla="*/ 290898423 w 1285"/>
              <a:gd name="T51" fmla="*/ 487917220 h 505"/>
              <a:gd name="T52" fmla="*/ 393349457 w 1285"/>
              <a:gd name="T53" fmla="*/ 547760739 h 505"/>
              <a:gd name="T54" fmla="*/ 514094636 w 1285"/>
              <a:gd name="T55" fmla="*/ 614507299 h 505"/>
              <a:gd name="T56" fmla="*/ 654959120 w 1285"/>
              <a:gd name="T57" fmla="*/ 681253859 h 505"/>
              <a:gd name="T58" fmla="*/ 810467923 w 1285"/>
              <a:gd name="T59" fmla="*/ 750301301 h 505"/>
              <a:gd name="T60" fmla="*/ 987935987 w 1285"/>
              <a:gd name="T61" fmla="*/ 821649888 h 505"/>
              <a:gd name="T62" fmla="*/ 1183683276 w 1285"/>
              <a:gd name="T63" fmla="*/ 890680034 h 505"/>
              <a:gd name="T64" fmla="*/ 1397739755 w 1285"/>
              <a:gd name="T65" fmla="*/ 957426462 h 505"/>
              <a:gd name="T66" fmla="*/ 1628265588 w 1285"/>
              <a:gd name="T67" fmla="*/ 1021872008 h 505"/>
              <a:gd name="T68" fmla="*/ 1880735639 w 1285"/>
              <a:gd name="T69" fmla="*/ 1086317555 h 505"/>
              <a:gd name="T70" fmla="*/ 2147483647 w 1285"/>
              <a:gd name="T71" fmla="*/ 1136957019 h 505"/>
              <a:gd name="T72" fmla="*/ 2147483647 w 1285"/>
              <a:gd name="T73" fmla="*/ 1157666142 h 505"/>
              <a:gd name="T74" fmla="*/ 2147483647 w 1285"/>
              <a:gd name="T75" fmla="*/ 1120832628 h 505"/>
              <a:gd name="T76" fmla="*/ 2147483647 w 1285"/>
              <a:gd name="T77" fmla="*/ 1049501468 h 505"/>
              <a:gd name="T78" fmla="*/ 2147483647 w 1285"/>
              <a:gd name="T79" fmla="*/ 955125448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285"/>
              <a:gd name="T121" fmla="*/ 0 h 505"/>
              <a:gd name="T122" fmla="*/ 1285 w 1285"/>
              <a:gd name="T123" fmla="*/ 505 h 50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285" h="505">
                <a:moveTo>
                  <a:pt x="1284" y="391"/>
                </a:moveTo>
                <a:lnTo>
                  <a:pt x="1282" y="391"/>
                </a:lnTo>
                <a:lnTo>
                  <a:pt x="1275" y="390"/>
                </a:lnTo>
                <a:lnTo>
                  <a:pt x="1264" y="389"/>
                </a:lnTo>
                <a:lnTo>
                  <a:pt x="1250" y="387"/>
                </a:lnTo>
                <a:lnTo>
                  <a:pt x="1232" y="385"/>
                </a:lnTo>
                <a:lnTo>
                  <a:pt x="1209" y="382"/>
                </a:lnTo>
                <a:lnTo>
                  <a:pt x="1183" y="378"/>
                </a:lnTo>
                <a:lnTo>
                  <a:pt x="1155" y="374"/>
                </a:lnTo>
                <a:lnTo>
                  <a:pt x="1124" y="369"/>
                </a:lnTo>
                <a:lnTo>
                  <a:pt x="1089" y="362"/>
                </a:lnTo>
                <a:lnTo>
                  <a:pt x="1052" y="355"/>
                </a:lnTo>
                <a:lnTo>
                  <a:pt x="1013" y="349"/>
                </a:lnTo>
                <a:lnTo>
                  <a:pt x="971" y="340"/>
                </a:lnTo>
                <a:lnTo>
                  <a:pt x="926" y="332"/>
                </a:lnTo>
                <a:lnTo>
                  <a:pt x="881" y="322"/>
                </a:lnTo>
                <a:lnTo>
                  <a:pt x="834" y="311"/>
                </a:lnTo>
                <a:lnTo>
                  <a:pt x="785" y="299"/>
                </a:lnTo>
                <a:lnTo>
                  <a:pt x="735" y="287"/>
                </a:lnTo>
                <a:lnTo>
                  <a:pt x="684" y="273"/>
                </a:lnTo>
                <a:lnTo>
                  <a:pt x="632" y="259"/>
                </a:lnTo>
                <a:lnTo>
                  <a:pt x="579" y="244"/>
                </a:lnTo>
                <a:lnTo>
                  <a:pt x="526" y="228"/>
                </a:lnTo>
                <a:lnTo>
                  <a:pt x="472" y="209"/>
                </a:lnTo>
                <a:lnTo>
                  <a:pt x="419" y="191"/>
                </a:lnTo>
                <a:lnTo>
                  <a:pt x="364" y="171"/>
                </a:lnTo>
                <a:lnTo>
                  <a:pt x="311" y="150"/>
                </a:lnTo>
                <a:lnTo>
                  <a:pt x="259" y="128"/>
                </a:lnTo>
                <a:lnTo>
                  <a:pt x="206" y="105"/>
                </a:lnTo>
                <a:lnTo>
                  <a:pt x="155" y="81"/>
                </a:lnTo>
                <a:lnTo>
                  <a:pt x="104" y="55"/>
                </a:lnTo>
                <a:lnTo>
                  <a:pt x="55" y="28"/>
                </a:lnTo>
                <a:lnTo>
                  <a:pt x="7" y="0"/>
                </a:lnTo>
                <a:lnTo>
                  <a:pt x="6" y="4"/>
                </a:lnTo>
                <a:lnTo>
                  <a:pt x="4" y="15"/>
                </a:lnTo>
                <a:lnTo>
                  <a:pt x="2" y="32"/>
                </a:lnTo>
                <a:lnTo>
                  <a:pt x="0" y="53"/>
                </a:lnTo>
                <a:lnTo>
                  <a:pt x="0" y="76"/>
                </a:lnTo>
                <a:lnTo>
                  <a:pt x="2" y="98"/>
                </a:lnTo>
                <a:lnTo>
                  <a:pt x="8" y="120"/>
                </a:lnTo>
                <a:lnTo>
                  <a:pt x="18" y="137"/>
                </a:lnTo>
                <a:lnTo>
                  <a:pt x="19" y="139"/>
                </a:lnTo>
                <a:lnTo>
                  <a:pt x="22" y="141"/>
                </a:lnTo>
                <a:lnTo>
                  <a:pt x="28" y="144"/>
                </a:lnTo>
                <a:lnTo>
                  <a:pt x="37" y="148"/>
                </a:lnTo>
                <a:lnTo>
                  <a:pt x="47" y="155"/>
                </a:lnTo>
                <a:lnTo>
                  <a:pt x="59" y="162"/>
                </a:lnTo>
                <a:lnTo>
                  <a:pt x="75" y="170"/>
                </a:lnTo>
                <a:lnTo>
                  <a:pt x="92" y="180"/>
                </a:lnTo>
                <a:lnTo>
                  <a:pt x="112" y="190"/>
                </a:lnTo>
                <a:lnTo>
                  <a:pt x="134" y="200"/>
                </a:lnTo>
                <a:lnTo>
                  <a:pt x="159" y="212"/>
                </a:lnTo>
                <a:lnTo>
                  <a:pt x="186" y="225"/>
                </a:lnTo>
                <a:lnTo>
                  <a:pt x="215" y="238"/>
                </a:lnTo>
                <a:lnTo>
                  <a:pt x="247" y="252"/>
                </a:lnTo>
                <a:lnTo>
                  <a:pt x="281" y="267"/>
                </a:lnTo>
                <a:lnTo>
                  <a:pt x="318" y="281"/>
                </a:lnTo>
                <a:lnTo>
                  <a:pt x="358" y="296"/>
                </a:lnTo>
                <a:lnTo>
                  <a:pt x="399" y="311"/>
                </a:lnTo>
                <a:lnTo>
                  <a:pt x="443" y="326"/>
                </a:lnTo>
                <a:lnTo>
                  <a:pt x="491" y="341"/>
                </a:lnTo>
                <a:lnTo>
                  <a:pt x="540" y="357"/>
                </a:lnTo>
                <a:lnTo>
                  <a:pt x="592" y="372"/>
                </a:lnTo>
                <a:lnTo>
                  <a:pt x="647" y="387"/>
                </a:lnTo>
                <a:lnTo>
                  <a:pt x="703" y="402"/>
                </a:lnTo>
                <a:lnTo>
                  <a:pt x="764" y="416"/>
                </a:lnTo>
                <a:lnTo>
                  <a:pt x="826" y="431"/>
                </a:lnTo>
                <a:lnTo>
                  <a:pt x="890" y="444"/>
                </a:lnTo>
                <a:lnTo>
                  <a:pt x="958" y="459"/>
                </a:lnTo>
                <a:lnTo>
                  <a:pt x="1028" y="472"/>
                </a:lnTo>
                <a:lnTo>
                  <a:pt x="1101" y="483"/>
                </a:lnTo>
                <a:lnTo>
                  <a:pt x="1177" y="494"/>
                </a:lnTo>
                <a:lnTo>
                  <a:pt x="1255" y="505"/>
                </a:lnTo>
                <a:lnTo>
                  <a:pt x="1256" y="503"/>
                </a:lnTo>
                <a:lnTo>
                  <a:pt x="1260" y="497"/>
                </a:lnTo>
                <a:lnTo>
                  <a:pt x="1265" y="487"/>
                </a:lnTo>
                <a:lnTo>
                  <a:pt x="1272" y="473"/>
                </a:lnTo>
                <a:lnTo>
                  <a:pt x="1278" y="456"/>
                </a:lnTo>
                <a:lnTo>
                  <a:pt x="1282" y="437"/>
                </a:lnTo>
                <a:lnTo>
                  <a:pt x="1285" y="415"/>
                </a:lnTo>
                <a:lnTo>
                  <a:pt x="1284" y="391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3" name="AutoShape 319"/>
          <p:cNvSpPr>
            <a:spLocks noChangeAspect="1" noChangeArrowheads="1" noTextEdit="1"/>
          </p:cNvSpPr>
          <p:nvPr/>
        </p:nvSpPr>
        <p:spPr bwMode="auto">
          <a:xfrm>
            <a:off x="6646863" y="5322888"/>
            <a:ext cx="2540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4" name="Freeform 320"/>
          <p:cNvSpPr>
            <a:spLocks/>
          </p:cNvSpPr>
          <p:nvPr/>
        </p:nvSpPr>
        <p:spPr bwMode="auto">
          <a:xfrm>
            <a:off x="6699250" y="5341938"/>
            <a:ext cx="36513" cy="49212"/>
          </a:xfrm>
          <a:custGeom>
            <a:avLst/>
            <a:gdLst>
              <a:gd name="T0" fmla="*/ 534719422 w 179"/>
              <a:gd name="T1" fmla="*/ 331121347 h 216"/>
              <a:gd name="T2" fmla="*/ 415883478 w 179"/>
              <a:gd name="T3" fmla="*/ 437584674 h 216"/>
              <a:gd name="T4" fmla="*/ 322512598 w 179"/>
              <a:gd name="T5" fmla="*/ 555831086 h 216"/>
              <a:gd name="T6" fmla="*/ 229183330 w 179"/>
              <a:gd name="T7" fmla="*/ 697747785 h 216"/>
              <a:gd name="T8" fmla="*/ 152788750 w 179"/>
              <a:gd name="T9" fmla="*/ 851499288 h 216"/>
              <a:gd name="T10" fmla="*/ 84882730 w 179"/>
              <a:gd name="T11" fmla="*/ 1017085820 h 216"/>
              <a:gd name="T12" fmla="*/ 42441365 w 179"/>
              <a:gd name="T13" fmla="*/ 1194455665 h 216"/>
              <a:gd name="T14" fmla="*/ 16976505 w 179"/>
              <a:gd name="T15" fmla="*/ 1383712259 h 216"/>
              <a:gd name="T16" fmla="*/ 0 w 179"/>
              <a:gd name="T17" fmla="*/ 1572917134 h 216"/>
              <a:gd name="T18" fmla="*/ 16976505 w 179"/>
              <a:gd name="T19" fmla="*/ 1833080017 h 216"/>
              <a:gd name="T20" fmla="*/ 84882730 w 179"/>
              <a:gd name="T21" fmla="*/ 2045954953 h 216"/>
              <a:gd name="T22" fmla="*/ 195230115 w 179"/>
              <a:gd name="T23" fmla="*/ 2147483647 h 216"/>
              <a:gd name="T24" fmla="*/ 339489103 w 179"/>
              <a:gd name="T25" fmla="*/ 2147483647 h 216"/>
              <a:gd name="T26" fmla="*/ 500766208 w 179"/>
              <a:gd name="T27" fmla="*/ 2147483647 h 216"/>
              <a:gd name="T28" fmla="*/ 670531667 w 179"/>
              <a:gd name="T29" fmla="*/ 2147483647 h 216"/>
              <a:gd name="T30" fmla="*/ 848743665 w 179"/>
              <a:gd name="T31" fmla="*/ 2147483647 h 216"/>
              <a:gd name="T32" fmla="*/ 1018509125 w 179"/>
              <a:gd name="T33" fmla="*/ 2147483647 h 216"/>
              <a:gd name="T34" fmla="*/ 1052462135 w 179"/>
              <a:gd name="T35" fmla="*/ 2147483647 h 216"/>
              <a:gd name="T36" fmla="*/ 1086415145 w 179"/>
              <a:gd name="T37" fmla="*/ 2147483647 h 216"/>
              <a:gd name="T38" fmla="*/ 1111880005 w 179"/>
              <a:gd name="T39" fmla="*/ 2147483647 h 216"/>
              <a:gd name="T40" fmla="*/ 1120368360 w 179"/>
              <a:gd name="T41" fmla="*/ 2147483647 h 216"/>
              <a:gd name="T42" fmla="*/ 1103391855 w 179"/>
              <a:gd name="T43" fmla="*/ 2147483647 h 216"/>
              <a:gd name="T44" fmla="*/ 1069438640 w 179"/>
              <a:gd name="T45" fmla="*/ 2147483647 h 216"/>
              <a:gd name="T46" fmla="*/ 1026997275 w 179"/>
              <a:gd name="T47" fmla="*/ 2147483647 h 216"/>
              <a:gd name="T48" fmla="*/ 984555910 w 179"/>
              <a:gd name="T49" fmla="*/ 2147483647 h 216"/>
              <a:gd name="T50" fmla="*/ 891185030 w 179"/>
              <a:gd name="T51" fmla="*/ 2147483647 h 216"/>
              <a:gd name="T52" fmla="*/ 806302300 w 179"/>
              <a:gd name="T53" fmla="*/ 2147483647 h 216"/>
              <a:gd name="T54" fmla="*/ 712973032 w 179"/>
              <a:gd name="T55" fmla="*/ 2128748219 h 216"/>
              <a:gd name="T56" fmla="*/ 636578657 w 179"/>
              <a:gd name="T57" fmla="*/ 2105078159 h 216"/>
              <a:gd name="T58" fmla="*/ 551695927 w 179"/>
              <a:gd name="T59" fmla="*/ 2069625014 h 216"/>
              <a:gd name="T60" fmla="*/ 475301552 w 179"/>
              <a:gd name="T61" fmla="*/ 2010501808 h 216"/>
              <a:gd name="T62" fmla="*/ 398906973 w 179"/>
              <a:gd name="T63" fmla="*/ 1951378602 h 216"/>
              <a:gd name="T64" fmla="*/ 331000952 w 179"/>
              <a:gd name="T65" fmla="*/ 1844915047 h 216"/>
              <a:gd name="T66" fmla="*/ 305536092 w 179"/>
              <a:gd name="T67" fmla="*/ 1419165404 h 216"/>
              <a:gd name="T68" fmla="*/ 373442317 w 179"/>
              <a:gd name="T69" fmla="*/ 1064374224 h 216"/>
              <a:gd name="T70" fmla="*/ 517742713 w 179"/>
              <a:gd name="T71" fmla="*/ 792376082 h 216"/>
              <a:gd name="T72" fmla="*/ 712973032 w 179"/>
              <a:gd name="T73" fmla="*/ 555831086 h 216"/>
              <a:gd name="T74" fmla="*/ 925138040 w 179"/>
              <a:gd name="T75" fmla="*/ 378461469 h 216"/>
              <a:gd name="T76" fmla="*/ 1154321370 w 179"/>
              <a:gd name="T77" fmla="*/ 248380027 h 216"/>
              <a:gd name="T78" fmla="*/ 1357998227 w 179"/>
              <a:gd name="T79" fmla="*/ 141916472 h 216"/>
              <a:gd name="T80" fmla="*/ 1519275333 w 179"/>
              <a:gd name="T81" fmla="*/ 59123206 h 216"/>
              <a:gd name="T82" fmla="*/ 1417416098 w 179"/>
              <a:gd name="T83" fmla="*/ 11835030 h 216"/>
              <a:gd name="T84" fmla="*/ 1307068712 w 179"/>
              <a:gd name="T85" fmla="*/ 0 h 216"/>
              <a:gd name="T86" fmla="*/ 1188274380 w 179"/>
              <a:gd name="T87" fmla="*/ 23670061 h 216"/>
              <a:gd name="T88" fmla="*/ 1052462135 w 179"/>
              <a:gd name="T89" fmla="*/ 59123206 h 216"/>
              <a:gd name="T90" fmla="*/ 916649890 w 179"/>
              <a:gd name="T91" fmla="*/ 118246411 h 216"/>
              <a:gd name="T92" fmla="*/ 780837440 w 179"/>
              <a:gd name="T93" fmla="*/ 177421563 h 216"/>
              <a:gd name="T94" fmla="*/ 653555162 w 179"/>
              <a:gd name="T95" fmla="*/ 260163111 h 216"/>
              <a:gd name="T96" fmla="*/ 534719422 w 179"/>
              <a:gd name="T97" fmla="*/ 331121347 h 21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9"/>
              <a:gd name="T148" fmla="*/ 0 h 216"/>
              <a:gd name="T149" fmla="*/ 179 w 179"/>
              <a:gd name="T150" fmla="*/ 216 h 21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9" h="216">
                <a:moveTo>
                  <a:pt x="63" y="28"/>
                </a:moveTo>
                <a:lnTo>
                  <a:pt x="49" y="37"/>
                </a:lnTo>
                <a:lnTo>
                  <a:pt x="38" y="47"/>
                </a:lnTo>
                <a:lnTo>
                  <a:pt x="27" y="59"/>
                </a:lnTo>
                <a:lnTo>
                  <a:pt x="18" y="72"/>
                </a:lnTo>
                <a:lnTo>
                  <a:pt x="10" y="86"/>
                </a:lnTo>
                <a:lnTo>
                  <a:pt x="5" y="101"/>
                </a:lnTo>
                <a:lnTo>
                  <a:pt x="2" y="117"/>
                </a:lnTo>
                <a:lnTo>
                  <a:pt x="0" y="133"/>
                </a:lnTo>
                <a:lnTo>
                  <a:pt x="2" y="155"/>
                </a:lnTo>
                <a:lnTo>
                  <a:pt x="10" y="173"/>
                </a:lnTo>
                <a:lnTo>
                  <a:pt x="23" y="190"/>
                </a:lnTo>
                <a:lnTo>
                  <a:pt x="40" y="201"/>
                </a:lnTo>
                <a:lnTo>
                  <a:pt x="59" y="211"/>
                </a:lnTo>
                <a:lnTo>
                  <a:pt x="79" y="215"/>
                </a:lnTo>
                <a:lnTo>
                  <a:pt x="100" y="216"/>
                </a:lnTo>
                <a:lnTo>
                  <a:pt x="120" y="213"/>
                </a:lnTo>
                <a:lnTo>
                  <a:pt x="124" y="213"/>
                </a:lnTo>
                <a:lnTo>
                  <a:pt x="128" y="211"/>
                </a:lnTo>
                <a:lnTo>
                  <a:pt x="131" y="208"/>
                </a:lnTo>
                <a:lnTo>
                  <a:pt x="132" y="203"/>
                </a:lnTo>
                <a:lnTo>
                  <a:pt x="130" y="198"/>
                </a:lnTo>
                <a:lnTo>
                  <a:pt x="126" y="194"/>
                </a:lnTo>
                <a:lnTo>
                  <a:pt x="121" y="190"/>
                </a:lnTo>
                <a:lnTo>
                  <a:pt x="116" y="187"/>
                </a:lnTo>
                <a:lnTo>
                  <a:pt x="105" y="184"/>
                </a:lnTo>
                <a:lnTo>
                  <a:pt x="95" y="182"/>
                </a:lnTo>
                <a:lnTo>
                  <a:pt x="84" y="180"/>
                </a:lnTo>
                <a:lnTo>
                  <a:pt x="75" y="178"/>
                </a:lnTo>
                <a:lnTo>
                  <a:pt x="65" y="175"/>
                </a:lnTo>
                <a:lnTo>
                  <a:pt x="56" y="170"/>
                </a:lnTo>
                <a:lnTo>
                  <a:pt x="47" y="165"/>
                </a:lnTo>
                <a:lnTo>
                  <a:pt x="39" y="156"/>
                </a:lnTo>
                <a:lnTo>
                  <a:pt x="36" y="120"/>
                </a:lnTo>
                <a:lnTo>
                  <a:pt x="44" y="90"/>
                </a:lnTo>
                <a:lnTo>
                  <a:pt x="61" y="67"/>
                </a:lnTo>
                <a:lnTo>
                  <a:pt x="84" y="47"/>
                </a:lnTo>
                <a:lnTo>
                  <a:pt x="109" y="32"/>
                </a:lnTo>
                <a:lnTo>
                  <a:pt x="136" y="21"/>
                </a:lnTo>
                <a:lnTo>
                  <a:pt x="160" y="12"/>
                </a:lnTo>
                <a:lnTo>
                  <a:pt x="179" y="5"/>
                </a:lnTo>
                <a:lnTo>
                  <a:pt x="167" y="1"/>
                </a:lnTo>
                <a:lnTo>
                  <a:pt x="154" y="0"/>
                </a:lnTo>
                <a:lnTo>
                  <a:pt x="140" y="2"/>
                </a:lnTo>
                <a:lnTo>
                  <a:pt x="124" y="5"/>
                </a:lnTo>
                <a:lnTo>
                  <a:pt x="108" y="10"/>
                </a:lnTo>
                <a:lnTo>
                  <a:pt x="92" y="15"/>
                </a:lnTo>
                <a:lnTo>
                  <a:pt x="77" y="22"/>
                </a:lnTo>
                <a:lnTo>
                  <a:pt x="63" y="28"/>
                </a:lnTo>
                <a:close/>
              </a:path>
            </a:pathLst>
          </a:custGeom>
          <a:solidFill>
            <a:srgbClr val="C9E8FF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5" name="Freeform 321"/>
          <p:cNvSpPr>
            <a:spLocks/>
          </p:cNvSpPr>
          <p:nvPr/>
        </p:nvSpPr>
        <p:spPr bwMode="auto">
          <a:xfrm>
            <a:off x="6761163" y="5340350"/>
            <a:ext cx="22225" cy="38100"/>
          </a:xfrm>
          <a:custGeom>
            <a:avLst/>
            <a:gdLst>
              <a:gd name="T0" fmla="*/ 711355770 w 114"/>
              <a:gd name="T1" fmla="*/ 641508296 h 168"/>
              <a:gd name="T2" fmla="*/ 748413423 w 114"/>
              <a:gd name="T3" fmla="*/ 839829229 h 168"/>
              <a:gd name="T4" fmla="*/ 741001970 w 114"/>
              <a:gd name="T5" fmla="*/ 1026423752 h 168"/>
              <a:gd name="T6" fmla="*/ 681709570 w 114"/>
              <a:gd name="T7" fmla="*/ 1178044516 h 168"/>
              <a:gd name="T8" fmla="*/ 607594263 w 114"/>
              <a:gd name="T9" fmla="*/ 1306366677 h 168"/>
              <a:gd name="T10" fmla="*/ 511282226 w 114"/>
              <a:gd name="T11" fmla="*/ 1434689064 h 168"/>
              <a:gd name="T12" fmla="*/ 400147088 w 114"/>
              <a:gd name="T13" fmla="*/ 1562959745 h 168"/>
              <a:gd name="T14" fmla="*/ 296385582 w 114"/>
              <a:gd name="T15" fmla="*/ 1667932048 h 168"/>
              <a:gd name="T16" fmla="*/ 200073544 w 114"/>
              <a:gd name="T17" fmla="*/ 1784579280 h 168"/>
              <a:gd name="T18" fmla="*/ 185250444 w 114"/>
              <a:gd name="T19" fmla="*/ 1819604293 h 168"/>
              <a:gd name="T20" fmla="*/ 177838991 w 114"/>
              <a:gd name="T21" fmla="*/ 1842902896 h 168"/>
              <a:gd name="T22" fmla="*/ 177838991 w 114"/>
              <a:gd name="T23" fmla="*/ 1889551357 h 168"/>
              <a:gd name="T24" fmla="*/ 185250444 w 114"/>
              <a:gd name="T25" fmla="*/ 1924576370 h 168"/>
              <a:gd name="T26" fmla="*/ 207485192 w 114"/>
              <a:gd name="T27" fmla="*/ 1947874973 h 168"/>
              <a:gd name="T28" fmla="*/ 229719745 w 114"/>
              <a:gd name="T29" fmla="*/ 1959550129 h 168"/>
              <a:gd name="T30" fmla="*/ 244542845 w 114"/>
              <a:gd name="T31" fmla="*/ 1959550129 h 168"/>
              <a:gd name="T32" fmla="*/ 274151029 w 114"/>
              <a:gd name="T33" fmla="*/ 1947874973 h 168"/>
              <a:gd name="T34" fmla="*/ 392735636 w 114"/>
              <a:gd name="T35" fmla="*/ 1831227741 h 168"/>
              <a:gd name="T36" fmla="*/ 511282226 w 114"/>
              <a:gd name="T37" fmla="*/ 1714631989 h 168"/>
              <a:gd name="T38" fmla="*/ 622417364 w 114"/>
              <a:gd name="T39" fmla="*/ 1574634673 h 168"/>
              <a:gd name="T40" fmla="*/ 718767418 w 114"/>
              <a:gd name="T41" fmla="*/ 1411338980 h 168"/>
              <a:gd name="T42" fmla="*/ 792844707 w 114"/>
              <a:gd name="T43" fmla="*/ 1236368132 h 168"/>
              <a:gd name="T44" fmla="*/ 837314008 w 114"/>
              <a:gd name="T45" fmla="*/ 1038098680 h 168"/>
              <a:gd name="T46" fmla="*/ 844725461 w 114"/>
              <a:gd name="T47" fmla="*/ 828154300 h 168"/>
              <a:gd name="T48" fmla="*/ 815079260 w 114"/>
              <a:gd name="T49" fmla="*/ 594859836 h 168"/>
              <a:gd name="T50" fmla="*/ 748413423 w 114"/>
              <a:gd name="T51" fmla="*/ 419888988 h 168"/>
              <a:gd name="T52" fmla="*/ 644651916 w 114"/>
              <a:gd name="T53" fmla="*/ 279943152 h 168"/>
              <a:gd name="T54" fmla="*/ 518693679 w 114"/>
              <a:gd name="T55" fmla="*/ 163295920 h 168"/>
              <a:gd name="T56" fmla="*/ 377912535 w 114"/>
              <a:gd name="T57" fmla="*/ 81673700 h 168"/>
              <a:gd name="T58" fmla="*/ 237131197 w 114"/>
              <a:gd name="T59" fmla="*/ 23350084 h 168"/>
              <a:gd name="T60" fmla="*/ 125958238 w 114"/>
              <a:gd name="T61" fmla="*/ 0 h 168"/>
              <a:gd name="T62" fmla="*/ 37057653 w 114"/>
              <a:gd name="T63" fmla="*/ 0 h 168"/>
              <a:gd name="T64" fmla="*/ 0 w 114"/>
              <a:gd name="T65" fmla="*/ 34973532 h 168"/>
              <a:gd name="T66" fmla="*/ 88900390 w 114"/>
              <a:gd name="T67" fmla="*/ 104972304 h 168"/>
              <a:gd name="T68" fmla="*/ 192662091 w 114"/>
              <a:gd name="T69" fmla="*/ 151620764 h 168"/>
              <a:gd name="T70" fmla="*/ 303797034 w 114"/>
              <a:gd name="T71" fmla="*/ 198269452 h 168"/>
              <a:gd name="T72" fmla="*/ 400147088 w 114"/>
              <a:gd name="T73" fmla="*/ 256593068 h 168"/>
              <a:gd name="T74" fmla="*/ 503870773 w 114"/>
              <a:gd name="T75" fmla="*/ 314916684 h 168"/>
              <a:gd name="T76" fmla="*/ 592771163 w 114"/>
              <a:gd name="T77" fmla="*/ 396590384 h 168"/>
              <a:gd name="T78" fmla="*/ 659475017 w 114"/>
              <a:gd name="T79" fmla="*/ 501562461 h 168"/>
              <a:gd name="T80" fmla="*/ 711355770 w 114"/>
              <a:gd name="T81" fmla="*/ 641508296 h 1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4"/>
              <a:gd name="T124" fmla="*/ 0 h 168"/>
              <a:gd name="T125" fmla="*/ 114 w 114"/>
              <a:gd name="T126" fmla="*/ 168 h 16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4" h="168">
                <a:moveTo>
                  <a:pt x="96" y="55"/>
                </a:moveTo>
                <a:lnTo>
                  <a:pt x="101" y="72"/>
                </a:lnTo>
                <a:lnTo>
                  <a:pt x="100" y="88"/>
                </a:lnTo>
                <a:lnTo>
                  <a:pt x="92" y="101"/>
                </a:lnTo>
                <a:lnTo>
                  <a:pt x="82" y="112"/>
                </a:lnTo>
                <a:lnTo>
                  <a:pt x="69" y="123"/>
                </a:lnTo>
                <a:lnTo>
                  <a:pt x="54" y="134"/>
                </a:lnTo>
                <a:lnTo>
                  <a:pt x="40" y="143"/>
                </a:lnTo>
                <a:lnTo>
                  <a:pt x="27" y="153"/>
                </a:lnTo>
                <a:lnTo>
                  <a:pt x="25" y="156"/>
                </a:lnTo>
                <a:lnTo>
                  <a:pt x="24" y="158"/>
                </a:lnTo>
                <a:lnTo>
                  <a:pt x="24" y="162"/>
                </a:lnTo>
                <a:lnTo>
                  <a:pt x="25" y="165"/>
                </a:lnTo>
                <a:lnTo>
                  <a:pt x="28" y="167"/>
                </a:lnTo>
                <a:lnTo>
                  <a:pt x="31" y="168"/>
                </a:lnTo>
                <a:lnTo>
                  <a:pt x="33" y="168"/>
                </a:lnTo>
                <a:lnTo>
                  <a:pt x="37" y="167"/>
                </a:lnTo>
                <a:lnTo>
                  <a:pt x="53" y="157"/>
                </a:lnTo>
                <a:lnTo>
                  <a:pt x="69" y="147"/>
                </a:lnTo>
                <a:lnTo>
                  <a:pt x="84" y="135"/>
                </a:lnTo>
                <a:lnTo>
                  <a:pt x="97" y="121"/>
                </a:lnTo>
                <a:lnTo>
                  <a:pt x="107" y="106"/>
                </a:lnTo>
                <a:lnTo>
                  <a:pt x="113" y="89"/>
                </a:lnTo>
                <a:lnTo>
                  <a:pt x="114" y="71"/>
                </a:lnTo>
                <a:lnTo>
                  <a:pt x="110" y="51"/>
                </a:lnTo>
                <a:lnTo>
                  <a:pt x="101" y="36"/>
                </a:lnTo>
                <a:lnTo>
                  <a:pt x="87" y="24"/>
                </a:lnTo>
                <a:lnTo>
                  <a:pt x="70" y="14"/>
                </a:lnTo>
                <a:lnTo>
                  <a:pt x="51" y="7"/>
                </a:lnTo>
                <a:lnTo>
                  <a:pt x="32" y="2"/>
                </a:lnTo>
                <a:lnTo>
                  <a:pt x="17" y="0"/>
                </a:lnTo>
                <a:lnTo>
                  <a:pt x="5" y="0"/>
                </a:lnTo>
                <a:lnTo>
                  <a:pt x="0" y="3"/>
                </a:lnTo>
                <a:lnTo>
                  <a:pt x="12" y="9"/>
                </a:lnTo>
                <a:lnTo>
                  <a:pt x="26" y="13"/>
                </a:lnTo>
                <a:lnTo>
                  <a:pt x="41" y="17"/>
                </a:lnTo>
                <a:lnTo>
                  <a:pt x="54" y="22"/>
                </a:lnTo>
                <a:lnTo>
                  <a:pt x="68" y="27"/>
                </a:lnTo>
                <a:lnTo>
                  <a:pt x="80" y="34"/>
                </a:lnTo>
                <a:lnTo>
                  <a:pt x="89" y="43"/>
                </a:lnTo>
                <a:lnTo>
                  <a:pt x="96" y="55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6" name="Freeform 322"/>
          <p:cNvSpPr>
            <a:spLocks/>
          </p:cNvSpPr>
          <p:nvPr/>
        </p:nvSpPr>
        <p:spPr bwMode="auto">
          <a:xfrm>
            <a:off x="6677025" y="5332413"/>
            <a:ext cx="58738" cy="79375"/>
          </a:xfrm>
          <a:custGeom>
            <a:avLst/>
            <a:gdLst>
              <a:gd name="T0" fmla="*/ 755620672 w 289"/>
              <a:gd name="T1" fmla="*/ 751693914 h 351"/>
              <a:gd name="T2" fmla="*/ 403008735 w 289"/>
              <a:gd name="T3" fmla="*/ 1225855741 h 351"/>
              <a:gd name="T4" fmla="*/ 125950532 w 289"/>
              <a:gd name="T5" fmla="*/ 1792528339 h 351"/>
              <a:gd name="T6" fmla="*/ 0 w 289"/>
              <a:gd name="T7" fmla="*/ 2147483647 h 351"/>
              <a:gd name="T8" fmla="*/ 25198399 w 289"/>
              <a:gd name="T9" fmla="*/ 2147483647 h 351"/>
              <a:gd name="T10" fmla="*/ 67168021 w 289"/>
              <a:gd name="T11" fmla="*/ 2147483647 h 351"/>
              <a:gd name="T12" fmla="*/ 142721958 w 289"/>
              <a:gd name="T13" fmla="*/ 2147483647 h 351"/>
              <a:gd name="T14" fmla="*/ 243474091 w 289"/>
              <a:gd name="T15" fmla="*/ 2147483647 h 351"/>
              <a:gd name="T16" fmla="*/ 419780161 w 289"/>
              <a:gd name="T17" fmla="*/ 2147483647 h 351"/>
              <a:gd name="T18" fmla="*/ 646482826 w 289"/>
              <a:gd name="T19" fmla="*/ 2147483647 h 351"/>
              <a:gd name="T20" fmla="*/ 898342630 w 289"/>
              <a:gd name="T21" fmla="*/ 2147483647 h 351"/>
              <a:gd name="T22" fmla="*/ 1141816722 w 289"/>
              <a:gd name="T23" fmla="*/ 2147483647 h 351"/>
              <a:gd name="T24" fmla="*/ 1402103498 w 289"/>
              <a:gd name="T25" fmla="*/ 2147483647 h 351"/>
              <a:gd name="T26" fmla="*/ 1653963303 w 289"/>
              <a:gd name="T27" fmla="*/ 2147483647 h 351"/>
              <a:gd name="T28" fmla="*/ 1914250079 w 289"/>
              <a:gd name="T29" fmla="*/ 2147483647 h 351"/>
              <a:gd name="T30" fmla="*/ 2147483647 w 289"/>
              <a:gd name="T31" fmla="*/ 2147483647 h 351"/>
              <a:gd name="T32" fmla="*/ 2147483647 w 289"/>
              <a:gd name="T33" fmla="*/ 2147483647 h 351"/>
              <a:gd name="T34" fmla="*/ 2147483647 w 289"/>
              <a:gd name="T35" fmla="*/ 2147483647 h 351"/>
              <a:gd name="T36" fmla="*/ 2147483647 w 289"/>
              <a:gd name="T37" fmla="*/ 2147483647 h 351"/>
              <a:gd name="T38" fmla="*/ 2147483647 w 289"/>
              <a:gd name="T39" fmla="*/ 2147483647 h 351"/>
              <a:gd name="T40" fmla="*/ 2147483647 w 289"/>
              <a:gd name="T41" fmla="*/ 2147483647 h 351"/>
              <a:gd name="T42" fmla="*/ 1981418100 w 289"/>
              <a:gd name="T43" fmla="*/ 2147483647 h 351"/>
              <a:gd name="T44" fmla="*/ 1746329722 w 289"/>
              <a:gd name="T45" fmla="*/ 2147483647 h 351"/>
              <a:gd name="T46" fmla="*/ 1502855631 w 289"/>
              <a:gd name="T47" fmla="*/ 2147483647 h 351"/>
              <a:gd name="T48" fmla="*/ 1276152967 w 289"/>
              <a:gd name="T49" fmla="*/ 2147483647 h 351"/>
              <a:gd name="T50" fmla="*/ 1049491561 w 289"/>
              <a:gd name="T51" fmla="*/ 2147483647 h 351"/>
              <a:gd name="T52" fmla="*/ 822788693 w 289"/>
              <a:gd name="T53" fmla="*/ 2147483647 h 351"/>
              <a:gd name="T54" fmla="*/ 604513001 w 289"/>
              <a:gd name="T55" fmla="*/ 2147483647 h 351"/>
              <a:gd name="T56" fmla="*/ 411394448 w 289"/>
              <a:gd name="T57" fmla="*/ 2147483647 h 351"/>
              <a:gd name="T58" fmla="*/ 285443916 w 289"/>
              <a:gd name="T59" fmla="*/ 2147483647 h 351"/>
              <a:gd name="T60" fmla="*/ 251859804 w 289"/>
              <a:gd name="T61" fmla="*/ 2147483647 h 351"/>
              <a:gd name="T62" fmla="*/ 285443916 w 289"/>
              <a:gd name="T63" fmla="*/ 2147483647 h 351"/>
              <a:gd name="T64" fmla="*/ 386196049 w 289"/>
              <a:gd name="T65" fmla="*/ 1827200741 h 351"/>
              <a:gd name="T66" fmla="*/ 537344980 w 289"/>
              <a:gd name="T67" fmla="*/ 1480272968 h 351"/>
              <a:gd name="T68" fmla="*/ 713650847 w 289"/>
              <a:gd name="T69" fmla="*/ 1179574915 h 351"/>
              <a:gd name="T70" fmla="*/ 923541029 w 289"/>
              <a:gd name="T71" fmla="*/ 890485511 h 351"/>
              <a:gd name="T72" fmla="*/ 1150243694 w 289"/>
              <a:gd name="T73" fmla="*/ 612902317 h 351"/>
              <a:gd name="T74" fmla="*/ 1469271519 w 289"/>
              <a:gd name="T75" fmla="*/ 404766141 h 351"/>
              <a:gd name="T76" fmla="*/ 1788299548 w 289"/>
              <a:gd name="T77" fmla="*/ 219744825 h 351"/>
              <a:gd name="T78" fmla="*/ 1989803813 w 289"/>
              <a:gd name="T79" fmla="*/ 69395686 h 351"/>
              <a:gd name="T80" fmla="*/ 1931062765 w 289"/>
              <a:gd name="T81" fmla="*/ 0 h 351"/>
              <a:gd name="T82" fmla="*/ 1662390275 w 289"/>
              <a:gd name="T83" fmla="*/ 46280826 h 351"/>
              <a:gd name="T84" fmla="*/ 1351747960 w 289"/>
              <a:gd name="T85" fmla="*/ 196578859 h 351"/>
              <a:gd name="T86" fmla="*/ 1066262784 w 289"/>
              <a:gd name="T87" fmla="*/ 404766141 h 3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1"/>
              <a:gd name="T134" fmla="*/ 289 w 289"/>
              <a:gd name="T135" fmla="*/ 351 h 35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1">
                <a:moveTo>
                  <a:pt x="112" y="46"/>
                </a:moveTo>
                <a:lnTo>
                  <a:pt x="90" y="65"/>
                </a:lnTo>
                <a:lnTo>
                  <a:pt x="68" y="84"/>
                </a:lnTo>
                <a:lnTo>
                  <a:pt x="48" y="106"/>
                </a:lnTo>
                <a:lnTo>
                  <a:pt x="30" y="130"/>
                </a:lnTo>
                <a:lnTo>
                  <a:pt x="15" y="155"/>
                </a:lnTo>
                <a:lnTo>
                  <a:pt x="5" y="181"/>
                </a:lnTo>
                <a:lnTo>
                  <a:pt x="0" y="210"/>
                </a:lnTo>
                <a:lnTo>
                  <a:pt x="1" y="240"/>
                </a:lnTo>
                <a:lnTo>
                  <a:pt x="3" y="248"/>
                </a:lnTo>
                <a:lnTo>
                  <a:pt x="5" y="256"/>
                </a:lnTo>
                <a:lnTo>
                  <a:pt x="8" y="262"/>
                </a:lnTo>
                <a:lnTo>
                  <a:pt x="12" y="270"/>
                </a:lnTo>
                <a:lnTo>
                  <a:pt x="17" y="276"/>
                </a:lnTo>
                <a:lnTo>
                  <a:pt x="24" y="283"/>
                </a:lnTo>
                <a:lnTo>
                  <a:pt x="29" y="288"/>
                </a:lnTo>
                <a:lnTo>
                  <a:pt x="36" y="292"/>
                </a:lnTo>
                <a:lnTo>
                  <a:pt x="50" y="301"/>
                </a:lnTo>
                <a:lnTo>
                  <a:pt x="64" y="308"/>
                </a:lnTo>
                <a:lnTo>
                  <a:pt x="77" y="315"/>
                </a:lnTo>
                <a:lnTo>
                  <a:pt x="92" y="320"/>
                </a:lnTo>
                <a:lnTo>
                  <a:pt x="107" y="326"/>
                </a:lnTo>
                <a:lnTo>
                  <a:pt x="121" y="330"/>
                </a:lnTo>
                <a:lnTo>
                  <a:pt x="136" y="334"/>
                </a:lnTo>
                <a:lnTo>
                  <a:pt x="151" y="337"/>
                </a:lnTo>
                <a:lnTo>
                  <a:pt x="167" y="341"/>
                </a:lnTo>
                <a:lnTo>
                  <a:pt x="181" y="343"/>
                </a:lnTo>
                <a:lnTo>
                  <a:pt x="197" y="345"/>
                </a:lnTo>
                <a:lnTo>
                  <a:pt x="213" y="347"/>
                </a:lnTo>
                <a:lnTo>
                  <a:pt x="228" y="348"/>
                </a:lnTo>
                <a:lnTo>
                  <a:pt x="243" y="349"/>
                </a:lnTo>
                <a:lnTo>
                  <a:pt x="259" y="350"/>
                </a:lnTo>
                <a:lnTo>
                  <a:pt x="274" y="351"/>
                </a:lnTo>
                <a:lnTo>
                  <a:pt x="279" y="351"/>
                </a:lnTo>
                <a:lnTo>
                  <a:pt x="283" y="349"/>
                </a:lnTo>
                <a:lnTo>
                  <a:pt x="286" y="345"/>
                </a:lnTo>
                <a:lnTo>
                  <a:pt x="289" y="341"/>
                </a:lnTo>
                <a:lnTo>
                  <a:pt x="289" y="335"/>
                </a:lnTo>
                <a:lnTo>
                  <a:pt x="286" y="331"/>
                </a:lnTo>
                <a:lnTo>
                  <a:pt x="282" y="328"/>
                </a:lnTo>
                <a:lnTo>
                  <a:pt x="277" y="326"/>
                </a:lnTo>
                <a:lnTo>
                  <a:pt x="263" y="322"/>
                </a:lnTo>
                <a:lnTo>
                  <a:pt x="250" y="320"/>
                </a:lnTo>
                <a:lnTo>
                  <a:pt x="236" y="317"/>
                </a:lnTo>
                <a:lnTo>
                  <a:pt x="221" y="315"/>
                </a:lnTo>
                <a:lnTo>
                  <a:pt x="208" y="313"/>
                </a:lnTo>
                <a:lnTo>
                  <a:pt x="194" y="311"/>
                </a:lnTo>
                <a:lnTo>
                  <a:pt x="179" y="308"/>
                </a:lnTo>
                <a:lnTo>
                  <a:pt x="166" y="305"/>
                </a:lnTo>
                <a:lnTo>
                  <a:pt x="152" y="303"/>
                </a:lnTo>
                <a:lnTo>
                  <a:pt x="138" y="300"/>
                </a:lnTo>
                <a:lnTo>
                  <a:pt x="125" y="296"/>
                </a:lnTo>
                <a:lnTo>
                  <a:pt x="111" y="292"/>
                </a:lnTo>
                <a:lnTo>
                  <a:pt x="98" y="287"/>
                </a:lnTo>
                <a:lnTo>
                  <a:pt x="85" y="282"/>
                </a:lnTo>
                <a:lnTo>
                  <a:pt x="72" y="276"/>
                </a:lnTo>
                <a:lnTo>
                  <a:pt x="59" y="269"/>
                </a:lnTo>
                <a:lnTo>
                  <a:pt x="49" y="261"/>
                </a:lnTo>
                <a:lnTo>
                  <a:pt x="41" y="252"/>
                </a:lnTo>
                <a:lnTo>
                  <a:pt x="34" y="241"/>
                </a:lnTo>
                <a:lnTo>
                  <a:pt x="31" y="228"/>
                </a:lnTo>
                <a:lnTo>
                  <a:pt x="30" y="215"/>
                </a:lnTo>
                <a:lnTo>
                  <a:pt x="31" y="201"/>
                </a:lnTo>
                <a:lnTo>
                  <a:pt x="34" y="186"/>
                </a:lnTo>
                <a:lnTo>
                  <a:pt x="38" y="174"/>
                </a:lnTo>
                <a:lnTo>
                  <a:pt x="46" y="158"/>
                </a:lnTo>
                <a:lnTo>
                  <a:pt x="54" y="142"/>
                </a:lnTo>
                <a:lnTo>
                  <a:pt x="64" y="128"/>
                </a:lnTo>
                <a:lnTo>
                  <a:pt x="74" y="115"/>
                </a:lnTo>
                <a:lnTo>
                  <a:pt x="85" y="102"/>
                </a:lnTo>
                <a:lnTo>
                  <a:pt x="96" y="89"/>
                </a:lnTo>
                <a:lnTo>
                  <a:pt x="110" y="77"/>
                </a:lnTo>
                <a:lnTo>
                  <a:pt x="124" y="64"/>
                </a:lnTo>
                <a:lnTo>
                  <a:pt x="137" y="53"/>
                </a:lnTo>
                <a:lnTo>
                  <a:pt x="155" y="43"/>
                </a:lnTo>
                <a:lnTo>
                  <a:pt x="175" y="35"/>
                </a:lnTo>
                <a:lnTo>
                  <a:pt x="195" y="26"/>
                </a:lnTo>
                <a:lnTo>
                  <a:pt x="213" y="19"/>
                </a:lnTo>
                <a:lnTo>
                  <a:pt x="228" y="12"/>
                </a:lnTo>
                <a:lnTo>
                  <a:pt x="237" y="6"/>
                </a:lnTo>
                <a:lnTo>
                  <a:pt x="240" y="2"/>
                </a:lnTo>
                <a:lnTo>
                  <a:pt x="230" y="0"/>
                </a:lnTo>
                <a:lnTo>
                  <a:pt x="215" y="1"/>
                </a:lnTo>
                <a:lnTo>
                  <a:pt x="198" y="4"/>
                </a:lnTo>
                <a:lnTo>
                  <a:pt x="180" y="9"/>
                </a:lnTo>
                <a:lnTo>
                  <a:pt x="161" y="17"/>
                </a:lnTo>
                <a:lnTo>
                  <a:pt x="144" y="25"/>
                </a:lnTo>
                <a:lnTo>
                  <a:pt x="127" y="35"/>
                </a:lnTo>
                <a:lnTo>
                  <a:pt x="112" y="46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7" name="Freeform 323"/>
          <p:cNvSpPr>
            <a:spLocks/>
          </p:cNvSpPr>
          <p:nvPr/>
        </p:nvSpPr>
        <p:spPr bwMode="auto">
          <a:xfrm>
            <a:off x="6757988" y="5329238"/>
            <a:ext cx="50800" cy="53975"/>
          </a:xfrm>
          <a:custGeom>
            <a:avLst/>
            <a:gdLst>
              <a:gd name="T0" fmla="*/ 1680000000 w 254"/>
              <a:gd name="T1" fmla="*/ 871340569 h 234"/>
              <a:gd name="T2" fmla="*/ 1776000000 w 254"/>
              <a:gd name="T3" fmla="*/ 1030902894 h 234"/>
              <a:gd name="T4" fmla="*/ 1832000000 w 254"/>
              <a:gd name="T5" fmla="*/ 1214992474 h 234"/>
              <a:gd name="T6" fmla="*/ 1856000000 w 254"/>
              <a:gd name="T7" fmla="*/ 1411319616 h 234"/>
              <a:gd name="T8" fmla="*/ 1856000000 w 254"/>
              <a:gd name="T9" fmla="*/ 1619936913 h 234"/>
              <a:gd name="T10" fmla="*/ 1840000000 w 254"/>
              <a:gd name="T11" fmla="*/ 1791789391 h 234"/>
              <a:gd name="T12" fmla="*/ 1808000000 w 254"/>
              <a:gd name="T13" fmla="*/ 1939061332 h 234"/>
              <a:gd name="T14" fmla="*/ 1752000000 w 254"/>
              <a:gd name="T15" fmla="*/ 2086333042 h 234"/>
              <a:gd name="T16" fmla="*/ 1688000000 w 254"/>
              <a:gd name="T17" fmla="*/ 2147483647 h 234"/>
              <a:gd name="T18" fmla="*/ 1616000000 w 254"/>
              <a:gd name="T19" fmla="*/ 2147483647 h 234"/>
              <a:gd name="T20" fmla="*/ 1544000000 w 254"/>
              <a:gd name="T21" fmla="*/ 2147483647 h 234"/>
              <a:gd name="T22" fmla="*/ 1464000000 w 254"/>
              <a:gd name="T23" fmla="*/ 2147483647 h 234"/>
              <a:gd name="T24" fmla="*/ 1392000000 w 254"/>
              <a:gd name="T25" fmla="*/ 2147483647 h 234"/>
              <a:gd name="T26" fmla="*/ 1376000000 w 254"/>
              <a:gd name="T27" fmla="*/ 2147483647 h 234"/>
              <a:gd name="T28" fmla="*/ 1376000000 w 254"/>
              <a:gd name="T29" fmla="*/ 2147483647 h 234"/>
              <a:gd name="T30" fmla="*/ 1376000000 w 254"/>
              <a:gd name="T31" fmla="*/ 2147483647 h 234"/>
              <a:gd name="T32" fmla="*/ 1392000000 w 254"/>
              <a:gd name="T33" fmla="*/ 2147483647 h 234"/>
              <a:gd name="T34" fmla="*/ 1416000000 w 254"/>
              <a:gd name="T35" fmla="*/ 2147483647 h 234"/>
              <a:gd name="T36" fmla="*/ 1448000000 w 254"/>
              <a:gd name="T37" fmla="*/ 2147483647 h 234"/>
              <a:gd name="T38" fmla="*/ 1472000000 w 254"/>
              <a:gd name="T39" fmla="*/ 2147483647 h 234"/>
              <a:gd name="T40" fmla="*/ 1496000000 w 254"/>
              <a:gd name="T41" fmla="*/ 2147483647 h 234"/>
              <a:gd name="T42" fmla="*/ 1664000000 w 254"/>
              <a:gd name="T43" fmla="*/ 2147483647 h 234"/>
              <a:gd name="T44" fmla="*/ 1808000000 w 254"/>
              <a:gd name="T45" fmla="*/ 2147483647 h 234"/>
              <a:gd name="T46" fmla="*/ 1920000000 w 254"/>
              <a:gd name="T47" fmla="*/ 2147483647 h 234"/>
              <a:gd name="T48" fmla="*/ 1992000000 w 254"/>
              <a:gd name="T49" fmla="*/ 1902243462 h 234"/>
              <a:gd name="T50" fmla="*/ 2032000000 w 254"/>
              <a:gd name="T51" fmla="*/ 1607699811 h 234"/>
              <a:gd name="T52" fmla="*/ 2008000000 w 254"/>
              <a:gd name="T53" fmla="*/ 1313156160 h 234"/>
              <a:gd name="T54" fmla="*/ 1944000000 w 254"/>
              <a:gd name="T55" fmla="*/ 1030902894 h 234"/>
              <a:gd name="T56" fmla="*/ 1808000000 w 254"/>
              <a:gd name="T57" fmla="*/ 785414214 h 234"/>
              <a:gd name="T58" fmla="*/ 1712000000 w 254"/>
              <a:gd name="T59" fmla="*/ 650432888 h 234"/>
              <a:gd name="T60" fmla="*/ 1592000000 w 254"/>
              <a:gd name="T61" fmla="*/ 552269432 h 234"/>
              <a:gd name="T62" fmla="*/ 1464000000 w 254"/>
              <a:gd name="T63" fmla="*/ 441815592 h 234"/>
              <a:gd name="T64" fmla="*/ 1320000000 w 254"/>
              <a:gd name="T65" fmla="*/ 355889237 h 234"/>
              <a:gd name="T66" fmla="*/ 1176000000 w 254"/>
              <a:gd name="T67" fmla="*/ 257725781 h 234"/>
              <a:gd name="T68" fmla="*/ 1032000000 w 254"/>
              <a:gd name="T69" fmla="*/ 196380195 h 234"/>
              <a:gd name="T70" fmla="*/ 888000000 w 254"/>
              <a:gd name="T71" fmla="*/ 147271941 h 234"/>
              <a:gd name="T72" fmla="*/ 744000000 w 254"/>
              <a:gd name="T73" fmla="*/ 85926355 h 234"/>
              <a:gd name="T74" fmla="*/ 600000000 w 254"/>
              <a:gd name="T75" fmla="*/ 49108254 h 234"/>
              <a:gd name="T76" fmla="*/ 472000000 w 254"/>
              <a:gd name="T77" fmla="*/ 24527486 h 234"/>
              <a:gd name="T78" fmla="*/ 344000000 w 254"/>
              <a:gd name="T79" fmla="*/ 0 h 234"/>
              <a:gd name="T80" fmla="*/ 248000000 w 254"/>
              <a:gd name="T81" fmla="*/ 0 h 234"/>
              <a:gd name="T82" fmla="*/ 152000000 w 254"/>
              <a:gd name="T83" fmla="*/ 0 h 234"/>
              <a:gd name="T84" fmla="*/ 80000000 w 254"/>
              <a:gd name="T85" fmla="*/ 0 h 234"/>
              <a:gd name="T86" fmla="*/ 24000000 w 254"/>
              <a:gd name="T87" fmla="*/ 24527486 h 234"/>
              <a:gd name="T88" fmla="*/ 0 w 254"/>
              <a:gd name="T89" fmla="*/ 49108254 h 234"/>
              <a:gd name="T90" fmla="*/ 88000000 w 254"/>
              <a:gd name="T91" fmla="*/ 73635970 h 234"/>
              <a:gd name="T92" fmla="*/ 168000000 w 254"/>
              <a:gd name="T93" fmla="*/ 85926355 h 234"/>
              <a:gd name="T94" fmla="*/ 272000000 w 254"/>
              <a:gd name="T95" fmla="*/ 110453840 h 234"/>
              <a:gd name="T96" fmla="*/ 368000000 w 254"/>
              <a:gd name="T97" fmla="*/ 147271941 h 234"/>
              <a:gd name="T98" fmla="*/ 472000000 w 254"/>
              <a:gd name="T99" fmla="*/ 184089811 h 234"/>
              <a:gd name="T100" fmla="*/ 592000000 w 254"/>
              <a:gd name="T101" fmla="*/ 208617296 h 234"/>
              <a:gd name="T102" fmla="*/ 696000000 w 254"/>
              <a:gd name="T103" fmla="*/ 245435397 h 234"/>
              <a:gd name="T104" fmla="*/ 816000000 w 254"/>
              <a:gd name="T105" fmla="*/ 282253267 h 234"/>
              <a:gd name="T106" fmla="*/ 928000000 w 254"/>
              <a:gd name="T107" fmla="*/ 343651905 h 234"/>
              <a:gd name="T108" fmla="*/ 1048000000 w 254"/>
              <a:gd name="T109" fmla="*/ 392707107 h 234"/>
              <a:gd name="T110" fmla="*/ 1160000000 w 254"/>
              <a:gd name="T111" fmla="*/ 441815592 h 234"/>
              <a:gd name="T112" fmla="*/ 1272000000 w 254"/>
              <a:gd name="T113" fmla="*/ 515451332 h 234"/>
              <a:gd name="T114" fmla="*/ 1384000000 w 254"/>
              <a:gd name="T115" fmla="*/ 589087302 h 234"/>
              <a:gd name="T116" fmla="*/ 1488000000 w 254"/>
              <a:gd name="T117" fmla="*/ 674960374 h 234"/>
              <a:gd name="T118" fmla="*/ 1592000000 w 254"/>
              <a:gd name="T119" fmla="*/ 773177113 h 234"/>
              <a:gd name="T120" fmla="*/ 1680000000 w 254"/>
              <a:gd name="T121" fmla="*/ 871340569 h 23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4"/>
              <a:gd name="T184" fmla="*/ 0 h 234"/>
              <a:gd name="T185" fmla="*/ 254 w 254"/>
              <a:gd name="T186" fmla="*/ 234 h 23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4" h="234">
                <a:moveTo>
                  <a:pt x="210" y="71"/>
                </a:moveTo>
                <a:lnTo>
                  <a:pt x="222" y="84"/>
                </a:lnTo>
                <a:lnTo>
                  <a:pt x="229" y="99"/>
                </a:lnTo>
                <a:lnTo>
                  <a:pt x="232" y="115"/>
                </a:lnTo>
                <a:lnTo>
                  <a:pt x="232" y="132"/>
                </a:lnTo>
                <a:lnTo>
                  <a:pt x="230" y="146"/>
                </a:lnTo>
                <a:lnTo>
                  <a:pt x="226" y="158"/>
                </a:lnTo>
                <a:lnTo>
                  <a:pt x="219" y="170"/>
                </a:lnTo>
                <a:lnTo>
                  <a:pt x="211" y="179"/>
                </a:lnTo>
                <a:lnTo>
                  <a:pt x="202" y="190"/>
                </a:lnTo>
                <a:lnTo>
                  <a:pt x="193" y="199"/>
                </a:lnTo>
                <a:lnTo>
                  <a:pt x="183" y="208"/>
                </a:lnTo>
                <a:lnTo>
                  <a:pt x="174" y="218"/>
                </a:lnTo>
                <a:lnTo>
                  <a:pt x="172" y="221"/>
                </a:lnTo>
                <a:lnTo>
                  <a:pt x="172" y="224"/>
                </a:lnTo>
                <a:lnTo>
                  <a:pt x="172" y="227"/>
                </a:lnTo>
                <a:lnTo>
                  <a:pt x="174" y="231"/>
                </a:lnTo>
                <a:lnTo>
                  <a:pt x="177" y="233"/>
                </a:lnTo>
                <a:lnTo>
                  <a:pt x="181" y="234"/>
                </a:lnTo>
                <a:lnTo>
                  <a:pt x="184" y="233"/>
                </a:lnTo>
                <a:lnTo>
                  <a:pt x="187" y="231"/>
                </a:lnTo>
                <a:lnTo>
                  <a:pt x="208" y="217"/>
                </a:lnTo>
                <a:lnTo>
                  <a:pt x="226" y="199"/>
                </a:lnTo>
                <a:lnTo>
                  <a:pt x="240" y="178"/>
                </a:lnTo>
                <a:lnTo>
                  <a:pt x="249" y="155"/>
                </a:lnTo>
                <a:lnTo>
                  <a:pt x="254" y="131"/>
                </a:lnTo>
                <a:lnTo>
                  <a:pt x="251" y="107"/>
                </a:lnTo>
                <a:lnTo>
                  <a:pt x="243" y="84"/>
                </a:lnTo>
                <a:lnTo>
                  <a:pt x="226" y="64"/>
                </a:lnTo>
                <a:lnTo>
                  <a:pt x="214" y="53"/>
                </a:lnTo>
                <a:lnTo>
                  <a:pt x="199" y="45"/>
                </a:lnTo>
                <a:lnTo>
                  <a:pt x="183" y="36"/>
                </a:lnTo>
                <a:lnTo>
                  <a:pt x="165" y="29"/>
                </a:lnTo>
                <a:lnTo>
                  <a:pt x="147" y="21"/>
                </a:lnTo>
                <a:lnTo>
                  <a:pt x="129" y="16"/>
                </a:lnTo>
                <a:lnTo>
                  <a:pt x="111" y="12"/>
                </a:lnTo>
                <a:lnTo>
                  <a:pt x="93" y="7"/>
                </a:lnTo>
                <a:lnTo>
                  <a:pt x="75" y="4"/>
                </a:lnTo>
                <a:lnTo>
                  <a:pt x="59" y="2"/>
                </a:lnTo>
                <a:lnTo>
                  <a:pt x="43" y="0"/>
                </a:lnTo>
                <a:lnTo>
                  <a:pt x="31" y="0"/>
                </a:lnTo>
                <a:lnTo>
                  <a:pt x="19" y="0"/>
                </a:lnTo>
                <a:lnTo>
                  <a:pt x="10" y="0"/>
                </a:lnTo>
                <a:lnTo>
                  <a:pt x="3" y="2"/>
                </a:lnTo>
                <a:lnTo>
                  <a:pt x="0" y="4"/>
                </a:lnTo>
                <a:lnTo>
                  <a:pt x="11" y="6"/>
                </a:lnTo>
                <a:lnTo>
                  <a:pt x="21" y="7"/>
                </a:lnTo>
                <a:lnTo>
                  <a:pt x="34" y="9"/>
                </a:lnTo>
                <a:lnTo>
                  <a:pt x="46" y="12"/>
                </a:lnTo>
                <a:lnTo>
                  <a:pt x="59" y="15"/>
                </a:lnTo>
                <a:lnTo>
                  <a:pt x="74" y="17"/>
                </a:lnTo>
                <a:lnTo>
                  <a:pt x="87" y="20"/>
                </a:lnTo>
                <a:lnTo>
                  <a:pt x="102" y="23"/>
                </a:lnTo>
                <a:lnTo>
                  <a:pt x="116" y="28"/>
                </a:lnTo>
                <a:lnTo>
                  <a:pt x="131" y="32"/>
                </a:lnTo>
                <a:lnTo>
                  <a:pt x="145" y="36"/>
                </a:lnTo>
                <a:lnTo>
                  <a:pt x="159" y="42"/>
                </a:lnTo>
                <a:lnTo>
                  <a:pt x="173" y="48"/>
                </a:lnTo>
                <a:lnTo>
                  <a:pt x="186" y="55"/>
                </a:lnTo>
                <a:lnTo>
                  <a:pt x="199" y="63"/>
                </a:lnTo>
                <a:lnTo>
                  <a:pt x="210" y="7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8" name="Freeform 324"/>
          <p:cNvSpPr>
            <a:spLocks/>
          </p:cNvSpPr>
          <p:nvPr/>
        </p:nvSpPr>
        <p:spPr bwMode="auto">
          <a:xfrm>
            <a:off x="6656388" y="5354638"/>
            <a:ext cx="20637" cy="49212"/>
          </a:xfrm>
          <a:custGeom>
            <a:avLst/>
            <a:gdLst>
              <a:gd name="T0" fmla="*/ 0 w 103"/>
              <a:gd name="T1" fmla="*/ 1336040332 h 221"/>
              <a:gd name="T2" fmla="*/ 0 w 103"/>
              <a:gd name="T3" fmla="*/ 1534780211 h 221"/>
              <a:gd name="T4" fmla="*/ 32155251 w 103"/>
              <a:gd name="T5" fmla="*/ 1722512189 h 221"/>
              <a:gd name="T6" fmla="*/ 96505825 w 103"/>
              <a:gd name="T7" fmla="*/ 1899186386 h 221"/>
              <a:gd name="T8" fmla="*/ 176953860 w 103"/>
              <a:gd name="T9" fmla="*/ 2053745468 h 221"/>
              <a:gd name="T10" fmla="*/ 281528551 w 103"/>
              <a:gd name="T11" fmla="*/ 2147483647 h 221"/>
              <a:gd name="T12" fmla="*/ 402160833 w 103"/>
              <a:gd name="T13" fmla="*/ 2147483647 h 221"/>
              <a:gd name="T14" fmla="*/ 530861780 w 103"/>
              <a:gd name="T15" fmla="*/ 2147483647 h 221"/>
              <a:gd name="T16" fmla="*/ 667591723 w 103"/>
              <a:gd name="T17" fmla="*/ 2147483647 h 221"/>
              <a:gd name="T18" fmla="*/ 715844635 w 103"/>
              <a:gd name="T19" fmla="*/ 2147483647 h 221"/>
              <a:gd name="T20" fmla="*/ 756068753 w 103"/>
              <a:gd name="T21" fmla="*/ 2147483647 h 221"/>
              <a:gd name="T22" fmla="*/ 788223804 w 103"/>
              <a:gd name="T23" fmla="*/ 2147483647 h 221"/>
              <a:gd name="T24" fmla="*/ 804321465 w 103"/>
              <a:gd name="T25" fmla="*/ 2147483647 h 221"/>
              <a:gd name="T26" fmla="*/ 804321465 w 103"/>
              <a:gd name="T27" fmla="*/ 2147483647 h 221"/>
              <a:gd name="T28" fmla="*/ 796292871 w 103"/>
              <a:gd name="T29" fmla="*/ 2147483647 h 221"/>
              <a:gd name="T30" fmla="*/ 772126142 w 103"/>
              <a:gd name="T31" fmla="*/ 2147483647 h 221"/>
              <a:gd name="T32" fmla="*/ 731942297 w 103"/>
              <a:gd name="T33" fmla="*/ 2142107284 h 221"/>
              <a:gd name="T34" fmla="*/ 595212354 w 103"/>
              <a:gd name="T35" fmla="*/ 2075860584 h 221"/>
              <a:gd name="T36" fmla="*/ 466511407 w 103"/>
              <a:gd name="T37" fmla="*/ 1976441210 h 221"/>
              <a:gd name="T38" fmla="*/ 361936715 w 103"/>
              <a:gd name="T39" fmla="*/ 1855005367 h 221"/>
              <a:gd name="T40" fmla="*/ 289557346 w 103"/>
              <a:gd name="T41" fmla="*/ 1711454408 h 221"/>
              <a:gd name="T42" fmla="*/ 241304434 w 103"/>
              <a:gd name="T43" fmla="*/ 1534780211 h 221"/>
              <a:gd name="T44" fmla="*/ 217177978 w 103"/>
              <a:gd name="T45" fmla="*/ 1347097890 h 221"/>
              <a:gd name="T46" fmla="*/ 217177978 w 103"/>
              <a:gd name="T47" fmla="*/ 1137300231 h 221"/>
              <a:gd name="T48" fmla="*/ 257362023 w 103"/>
              <a:gd name="T49" fmla="*/ 927502795 h 221"/>
              <a:gd name="T50" fmla="*/ 305655008 w 103"/>
              <a:gd name="T51" fmla="*/ 772943713 h 221"/>
              <a:gd name="T52" fmla="*/ 370005582 w 103"/>
              <a:gd name="T53" fmla="*/ 629392754 h 221"/>
              <a:gd name="T54" fmla="*/ 450413545 w 103"/>
              <a:gd name="T55" fmla="*/ 507907477 h 221"/>
              <a:gd name="T56" fmla="*/ 530861780 w 103"/>
              <a:gd name="T57" fmla="*/ 386471857 h 221"/>
              <a:gd name="T58" fmla="*/ 611269944 w 103"/>
              <a:gd name="T59" fmla="*/ 276044359 h 221"/>
              <a:gd name="T60" fmla="*/ 691718179 w 103"/>
              <a:gd name="T61" fmla="*/ 187731978 h 221"/>
              <a:gd name="T62" fmla="*/ 772126142 w 103"/>
              <a:gd name="T63" fmla="*/ 88312381 h 221"/>
              <a:gd name="T64" fmla="*/ 828447921 w 103"/>
              <a:gd name="T65" fmla="*/ 11057558 h 221"/>
              <a:gd name="T66" fmla="*/ 772126142 w 103"/>
              <a:gd name="T67" fmla="*/ 0 h 221"/>
              <a:gd name="T68" fmla="*/ 675620517 w 103"/>
              <a:gd name="T69" fmla="*/ 55188920 h 221"/>
              <a:gd name="T70" fmla="*/ 554988236 w 103"/>
              <a:gd name="T71" fmla="*/ 187731978 h 221"/>
              <a:gd name="T72" fmla="*/ 410189627 w 103"/>
              <a:gd name="T73" fmla="*/ 364356518 h 221"/>
              <a:gd name="T74" fmla="*/ 273459685 w 103"/>
              <a:gd name="T75" fmla="*/ 585211735 h 221"/>
              <a:gd name="T76" fmla="*/ 144758537 w 103"/>
              <a:gd name="T77" fmla="*/ 828132856 h 221"/>
              <a:gd name="T78" fmla="*/ 56321779 w 103"/>
              <a:gd name="T79" fmla="*/ 1082111311 h 221"/>
              <a:gd name="T80" fmla="*/ 0 w 103"/>
              <a:gd name="T81" fmla="*/ 1336040332 h 2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1"/>
              <a:gd name="T125" fmla="*/ 103 w 103"/>
              <a:gd name="T126" fmla="*/ 221 h 2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1">
                <a:moveTo>
                  <a:pt x="0" y="121"/>
                </a:moveTo>
                <a:lnTo>
                  <a:pt x="0" y="139"/>
                </a:lnTo>
                <a:lnTo>
                  <a:pt x="4" y="156"/>
                </a:lnTo>
                <a:lnTo>
                  <a:pt x="12" y="172"/>
                </a:lnTo>
                <a:lnTo>
                  <a:pt x="22" y="186"/>
                </a:lnTo>
                <a:lnTo>
                  <a:pt x="35" y="197"/>
                </a:lnTo>
                <a:lnTo>
                  <a:pt x="50" y="208"/>
                </a:lnTo>
                <a:lnTo>
                  <a:pt x="66" y="216"/>
                </a:lnTo>
                <a:lnTo>
                  <a:pt x="83" y="220"/>
                </a:lnTo>
                <a:lnTo>
                  <a:pt x="89" y="221"/>
                </a:lnTo>
                <a:lnTo>
                  <a:pt x="94" y="219"/>
                </a:lnTo>
                <a:lnTo>
                  <a:pt x="98" y="216"/>
                </a:lnTo>
                <a:lnTo>
                  <a:pt x="100" y="211"/>
                </a:lnTo>
                <a:lnTo>
                  <a:pt x="100" y="206"/>
                </a:lnTo>
                <a:lnTo>
                  <a:pt x="99" y="201"/>
                </a:lnTo>
                <a:lnTo>
                  <a:pt x="96" y="196"/>
                </a:lnTo>
                <a:lnTo>
                  <a:pt x="91" y="194"/>
                </a:lnTo>
                <a:lnTo>
                  <a:pt x="74" y="188"/>
                </a:lnTo>
                <a:lnTo>
                  <a:pt x="58" y="179"/>
                </a:lnTo>
                <a:lnTo>
                  <a:pt x="45" y="168"/>
                </a:lnTo>
                <a:lnTo>
                  <a:pt x="36" y="155"/>
                </a:lnTo>
                <a:lnTo>
                  <a:pt x="30" y="139"/>
                </a:lnTo>
                <a:lnTo>
                  <a:pt x="27" y="122"/>
                </a:lnTo>
                <a:lnTo>
                  <a:pt x="27" y="103"/>
                </a:lnTo>
                <a:lnTo>
                  <a:pt x="32" y="84"/>
                </a:lnTo>
                <a:lnTo>
                  <a:pt x="38" y="70"/>
                </a:lnTo>
                <a:lnTo>
                  <a:pt x="46" y="57"/>
                </a:lnTo>
                <a:lnTo>
                  <a:pt x="56" y="46"/>
                </a:lnTo>
                <a:lnTo>
                  <a:pt x="66" y="35"/>
                </a:lnTo>
                <a:lnTo>
                  <a:pt x="76" y="25"/>
                </a:lnTo>
                <a:lnTo>
                  <a:pt x="86" y="17"/>
                </a:lnTo>
                <a:lnTo>
                  <a:pt x="96" y="8"/>
                </a:lnTo>
                <a:lnTo>
                  <a:pt x="103" y="1"/>
                </a:lnTo>
                <a:lnTo>
                  <a:pt x="96" y="0"/>
                </a:lnTo>
                <a:lnTo>
                  <a:pt x="84" y="5"/>
                </a:lnTo>
                <a:lnTo>
                  <a:pt x="69" y="17"/>
                </a:lnTo>
                <a:lnTo>
                  <a:pt x="51" y="33"/>
                </a:lnTo>
                <a:lnTo>
                  <a:pt x="34" y="53"/>
                </a:lnTo>
                <a:lnTo>
                  <a:pt x="18" y="75"/>
                </a:lnTo>
                <a:lnTo>
                  <a:pt x="7" y="98"/>
                </a:lnTo>
                <a:lnTo>
                  <a:pt x="0" y="12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9" name="Freeform 325"/>
          <p:cNvSpPr>
            <a:spLocks/>
          </p:cNvSpPr>
          <p:nvPr/>
        </p:nvSpPr>
        <p:spPr bwMode="auto">
          <a:xfrm>
            <a:off x="6799263" y="5326063"/>
            <a:ext cx="44450" cy="65087"/>
          </a:xfrm>
          <a:custGeom>
            <a:avLst/>
            <a:gdLst>
              <a:gd name="T0" fmla="*/ 1513375473 w 221"/>
              <a:gd name="T1" fmla="*/ 1327424505 h 288"/>
              <a:gd name="T2" fmla="*/ 1602899583 w 221"/>
              <a:gd name="T3" fmla="*/ 1535195317 h 288"/>
              <a:gd name="T4" fmla="*/ 1643596072 w 221"/>
              <a:gd name="T5" fmla="*/ 1766000599 h 288"/>
              <a:gd name="T6" fmla="*/ 1619162048 w 221"/>
              <a:gd name="T7" fmla="*/ 2008399729 h 288"/>
              <a:gd name="T8" fmla="*/ 1521547233 w 221"/>
              <a:gd name="T9" fmla="*/ 2147483647 h 288"/>
              <a:gd name="T10" fmla="*/ 1383195301 w 221"/>
              <a:gd name="T11" fmla="*/ 2147483647 h 288"/>
              <a:gd name="T12" fmla="*/ 1220490199 w 221"/>
              <a:gd name="T13" fmla="*/ 2147483647 h 288"/>
              <a:gd name="T14" fmla="*/ 1049613538 w 221"/>
              <a:gd name="T15" fmla="*/ 2147483647 h 288"/>
              <a:gd name="T16" fmla="*/ 943826963 w 221"/>
              <a:gd name="T17" fmla="*/ 2147483647 h 288"/>
              <a:gd name="T18" fmla="*/ 911302033 w 221"/>
              <a:gd name="T19" fmla="*/ 2147483647 h 288"/>
              <a:gd name="T20" fmla="*/ 886868009 w 221"/>
              <a:gd name="T21" fmla="*/ 2147483647 h 288"/>
              <a:gd name="T22" fmla="*/ 894999141 w 221"/>
              <a:gd name="T23" fmla="*/ 2147483647 h 288"/>
              <a:gd name="T24" fmla="*/ 951958095 w 221"/>
              <a:gd name="T25" fmla="*/ 2147483647 h 288"/>
              <a:gd name="T26" fmla="*/ 1017048181 w 221"/>
              <a:gd name="T27" fmla="*/ 2147483647 h 288"/>
              <a:gd name="T28" fmla="*/ 1130966089 w 221"/>
              <a:gd name="T29" fmla="*/ 2147483647 h 288"/>
              <a:gd name="T30" fmla="*/ 1318105215 w 221"/>
              <a:gd name="T31" fmla="*/ 2147483647 h 288"/>
              <a:gd name="T32" fmla="*/ 1513375473 w 221"/>
              <a:gd name="T33" fmla="*/ 2147483647 h 288"/>
              <a:gd name="T34" fmla="*/ 1684252134 w 221"/>
              <a:gd name="T35" fmla="*/ 2147483647 h 288"/>
              <a:gd name="T36" fmla="*/ 1790038709 w 221"/>
              <a:gd name="T37" fmla="*/ 2008399729 h 288"/>
              <a:gd name="T38" fmla="*/ 1773776445 w 221"/>
              <a:gd name="T39" fmla="*/ 1639080723 h 288"/>
              <a:gd name="T40" fmla="*/ 1659858537 w 221"/>
              <a:gd name="T41" fmla="*/ 1292795961 h 288"/>
              <a:gd name="T42" fmla="*/ 1472719411 w 221"/>
              <a:gd name="T43" fmla="*/ 1004225515 h 288"/>
              <a:gd name="T44" fmla="*/ 1293711417 w 221"/>
              <a:gd name="T45" fmla="*/ 796454703 h 288"/>
              <a:gd name="T46" fmla="*/ 1114703624 w 221"/>
              <a:gd name="T47" fmla="*/ 634855208 h 288"/>
              <a:gd name="T48" fmla="*/ 927564498 w 221"/>
              <a:gd name="T49" fmla="*/ 461712940 h 288"/>
              <a:gd name="T50" fmla="*/ 724162907 w 221"/>
              <a:gd name="T51" fmla="*/ 311656218 h 288"/>
              <a:gd name="T52" fmla="*/ 537023781 w 221"/>
              <a:gd name="T53" fmla="*/ 173142268 h 288"/>
              <a:gd name="T54" fmla="*/ 341753523 w 221"/>
              <a:gd name="T55" fmla="*/ 69256862 h 288"/>
              <a:gd name="T56" fmla="*/ 179007994 w 221"/>
              <a:gd name="T57" fmla="*/ 11542773 h 288"/>
              <a:gd name="T58" fmla="*/ 56958954 w 221"/>
              <a:gd name="T59" fmla="*/ 11542773 h 288"/>
              <a:gd name="T60" fmla="*/ 65090086 w 221"/>
              <a:gd name="T61" fmla="*/ 57714089 h 288"/>
              <a:gd name="T62" fmla="*/ 211532723 w 221"/>
              <a:gd name="T63" fmla="*/ 150056723 h 288"/>
              <a:gd name="T64" fmla="*/ 382409384 w 221"/>
              <a:gd name="T65" fmla="*/ 253942128 h 288"/>
              <a:gd name="T66" fmla="*/ 577679843 w 221"/>
              <a:gd name="T67" fmla="*/ 392455852 h 288"/>
              <a:gd name="T68" fmla="*/ 781121861 w 221"/>
              <a:gd name="T69" fmla="*/ 554055347 h 288"/>
              <a:gd name="T70" fmla="*/ 984523452 w 221"/>
              <a:gd name="T71" fmla="*/ 738740614 h 288"/>
              <a:gd name="T72" fmla="*/ 1187924842 w 221"/>
              <a:gd name="T73" fmla="*/ 934968427 h 288"/>
              <a:gd name="T74" fmla="*/ 1375063968 w 221"/>
              <a:gd name="T75" fmla="*/ 1131196466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1"/>
              <a:gd name="T115" fmla="*/ 0 h 288"/>
              <a:gd name="T116" fmla="*/ 221 w 221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1" h="288">
                <a:moveTo>
                  <a:pt x="179" y="108"/>
                </a:moveTo>
                <a:lnTo>
                  <a:pt x="186" y="115"/>
                </a:lnTo>
                <a:lnTo>
                  <a:pt x="193" y="124"/>
                </a:lnTo>
                <a:lnTo>
                  <a:pt x="197" y="133"/>
                </a:lnTo>
                <a:lnTo>
                  <a:pt x="201" y="143"/>
                </a:lnTo>
                <a:lnTo>
                  <a:pt x="202" y="153"/>
                </a:lnTo>
                <a:lnTo>
                  <a:pt x="202" y="163"/>
                </a:lnTo>
                <a:lnTo>
                  <a:pt x="199" y="174"/>
                </a:lnTo>
                <a:lnTo>
                  <a:pt x="195" y="184"/>
                </a:lnTo>
                <a:lnTo>
                  <a:pt x="187" y="194"/>
                </a:lnTo>
                <a:lnTo>
                  <a:pt x="179" y="204"/>
                </a:lnTo>
                <a:lnTo>
                  <a:pt x="170" y="212"/>
                </a:lnTo>
                <a:lnTo>
                  <a:pt x="159" y="221"/>
                </a:lnTo>
                <a:lnTo>
                  <a:pt x="150" y="229"/>
                </a:lnTo>
                <a:lnTo>
                  <a:pt x="139" y="237"/>
                </a:lnTo>
                <a:lnTo>
                  <a:pt x="129" y="246"/>
                </a:lnTo>
                <a:lnTo>
                  <a:pt x="119" y="255"/>
                </a:lnTo>
                <a:lnTo>
                  <a:pt x="116" y="258"/>
                </a:lnTo>
                <a:lnTo>
                  <a:pt x="114" y="263"/>
                </a:lnTo>
                <a:lnTo>
                  <a:pt x="112" y="267"/>
                </a:lnTo>
                <a:lnTo>
                  <a:pt x="110" y="271"/>
                </a:lnTo>
                <a:lnTo>
                  <a:pt x="109" y="276"/>
                </a:lnTo>
                <a:lnTo>
                  <a:pt x="109" y="280"/>
                </a:lnTo>
                <a:lnTo>
                  <a:pt x="110" y="284"/>
                </a:lnTo>
                <a:lnTo>
                  <a:pt x="113" y="287"/>
                </a:lnTo>
                <a:lnTo>
                  <a:pt x="117" y="288"/>
                </a:lnTo>
                <a:lnTo>
                  <a:pt x="121" y="288"/>
                </a:lnTo>
                <a:lnTo>
                  <a:pt x="125" y="287"/>
                </a:lnTo>
                <a:lnTo>
                  <a:pt x="129" y="284"/>
                </a:lnTo>
                <a:lnTo>
                  <a:pt x="139" y="272"/>
                </a:lnTo>
                <a:lnTo>
                  <a:pt x="151" y="261"/>
                </a:lnTo>
                <a:lnTo>
                  <a:pt x="162" y="250"/>
                </a:lnTo>
                <a:lnTo>
                  <a:pt x="175" y="239"/>
                </a:lnTo>
                <a:lnTo>
                  <a:pt x="186" y="229"/>
                </a:lnTo>
                <a:lnTo>
                  <a:pt x="197" y="217"/>
                </a:lnTo>
                <a:lnTo>
                  <a:pt x="207" y="204"/>
                </a:lnTo>
                <a:lnTo>
                  <a:pt x="215" y="190"/>
                </a:lnTo>
                <a:lnTo>
                  <a:pt x="220" y="174"/>
                </a:lnTo>
                <a:lnTo>
                  <a:pt x="221" y="158"/>
                </a:lnTo>
                <a:lnTo>
                  <a:pt x="218" y="142"/>
                </a:lnTo>
                <a:lnTo>
                  <a:pt x="213" y="127"/>
                </a:lnTo>
                <a:lnTo>
                  <a:pt x="204" y="112"/>
                </a:lnTo>
                <a:lnTo>
                  <a:pt x="194" y="99"/>
                </a:lnTo>
                <a:lnTo>
                  <a:pt x="181" y="87"/>
                </a:lnTo>
                <a:lnTo>
                  <a:pt x="169" y="77"/>
                </a:lnTo>
                <a:lnTo>
                  <a:pt x="159" y="69"/>
                </a:lnTo>
                <a:lnTo>
                  <a:pt x="149" y="63"/>
                </a:lnTo>
                <a:lnTo>
                  <a:pt x="137" y="55"/>
                </a:lnTo>
                <a:lnTo>
                  <a:pt x="125" y="48"/>
                </a:lnTo>
                <a:lnTo>
                  <a:pt x="114" y="40"/>
                </a:lnTo>
                <a:lnTo>
                  <a:pt x="101" y="33"/>
                </a:lnTo>
                <a:lnTo>
                  <a:pt x="89" y="27"/>
                </a:lnTo>
                <a:lnTo>
                  <a:pt x="77" y="20"/>
                </a:lnTo>
                <a:lnTo>
                  <a:pt x="66" y="15"/>
                </a:lnTo>
                <a:lnTo>
                  <a:pt x="54" y="9"/>
                </a:lnTo>
                <a:lnTo>
                  <a:pt x="42" y="6"/>
                </a:lnTo>
                <a:lnTo>
                  <a:pt x="32" y="3"/>
                </a:lnTo>
                <a:lnTo>
                  <a:pt x="22" y="1"/>
                </a:lnTo>
                <a:lnTo>
                  <a:pt x="14" y="0"/>
                </a:lnTo>
                <a:lnTo>
                  <a:pt x="7" y="1"/>
                </a:lnTo>
                <a:lnTo>
                  <a:pt x="0" y="3"/>
                </a:lnTo>
                <a:lnTo>
                  <a:pt x="8" y="5"/>
                </a:lnTo>
                <a:lnTo>
                  <a:pt x="16" y="8"/>
                </a:lnTo>
                <a:lnTo>
                  <a:pt x="26" y="13"/>
                </a:lnTo>
                <a:lnTo>
                  <a:pt x="35" y="17"/>
                </a:lnTo>
                <a:lnTo>
                  <a:pt x="47" y="22"/>
                </a:lnTo>
                <a:lnTo>
                  <a:pt x="58" y="28"/>
                </a:lnTo>
                <a:lnTo>
                  <a:pt x="71" y="34"/>
                </a:lnTo>
                <a:lnTo>
                  <a:pt x="83" y="40"/>
                </a:lnTo>
                <a:lnTo>
                  <a:pt x="96" y="48"/>
                </a:lnTo>
                <a:lnTo>
                  <a:pt x="109" y="55"/>
                </a:lnTo>
                <a:lnTo>
                  <a:pt x="121" y="64"/>
                </a:lnTo>
                <a:lnTo>
                  <a:pt x="134" y="72"/>
                </a:lnTo>
                <a:lnTo>
                  <a:pt x="146" y="81"/>
                </a:lnTo>
                <a:lnTo>
                  <a:pt x="158" y="90"/>
                </a:lnTo>
                <a:lnTo>
                  <a:pt x="169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0" name="Freeform 326"/>
          <p:cNvSpPr>
            <a:spLocks/>
          </p:cNvSpPr>
          <p:nvPr/>
        </p:nvSpPr>
        <p:spPr bwMode="auto">
          <a:xfrm>
            <a:off x="6751638" y="5402263"/>
            <a:ext cx="14287" cy="39687"/>
          </a:xfrm>
          <a:custGeom>
            <a:avLst/>
            <a:gdLst>
              <a:gd name="T0" fmla="*/ 201509061 w 74"/>
              <a:gd name="T1" fmla="*/ 142387833 h 174"/>
              <a:gd name="T2" fmla="*/ 187120893 w 74"/>
              <a:gd name="T3" fmla="*/ 83081313 h 174"/>
              <a:gd name="T4" fmla="*/ 165538642 w 74"/>
              <a:gd name="T5" fmla="*/ 35583957 h 174"/>
              <a:gd name="T6" fmla="*/ 122336878 w 74"/>
              <a:gd name="T7" fmla="*/ 11861395 h 174"/>
              <a:gd name="T8" fmla="*/ 86366460 w 74"/>
              <a:gd name="T9" fmla="*/ 0 h 174"/>
              <a:gd name="T10" fmla="*/ 50358586 w 74"/>
              <a:gd name="T11" fmla="*/ 23722562 h 174"/>
              <a:gd name="T12" fmla="*/ 21582251 w 74"/>
              <a:gd name="T13" fmla="*/ 59306519 h 174"/>
              <a:gd name="T14" fmla="*/ 0 w 74"/>
              <a:gd name="T15" fmla="*/ 118665270 h 174"/>
              <a:gd name="T16" fmla="*/ 0 w 74"/>
              <a:gd name="T17" fmla="*/ 189833185 h 174"/>
              <a:gd name="T18" fmla="*/ 35970419 w 74"/>
              <a:gd name="T19" fmla="*/ 462747455 h 174"/>
              <a:gd name="T20" fmla="*/ 93560543 w 74"/>
              <a:gd name="T21" fmla="*/ 783159081 h 174"/>
              <a:gd name="T22" fmla="*/ 172732726 w 74"/>
              <a:gd name="T23" fmla="*/ 1091657308 h 174"/>
              <a:gd name="T24" fmla="*/ 259061924 w 74"/>
              <a:gd name="T25" fmla="*/ 1400155535 h 174"/>
              <a:gd name="T26" fmla="*/ 352622274 w 74"/>
              <a:gd name="T27" fmla="*/ 1673069805 h 174"/>
              <a:gd name="T28" fmla="*/ 438988733 w 74"/>
              <a:gd name="T29" fmla="*/ 1886677556 h 174"/>
              <a:gd name="T30" fmla="*/ 496578665 w 74"/>
              <a:gd name="T31" fmla="*/ 2029065389 h 174"/>
              <a:gd name="T32" fmla="*/ 532549083 w 74"/>
              <a:gd name="T33" fmla="*/ 2064649346 h 174"/>
              <a:gd name="T34" fmla="*/ 518160916 w 74"/>
              <a:gd name="T35" fmla="*/ 1922261513 h 174"/>
              <a:gd name="T36" fmla="*/ 482190497 w 74"/>
              <a:gd name="T37" fmla="*/ 1744289723 h 174"/>
              <a:gd name="T38" fmla="*/ 438988733 w 74"/>
              <a:gd name="T39" fmla="*/ 1518820806 h 174"/>
              <a:gd name="T40" fmla="*/ 381435871 w 74"/>
              <a:gd name="T41" fmla="*/ 1245906536 h 174"/>
              <a:gd name="T42" fmla="*/ 331040023 w 74"/>
              <a:gd name="T43" fmla="*/ 972992038 h 174"/>
              <a:gd name="T44" fmla="*/ 273487353 w 74"/>
              <a:gd name="T45" fmla="*/ 688216373 h 174"/>
              <a:gd name="T46" fmla="*/ 230285396 w 74"/>
              <a:gd name="T47" fmla="*/ 415302103 h 174"/>
              <a:gd name="T48" fmla="*/ 201509061 w 74"/>
              <a:gd name="T49" fmla="*/ 142387833 h 1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4"/>
              <a:gd name="T76" fmla="*/ 0 h 174"/>
              <a:gd name="T77" fmla="*/ 74 w 74"/>
              <a:gd name="T78" fmla="*/ 174 h 1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4" h="174">
                <a:moveTo>
                  <a:pt x="28" y="12"/>
                </a:moveTo>
                <a:lnTo>
                  <a:pt x="26" y="7"/>
                </a:lnTo>
                <a:lnTo>
                  <a:pt x="23" y="3"/>
                </a:lnTo>
                <a:lnTo>
                  <a:pt x="17" y="1"/>
                </a:lnTo>
                <a:lnTo>
                  <a:pt x="12" y="0"/>
                </a:lnTo>
                <a:lnTo>
                  <a:pt x="7" y="2"/>
                </a:lnTo>
                <a:lnTo>
                  <a:pt x="3" y="5"/>
                </a:lnTo>
                <a:lnTo>
                  <a:pt x="0" y="10"/>
                </a:lnTo>
                <a:lnTo>
                  <a:pt x="0" y="16"/>
                </a:lnTo>
                <a:lnTo>
                  <a:pt x="5" y="39"/>
                </a:lnTo>
                <a:lnTo>
                  <a:pt x="13" y="66"/>
                </a:lnTo>
                <a:lnTo>
                  <a:pt x="24" y="92"/>
                </a:lnTo>
                <a:lnTo>
                  <a:pt x="36" y="118"/>
                </a:lnTo>
                <a:lnTo>
                  <a:pt x="49" y="141"/>
                </a:lnTo>
                <a:lnTo>
                  <a:pt x="61" y="159"/>
                </a:lnTo>
                <a:lnTo>
                  <a:pt x="69" y="171"/>
                </a:lnTo>
                <a:lnTo>
                  <a:pt x="74" y="174"/>
                </a:lnTo>
                <a:lnTo>
                  <a:pt x="72" y="162"/>
                </a:lnTo>
                <a:lnTo>
                  <a:pt x="67" y="147"/>
                </a:lnTo>
                <a:lnTo>
                  <a:pt x="61" y="128"/>
                </a:lnTo>
                <a:lnTo>
                  <a:pt x="53" y="105"/>
                </a:lnTo>
                <a:lnTo>
                  <a:pt x="46" y="82"/>
                </a:lnTo>
                <a:lnTo>
                  <a:pt x="38" y="58"/>
                </a:lnTo>
                <a:lnTo>
                  <a:pt x="32" y="35"/>
                </a:lnTo>
                <a:lnTo>
                  <a:pt x="28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1" name="Freeform 327"/>
          <p:cNvSpPr>
            <a:spLocks/>
          </p:cNvSpPr>
          <p:nvPr/>
        </p:nvSpPr>
        <p:spPr bwMode="auto">
          <a:xfrm>
            <a:off x="6745288" y="5381625"/>
            <a:ext cx="7937" cy="19050"/>
          </a:xfrm>
          <a:custGeom>
            <a:avLst/>
            <a:gdLst>
              <a:gd name="T0" fmla="*/ 168569059 w 39"/>
              <a:gd name="T1" fmla="*/ 94501357 h 87"/>
              <a:gd name="T2" fmla="*/ 160161334 w 39"/>
              <a:gd name="T3" fmla="*/ 52500705 h 87"/>
              <a:gd name="T4" fmla="*/ 134855328 w 39"/>
              <a:gd name="T5" fmla="*/ 21000326 h 87"/>
              <a:gd name="T6" fmla="*/ 109590636 w 39"/>
              <a:gd name="T7" fmla="*/ 0 h 87"/>
              <a:gd name="T8" fmla="*/ 67427664 w 39"/>
              <a:gd name="T9" fmla="*/ 0 h 87"/>
              <a:gd name="T10" fmla="*/ 42162972 w 39"/>
              <a:gd name="T11" fmla="*/ 10500053 h 87"/>
              <a:gd name="T12" fmla="*/ 16856967 w 39"/>
              <a:gd name="T13" fmla="*/ 31500379 h 87"/>
              <a:gd name="T14" fmla="*/ 0 w 39"/>
              <a:gd name="T15" fmla="*/ 63000978 h 87"/>
              <a:gd name="T16" fmla="*/ 0 w 39"/>
              <a:gd name="T17" fmla="*/ 105001410 h 87"/>
              <a:gd name="T18" fmla="*/ 0 w 39"/>
              <a:gd name="T19" fmla="*/ 230955412 h 87"/>
              <a:gd name="T20" fmla="*/ 25306005 w 39"/>
              <a:gd name="T21" fmla="*/ 367457421 h 87"/>
              <a:gd name="T22" fmla="*/ 59019939 w 39"/>
              <a:gd name="T23" fmla="*/ 503911476 h 87"/>
              <a:gd name="T24" fmla="*/ 109590636 w 39"/>
              <a:gd name="T25" fmla="*/ 629913212 h 87"/>
              <a:gd name="T26" fmla="*/ 160161334 w 39"/>
              <a:gd name="T27" fmla="*/ 755914948 h 87"/>
              <a:gd name="T28" fmla="*/ 210732031 w 39"/>
              <a:gd name="T29" fmla="*/ 850368352 h 87"/>
              <a:gd name="T30" fmla="*/ 278159695 w 39"/>
              <a:gd name="T31" fmla="*/ 902869276 h 87"/>
              <a:gd name="T32" fmla="*/ 320281354 w 39"/>
              <a:gd name="T33" fmla="*/ 913369329 h 87"/>
              <a:gd name="T34" fmla="*/ 328730392 w 39"/>
              <a:gd name="T35" fmla="*/ 734914622 h 87"/>
              <a:gd name="T36" fmla="*/ 286567420 w 39"/>
              <a:gd name="T37" fmla="*/ 524911583 h 87"/>
              <a:gd name="T38" fmla="*/ 227588998 w 39"/>
              <a:gd name="T39" fmla="*/ 304456443 h 87"/>
              <a:gd name="T40" fmla="*/ 168569059 w 39"/>
              <a:gd name="T41" fmla="*/ 94501357 h 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9"/>
              <a:gd name="T64" fmla="*/ 0 h 87"/>
              <a:gd name="T65" fmla="*/ 39 w 39"/>
              <a:gd name="T66" fmla="*/ 87 h 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9" h="87">
                <a:moveTo>
                  <a:pt x="20" y="9"/>
                </a:moveTo>
                <a:lnTo>
                  <a:pt x="19" y="5"/>
                </a:lnTo>
                <a:lnTo>
                  <a:pt x="16" y="2"/>
                </a:lnTo>
                <a:lnTo>
                  <a:pt x="13" y="0"/>
                </a:lnTo>
                <a:lnTo>
                  <a:pt x="8" y="0"/>
                </a:lnTo>
                <a:lnTo>
                  <a:pt x="5" y="1"/>
                </a:lnTo>
                <a:lnTo>
                  <a:pt x="2" y="3"/>
                </a:lnTo>
                <a:lnTo>
                  <a:pt x="0" y="6"/>
                </a:lnTo>
                <a:lnTo>
                  <a:pt x="0" y="10"/>
                </a:lnTo>
                <a:lnTo>
                  <a:pt x="0" y="22"/>
                </a:lnTo>
                <a:lnTo>
                  <a:pt x="3" y="35"/>
                </a:lnTo>
                <a:lnTo>
                  <a:pt x="7" y="48"/>
                </a:lnTo>
                <a:lnTo>
                  <a:pt x="13" y="60"/>
                </a:lnTo>
                <a:lnTo>
                  <a:pt x="19" y="72"/>
                </a:lnTo>
                <a:lnTo>
                  <a:pt x="25" y="81"/>
                </a:lnTo>
                <a:lnTo>
                  <a:pt x="33" y="86"/>
                </a:lnTo>
                <a:lnTo>
                  <a:pt x="38" y="87"/>
                </a:lnTo>
                <a:lnTo>
                  <a:pt x="39" y="70"/>
                </a:lnTo>
                <a:lnTo>
                  <a:pt x="34" y="50"/>
                </a:lnTo>
                <a:lnTo>
                  <a:pt x="27" y="29"/>
                </a:lnTo>
                <a:lnTo>
                  <a:pt x="2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2" name="Freeform 328"/>
          <p:cNvSpPr>
            <a:spLocks/>
          </p:cNvSpPr>
          <p:nvPr/>
        </p:nvSpPr>
        <p:spPr bwMode="auto">
          <a:xfrm>
            <a:off x="6738938" y="5367338"/>
            <a:ext cx="6350" cy="11112"/>
          </a:xfrm>
          <a:custGeom>
            <a:avLst/>
            <a:gdLst>
              <a:gd name="T0" fmla="*/ 117270119 w 34"/>
              <a:gd name="T1" fmla="*/ 72395987 h 51"/>
              <a:gd name="T2" fmla="*/ 117270119 w 34"/>
              <a:gd name="T3" fmla="*/ 82744963 h 51"/>
              <a:gd name="T4" fmla="*/ 117270119 w 34"/>
              <a:gd name="T5" fmla="*/ 82744963 h 51"/>
              <a:gd name="T6" fmla="*/ 117270119 w 34"/>
              <a:gd name="T7" fmla="*/ 82744963 h 51"/>
              <a:gd name="T8" fmla="*/ 117270119 w 34"/>
              <a:gd name="T9" fmla="*/ 82744963 h 51"/>
              <a:gd name="T10" fmla="*/ 110747362 w 34"/>
              <a:gd name="T11" fmla="*/ 51697817 h 51"/>
              <a:gd name="T12" fmla="*/ 91214015 w 34"/>
              <a:gd name="T13" fmla="*/ 10348976 h 51"/>
              <a:gd name="T14" fmla="*/ 71645743 w 34"/>
              <a:gd name="T15" fmla="*/ 0 h 51"/>
              <a:gd name="T16" fmla="*/ 45589451 w 34"/>
              <a:gd name="T17" fmla="*/ 0 h 51"/>
              <a:gd name="T18" fmla="*/ 26056104 w 34"/>
              <a:gd name="T19" fmla="*/ 10348976 h 51"/>
              <a:gd name="T20" fmla="*/ 6522757 w 34"/>
              <a:gd name="T21" fmla="*/ 51697817 h 51"/>
              <a:gd name="T22" fmla="*/ 0 w 34"/>
              <a:gd name="T23" fmla="*/ 82744963 h 51"/>
              <a:gd name="T24" fmla="*/ 0 w 34"/>
              <a:gd name="T25" fmla="*/ 113792109 h 51"/>
              <a:gd name="T26" fmla="*/ 6522757 w 34"/>
              <a:gd name="T27" fmla="*/ 165489927 h 51"/>
              <a:gd name="T28" fmla="*/ 26056104 w 34"/>
              <a:gd name="T29" fmla="*/ 237885696 h 51"/>
              <a:gd name="T30" fmla="*/ 52112209 w 34"/>
              <a:gd name="T31" fmla="*/ 310281683 h 51"/>
              <a:gd name="T32" fmla="*/ 84691257 w 34"/>
              <a:gd name="T33" fmla="*/ 382725169 h 51"/>
              <a:gd name="T34" fmla="*/ 117270119 w 34"/>
              <a:gd name="T35" fmla="*/ 444771962 h 51"/>
              <a:gd name="T36" fmla="*/ 162859571 w 34"/>
              <a:gd name="T37" fmla="*/ 486120586 h 51"/>
              <a:gd name="T38" fmla="*/ 195438619 w 34"/>
              <a:gd name="T39" fmla="*/ 527516926 h 51"/>
              <a:gd name="T40" fmla="*/ 221494724 w 34"/>
              <a:gd name="T41" fmla="*/ 527516926 h 51"/>
              <a:gd name="T42" fmla="*/ 214971966 w 34"/>
              <a:gd name="T43" fmla="*/ 413724816 h 51"/>
              <a:gd name="T44" fmla="*/ 188915862 w 34"/>
              <a:gd name="T45" fmla="*/ 279282036 h 51"/>
              <a:gd name="T46" fmla="*/ 149848981 w 34"/>
              <a:gd name="T47" fmla="*/ 155140951 h 51"/>
              <a:gd name="T48" fmla="*/ 117270119 w 34"/>
              <a:gd name="T49" fmla="*/ 72395987 h 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4"/>
              <a:gd name="T76" fmla="*/ 0 h 51"/>
              <a:gd name="T77" fmla="*/ 34 w 34"/>
              <a:gd name="T78" fmla="*/ 51 h 5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4" h="51">
                <a:moveTo>
                  <a:pt x="18" y="7"/>
                </a:moveTo>
                <a:lnTo>
                  <a:pt x="18" y="8"/>
                </a:lnTo>
                <a:lnTo>
                  <a:pt x="17" y="5"/>
                </a:lnTo>
                <a:lnTo>
                  <a:pt x="14" y="1"/>
                </a:lnTo>
                <a:lnTo>
                  <a:pt x="11" y="0"/>
                </a:lnTo>
                <a:lnTo>
                  <a:pt x="7" y="0"/>
                </a:lnTo>
                <a:lnTo>
                  <a:pt x="4" y="1"/>
                </a:lnTo>
                <a:lnTo>
                  <a:pt x="1" y="5"/>
                </a:lnTo>
                <a:lnTo>
                  <a:pt x="0" y="8"/>
                </a:lnTo>
                <a:lnTo>
                  <a:pt x="0" y="11"/>
                </a:lnTo>
                <a:lnTo>
                  <a:pt x="1" y="16"/>
                </a:lnTo>
                <a:lnTo>
                  <a:pt x="4" y="23"/>
                </a:lnTo>
                <a:lnTo>
                  <a:pt x="8" y="30"/>
                </a:lnTo>
                <a:lnTo>
                  <a:pt x="13" y="37"/>
                </a:lnTo>
                <a:lnTo>
                  <a:pt x="18" y="43"/>
                </a:lnTo>
                <a:lnTo>
                  <a:pt x="25" y="47"/>
                </a:lnTo>
                <a:lnTo>
                  <a:pt x="30" y="51"/>
                </a:lnTo>
                <a:lnTo>
                  <a:pt x="34" y="51"/>
                </a:lnTo>
                <a:lnTo>
                  <a:pt x="33" y="40"/>
                </a:lnTo>
                <a:lnTo>
                  <a:pt x="29" y="27"/>
                </a:lnTo>
                <a:lnTo>
                  <a:pt x="23" y="15"/>
                </a:lnTo>
                <a:lnTo>
                  <a:pt x="18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3" name="Freeform 329"/>
          <p:cNvSpPr>
            <a:spLocks/>
          </p:cNvSpPr>
          <p:nvPr/>
        </p:nvSpPr>
        <p:spPr bwMode="auto">
          <a:xfrm>
            <a:off x="6732588" y="5357813"/>
            <a:ext cx="9525" cy="6350"/>
          </a:xfrm>
          <a:custGeom>
            <a:avLst/>
            <a:gdLst>
              <a:gd name="T0" fmla="*/ 328473145 w 46"/>
              <a:gd name="T1" fmla="*/ 170991068 h 33"/>
              <a:gd name="T2" fmla="*/ 364017339 w 46"/>
              <a:gd name="T3" fmla="*/ 156735703 h 33"/>
              <a:gd name="T4" fmla="*/ 399518671 w 46"/>
              <a:gd name="T5" fmla="*/ 135371032 h 33"/>
              <a:gd name="T6" fmla="*/ 408393900 w 46"/>
              <a:gd name="T7" fmla="*/ 106860109 h 33"/>
              <a:gd name="T8" fmla="*/ 408393900 w 46"/>
              <a:gd name="T9" fmla="*/ 71240073 h 33"/>
              <a:gd name="T10" fmla="*/ 390643234 w 46"/>
              <a:gd name="T11" fmla="*/ 35620036 h 33"/>
              <a:gd name="T12" fmla="*/ 364017339 w 46"/>
              <a:gd name="T13" fmla="*/ 14255365 h 33"/>
              <a:gd name="T14" fmla="*/ 328473145 w 46"/>
              <a:gd name="T15" fmla="*/ 0 h 33"/>
              <a:gd name="T16" fmla="*/ 284096377 w 46"/>
              <a:gd name="T17" fmla="*/ 0 h 33"/>
              <a:gd name="T18" fmla="*/ 257470482 w 46"/>
              <a:gd name="T19" fmla="*/ 0 h 33"/>
              <a:gd name="T20" fmla="*/ 221969151 w 46"/>
              <a:gd name="T21" fmla="*/ 7109114 h 33"/>
              <a:gd name="T22" fmla="*/ 168674291 w 46"/>
              <a:gd name="T23" fmla="*/ 21364671 h 33"/>
              <a:gd name="T24" fmla="*/ 106546857 w 46"/>
              <a:gd name="T25" fmla="*/ 49875402 h 33"/>
              <a:gd name="T26" fmla="*/ 44376768 w 46"/>
              <a:gd name="T27" fmla="*/ 99750995 h 33"/>
              <a:gd name="T28" fmla="*/ 17750666 w 46"/>
              <a:gd name="T29" fmla="*/ 142480145 h 33"/>
              <a:gd name="T30" fmla="*/ 0 w 46"/>
              <a:gd name="T31" fmla="*/ 185246433 h 33"/>
              <a:gd name="T32" fmla="*/ 0 w 46"/>
              <a:gd name="T33" fmla="*/ 206611105 h 33"/>
              <a:gd name="T34" fmla="*/ 26626102 w 46"/>
              <a:gd name="T35" fmla="*/ 220866662 h 33"/>
              <a:gd name="T36" fmla="*/ 62127434 w 46"/>
              <a:gd name="T37" fmla="*/ 235122027 h 33"/>
              <a:gd name="T38" fmla="*/ 106546857 w 46"/>
              <a:gd name="T39" fmla="*/ 235122027 h 33"/>
              <a:gd name="T40" fmla="*/ 142048189 w 46"/>
              <a:gd name="T41" fmla="*/ 235122027 h 33"/>
              <a:gd name="T42" fmla="*/ 186424957 w 46"/>
              <a:gd name="T43" fmla="*/ 220866662 h 33"/>
              <a:gd name="T44" fmla="*/ 230844380 w 46"/>
              <a:gd name="T45" fmla="*/ 213757356 h 33"/>
              <a:gd name="T46" fmla="*/ 284096377 w 46"/>
              <a:gd name="T47" fmla="*/ 199501991 h 33"/>
              <a:gd name="T48" fmla="*/ 328473145 w 46"/>
              <a:gd name="T49" fmla="*/ 170991068 h 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6"/>
              <a:gd name="T76" fmla="*/ 0 h 33"/>
              <a:gd name="T77" fmla="*/ 46 w 46"/>
              <a:gd name="T78" fmla="*/ 33 h 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6" h="33">
                <a:moveTo>
                  <a:pt x="37" y="24"/>
                </a:moveTo>
                <a:lnTo>
                  <a:pt x="41" y="22"/>
                </a:lnTo>
                <a:lnTo>
                  <a:pt x="45" y="19"/>
                </a:lnTo>
                <a:lnTo>
                  <a:pt x="46" y="15"/>
                </a:lnTo>
                <a:lnTo>
                  <a:pt x="46" y="10"/>
                </a:lnTo>
                <a:lnTo>
                  <a:pt x="44" y="5"/>
                </a:lnTo>
                <a:lnTo>
                  <a:pt x="41" y="2"/>
                </a:lnTo>
                <a:lnTo>
                  <a:pt x="37" y="0"/>
                </a:lnTo>
                <a:lnTo>
                  <a:pt x="32" y="0"/>
                </a:lnTo>
                <a:lnTo>
                  <a:pt x="29" y="0"/>
                </a:lnTo>
                <a:lnTo>
                  <a:pt x="25" y="1"/>
                </a:lnTo>
                <a:lnTo>
                  <a:pt x="19" y="3"/>
                </a:lnTo>
                <a:lnTo>
                  <a:pt x="12" y="7"/>
                </a:lnTo>
                <a:lnTo>
                  <a:pt x="5" y="14"/>
                </a:lnTo>
                <a:lnTo>
                  <a:pt x="2" y="20"/>
                </a:lnTo>
                <a:lnTo>
                  <a:pt x="0" y="26"/>
                </a:lnTo>
                <a:lnTo>
                  <a:pt x="0" y="29"/>
                </a:lnTo>
                <a:lnTo>
                  <a:pt x="3" y="31"/>
                </a:lnTo>
                <a:lnTo>
                  <a:pt x="7" y="33"/>
                </a:lnTo>
                <a:lnTo>
                  <a:pt x="12" y="33"/>
                </a:lnTo>
                <a:lnTo>
                  <a:pt x="16" y="33"/>
                </a:lnTo>
                <a:lnTo>
                  <a:pt x="21" y="31"/>
                </a:lnTo>
                <a:lnTo>
                  <a:pt x="26" y="30"/>
                </a:lnTo>
                <a:lnTo>
                  <a:pt x="32" y="28"/>
                </a:lnTo>
                <a:lnTo>
                  <a:pt x="37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4" name="Freeform 330"/>
          <p:cNvSpPr>
            <a:spLocks/>
          </p:cNvSpPr>
          <p:nvPr/>
        </p:nvSpPr>
        <p:spPr bwMode="auto">
          <a:xfrm>
            <a:off x="6689725" y="5345113"/>
            <a:ext cx="36513" cy="49212"/>
          </a:xfrm>
          <a:custGeom>
            <a:avLst/>
            <a:gdLst>
              <a:gd name="T0" fmla="*/ 570617325 w 177"/>
              <a:gd name="T1" fmla="*/ 374475680 h 219"/>
              <a:gd name="T2" fmla="*/ 456485320 w 177"/>
              <a:gd name="T3" fmla="*/ 487939227 h 219"/>
              <a:gd name="T4" fmla="*/ 359928445 w 177"/>
              <a:gd name="T5" fmla="*/ 612713894 h 219"/>
              <a:gd name="T6" fmla="*/ 254562860 w 177"/>
              <a:gd name="T7" fmla="*/ 748900800 h 219"/>
              <a:gd name="T8" fmla="*/ 175581115 w 177"/>
              <a:gd name="T9" fmla="*/ 896398378 h 219"/>
              <a:gd name="T10" fmla="*/ 105323089 w 177"/>
              <a:gd name="T11" fmla="*/ 1055257635 h 219"/>
              <a:gd name="T12" fmla="*/ 52682896 w 177"/>
              <a:gd name="T13" fmla="*/ 1214116892 h 219"/>
              <a:gd name="T14" fmla="*/ 17575130 w 177"/>
              <a:gd name="T15" fmla="*/ 1372976149 h 219"/>
              <a:gd name="T16" fmla="*/ 0 w 177"/>
              <a:gd name="T17" fmla="*/ 1543196862 h 219"/>
              <a:gd name="T18" fmla="*/ 17575130 w 177"/>
              <a:gd name="T19" fmla="*/ 1792847316 h 219"/>
              <a:gd name="T20" fmla="*/ 87790454 w 177"/>
              <a:gd name="T21" fmla="*/ 2008413179 h 219"/>
              <a:gd name="T22" fmla="*/ 201922460 w 177"/>
              <a:gd name="T23" fmla="*/ 2147483647 h 219"/>
              <a:gd name="T24" fmla="*/ 333587100 w 177"/>
              <a:gd name="T25" fmla="*/ 2147483647 h 219"/>
              <a:gd name="T26" fmla="*/ 500359299 w 177"/>
              <a:gd name="T27" fmla="*/ 2147483647 h 219"/>
              <a:gd name="T28" fmla="*/ 684706629 w 177"/>
              <a:gd name="T29" fmla="*/ 2147483647 h 219"/>
              <a:gd name="T30" fmla="*/ 860287744 w 177"/>
              <a:gd name="T31" fmla="*/ 2147483647 h 219"/>
              <a:gd name="T32" fmla="*/ 1035868859 w 177"/>
              <a:gd name="T33" fmla="*/ 2147483647 h 219"/>
              <a:gd name="T34" fmla="*/ 1079742839 w 177"/>
              <a:gd name="T35" fmla="*/ 2147483647 h 219"/>
              <a:gd name="T36" fmla="*/ 1114893099 w 177"/>
              <a:gd name="T37" fmla="*/ 2147483647 h 219"/>
              <a:gd name="T38" fmla="*/ 1141191948 w 177"/>
              <a:gd name="T39" fmla="*/ 2147483647 h 219"/>
              <a:gd name="T40" fmla="*/ 1150000864 w 177"/>
              <a:gd name="T41" fmla="*/ 2147483647 h 219"/>
              <a:gd name="T42" fmla="*/ 1141191948 w 177"/>
              <a:gd name="T43" fmla="*/ 2147483647 h 219"/>
              <a:gd name="T44" fmla="*/ 1114893099 w 177"/>
              <a:gd name="T45" fmla="*/ 2147483647 h 219"/>
              <a:gd name="T46" fmla="*/ 1079742839 w 177"/>
              <a:gd name="T47" fmla="*/ 2147483647 h 219"/>
              <a:gd name="T48" fmla="*/ 1027102438 w 177"/>
              <a:gd name="T49" fmla="*/ 2147483647 h 219"/>
              <a:gd name="T50" fmla="*/ 974419749 w 177"/>
              <a:gd name="T51" fmla="*/ 2147483647 h 219"/>
              <a:gd name="T52" fmla="*/ 930545770 w 177"/>
              <a:gd name="T53" fmla="*/ 2147483647 h 219"/>
              <a:gd name="T54" fmla="*/ 877862874 w 177"/>
              <a:gd name="T55" fmla="*/ 2147483647 h 219"/>
              <a:gd name="T56" fmla="*/ 851521530 w 177"/>
              <a:gd name="T57" fmla="*/ 2147483647 h 219"/>
              <a:gd name="T58" fmla="*/ 763730869 w 177"/>
              <a:gd name="T59" fmla="*/ 2147483647 h 219"/>
              <a:gd name="T60" fmla="*/ 675940414 w 177"/>
              <a:gd name="T61" fmla="*/ 2147483647 h 219"/>
              <a:gd name="T62" fmla="*/ 588149754 w 177"/>
              <a:gd name="T63" fmla="*/ 2147483647 h 219"/>
              <a:gd name="T64" fmla="*/ 491593085 w 177"/>
              <a:gd name="T65" fmla="*/ 2147483647 h 219"/>
              <a:gd name="T66" fmla="*/ 403802424 w 177"/>
              <a:gd name="T67" fmla="*/ 2147483647 h 219"/>
              <a:gd name="T68" fmla="*/ 307245549 w 177"/>
              <a:gd name="T69" fmla="*/ 2099204375 h 219"/>
              <a:gd name="T70" fmla="*/ 228221309 w 177"/>
              <a:gd name="T71" fmla="*/ 1985740603 h 219"/>
              <a:gd name="T72" fmla="*/ 131664434 w 177"/>
              <a:gd name="T73" fmla="*/ 1838192466 h 219"/>
              <a:gd name="T74" fmla="*/ 114132005 w 177"/>
              <a:gd name="T75" fmla="*/ 1656660634 h 219"/>
              <a:gd name="T76" fmla="*/ 122898220 w 177"/>
              <a:gd name="T77" fmla="*/ 1486439921 h 219"/>
              <a:gd name="T78" fmla="*/ 166772199 w 177"/>
              <a:gd name="T79" fmla="*/ 1316269544 h 219"/>
              <a:gd name="T80" fmla="*/ 219455095 w 177"/>
              <a:gd name="T81" fmla="*/ 1157410287 h 219"/>
              <a:gd name="T82" fmla="*/ 298479335 w 177"/>
              <a:gd name="T83" fmla="*/ 1009862149 h 219"/>
              <a:gd name="T84" fmla="*/ 395036210 w 177"/>
              <a:gd name="T85" fmla="*/ 862364347 h 219"/>
              <a:gd name="T86" fmla="*/ 491593085 w 177"/>
              <a:gd name="T87" fmla="*/ 737539120 h 219"/>
              <a:gd name="T88" fmla="*/ 614491305 w 177"/>
              <a:gd name="T89" fmla="*/ 624075574 h 219"/>
              <a:gd name="T90" fmla="*/ 737389524 w 177"/>
              <a:gd name="T91" fmla="*/ 510611802 h 219"/>
              <a:gd name="T92" fmla="*/ 860287744 w 177"/>
              <a:gd name="T93" fmla="*/ 419820606 h 219"/>
              <a:gd name="T94" fmla="*/ 991994880 w 177"/>
              <a:gd name="T95" fmla="*/ 329079970 h 219"/>
              <a:gd name="T96" fmla="*/ 1114893099 w 177"/>
              <a:gd name="T97" fmla="*/ 260961349 h 219"/>
              <a:gd name="T98" fmla="*/ 1237791319 w 177"/>
              <a:gd name="T99" fmla="*/ 192893288 h 219"/>
              <a:gd name="T100" fmla="*/ 1351880623 w 177"/>
              <a:gd name="T101" fmla="*/ 136186682 h 219"/>
              <a:gd name="T102" fmla="*/ 1466012628 w 177"/>
              <a:gd name="T103" fmla="*/ 102102091 h 219"/>
              <a:gd name="T104" fmla="*/ 1553803289 w 177"/>
              <a:gd name="T105" fmla="*/ 79429516 h 219"/>
              <a:gd name="T106" fmla="*/ 1492354179 w 177"/>
              <a:gd name="T107" fmla="*/ 22672575 h 219"/>
              <a:gd name="T108" fmla="*/ 1387030883 w 177"/>
              <a:gd name="T109" fmla="*/ 0 h 219"/>
              <a:gd name="T110" fmla="*/ 1272899084 w 177"/>
              <a:gd name="T111" fmla="*/ 22672575 h 219"/>
              <a:gd name="T112" fmla="*/ 1132425734 w 177"/>
              <a:gd name="T113" fmla="*/ 68068061 h 219"/>
              <a:gd name="T114" fmla="*/ 974419749 w 177"/>
              <a:gd name="T115" fmla="*/ 124825227 h 219"/>
              <a:gd name="T116" fmla="*/ 825179979 w 177"/>
              <a:gd name="T117" fmla="*/ 192893288 h 219"/>
              <a:gd name="T118" fmla="*/ 684706629 w 177"/>
              <a:gd name="T119" fmla="*/ 295045939 h 219"/>
              <a:gd name="T120" fmla="*/ 570617325 w 177"/>
              <a:gd name="T121" fmla="*/ 374475680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5" name="Freeform 331"/>
          <p:cNvSpPr>
            <a:spLocks/>
          </p:cNvSpPr>
          <p:nvPr/>
        </p:nvSpPr>
        <p:spPr bwMode="auto">
          <a:xfrm>
            <a:off x="6750050" y="5343525"/>
            <a:ext cx="23813" cy="39688"/>
          </a:xfrm>
          <a:custGeom>
            <a:avLst/>
            <a:gdLst>
              <a:gd name="T0" fmla="*/ 861243529 w 115"/>
              <a:gd name="T1" fmla="*/ 725271819 h 170"/>
              <a:gd name="T2" fmla="*/ 887870604 w 115"/>
              <a:gd name="T3" fmla="*/ 954293524 h 170"/>
              <a:gd name="T4" fmla="*/ 870119358 w 115"/>
              <a:gd name="T5" fmla="*/ 1145162922 h 170"/>
              <a:gd name="T6" fmla="*/ 807946514 w 115"/>
              <a:gd name="T7" fmla="*/ 1310579704 h 170"/>
              <a:gd name="T8" fmla="*/ 710313629 w 115"/>
              <a:gd name="T9" fmla="*/ 1450543405 h 170"/>
              <a:gd name="T10" fmla="*/ 603762464 w 115"/>
              <a:gd name="T11" fmla="*/ 1590507106 h 170"/>
              <a:gd name="T12" fmla="*/ 479459639 w 115"/>
              <a:gd name="T13" fmla="*/ 1717771814 h 170"/>
              <a:gd name="T14" fmla="*/ 346281191 w 115"/>
              <a:gd name="T15" fmla="*/ 1845036288 h 170"/>
              <a:gd name="T16" fmla="*/ 239729819 w 115"/>
              <a:gd name="T17" fmla="*/ 1972246367 h 170"/>
              <a:gd name="T18" fmla="*/ 221978367 w 115"/>
              <a:gd name="T19" fmla="*/ 2010398442 h 170"/>
              <a:gd name="T20" fmla="*/ 204226914 w 115"/>
              <a:gd name="T21" fmla="*/ 2035851290 h 170"/>
              <a:gd name="T22" fmla="*/ 204226914 w 115"/>
              <a:gd name="T23" fmla="*/ 2086757220 h 170"/>
              <a:gd name="T24" fmla="*/ 230854197 w 115"/>
              <a:gd name="T25" fmla="*/ 2124963923 h 170"/>
              <a:gd name="T26" fmla="*/ 248605442 w 115"/>
              <a:gd name="T27" fmla="*/ 2147483647 h 170"/>
              <a:gd name="T28" fmla="*/ 275232725 w 115"/>
              <a:gd name="T29" fmla="*/ 2147483647 h 170"/>
              <a:gd name="T30" fmla="*/ 301859800 w 115"/>
              <a:gd name="T31" fmla="*/ 2147483647 h 170"/>
              <a:gd name="T32" fmla="*/ 328529739 w 115"/>
              <a:gd name="T33" fmla="*/ 2147483647 h 170"/>
              <a:gd name="T34" fmla="*/ 470583809 w 115"/>
              <a:gd name="T35" fmla="*/ 2023152297 h 170"/>
              <a:gd name="T36" fmla="*/ 612638086 w 115"/>
              <a:gd name="T37" fmla="*/ 1895887589 h 170"/>
              <a:gd name="T38" fmla="*/ 736940911 w 115"/>
              <a:gd name="T39" fmla="*/ 1743224662 h 170"/>
              <a:gd name="T40" fmla="*/ 861243529 w 115"/>
              <a:gd name="T41" fmla="*/ 1565054257 h 170"/>
              <a:gd name="T42" fmla="*/ 941124962 w 115"/>
              <a:gd name="T43" fmla="*/ 1374239256 h 170"/>
              <a:gd name="T44" fmla="*/ 1003297806 w 115"/>
              <a:gd name="T45" fmla="*/ 1157916777 h 170"/>
              <a:gd name="T46" fmla="*/ 1021049258 w 115"/>
              <a:gd name="T47" fmla="*/ 928840443 h 170"/>
              <a:gd name="T48" fmla="*/ 985546353 w 115"/>
              <a:gd name="T49" fmla="*/ 674365889 h 170"/>
              <a:gd name="T50" fmla="*/ 896746434 w 115"/>
              <a:gd name="T51" fmla="*/ 496250114 h 170"/>
              <a:gd name="T52" fmla="*/ 790195062 w 115"/>
              <a:gd name="T53" fmla="*/ 330833332 h 170"/>
              <a:gd name="T54" fmla="*/ 639265162 w 115"/>
              <a:gd name="T55" fmla="*/ 190869631 h 170"/>
              <a:gd name="T56" fmla="*/ 488335262 w 115"/>
              <a:gd name="T57" fmla="*/ 101811626 h 170"/>
              <a:gd name="T58" fmla="*/ 328529739 w 115"/>
              <a:gd name="T59" fmla="*/ 25452848 h 170"/>
              <a:gd name="T60" fmla="*/ 186432598 w 115"/>
              <a:gd name="T61" fmla="*/ 0 h 170"/>
              <a:gd name="T62" fmla="*/ 79924297 w 115"/>
              <a:gd name="T63" fmla="*/ 12699226 h 170"/>
              <a:gd name="T64" fmla="*/ 0 w 115"/>
              <a:gd name="T65" fmla="*/ 63604923 h 170"/>
              <a:gd name="T66" fmla="*/ 133178447 w 115"/>
              <a:gd name="T67" fmla="*/ 127264475 h 170"/>
              <a:gd name="T68" fmla="*/ 266356895 w 115"/>
              <a:gd name="T69" fmla="*/ 165416782 h 170"/>
              <a:gd name="T70" fmla="*/ 381783890 w 115"/>
              <a:gd name="T71" fmla="*/ 203568857 h 170"/>
              <a:gd name="T72" fmla="*/ 506086714 w 115"/>
              <a:gd name="T73" fmla="*/ 254474553 h 170"/>
              <a:gd name="T74" fmla="*/ 621513709 w 115"/>
              <a:gd name="T75" fmla="*/ 330833332 h 170"/>
              <a:gd name="T76" fmla="*/ 719189458 w 115"/>
              <a:gd name="T77" fmla="*/ 419891336 h 170"/>
              <a:gd name="T78" fmla="*/ 807946514 w 115"/>
              <a:gd name="T79" fmla="*/ 547155810 h 170"/>
              <a:gd name="T80" fmla="*/ 861243529 w 115"/>
              <a:gd name="T81" fmla="*/ 725271819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6" name="Freeform 332"/>
          <p:cNvSpPr>
            <a:spLocks/>
          </p:cNvSpPr>
          <p:nvPr/>
        </p:nvSpPr>
        <p:spPr bwMode="auto">
          <a:xfrm>
            <a:off x="6667500" y="5335588"/>
            <a:ext cx="57150" cy="79375"/>
          </a:xfrm>
          <a:custGeom>
            <a:avLst/>
            <a:gdLst>
              <a:gd name="T0" fmla="*/ 695998012 w 289"/>
              <a:gd name="T1" fmla="*/ 745293366 h 352"/>
              <a:gd name="T2" fmla="*/ 371188459 w 289"/>
              <a:gd name="T3" fmla="*/ 1215442992 h 352"/>
              <a:gd name="T4" fmla="*/ 123729552 w 289"/>
              <a:gd name="T5" fmla="*/ 1788765009 h 352"/>
              <a:gd name="T6" fmla="*/ 0 w 289"/>
              <a:gd name="T7" fmla="*/ 2147483647 h 352"/>
              <a:gd name="T8" fmla="*/ 23189453 w 289"/>
              <a:gd name="T9" fmla="*/ 2147483647 h 352"/>
              <a:gd name="T10" fmla="*/ 77350449 w 289"/>
              <a:gd name="T11" fmla="*/ 2147483647 h 352"/>
              <a:gd name="T12" fmla="*/ 146919005 w 289"/>
              <a:gd name="T13" fmla="*/ 2147483647 h 352"/>
              <a:gd name="T14" fmla="*/ 239716169 w 289"/>
              <a:gd name="T15" fmla="*/ 2147483647 h 352"/>
              <a:gd name="T16" fmla="*/ 394377912 w 289"/>
              <a:gd name="T17" fmla="*/ 2147483647 h 352"/>
              <a:gd name="T18" fmla="*/ 603200848 w 289"/>
              <a:gd name="T19" fmla="*/ 2147483647 h 352"/>
              <a:gd name="T20" fmla="*/ 827431345 w 289"/>
              <a:gd name="T21" fmla="*/ 2147483647 h 352"/>
              <a:gd name="T22" fmla="*/ 1059443536 w 289"/>
              <a:gd name="T23" fmla="*/ 2147483647 h 352"/>
              <a:gd name="T24" fmla="*/ 1291416968 w 289"/>
              <a:gd name="T25" fmla="*/ 2147483647 h 352"/>
              <a:gd name="T26" fmla="*/ 1531172094 w 289"/>
              <a:gd name="T27" fmla="*/ 2147483647 h 352"/>
              <a:gd name="T28" fmla="*/ 1770888264 w 289"/>
              <a:gd name="T29" fmla="*/ 2147483647 h 352"/>
              <a:gd name="T30" fmla="*/ 2010604433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041536821 w 289"/>
              <a:gd name="T41" fmla="*/ 2147483647 h 352"/>
              <a:gd name="T42" fmla="*/ 1817267170 w 289"/>
              <a:gd name="T43" fmla="*/ 2147483647 h 352"/>
              <a:gd name="T44" fmla="*/ 1600740651 w 289"/>
              <a:gd name="T45" fmla="*/ 2147483647 h 352"/>
              <a:gd name="T46" fmla="*/ 1384213934 w 289"/>
              <a:gd name="T47" fmla="*/ 2147483647 h 352"/>
              <a:gd name="T48" fmla="*/ 1159983635 w 289"/>
              <a:gd name="T49" fmla="*/ 2147483647 h 352"/>
              <a:gd name="T50" fmla="*/ 943456919 w 289"/>
              <a:gd name="T51" fmla="*/ 2147483647 h 352"/>
              <a:gd name="T52" fmla="*/ 734634181 w 289"/>
              <a:gd name="T53" fmla="*/ 2147483647 h 352"/>
              <a:gd name="T54" fmla="*/ 525850399 w 289"/>
              <a:gd name="T55" fmla="*/ 2147483647 h 352"/>
              <a:gd name="T56" fmla="*/ 347999006 w 289"/>
              <a:gd name="T57" fmla="*/ 2147483647 h 352"/>
              <a:gd name="T58" fmla="*/ 247458907 w 289"/>
              <a:gd name="T59" fmla="*/ 2147483647 h 352"/>
              <a:gd name="T60" fmla="*/ 208783781 w 289"/>
              <a:gd name="T61" fmla="*/ 2147483647 h 352"/>
              <a:gd name="T62" fmla="*/ 262944777 w 289"/>
              <a:gd name="T63" fmla="*/ 2098333597 h 352"/>
              <a:gd name="T64" fmla="*/ 347999006 w 289"/>
              <a:gd name="T65" fmla="*/ 1754340162 h 352"/>
              <a:gd name="T66" fmla="*/ 471728558 w 289"/>
              <a:gd name="T67" fmla="*/ 1456212848 h 352"/>
              <a:gd name="T68" fmla="*/ 618647563 w 289"/>
              <a:gd name="T69" fmla="*/ 1181018145 h 352"/>
              <a:gd name="T70" fmla="*/ 788795176 w 289"/>
              <a:gd name="T71" fmla="*/ 940248288 h 352"/>
              <a:gd name="T72" fmla="*/ 997578958 w 289"/>
              <a:gd name="T73" fmla="*/ 676494634 h 352"/>
              <a:gd name="T74" fmla="*/ 1252780799 w 289"/>
              <a:gd name="T75" fmla="*/ 435724778 h 352"/>
              <a:gd name="T76" fmla="*/ 1523429159 w 289"/>
              <a:gd name="T77" fmla="*/ 229328807 h 352"/>
              <a:gd name="T78" fmla="*/ 1755402591 w 289"/>
              <a:gd name="T79" fmla="*/ 68798732 h 352"/>
              <a:gd name="T80" fmla="*/ 1763145329 w 289"/>
              <a:gd name="T81" fmla="*/ 0 h 352"/>
              <a:gd name="T82" fmla="*/ 1531172094 w 289"/>
              <a:gd name="T83" fmla="*/ 57306721 h 352"/>
              <a:gd name="T84" fmla="*/ 1252780799 w 289"/>
              <a:gd name="T85" fmla="*/ 206395971 h 352"/>
              <a:gd name="T86" fmla="*/ 982093087 w 289"/>
              <a:gd name="T87" fmla="*/ 412791942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7" name="Freeform 333"/>
          <p:cNvSpPr>
            <a:spLocks/>
          </p:cNvSpPr>
          <p:nvPr/>
        </p:nvSpPr>
        <p:spPr bwMode="auto">
          <a:xfrm>
            <a:off x="6748463" y="5332413"/>
            <a:ext cx="50800" cy="53975"/>
          </a:xfrm>
          <a:custGeom>
            <a:avLst/>
            <a:gdLst>
              <a:gd name="T0" fmla="*/ 1720304706 w 252"/>
              <a:gd name="T1" fmla="*/ 872381158 h 235"/>
              <a:gd name="T2" fmla="*/ 1818606738 w 252"/>
              <a:gd name="T3" fmla="*/ 1029902487 h 235"/>
              <a:gd name="T4" fmla="*/ 1867778114 w 252"/>
              <a:gd name="T5" fmla="*/ 1211637690 h 235"/>
              <a:gd name="T6" fmla="*/ 1900531817 w 252"/>
              <a:gd name="T7" fmla="*/ 1405506014 h 235"/>
              <a:gd name="T8" fmla="*/ 1900531817 w 252"/>
              <a:gd name="T9" fmla="*/ 1611507688 h 235"/>
              <a:gd name="T10" fmla="*/ 1884154865 w 252"/>
              <a:gd name="T11" fmla="*/ 1781109541 h 235"/>
              <a:gd name="T12" fmla="*/ 1851401162 w 252"/>
              <a:gd name="T13" fmla="*/ 1926497520 h 235"/>
              <a:gd name="T14" fmla="*/ 1785853035 w 252"/>
              <a:gd name="T15" fmla="*/ 2071885498 h 235"/>
              <a:gd name="T16" fmla="*/ 1728513543 w 252"/>
              <a:gd name="T17" fmla="*/ 2147483647 h 235"/>
              <a:gd name="T18" fmla="*/ 1654797300 w 252"/>
              <a:gd name="T19" fmla="*/ 2147483647 h 235"/>
              <a:gd name="T20" fmla="*/ 1572872221 w 252"/>
              <a:gd name="T21" fmla="*/ 2147483647 h 235"/>
              <a:gd name="T22" fmla="*/ 1499115257 w 252"/>
              <a:gd name="T23" fmla="*/ 2147483647 h 235"/>
              <a:gd name="T24" fmla="*/ 1417230697 w 252"/>
              <a:gd name="T25" fmla="*/ 2147483647 h 235"/>
              <a:gd name="T26" fmla="*/ 1400813225 w 252"/>
              <a:gd name="T27" fmla="*/ 2147483647 h 235"/>
              <a:gd name="T28" fmla="*/ 1392645110 w 252"/>
              <a:gd name="T29" fmla="*/ 2147483647 h 235"/>
              <a:gd name="T30" fmla="*/ 1400813225 w 252"/>
              <a:gd name="T31" fmla="*/ 2147483647 h 235"/>
              <a:gd name="T32" fmla="*/ 1417230697 w 252"/>
              <a:gd name="T33" fmla="*/ 2147483647 h 235"/>
              <a:gd name="T34" fmla="*/ 1441775765 w 252"/>
              <a:gd name="T35" fmla="*/ 2147483647 h 235"/>
              <a:gd name="T36" fmla="*/ 1474570189 w 252"/>
              <a:gd name="T37" fmla="*/ 2147483647 h 235"/>
              <a:gd name="T38" fmla="*/ 1507323892 w 252"/>
              <a:gd name="T39" fmla="*/ 2147483647 h 235"/>
              <a:gd name="T40" fmla="*/ 1531909681 w 252"/>
              <a:gd name="T41" fmla="*/ 2147483647 h 235"/>
              <a:gd name="T42" fmla="*/ 1703927956 w 252"/>
              <a:gd name="T43" fmla="*/ 2147483647 h 235"/>
              <a:gd name="T44" fmla="*/ 1843192325 w 252"/>
              <a:gd name="T45" fmla="*/ 2147483647 h 235"/>
              <a:gd name="T46" fmla="*/ 1957871310 w 252"/>
              <a:gd name="T47" fmla="*/ 2147483647 h 235"/>
              <a:gd name="T48" fmla="*/ 2039796389 w 252"/>
              <a:gd name="T49" fmla="*/ 1890150525 h 235"/>
              <a:gd name="T50" fmla="*/ 2064381976 w 252"/>
              <a:gd name="T51" fmla="*/ 1587240988 h 235"/>
              <a:gd name="T52" fmla="*/ 2048005024 w 252"/>
              <a:gd name="T53" fmla="*/ 1308598151 h 235"/>
              <a:gd name="T54" fmla="*/ 1982456897 w 252"/>
              <a:gd name="T55" fmla="*/ 1029902487 h 235"/>
              <a:gd name="T56" fmla="*/ 1843192325 w 252"/>
              <a:gd name="T57" fmla="*/ 787553819 h 235"/>
              <a:gd name="T58" fmla="*/ 1736722379 w 252"/>
              <a:gd name="T59" fmla="*/ 654299190 h 235"/>
              <a:gd name="T60" fmla="*/ 1613834760 w 252"/>
              <a:gd name="T61" fmla="*/ 545257976 h 235"/>
              <a:gd name="T62" fmla="*/ 1482738305 w 252"/>
              <a:gd name="T63" fmla="*/ 436216992 h 235"/>
              <a:gd name="T64" fmla="*/ 1343473733 w 252"/>
              <a:gd name="T65" fmla="*/ 351389653 h 235"/>
              <a:gd name="T66" fmla="*/ 1196041046 w 252"/>
              <a:gd name="T67" fmla="*/ 266562313 h 235"/>
              <a:gd name="T68" fmla="*/ 1040399724 w 252"/>
              <a:gd name="T69" fmla="*/ 206001674 h 235"/>
              <a:gd name="T70" fmla="*/ 892926517 w 252"/>
              <a:gd name="T71" fmla="*/ 145387979 h 235"/>
              <a:gd name="T72" fmla="*/ 737284994 w 252"/>
              <a:gd name="T73" fmla="*/ 84827340 h 235"/>
              <a:gd name="T74" fmla="*/ 598020624 w 252"/>
              <a:gd name="T75" fmla="*/ 48480345 h 235"/>
              <a:gd name="T76" fmla="*/ 466924168 w 252"/>
              <a:gd name="T77" fmla="*/ 24213874 h 235"/>
              <a:gd name="T78" fmla="*/ 344077270 w 252"/>
              <a:gd name="T79" fmla="*/ 0 h 235"/>
              <a:gd name="T80" fmla="*/ 229357767 w 252"/>
              <a:gd name="T81" fmla="*/ 0 h 235"/>
              <a:gd name="T82" fmla="*/ 139264571 w 252"/>
              <a:gd name="T83" fmla="*/ 0 h 235"/>
              <a:gd name="T84" fmla="*/ 65548127 w 252"/>
              <a:gd name="T85" fmla="*/ 12133350 h 235"/>
              <a:gd name="T86" fmla="*/ 24585587 w 252"/>
              <a:gd name="T87" fmla="*/ 36346995 h 235"/>
              <a:gd name="T88" fmla="*/ 0 w 252"/>
              <a:gd name="T89" fmla="*/ 60560869 h 235"/>
              <a:gd name="T90" fmla="*/ 81925079 w 252"/>
              <a:gd name="T91" fmla="*/ 84827340 h 235"/>
              <a:gd name="T92" fmla="*/ 180227111 w 252"/>
              <a:gd name="T93" fmla="*/ 96907863 h 235"/>
              <a:gd name="T94" fmla="*/ 270320306 w 252"/>
              <a:gd name="T95" fmla="*/ 133254858 h 235"/>
              <a:gd name="T96" fmla="*/ 376830973 w 252"/>
              <a:gd name="T97" fmla="*/ 157521329 h 235"/>
              <a:gd name="T98" fmla="*/ 491509756 w 252"/>
              <a:gd name="T99" fmla="*/ 181735203 h 235"/>
              <a:gd name="T100" fmla="*/ 598020624 w 252"/>
              <a:gd name="T101" fmla="*/ 206001674 h 235"/>
              <a:gd name="T102" fmla="*/ 712699406 w 252"/>
              <a:gd name="T103" fmla="*/ 242348669 h 235"/>
              <a:gd name="T104" fmla="*/ 835587025 w 252"/>
              <a:gd name="T105" fmla="*/ 278695663 h 235"/>
              <a:gd name="T106" fmla="*/ 942097692 w 252"/>
              <a:gd name="T107" fmla="*/ 339256532 h 235"/>
              <a:gd name="T108" fmla="*/ 1064944792 w 252"/>
              <a:gd name="T109" fmla="*/ 387736647 h 235"/>
              <a:gd name="T110" fmla="*/ 1187832411 w 252"/>
              <a:gd name="T111" fmla="*/ 448297516 h 235"/>
              <a:gd name="T112" fmla="*/ 1302511194 w 252"/>
              <a:gd name="T113" fmla="*/ 520991506 h 235"/>
              <a:gd name="T114" fmla="*/ 1409022062 w 252"/>
              <a:gd name="T115" fmla="*/ 593685495 h 235"/>
              <a:gd name="T116" fmla="*/ 1523700844 w 252"/>
              <a:gd name="T117" fmla="*/ 666379714 h 235"/>
              <a:gd name="T118" fmla="*/ 1622002876 w 252"/>
              <a:gd name="T119" fmla="*/ 775473525 h 235"/>
              <a:gd name="T120" fmla="*/ 1720304706 w 252"/>
              <a:gd name="T121" fmla="*/ 872381158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8" name="Freeform 334"/>
          <p:cNvSpPr>
            <a:spLocks/>
          </p:cNvSpPr>
          <p:nvPr/>
        </p:nvSpPr>
        <p:spPr bwMode="auto">
          <a:xfrm>
            <a:off x="6648450" y="5360988"/>
            <a:ext cx="20638" cy="50800"/>
          </a:xfrm>
          <a:custGeom>
            <a:avLst/>
            <a:gdLst>
              <a:gd name="T0" fmla="*/ 0 w 103"/>
              <a:gd name="T1" fmla="*/ 1477416400 h 220"/>
              <a:gd name="T2" fmla="*/ 0 w 103"/>
              <a:gd name="T3" fmla="*/ 1699010156 h 220"/>
              <a:gd name="T4" fmla="*/ 32158412 w 103"/>
              <a:gd name="T5" fmla="*/ 1908340562 h 220"/>
              <a:gd name="T6" fmla="*/ 96515110 w 103"/>
              <a:gd name="T7" fmla="*/ 2105300936 h 220"/>
              <a:gd name="T8" fmla="*/ 176971050 w 103"/>
              <a:gd name="T9" fmla="*/ 2147483647 h 220"/>
              <a:gd name="T10" fmla="*/ 281555819 w 103"/>
              <a:gd name="T11" fmla="*/ 2147483647 h 220"/>
              <a:gd name="T12" fmla="*/ 402199756 w 103"/>
              <a:gd name="T13" fmla="*/ 2147483647 h 220"/>
              <a:gd name="T14" fmla="*/ 530913351 w 103"/>
              <a:gd name="T15" fmla="*/ 2147483647 h 220"/>
              <a:gd name="T16" fmla="*/ 667696606 w 103"/>
              <a:gd name="T17" fmla="*/ 2147483647 h 220"/>
              <a:gd name="T18" fmla="*/ 715954060 w 103"/>
              <a:gd name="T19" fmla="*/ 2147483647 h 220"/>
              <a:gd name="T20" fmla="*/ 756182131 w 103"/>
              <a:gd name="T21" fmla="*/ 2147483647 h 220"/>
              <a:gd name="T22" fmla="*/ 788340342 w 103"/>
              <a:gd name="T23" fmla="*/ 2147483647 h 220"/>
              <a:gd name="T24" fmla="*/ 804439585 w 103"/>
              <a:gd name="T25" fmla="*/ 2147483647 h 220"/>
              <a:gd name="T26" fmla="*/ 804439585 w 103"/>
              <a:gd name="T27" fmla="*/ 2147483647 h 220"/>
              <a:gd name="T28" fmla="*/ 796410201 w 103"/>
              <a:gd name="T29" fmla="*/ 2147483647 h 220"/>
              <a:gd name="T30" fmla="*/ 772241099 w 103"/>
              <a:gd name="T31" fmla="*/ 2147483647 h 220"/>
              <a:gd name="T32" fmla="*/ 732053303 w 103"/>
              <a:gd name="T33" fmla="*/ 2147483647 h 220"/>
              <a:gd name="T34" fmla="*/ 595270049 w 103"/>
              <a:gd name="T35" fmla="*/ 2147483647 h 220"/>
              <a:gd name="T36" fmla="*/ 466556453 w 103"/>
              <a:gd name="T37" fmla="*/ 2147483647 h 220"/>
              <a:gd name="T38" fmla="*/ 362011959 w 103"/>
              <a:gd name="T39" fmla="*/ 2056087513 h 220"/>
              <a:gd name="T40" fmla="*/ 289585403 w 103"/>
              <a:gd name="T41" fmla="*/ 1896023871 h 220"/>
              <a:gd name="T42" fmla="*/ 241327948 w 103"/>
              <a:gd name="T43" fmla="*/ 1699010156 h 220"/>
              <a:gd name="T44" fmla="*/ 217199121 w 103"/>
              <a:gd name="T45" fmla="*/ 1489733091 h 220"/>
              <a:gd name="T46" fmla="*/ 217199121 w 103"/>
              <a:gd name="T47" fmla="*/ 1268139335 h 220"/>
              <a:gd name="T48" fmla="*/ 257427191 w 103"/>
              <a:gd name="T49" fmla="*/ 1021858856 h 220"/>
              <a:gd name="T50" fmla="*/ 313714231 w 103"/>
              <a:gd name="T51" fmla="*/ 849531864 h 220"/>
              <a:gd name="T52" fmla="*/ 410269414 w 103"/>
              <a:gd name="T53" fmla="*/ 689467991 h 220"/>
              <a:gd name="T54" fmla="*/ 506784524 w 103"/>
              <a:gd name="T55" fmla="*/ 529404349 h 220"/>
              <a:gd name="T56" fmla="*/ 619398877 w 103"/>
              <a:gd name="T57" fmla="*/ 381657398 h 220"/>
              <a:gd name="T58" fmla="*/ 715954060 w 103"/>
              <a:gd name="T59" fmla="*/ 258543829 h 220"/>
              <a:gd name="T60" fmla="*/ 788340342 w 103"/>
              <a:gd name="T61" fmla="*/ 147746951 h 220"/>
              <a:gd name="T62" fmla="*/ 828568413 w 103"/>
              <a:gd name="T63" fmla="*/ 61583455 h 220"/>
              <a:gd name="T64" fmla="*/ 828568413 w 103"/>
              <a:gd name="T65" fmla="*/ 0 h 220"/>
              <a:gd name="T66" fmla="*/ 740082888 w 103"/>
              <a:gd name="T67" fmla="*/ 49266764 h 220"/>
              <a:gd name="T68" fmla="*/ 619398877 w 103"/>
              <a:gd name="T69" fmla="*/ 147746951 h 220"/>
              <a:gd name="T70" fmla="*/ 490725355 w 103"/>
              <a:gd name="T71" fmla="*/ 307810593 h 220"/>
              <a:gd name="T72" fmla="*/ 353942301 w 103"/>
              <a:gd name="T73" fmla="*/ 492454276 h 220"/>
              <a:gd name="T74" fmla="*/ 233298364 w 103"/>
              <a:gd name="T75" fmla="*/ 701784682 h 220"/>
              <a:gd name="T76" fmla="*/ 128713596 w 103"/>
              <a:gd name="T77" fmla="*/ 948012051 h 220"/>
              <a:gd name="T78" fmla="*/ 48257455 w 103"/>
              <a:gd name="T79" fmla="*/ 1206555880 h 220"/>
              <a:gd name="T80" fmla="*/ 0 w 103"/>
              <a:gd name="T81" fmla="*/ 1477416400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9" name="Freeform 335"/>
          <p:cNvSpPr>
            <a:spLocks/>
          </p:cNvSpPr>
          <p:nvPr/>
        </p:nvSpPr>
        <p:spPr bwMode="auto">
          <a:xfrm>
            <a:off x="6789738" y="5329238"/>
            <a:ext cx="44450" cy="65087"/>
          </a:xfrm>
          <a:custGeom>
            <a:avLst/>
            <a:gdLst>
              <a:gd name="T0" fmla="*/ 1534104466 w 220"/>
              <a:gd name="T1" fmla="*/ 1327424505 h 288"/>
              <a:gd name="T2" fmla="*/ 1616606495 w 220"/>
              <a:gd name="T3" fmla="*/ 1535195317 h 288"/>
              <a:gd name="T4" fmla="*/ 1666083184 w 220"/>
              <a:gd name="T5" fmla="*/ 1766000599 h 288"/>
              <a:gd name="T6" fmla="*/ 1641344940 w 220"/>
              <a:gd name="T7" fmla="*/ 2008399729 h 288"/>
              <a:gd name="T8" fmla="*/ 1534104466 w 220"/>
              <a:gd name="T9" fmla="*/ 2147483647 h 288"/>
              <a:gd name="T10" fmla="*/ 1385674400 w 220"/>
              <a:gd name="T11" fmla="*/ 2147483647 h 288"/>
              <a:gd name="T12" fmla="*/ 1220711156 w 220"/>
              <a:gd name="T13" fmla="*/ 2147483647 h 288"/>
              <a:gd name="T14" fmla="*/ 1047501830 w 220"/>
              <a:gd name="T15" fmla="*/ 2147483647 h 288"/>
              <a:gd name="T16" fmla="*/ 948507640 w 220"/>
              <a:gd name="T17" fmla="*/ 2147483647 h 288"/>
              <a:gd name="T18" fmla="*/ 907277032 w 220"/>
              <a:gd name="T19" fmla="*/ 2147483647 h 288"/>
              <a:gd name="T20" fmla="*/ 882538788 w 220"/>
              <a:gd name="T21" fmla="*/ 2147483647 h 288"/>
              <a:gd name="T22" fmla="*/ 899030951 w 220"/>
              <a:gd name="T23" fmla="*/ 2147483647 h 288"/>
              <a:gd name="T24" fmla="*/ 965000004 w 220"/>
              <a:gd name="T25" fmla="*/ 2147483647 h 288"/>
              <a:gd name="T26" fmla="*/ 1022763587 w 220"/>
              <a:gd name="T27" fmla="*/ 2147483647 h 288"/>
              <a:gd name="T28" fmla="*/ 1138209127 w 220"/>
              <a:gd name="T29" fmla="*/ 2147483647 h 288"/>
              <a:gd name="T30" fmla="*/ 1327910817 w 220"/>
              <a:gd name="T31" fmla="*/ 2147483647 h 288"/>
              <a:gd name="T32" fmla="*/ 1525858385 w 220"/>
              <a:gd name="T33" fmla="*/ 2147483647 h 288"/>
              <a:gd name="T34" fmla="*/ 1699067710 w 220"/>
              <a:gd name="T35" fmla="*/ 2147483647 h 288"/>
              <a:gd name="T36" fmla="*/ 1806307983 w 220"/>
              <a:gd name="T37" fmla="*/ 1996856956 h 288"/>
              <a:gd name="T38" fmla="*/ 1798061901 w 220"/>
              <a:gd name="T39" fmla="*/ 1627537724 h 288"/>
              <a:gd name="T40" fmla="*/ 1682575346 w 220"/>
              <a:gd name="T41" fmla="*/ 1281253189 h 288"/>
              <a:gd name="T42" fmla="*/ 1501119940 w 220"/>
              <a:gd name="T43" fmla="*/ 992682742 h 288"/>
              <a:gd name="T44" fmla="*/ 1303172371 w 220"/>
              <a:gd name="T45" fmla="*/ 807997476 h 288"/>
              <a:gd name="T46" fmla="*/ 1105224803 w 220"/>
              <a:gd name="T47" fmla="*/ 646397981 h 288"/>
              <a:gd name="T48" fmla="*/ 899030951 w 220"/>
              <a:gd name="T49" fmla="*/ 496341258 h 288"/>
              <a:gd name="T50" fmla="*/ 684591018 w 220"/>
              <a:gd name="T51" fmla="*/ 334741763 h 288"/>
              <a:gd name="T52" fmla="*/ 486643449 w 220"/>
              <a:gd name="T53" fmla="*/ 196228039 h 288"/>
              <a:gd name="T54" fmla="*/ 296941962 w 220"/>
              <a:gd name="T55" fmla="*/ 80799861 h 288"/>
              <a:gd name="T56" fmla="*/ 148470880 w 220"/>
              <a:gd name="T57" fmla="*/ 11542773 h 288"/>
              <a:gd name="T58" fmla="*/ 32984527 w 220"/>
              <a:gd name="T59" fmla="*/ 0 h 288"/>
              <a:gd name="T60" fmla="*/ 74215134 w 220"/>
              <a:gd name="T61" fmla="*/ 80799861 h 288"/>
              <a:gd name="T62" fmla="*/ 255670541 w 220"/>
              <a:gd name="T63" fmla="*/ 207770812 h 288"/>
              <a:gd name="T64" fmla="*/ 445372028 w 220"/>
              <a:gd name="T65" fmla="*/ 334741763 h 288"/>
              <a:gd name="T66" fmla="*/ 635073516 w 220"/>
              <a:gd name="T67" fmla="*/ 461712940 h 288"/>
              <a:gd name="T68" fmla="*/ 833062100 w 220"/>
              <a:gd name="T69" fmla="*/ 611769437 h 288"/>
              <a:gd name="T70" fmla="*/ 1022763587 w 220"/>
              <a:gd name="T71" fmla="*/ 761826159 h 288"/>
              <a:gd name="T72" fmla="*/ 1212465075 w 220"/>
              <a:gd name="T73" fmla="*/ 946511426 h 288"/>
              <a:gd name="T74" fmla="*/ 1385674400 w 220"/>
              <a:gd name="T75" fmla="*/ 1131196466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0" name="Freeform 336"/>
          <p:cNvSpPr>
            <a:spLocks/>
          </p:cNvSpPr>
          <p:nvPr/>
        </p:nvSpPr>
        <p:spPr bwMode="auto">
          <a:xfrm>
            <a:off x="6746875" y="5429250"/>
            <a:ext cx="169863" cy="112713"/>
          </a:xfrm>
          <a:custGeom>
            <a:avLst/>
            <a:gdLst>
              <a:gd name="T0" fmla="*/ 564115023 w 1070"/>
              <a:gd name="T1" fmla="*/ 0 h 844"/>
              <a:gd name="T2" fmla="*/ 2147483647 w 1070"/>
              <a:gd name="T3" fmla="*/ 462058530 h 844"/>
              <a:gd name="T4" fmla="*/ 2147483647 w 1070"/>
              <a:gd name="T5" fmla="*/ 2010190148 h 844"/>
              <a:gd name="T6" fmla="*/ 0 w 1070"/>
              <a:gd name="T7" fmla="*/ 1486209847 h 844"/>
              <a:gd name="T8" fmla="*/ 564115023 w 1070"/>
              <a:gd name="T9" fmla="*/ 0 h 8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0"/>
              <a:gd name="T16" fmla="*/ 0 h 844"/>
              <a:gd name="T17" fmla="*/ 1070 w 1070"/>
              <a:gd name="T18" fmla="*/ 844 h 8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0" h="844">
                <a:moveTo>
                  <a:pt x="141" y="0"/>
                </a:moveTo>
                <a:lnTo>
                  <a:pt x="1070" y="194"/>
                </a:lnTo>
                <a:lnTo>
                  <a:pt x="919" y="844"/>
                </a:lnTo>
                <a:lnTo>
                  <a:pt x="0" y="624"/>
                </a:lnTo>
                <a:lnTo>
                  <a:pt x="141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1" name="Freeform 337"/>
          <p:cNvSpPr>
            <a:spLocks/>
          </p:cNvSpPr>
          <p:nvPr/>
        </p:nvSpPr>
        <p:spPr bwMode="auto">
          <a:xfrm>
            <a:off x="6761163" y="5432425"/>
            <a:ext cx="130175" cy="44450"/>
          </a:xfrm>
          <a:custGeom>
            <a:avLst/>
            <a:gdLst>
              <a:gd name="T0" fmla="*/ 389507124 w 819"/>
              <a:gd name="T1" fmla="*/ 0 h 333"/>
              <a:gd name="T2" fmla="*/ 2147483647 w 819"/>
              <a:gd name="T3" fmla="*/ 330592270 h 333"/>
              <a:gd name="T4" fmla="*/ 690643860 w 819"/>
              <a:gd name="T5" fmla="*/ 233075110 h 333"/>
              <a:gd name="T6" fmla="*/ 0 w 819"/>
              <a:gd name="T7" fmla="*/ 792003025 h 333"/>
              <a:gd name="T8" fmla="*/ 389507124 w 819"/>
              <a:gd name="T9" fmla="*/ 0 h 3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9"/>
              <a:gd name="T16" fmla="*/ 0 h 333"/>
              <a:gd name="T17" fmla="*/ 819 w 819"/>
              <a:gd name="T18" fmla="*/ 333 h 3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9" h="333">
                <a:moveTo>
                  <a:pt x="97" y="0"/>
                </a:moveTo>
                <a:lnTo>
                  <a:pt x="819" y="139"/>
                </a:lnTo>
                <a:lnTo>
                  <a:pt x="172" y="98"/>
                </a:lnTo>
                <a:lnTo>
                  <a:pt x="0" y="333"/>
                </a:lnTo>
                <a:lnTo>
                  <a:pt x="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2" name="Freeform 338"/>
          <p:cNvSpPr>
            <a:spLocks/>
          </p:cNvSpPr>
          <p:nvPr/>
        </p:nvSpPr>
        <p:spPr bwMode="auto">
          <a:xfrm>
            <a:off x="6729413" y="5564188"/>
            <a:ext cx="171450" cy="41275"/>
          </a:xfrm>
          <a:custGeom>
            <a:avLst/>
            <a:gdLst>
              <a:gd name="T0" fmla="*/ 134909461 w 1083"/>
              <a:gd name="T1" fmla="*/ 0 h 306"/>
              <a:gd name="T2" fmla="*/ 2147483647 w 1083"/>
              <a:gd name="T3" fmla="*/ 640524334 h 306"/>
              <a:gd name="T4" fmla="*/ 2147483647 w 1083"/>
              <a:gd name="T5" fmla="*/ 750962745 h 306"/>
              <a:gd name="T6" fmla="*/ 0 w 1083"/>
              <a:gd name="T7" fmla="*/ 68719233 h 306"/>
              <a:gd name="T8" fmla="*/ 134909461 w 1083"/>
              <a:gd name="T9" fmla="*/ 0 h 3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3"/>
              <a:gd name="T16" fmla="*/ 0 h 306"/>
              <a:gd name="T17" fmla="*/ 1083 w 1083"/>
              <a:gd name="T18" fmla="*/ 306 h 3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3" h="306">
                <a:moveTo>
                  <a:pt x="34" y="0"/>
                </a:moveTo>
                <a:lnTo>
                  <a:pt x="1083" y="261"/>
                </a:lnTo>
                <a:lnTo>
                  <a:pt x="1055" y="306"/>
                </a:lnTo>
                <a:lnTo>
                  <a:pt x="0" y="28"/>
                </a:lnTo>
                <a:lnTo>
                  <a:pt x="34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3" name="Freeform 339"/>
          <p:cNvSpPr>
            <a:spLocks/>
          </p:cNvSpPr>
          <p:nvPr/>
        </p:nvSpPr>
        <p:spPr bwMode="auto">
          <a:xfrm>
            <a:off x="6713538" y="5576888"/>
            <a:ext cx="173037" cy="41275"/>
          </a:xfrm>
          <a:custGeom>
            <a:avLst/>
            <a:gdLst>
              <a:gd name="T0" fmla="*/ 156899709 w 1088"/>
              <a:gd name="T1" fmla="*/ 0 h 311"/>
              <a:gd name="T2" fmla="*/ 2147483647 w 1088"/>
              <a:gd name="T3" fmla="*/ 607782205 h 311"/>
              <a:gd name="T4" fmla="*/ 2147483647 w 1088"/>
              <a:gd name="T5" fmla="*/ 727010152 h 311"/>
              <a:gd name="T6" fmla="*/ 0 w 1088"/>
              <a:gd name="T7" fmla="*/ 79473486 h 311"/>
              <a:gd name="T8" fmla="*/ 156899709 w 1088"/>
              <a:gd name="T9" fmla="*/ 0 h 3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8"/>
              <a:gd name="T16" fmla="*/ 0 h 311"/>
              <a:gd name="T17" fmla="*/ 1088 w 1088"/>
              <a:gd name="T18" fmla="*/ 311 h 3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8" h="311">
                <a:moveTo>
                  <a:pt x="39" y="0"/>
                </a:moveTo>
                <a:lnTo>
                  <a:pt x="1088" y="260"/>
                </a:lnTo>
                <a:lnTo>
                  <a:pt x="1055" y="311"/>
                </a:lnTo>
                <a:lnTo>
                  <a:pt x="0" y="34"/>
                </a:lnTo>
                <a:lnTo>
                  <a:pt x="39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4" name="Freeform 340"/>
          <p:cNvSpPr>
            <a:spLocks/>
          </p:cNvSpPr>
          <p:nvPr/>
        </p:nvSpPr>
        <p:spPr bwMode="auto">
          <a:xfrm>
            <a:off x="6740525" y="5614988"/>
            <a:ext cx="25400" cy="9525"/>
          </a:xfrm>
          <a:custGeom>
            <a:avLst/>
            <a:gdLst>
              <a:gd name="T0" fmla="*/ 59440337 w 164"/>
              <a:gd name="T1" fmla="*/ 2310209 h 72"/>
              <a:gd name="T2" fmla="*/ 78006343 w 164"/>
              <a:gd name="T3" fmla="*/ 2310209 h 72"/>
              <a:gd name="T4" fmla="*/ 130034680 w 164"/>
              <a:gd name="T5" fmla="*/ 0 h 72"/>
              <a:gd name="T6" fmla="*/ 200605018 w 164"/>
              <a:gd name="T7" fmla="*/ 0 h 72"/>
              <a:gd name="T8" fmla="*/ 289765523 w 164"/>
              <a:gd name="T9" fmla="*/ 4637749 h 72"/>
              <a:gd name="T10" fmla="*/ 386362033 w 164"/>
              <a:gd name="T11" fmla="*/ 16205994 h 72"/>
              <a:gd name="T12" fmla="*/ 475522383 w 164"/>
              <a:gd name="T13" fmla="*/ 39359946 h 72"/>
              <a:gd name="T14" fmla="*/ 553552887 w 164"/>
              <a:gd name="T15" fmla="*/ 71771933 h 72"/>
              <a:gd name="T16" fmla="*/ 609275066 w 164"/>
              <a:gd name="T17" fmla="*/ 118079837 h 72"/>
              <a:gd name="T18" fmla="*/ 609275066 w 164"/>
              <a:gd name="T19" fmla="*/ 120389915 h 72"/>
              <a:gd name="T20" fmla="*/ 609275066 w 164"/>
              <a:gd name="T21" fmla="*/ 131975622 h 72"/>
              <a:gd name="T22" fmla="*/ 605557063 w 164"/>
              <a:gd name="T23" fmla="*/ 143543867 h 72"/>
              <a:gd name="T24" fmla="*/ 598121059 w 164"/>
              <a:gd name="T25" fmla="*/ 155129574 h 72"/>
              <a:gd name="T26" fmla="*/ 579555052 w 164"/>
              <a:gd name="T27" fmla="*/ 164387742 h 72"/>
              <a:gd name="T28" fmla="*/ 553552887 w 164"/>
              <a:gd name="T29" fmla="*/ 166697819 h 72"/>
              <a:gd name="T30" fmla="*/ 512678711 w 164"/>
              <a:gd name="T31" fmla="*/ 164387742 h 72"/>
              <a:gd name="T32" fmla="*/ 460674379 w 164"/>
              <a:gd name="T33" fmla="*/ 150491825 h 72"/>
              <a:gd name="T34" fmla="*/ 460674379 w 164"/>
              <a:gd name="T35" fmla="*/ 145854076 h 72"/>
              <a:gd name="T36" fmla="*/ 456956377 w 164"/>
              <a:gd name="T37" fmla="*/ 136595908 h 72"/>
              <a:gd name="T38" fmla="*/ 445802370 w 164"/>
              <a:gd name="T39" fmla="*/ 120389915 h 72"/>
              <a:gd name="T40" fmla="*/ 419800204 w 164"/>
              <a:gd name="T41" fmla="*/ 104183921 h 72"/>
              <a:gd name="T42" fmla="*/ 371513874 w 164"/>
              <a:gd name="T43" fmla="*/ 87977927 h 72"/>
              <a:gd name="T44" fmla="*/ 300919530 w 164"/>
              <a:gd name="T45" fmla="*/ 74082143 h 72"/>
              <a:gd name="T46" fmla="*/ 204323021 w 164"/>
              <a:gd name="T47" fmla="*/ 67134184 h 72"/>
              <a:gd name="T48" fmla="*/ 74312346 w 164"/>
              <a:gd name="T49" fmla="*/ 67134184 h 72"/>
              <a:gd name="T50" fmla="*/ 66876341 w 164"/>
              <a:gd name="T51" fmla="*/ 67134184 h 72"/>
              <a:gd name="T52" fmla="*/ 52004332 w 164"/>
              <a:gd name="T53" fmla="*/ 62513898 h 72"/>
              <a:gd name="T54" fmla="*/ 33438171 w 164"/>
              <a:gd name="T55" fmla="*/ 57876149 h 72"/>
              <a:gd name="T56" fmla="*/ 14872010 w 164"/>
              <a:gd name="T57" fmla="*/ 50928191 h 72"/>
              <a:gd name="T58" fmla="*/ 0 w 164"/>
              <a:gd name="T59" fmla="*/ 41670023 h 72"/>
              <a:gd name="T60" fmla="*/ 0 w 164"/>
              <a:gd name="T61" fmla="*/ 32411987 h 72"/>
              <a:gd name="T62" fmla="*/ 18566161 w 164"/>
              <a:gd name="T63" fmla="*/ 16205994 h 72"/>
              <a:gd name="T64" fmla="*/ 59440337 w 164"/>
              <a:gd name="T65" fmla="*/ 2310209 h 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4"/>
              <a:gd name="T100" fmla="*/ 0 h 72"/>
              <a:gd name="T101" fmla="*/ 164 w 164"/>
              <a:gd name="T102" fmla="*/ 72 h 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4" h="72">
                <a:moveTo>
                  <a:pt x="16" y="1"/>
                </a:moveTo>
                <a:lnTo>
                  <a:pt x="21" y="1"/>
                </a:lnTo>
                <a:lnTo>
                  <a:pt x="35" y="0"/>
                </a:lnTo>
                <a:lnTo>
                  <a:pt x="54" y="0"/>
                </a:lnTo>
                <a:lnTo>
                  <a:pt x="78" y="2"/>
                </a:lnTo>
                <a:lnTo>
                  <a:pt x="104" y="7"/>
                </a:lnTo>
                <a:lnTo>
                  <a:pt x="128" y="17"/>
                </a:lnTo>
                <a:lnTo>
                  <a:pt x="149" y="31"/>
                </a:lnTo>
                <a:lnTo>
                  <a:pt x="164" y="51"/>
                </a:lnTo>
                <a:lnTo>
                  <a:pt x="164" y="52"/>
                </a:lnTo>
                <a:lnTo>
                  <a:pt x="164" y="57"/>
                </a:lnTo>
                <a:lnTo>
                  <a:pt x="163" y="62"/>
                </a:lnTo>
                <a:lnTo>
                  <a:pt x="161" y="67"/>
                </a:lnTo>
                <a:lnTo>
                  <a:pt x="156" y="71"/>
                </a:lnTo>
                <a:lnTo>
                  <a:pt x="149" y="72"/>
                </a:lnTo>
                <a:lnTo>
                  <a:pt x="138" y="71"/>
                </a:lnTo>
                <a:lnTo>
                  <a:pt x="124" y="65"/>
                </a:lnTo>
                <a:lnTo>
                  <a:pt x="124" y="63"/>
                </a:lnTo>
                <a:lnTo>
                  <a:pt x="123" y="59"/>
                </a:lnTo>
                <a:lnTo>
                  <a:pt x="120" y="52"/>
                </a:lnTo>
                <a:lnTo>
                  <a:pt x="113" y="45"/>
                </a:lnTo>
                <a:lnTo>
                  <a:pt x="100" y="38"/>
                </a:lnTo>
                <a:lnTo>
                  <a:pt x="81" y="32"/>
                </a:lnTo>
                <a:lnTo>
                  <a:pt x="55" y="29"/>
                </a:lnTo>
                <a:lnTo>
                  <a:pt x="20" y="29"/>
                </a:lnTo>
                <a:lnTo>
                  <a:pt x="18" y="29"/>
                </a:lnTo>
                <a:lnTo>
                  <a:pt x="14" y="27"/>
                </a:lnTo>
                <a:lnTo>
                  <a:pt x="9" y="25"/>
                </a:lnTo>
                <a:lnTo>
                  <a:pt x="4" y="22"/>
                </a:lnTo>
                <a:lnTo>
                  <a:pt x="0" y="18"/>
                </a:lnTo>
                <a:lnTo>
                  <a:pt x="0" y="14"/>
                </a:lnTo>
                <a:lnTo>
                  <a:pt x="5" y="7"/>
                </a:lnTo>
                <a:lnTo>
                  <a:pt x="16" y="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5" name="Freeform 341"/>
          <p:cNvSpPr>
            <a:spLocks/>
          </p:cNvSpPr>
          <p:nvPr/>
        </p:nvSpPr>
        <p:spPr bwMode="auto">
          <a:xfrm>
            <a:off x="6745288" y="5546725"/>
            <a:ext cx="23812" cy="14288"/>
          </a:xfrm>
          <a:custGeom>
            <a:avLst/>
            <a:gdLst>
              <a:gd name="T0" fmla="*/ 195219420 w 146"/>
              <a:gd name="T1" fmla="*/ 0 h 109"/>
              <a:gd name="T2" fmla="*/ 182211870 w 146"/>
              <a:gd name="T3" fmla="*/ 0 h 109"/>
              <a:gd name="T4" fmla="*/ 151834282 w 146"/>
              <a:gd name="T5" fmla="*/ 6752719 h 109"/>
              <a:gd name="T6" fmla="*/ 112785212 w 146"/>
              <a:gd name="T7" fmla="*/ 15773690 h 109"/>
              <a:gd name="T8" fmla="*/ 65064333 w 146"/>
              <a:gd name="T9" fmla="*/ 31530208 h 109"/>
              <a:gd name="T10" fmla="*/ 26041684 w 146"/>
              <a:gd name="T11" fmla="*/ 54056616 h 109"/>
              <a:gd name="T12" fmla="*/ 4335904 w 146"/>
              <a:gd name="T13" fmla="*/ 87837643 h 109"/>
              <a:gd name="T14" fmla="*/ 0 w 146"/>
              <a:gd name="T15" fmla="*/ 132890591 h 109"/>
              <a:gd name="T16" fmla="*/ 26041684 w 146"/>
              <a:gd name="T17" fmla="*/ 191448976 h 109"/>
              <a:gd name="T18" fmla="*/ 368759482 w 146"/>
              <a:gd name="T19" fmla="*/ 245505592 h 109"/>
              <a:gd name="T20" fmla="*/ 364423741 w 146"/>
              <a:gd name="T21" fmla="*/ 234250974 h 109"/>
              <a:gd name="T22" fmla="*/ 364423741 w 146"/>
              <a:gd name="T23" fmla="*/ 209473615 h 109"/>
              <a:gd name="T24" fmla="*/ 364423741 w 146"/>
              <a:gd name="T25" fmla="*/ 171173517 h 109"/>
              <a:gd name="T26" fmla="*/ 377431291 w 146"/>
              <a:gd name="T27" fmla="*/ 130639641 h 109"/>
              <a:gd name="T28" fmla="*/ 403472811 w 146"/>
              <a:gd name="T29" fmla="*/ 90088593 h 109"/>
              <a:gd name="T30" fmla="*/ 451193690 w 146"/>
              <a:gd name="T31" fmla="*/ 60809335 h 109"/>
              <a:gd name="T32" fmla="*/ 524956253 w 146"/>
              <a:gd name="T33" fmla="*/ 45052817 h 109"/>
              <a:gd name="T34" fmla="*/ 633405561 w 146"/>
              <a:gd name="T35" fmla="*/ 51805666 h 109"/>
              <a:gd name="T36" fmla="*/ 195219420 w 146"/>
              <a:gd name="T37" fmla="*/ 0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9"/>
              <a:gd name="T59" fmla="*/ 146 w 146"/>
              <a:gd name="T60" fmla="*/ 109 h 1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9">
                <a:moveTo>
                  <a:pt x="45" y="0"/>
                </a:moveTo>
                <a:lnTo>
                  <a:pt x="42" y="0"/>
                </a:lnTo>
                <a:lnTo>
                  <a:pt x="35" y="3"/>
                </a:lnTo>
                <a:lnTo>
                  <a:pt x="26" y="7"/>
                </a:lnTo>
                <a:lnTo>
                  <a:pt x="15" y="14"/>
                </a:lnTo>
                <a:lnTo>
                  <a:pt x="6" y="24"/>
                </a:lnTo>
                <a:lnTo>
                  <a:pt x="1" y="39"/>
                </a:lnTo>
                <a:lnTo>
                  <a:pt x="0" y="59"/>
                </a:lnTo>
                <a:lnTo>
                  <a:pt x="6" y="85"/>
                </a:lnTo>
                <a:lnTo>
                  <a:pt x="85" y="109"/>
                </a:lnTo>
                <a:lnTo>
                  <a:pt x="84" y="104"/>
                </a:lnTo>
                <a:lnTo>
                  <a:pt x="84" y="93"/>
                </a:lnTo>
                <a:lnTo>
                  <a:pt x="84" y="76"/>
                </a:lnTo>
                <a:lnTo>
                  <a:pt x="87" y="58"/>
                </a:lnTo>
                <a:lnTo>
                  <a:pt x="93" y="40"/>
                </a:lnTo>
                <a:lnTo>
                  <a:pt x="104" y="27"/>
                </a:lnTo>
                <a:lnTo>
                  <a:pt x="121" y="20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6" name="Freeform 342"/>
          <p:cNvSpPr>
            <a:spLocks/>
          </p:cNvSpPr>
          <p:nvPr/>
        </p:nvSpPr>
        <p:spPr bwMode="auto">
          <a:xfrm>
            <a:off x="6877050" y="5572125"/>
            <a:ext cx="23813" cy="14288"/>
          </a:xfrm>
          <a:custGeom>
            <a:avLst/>
            <a:gdLst>
              <a:gd name="T0" fmla="*/ 195262359 w 146"/>
              <a:gd name="T1" fmla="*/ 0 h 107"/>
              <a:gd name="T2" fmla="*/ 182227188 w 146"/>
              <a:gd name="T3" fmla="*/ 0 h 107"/>
              <a:gd name="T4" fmla="*/ 151873769 w 146"/>
              <a:gd name="T5" fmla="*/ 4760842 h 107"/>
              <a:gd name="T6" fmla="*/ 108485015 w 146"/>
              <a:gd name="T7" fmla="*/ 14282659 h 107"/>
              <a:gd name="T8" fmla="*/ 65096261 w 146"/>
              <a:gd name="T9" fmla="*/ 28565184 h 107"/>
              <a:gd name="T10" fmla="*/ 26043919 w 146"/>
              <a:gd name="T11" fmla="*/ 54758960 h 107"/>
              <a:gd name="T12" fmla="*/ 0 w 146"/>
              <a:gd name="T13" fmla="*/ 90474420 h 107"/>
              <a:gd name="T14" fmla="*/ 0 w 146"/>
              <a:gd name="T15" fmla="*/ 138100998 h 107"/>
              <a:gd name="T16" fmla="*/ 26043919 w 146"/>
              <a:gd name="T17" fmla="*/ 202381642 h 107"/>
              <a:gd name="T18" fmla="*/ 364480962 w 146"/>
              <a:gd name="T19" fmla="*/ 254769061 h 107"/>
              <a:gd name="T20" fmla="*/ 360144713 w 146"/>
              <a:gd name="T21" fmla="*/ 245247377 h 107"/>
              <a:gd name="T22" fmla="*/ 360144713 w 146"/>
              <a:gd name="T23" fmla="*/ 216664300 h 107"/>
              <a:gd name="T24" fmla="*/ 360144713 w 146"/>
              <a:gd name="T25" fmla="*/ 178577299 h 107"/>
              <a:gd name="T26" fmla="*/ 373153298 w 146"/>
              <a:gd name="T27" fmla="*/ 133340156 h 107"/>
              <a:gd name="T28" fmla="*/ 399170632 w 146"/>
              <a:gd name="T29" fmla="*/ 95235262 h 107"/>
              <a:gd name="T30" fmla="*/ 446922058 w 146"/>
              <a:gd name="T31" fmla="*/ 64280644 h 107"/>
              <a:gd name="T32" fmla="*/ 525000481 w 146"/>
              <a:gd name="T33" fmla="*/ 45237143 h 107"/>
              <a:gd name="T34" fmla="*/ 633485496 w 146"/>
              <a:gd name="T35" fmla="*/ 54758960 h 107"/>
              <a:gd name="T36" fmla="*/ 195262359 w 146"/>
              <a:gd name="T37" fmla="*/ 0 h 1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7"/>
              <a:gd name="T59" fmla="*/ 146 w 146"/>
              <a:gd name="T60" fmla="*/ 107 h 1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7">
                <a:moveTo>
                  <a:pt x="45" y="0"/>
                </a:moveTo>
                <a:lnTo>
                  <a:pt x="42" y="0"/>
                </a:lnTo>
                <a:lnTo>
                  <a:pt x="35" y="2"/>
                </a:lnTo>
                <a:lnTo>
                  <a:pt x="25" y="6"/>
                </a:lnTo>
                <a:lnTo>
                  <a:pt x="15" y="12"/>
                </a:lnTo>
                <a:lnTo>
                  <a:pt x="6" y="23"/>
                </a:lnTo>
                <a:lnTo>
                  <a:pt x="0" y="38"/>
                </a:lnTo>
                <a:lnTo>
                  <a:pt x="0" y="58"/>
                </a:lnTo>
                <a:lnTo>
                  <a:pt x="6" y="85"/>
                </a:lnTo>
                <a:lnTo>
                  <a:pt x="84" y="107"/>
                </a:lnTo>
                <a:lnTo>
                  <a:pt x="83" y="103"/>
                </a:lnTo>
                <a:lnTo>
                  <a:pt x="83" y="91"/>
                </a:lnTo>
                <a:lnTo>
                  <a:pt x="83" y="75"/>
                </a:lnTo>
                <a:lnTo>
                  <a:pt x="86" y="56"/>
                </a:lnTo>
                <a:lnTo>
                  <a:pt x="92" y="40"/>
                </a:lnTo>
                <a:lnTo>
                  <a:pt x="103" y="27"/>
                </a:lnTo>
                <a:lnTo>
                  <a:pt x="121" y="19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7" name="Freeform 343"/>
          <p:cNvSpPr>
            <a:spLocks/>
          </p:cNvSpPr>
          <p:nvPr/>
        </p:nvSpPr>
        <p:spPr bwMode="auto">
          <a:xfrm>
            <a:off x="6770688" y="5549900"/>
            <a:ext cx="100012" cy="25400"/>
          </a:xfrm>
          <a:custGeom>
            <a:avLst/>
            <a:gdLst>
              <a:gd name="T0" fmla="*/ 0 w 629"/>
              <a:gd name="T1" fmla="*/ 108721211 h 182"/>
              <a:gd name="T2" fmla="*/ 2147483647 w 629"/>
              <a:gd name="T3" fmla="*/ 494718731 h 182"/>
              <a:gd name="T4" fmla="*/ 2147483647 w 629"/>
              <a:gd name="T5" fmla="*/ 385997520 h 182"/>
              <a:gd name="T6" fmla="*/ 116572970 w 629"/>
              <a:gd name="T7" fmla="*/ 0 h 182"/>
              <a:gd name="T8" fmla="*/ 0 w 629"/>
              <a:gd name="T9" fmla="*/ 108721211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9"/>
              <a:gd name="T16" fmla="*/ 0 h 182"/>
              <a:gd name="T17" fmla="*/ 629 w 62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9" h="182">
                <a:moveTo>
                  <a:pt x="0" y="40"/>
                </a:moveTo>
                <a:lnTo>
                  <a:pt x="601" y="182"/>
                </a:lnTo>
                <a:lnTo>
                  <a:pt x="629" y="142"/>
                </a:lnTo>
                <a:lnTo>
                  <a:pt x="29" y="0"/>
                </a:lnTo>
                <a:lnTo>
                  <a:pt x="0" y="4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8" name="Freeform 344"/>
          <p:cNvSpPr>
            <a:spLocks/>
          </p:cNvSpPr>
          <p:nvPr/>
        </p:nvSpPr>
        <p:spPr bwMode="auto">
          <a:xfrm>
            <a:off x="6770688" y="5561013"/>
            <a:ext cx="95250" cy="22225"/>
          </a:xfrm>
          <a:custGeom>
            <a:avLst/>
            <a:gdLst>
              <a:gd name="T0" fmla="*/ 0 w 606"/>
              <a:gd name="T1" fmla="*/ 62572788 h 170"/>
              <a:gd name="T2" fmla="*/ 2147483647 w 606"/>
              <a:gd name="T3" fmla="*/ 379863425 h 170"/>
              <a:gd name="T4" fmla="*/ 2147483647 w 606"/>
              <a:gd name="T5" fmla="*/ 317290637 h 170"/>
              <a:gd name="T6" fmla="*/ 19418111 w 606"/>
              <a:gd name="T7" fmla="*/ 0 h 170"/>
              <a:gd name="T8" fmla="*/ 0 w 606"/>
              <a:gd name="T9" fmla="*/ 62572788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9" name="Freeform 345"/>
          <p:cNvSpPr>
            <a:spLocks/>
          </p:cNvSpPr>
          <p:nvPr/>
        </p:nvSpPr>
        <p:spPr bwMode="auto">
          <a:xfrm>
            <a:off x="6770688" y="5545138"/>
            <a:ext cx="95250" cy="22225"/>
          </a:xfrm>
          <a:custGeom>
            <a:avLst/>
            <a:gdLst>
              <a:gd name="T0" fmla="*/ 0 w 606"/>
              <a:gd name="T1" fmla="*/ 62572788 h 170"/>
              <a:gd name="T2" fmla="*/ 2147483647 w 606"/>
              <a:gd name="T3" fmla="*/ 379863425 h 170"/>
              <a:gd name="T4" fmla="*/ 2147483647 w 606"/>
              <a:gd name="T5" fmla="*/ 317290637 h 170"/>
              <a:gd name="T6" fmla="*/ 19418111 w 606"/>
              <a:gd name="T7" fmla="*/ 0 h 170"/>
              <a:gd name="T8" fmla="*/ 0 w 606"/>
              <a:gd name="T9" fmla="*/ 62572788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9650" name="Group 346"/>
          <p:cNvGrpSpPr>
            <a:grpSpLocks/>
          </p:cNvGrpSpPr>
          <p:nvPr/>
        </p:nvGrpSpPr>
        <p:grpSpPr bwMode="auto">
          <a:xfrm>
            <a:off x="6189663" y="5181600"/>
            <a:ext cx="338137" cy="282575"/>
            <a:chOff x="3899" y="3264"/>
            <a:chExt cx="213" cy="178"/>
          </a:xfrm>
        </p:grpSpPr>
        <p:sp>
          <p:nvSpPr>
            <p:cNvPr id="19931" name="Freeform 347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1 w 1913"/>
                <a:gd name="T1" fmla="*/ 0 h 1606"/>
                <a:gd name="T2" fmla="*/ 1 w 1913"/>
                <a:gd name="T3" fmla="*/ 0 h 1606"/>
                <a:gd name="T4" fmla="*/ 1 w 1913"/>
                <a:gd name="T5" fmla="*/ 0 h 1606"/>
                <a:gd name="T6" fmla="*/ 1 w 1913"/>
                <a:gd name="T7" fmla="*/ 0 h 1606"/>
                <a:gd name="T8" fmla="*/ 1 w 1913"/>
                <a:gd name="T9" fmla="*/ 0 h 1606"/>
                <a:gd name="T10" fmla="*/ 1 w 1913"/>
                <a:gd name="T11" fmla="*/ 0 h 1606"/>
                <a:gd name="T12" fmla="*/ 1 w 1913"/>
                <a:gd name="T13" fmla="*/ 0 h 1606"/>
                <a:gd name="T14" fmla="*/ 1 w 1913"/>
                <a:gd name="T15" fmla="*/ 0 h 1606"/>
                <a:gd name="T16" fmla="*/ 1 w 1913"/>
                <a:gd name="T17" fmla="*/ 0 h 1606"/>
                <a:gd name="T18" fmla="*/ 1 w 1913"/>
                <a:gd name="T19" fmla="*/ 0 h 1606"/>
                <a:gd name="T20" fmla="*/ 1 w 1913"/>
                <a:gd name="T21" fmla="*/ 0 h 1606"/>
                <a:gd name="T22" fmla="*/ 1 w 1913"/>
                <a:gd name="T23" fmla="*/ 0 h 1606"/>
                <a:gd name="T24" fmla="*/ 2 w 1913"/>
                <a:gd name="T25" fmla="*/ 0 h 1606"/>
                <a:gd name="T26" fmla="*/ 2 w 1913"/>
                <a:gd name="T27" fmla="*/ 0 h 1606"/>
                <a:gd name="T28" fmla="*/ 2 w 1913"/>
                <a:gd name="T29" fmla="*/ 0 h 1606"/>
                <a:gd name="T30" fmla="*/ 2 w 1913"/>
                <a:gd name="T31" fmla="*/ 0 h 1606"/>
                <a:gd name="T32" fmla="*/ 2 w 1913"/>
                <a:gd name="T33" fmla="*/ 0 h 1606"/>
                <a:gd name="T34" fmla="*/ 2 w 1913"/>
                <a:gd name="T35" fmla="*/ 0 h 1606"/>
                <a:gd name="T36" fmla="*/ 2 w 1913"/>
                <a:gd name="T37" fmla="*/ 0 h 1606"/>
                <a:gd name="T38" fmla="*/ 2 w 1913"/>
                <a:gd name="T39" fmla="*/ 0 h 1606"/>
                <a:gd name="T40" fmla="*/ 2 w 1913"/>
                <a:gd name="T41" fmla="*/ 0 h 1606"/>
                <a:gd name="T42" fmla="*/ 2 w 1913"/>
                <a:gd name="T43" fmla="*/ 1 h 1606"/>
                <a:gd name="T44" fmla="*/ 3 w 1913"/>
                <a:gd name="T45" fmla="*/ 1 h 1606"/>
                <a:gd name="T46" fmla="*/ 3 w 1913"/>
                <a:gd name="T47" fmla="*/ 2 h 1606"/>
                <a:gd name="T48" fmla="*/ 3 w 1913"/>
                <a:gd name="T49" fmla="*/ 2 h 1606"/>
                <a:gd name="T50" fmla="*/ 3 w 1913"/>
                <a:gd name="T51" fmla="*/ 2 h 1606"/>
                <a:gd name="T52" fmla="*/ 3 w 1913"/>
                <a:gd name="T53" fmla="*/ 2 h 1606"/>
                <a:gd name="T54" fmla="*/ 3 w 1913"/>
                <a:gd name="T55" fmla="*/ 2 h 1606"/>
                <a:gd name="T56" fmla="*/ 0 w 1913"/>
                <a:gd name="T57" fmla="*/ 2 h 1606"/>
                <a:gd name="T58" fmla="*/ 0 w 1913"/>
                <a:gd name="T59" fmla="*/ 2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1 w 1913"/>
                <a:gd name="T73" fmla="*/ 0 h 1606"/>
                <a:gd name="T74" fmla="*/ 1 w 1913"/>
                <a:gd name="T75" fmla="*/ 0 h 1606"/>
                <a:gd name="T76" fmla="*/ 1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2" name="Freeform 348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1 w 614"/>
                <a:gd name="T1" fmla="*/ 0 h 697"/>
                <a:gd name="T2" fmla="*/ 1 w 614"/>
                <a:gd name="T3" fmla="*/ 0 h 697"/>
                <a:gd name="T4" fmla="*/ 1 w 614"/>
                <a:gd name="T5" fmla="*/ 0 h 697"/>
                <a:gd name="T6" fmla="*/ 1 w 614"/>
                <a:gd name="T7" fmla="*/ 0 h 697"/>
                <a:gd name="T8" fmla="*/ 1 w 614"/>
                <a:gd name="T9" fmla="*/ 0 h 697"/>
                <a:gd name="T10" fmla="*/ 1 w 614"/>
                <a:gd name="T11" fmla="*/ 0 h 697"/>
                <a:gd name="T12" fmla="*/ 1 w 614"/>
                <a:gd name="T13" fmla="*/ 0 h 697"/>
                <a:gd name="T14" fmla="*/ 1 w 614"/>
                <a:gd name="T15" fmla="*/ 0 h 697"/>
                <a:gd name="T16" fmla="*/ 1 w 614"/>
                <a:gd name="T17" fmla="*/ 0 h 697"/>
                <a:gd name="T18" fmla="*/ 1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1 h 697"/>
                <a:gd name="T46" fmla="*/ 0 w 614"/>
                <a:gd name="T47" fmla="*/ 1 h 697"/>
                <a:gd name="T48" fmla="*/ 0 w 614"/>
                <a:gd name="T49" fmla="*/ 1 h 697"/>
                <a:gd name="T50" fmla="*/ 0 w 614"/>
                <a:gd name="T51" fmla="*/ 1 h 697"/>
                <a:gd name="T52" fmla="*/ 0 w 614"/>
                <a:gd name="T53" fmla="*/ 1 h 697"/>
                <a:gd name="T54" fmla="*/ 0 w 614"/>
                <a:gd name="T55" fmla="*/ 1 h 697"/>
                <a:gd name="T56" fmla="*/ 0 w 614"/>
                <a:gd name="T57" fmla="*/ 1 h 697"/>
                <a:gd name="T58" fmla="*/ 0 w 614"/>
                <a:gd name="T59" fmla="*/ 1 h 697"/>
                <a:gd name="T60" fmla="*/ 0 w 614"/>
                <a:gd name="T61" fmla="*/ 1 h 697"/>
                <a:gd name="T62" fmla="*/ 0 w 614"/>
                <a:gd name="T63" fmla="*/ 1 h 697"/>
                <a:gd name="T64" fmla="*/ 0 w 614"/>
                <a:gd name="T65" fmla="*/ 1 h 697"/>
                <a:gd name="T66" fmla="*/ 0 w 614"/>
                <a:gd name="T67" fmla="*/ 1 h 697"/>
                <a:gd name="T68" fmla="*/ 0 w 614"/>
                <a:gd name="T69" fmla="*/ 1 h 697"/>
                <a:gd name="T70" fmla="*/ 0 w 614"/>
                <a:gd name="T71" fmla="*/ 1 h 697"/>
                <a:gd name="T72" fmla="*/ 1 w 614"/>
                <a:gd name="T73" fmla="*/ 1 h 697"/>
                <a:gd name="T74" fmla="*/ 1 w 614"/>
                <a:gd name="T75" fmla="*/ 1 h 697"/>
                <a:gd name="T76" fmla="*/ 1 w 614"/>
                <a:gd name="T77" fmla="*/ 1 h 697"/>
                <a:gd name="T78" fmla="*/ 1 w 614"/>
                <a:gd name="T79" fmla="*/ 1 h 697"/>
                <a:gd name="T80" fmla="*/ 1 w 614"/>
                <a:gd name="T81" fmla="*/ 1 h 697"/>
                <a:gd name="T82" fmla="*/ 1 w 614"/>
                <a:gd name="T83" fmla="*/ 1 h 697"/>
                <a:gd name="T84" fmla="*/ 1 w 614"/>
                <a:gd name="T85" fmla="*/ 1 h 697"/>
                <a:gd name="T86" fmla="*/ 1 w 614"/>
                <a:gd name="T87" fmla="*/ 1 h 697"/>
                <a:gd name="T88" fmla="*/ 1 w 614"/>
                <a:gd name="T89" fmla="*/ 1 h 697"/>
                <a:gd name="T90" fmla="*/ 1 w 614"/>
                <a:gd name="T91" fmla="*/ 0 h 697"/>
                <a:gd name="T92" fmla="*/ 1 w 614"/>
                <a:gd name="T93" fmla="*/ 0 h 697"/>
                <a:gd name="T94" fmla="*/ 1 w 614"/>
                <a:gd name="T95" fmla="*/ 0 h 697"/>
                <a:gd name="T96" fmla="*/ 1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3" name="Freeform 349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1 h 693"/>
                <a:gd name="T2" fmla="*/ 0 w 1014"/>
                <a:gd name="T3" fmla="*/ 1 h 693"/>
                <a:gd name="T4" fmla="*/ 1 w 1014"/>
                <a:gd name="T5" fmla="*/ 1 h 693"/>
                <a:gd name="T6" fmla="*/ 1 w 1014"/>
                <a:gd name="T7" fmla="*/ 1 h 693"/>
                <a:gd name="T8" fmla="*/ 1 w 1014"/>
                <a:gd name="T9" fmla="*/ 1 h 693"/>
                <a:gd name="T10" fmla="*/ 1 w 1014"/>
                <a:gd name="T11" fmla="*/ 1 h 693"/>
                <a:gd name="T12" fmla="*/ 1 w 1014"/>
                <a:gd name="T13" fmla="*/ 1 h 693"/>
                <a:gd name="T14" fmla="*/ 1 w 1014"/>
                <a:gd name="T15" fmla="*/ 1 h 693"/>
                <a:gd name="T16" fmla="*/ 1 w 1014"/>
                <a:gd name="T17" fmla="*/ 1 h 693"/>
                <a:gd name="T18" fmla="*/ 1 w 1014"/>
                <a:gd name="T19" fmla="*/ 1 h 693"/>
                <a:gd name="T20" fmla="*/ 1 w 1014"/>
                <a:gd name="T21" fmla="*/ 1 h 693"/>
                <a:gd name="T22" fmla="*/ 1 w 1014"/>
                <a:gd name="T23" fmla="*/ 1 h 693"/>
                <a:gd name="T24" fmla="*/ 1 w 1014"/>
                <a:gd name="T25" fmla="*/ 1 h 693"/>
                <a:gd name="T26" fmla="*/ 1 w 1014"/>
                <a:gd name="T27" fmla="*/ 1 h 693"/>
                <a:gd name="T28" fmla="*/ 1 w 1014"/>
                <a:gd name="T29" fmla="*/ 0 h 693"/>
                <a:gd name="T30" fmla="*/ 1 w 1014"/>
                <a:gd name="T31" fmla="*/ 0 h 693"/>
                <a:gd name="T32" fmla="*/ 1 w 1014"/>
                <a:gd name="T33" fmla="*/ 0 h 693"/>
                <a:gd name="T34" fmla="*/ 1 w 1014"/>
                <a:gd name="T35" fmla="*/ 0 h 693"/>
                <a:gd name="T36" fmla="*/ 1 w 1014"/>
                <a:gd name="T37" fmla="*/ 0 h 693"/>
                <a:gd name="T38" fmla="*/ 1 w 1014"/>
                <a:gd name="T39" fmla="*/ 0 h 693"/>
                <a:gd name="T40" fmla="*/ 1 w 1014"/>
                <a:gd name="T41" fmla="*/ 0 h 693"/>
                <a:gd name="T42" fmla="*/ 1 w 1014"/>
                <a:gd name="T43" fmla="*/ 0 h 693"/>
                <a:gd name="T44" fmla="*/ 1 w 1014"/>
                <a:gd name="T45" fmla="*/ 0 h 693"/>
                <a:gd name="T46" fmla="*/ 1 w 1014"/>
                <a:gd name="T47" fmla="*/ 0 h 693"/>
                <a:gd name="T48" fmla="*/ 1 w 1014"/>
                <a:gd name="T49" fmla="*/ 0 h 693"/>
                <a:gd name="T50" fmla="*/ 1 w 1014"/>
                <a:gd name="T51" fmla="*/ 0 h 693"/>
                <a:gd name="T52" fmla="*/ 1 w 1014"/>
                <a:gd name="T53" fmla="*/ 0 h 693"/>
                <a:gd name="T54" fmla="*/ 1 w 1014"/>
                <a:gd name="T55" fmla="*/ 0 h 693"/>
                <a:gd name="T56" fmla="*/ 1 w 1014"/>
                <a:gd name="T57" fmla="*/ 0 h 693"/>
                <a:gd name="T58" fmla="*/ 1 w 1014"/>
                <a:gd name="T59" fmla="*/ 0 h 693"/>
                <a:gd name="T60" fmla="*/ 1 w 1014"/>
                <a:gd name="T61" fmla="*/ 0 h 693"/>
                <a:gd name="T62" fmla="*/ 1 w 1014"/>
                <a:gd name="T63" fmla="*/ 0 h 693"/>
                <a:gd name="T64" fmla="*/ 1 w 1014"/>
                <a:gd name="T65" fmla="*/ 0 h 693"/>
                <a:gd name="T66" fmla="*/ 1 w 1014"/>
                <a:gd name="T67" fmla="*/ 1 h 693"/>
                <a:gd name="T68" fmla="*/ 1 w 1014"/>
                <a:gd name="T69" fmla="*/ 1 h 693"/>
                <a:gd name="T70" fmla="*/ 1 w 1014"/>
                <a:gd name="T71" fmla="*/ 1 h 693"/>
                <a:gd name="T72" fmla="*/ 1 w 1014"/>
                <a:gd name="T73" fmla="*/ 1 h 693"/>
                <a:gd name="T74" fmla="*/ 1 w 1014"/>
                <a:gd name="T75" fmla="*/ 1 h 693"/>
                <a:gd name="T76" fmla="*/ 1 w 1014"/>
                <a:gd name="T77" fmla="*/ 1 h 693"/>
                <a:gd name="T78" fmla="*/ 1 w 1014"/>
                <a:gd name="T79" fmla="*/ 1 h 693"/>
                <a:gd name="T80" fmla="*/ 1 w 1014"/>
                <a:gd name="T81" fmla="*/ 1 h 693"/>
                <a:gd name="T82" fmla="*/ 1 w 1014"/>
                <a:gd name="T83" fmla="*/ 1 h 693"/>
                <a:gd name="T84" fmla="*/ 1 w 1014"/>
                <a:gd name="T85" fmla="*/ 1 h 693"/>
                <a:gd name="T86" fmla="*/ 1 w 1014"/>
                <a:gd name="T87" fmla="*/ 1 h 693"/>
                <a:gd name="T88" fmla="*/ 1 w 1014"/>
                <a:gd name="T89" fmla="*/ 1 h 693"/>
                <a:gd name="T90" fmla="*/ 1 w 1014"/>
                <a:gd name="T91" fmla="*/ 1 h 693"/>
                <a:gd name="T92" fmla="*/ 1 w 1014"/>
                <a:gd name="T93" fmla="*/ 1 h 693"/>
                <a:gd name="T94" fmla="*/ 1 w 1014"/>
                <a:gd name="T95" fmla="*/ 1 h 693"/>
                <a:gd name="T96" fmla="*/ 1 w 1014"/>
                <a:gd name="T97" fmla="*/ 1 h 693"/>
                <a:gd name="T98" fmla="*/ 1 w 1014"/>
                <a:gd name="T99" fmla="*/ 1 h 693"/>
                <a:gd name="T100" fmla="*/ 1 w 1014"/>
                <a:gd name="T101" fmla="*/ 1 h 693"/>
                <a:gd name="T102" fmla="*/ 1 w 1014"/>
                <a:gd name="T103" fmla="*/ 1 h 693"/>
                <a:gd name="T104" fmla="*/ 0 w 1014"/>
                <a:gd name="T105" fmla="*/ 1 h 693"/>
                <a:gd name="T106" fmla="*/ 0 w 1014"/>
                <a:gd name="T107" fmla="*/ 1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4" name="Freeform 350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1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1 w 745"/>
                <a:gd name="T7" fmla="*/ 0 h 240"/>
                <a:gd name="T8" fmla="*/ 1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5" name="Freeform 351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6" name="Freeform 352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7" name="Freeform 353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2 w 1254"/>
                <a:gd name="T35" fmla="*/ 0 h 415"/>
                <a:gd name="T36" fmla="*/ 2 w 1254"/>
                <a:gd name="T37" fmla="*/ 0 h 415"/>
                <a:gd name="T38" fmla="*/ 2 w 1254"/>
                <a:gd name="T39" fmla="*/ 0 h 415"/>
                <a:gd name="T40" fmla="*/ 2 w 1254"/>
                <a:gd name="T41" fmla="*/ 0 h 415"/>
                <a:gd name="T42" fmla="*/ 2 w 1254"/>
                <a:gd name="T43" fmla="*/ 0 h 415"/>
                <a:gd name="T44" fmla="*/ 2 w 1254"/>
                <a:gd name="T45" fmla="*/ 0 h 415"/>
                <a:gd name="T46" fmla="*/ 2 w 1254"/>
                <a:gd name="T47" fmla="*/ 0 h 415"/>
                <a:gd name="T48" fmla="*/ 2 w 1254"/>
                <a:gd name="T49" fmla="*/ 0 h 415"/>
                <a:gd name="T50" fmla="*/ 2 w 1254"/>
                <a:gd name="T51" fmla="*/ 0 h 415"/>
                <a:gd name="T52" fmla="*/ 2 w 1254"/>
                <a:gd name="T53" fmla="*/ 0 h 415"/>
                <a:gd name="T54" fmla="*/ 2 w 1254"/>
                <a:gd name="T55" fmla="*/ 0 h 415"/>
                <a:gd name="T56" fmla="*/ 1 w 1254"/>
                <a:gd name="T57" fmla="*/ 0 h 415"/>
                <a:gd name="T58" fmla="*/ 1 w 1254"/>
                <a:gd name="T59" fmla="*/ 1 h 415"/>
                <a:gd name="T60" fmla="*/ 1 w 1254"/>
                <a:gd name="T61" fmla="*/ 1 h 415"/>
                <a:gd name="T62" fmla="*/ 1 w 1254"/>
                <a:gd name="T63" fmla="*/ 1 h 415"/>
                <a:gd name="T64" fmla="*/ 1 w 1254"/>
                <a:gd name="T65" fmla="*/ 1 h 415"/>
                <a:gd name="T66" fmla="*/ 1 w 1254"/>
                <a:gd name="T67" fmla="*/ 1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8" name="Freeform 354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1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9" name="Freeform 355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1 h 947"/>
                <a:gd name="T36" fmla="*/ 0 w 238"/>
                <a:gd name="T37" fmla="*/ 1 h 947"/>
                <a:gd name="T38" fmla="*/ 0 w 238"/>
                <a:gd name="T39" fmla="*/ 1 h 947"/>
                <a:gd name="T40" fmla="*/ 0 w 238"/>
                <a:gd name="T41" fmla="*/ 1 h 947"/>
                <a:gd name="T42" fmla="*/ 0 w 238"/>
                <a:gd name="T43" fmla="*/ 1 h 947"/>
                <a:gd name="T44" fmla="*/ 0 w 238"/>
                <a:gd name="T45" fmla="*/ 1 h 947"/>
                <a:gd name="T46" fmla="*/ 0 w 238"/>
                <a:gd name="T47" fmla="*/ 1 h 947"/>
                <a:gd name="T48" fmla="*/ 0 w 238"/>
                <a:gd name="T49" fmla="*/ 1 h 947"/>
                <a:gd name="T50" fmla="*/ 0 w 238"/>
                <a:gd name="T51" fmla="*/ 1 h 947"/>
                <a:gd name="T52" fmla="*/ 0 w 238"/>
                <a:gd name="T53" fmla="*/ 1 h 947"/>
                <a:gd name="T54" fmla="*/ 0 w 238"/>
                <a:gd name="T55" fmla="*/ 1 h 947"/>
                <a:gd name="T56" fmla="*/ 0 w 238"/>
                <a:gd name="T57" fmla="*/ 1 h 947"/>
                <a:gd name="T58" fmla="*/ 0 w 238"/>
                <a:gd name="T59" fmla="*/ 1 h 947"/>
                <a:gd name="T60" fmla="*/ 0 w 238"/>
                <a:gd name="T61" fmla="*/ 1 h 947"/>
                <a:gd name="T62" fmla="*/ 0 w 238"/>
                <a:gd name="T63" fmla="*/ 1 h 947"/>
                <a:gd name="T64" fmla="*/ 0 w 238"/>
                <a:gd name="T65" fmla="*/ 1 h 947"/>
                <a:gd name="T66" fmla="*/ 0 w 238"/>
                <a:gd name="T67" fmla="*/ 1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0" name="Freeform 356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1 h 799"/>
                <a:gd name="T36" fmla="*/ 0 w 203"/>
                <a:gd name="T37" fmla="*/ 1 h 799"/>
                <a:gd name="T38" fmla="*/ 0 w 203"/>
                <a:gd name="T39" fmla="*/ 1 h 799"/>
                <a:gd name="T40" fmla="*/ 0 w 203"/>
                <a:gd name="T41" fmla="*/ 1 h 799"/>
                <a:gd name="T42" fmla="*/ 0 w 203"/>
                <a:gd name="T43" fmla="*/ 1 h 799"/>
                <a:gd name="T44" fmla="*/ 0 w 203"/>
                <a:gd name="T45" fmla="*/ 1 h 799"/>
                <a:gd name="T46" fmla="*/ 0 w 203"/>
                <a:gd name="T47" fmla="*/ 1 h 799"/>
                <a:gd name="T48" fmla="*/ 0 w 203"/>
                <a:gd name="T49" fmla="*/ 1 h 799"/>
                <a:gd name="T50" fmla="*/ 0 w 203"/>
                <a:gd name="T51" fmla="*/ 1 h 799"/>
                <a:gd name="T52" fmla="*/ 0 w 203"/>
                <a:gd name="T53" fmla="*/ 1 h 799"/>
                <a:gd name="T54" fmla="*/ 0 w 203"/>
                <a:gd name="T55" fmla="*/ 1 h 799"/>
                <a:gd name="T56" fmla="*/ 0 w 203"/>
                <a:gd name="T57" fmla="*/ 1 h 799"/>
                <a:gd name="T58" fmla="*/ 0 w 203"/>
                <a:gd name="T59" fmla="*/ 1 h 799"/>
                <a:gd name="T60" fmla="*/ 0 w 203"/>
                <a:gd name="T61" fmla="*/ 1 h 799"/>
                <a:gd name="T62" fmla="*/ 0 w 203"/>
                <a:gd name="T63" fmla="*/ 1 h 799"/>
                <a:gd name="T64" fmla="*/ 0 w 203"/>
                <a:gd name="T65" fmla="*/ 1 h 799"/>
                <a:gd name="T66" fmla="*/ 0 w 203"/>
                <a:gd name="T67" fmla="*/ 1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1" name="Freeform 357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1 h 650"/>
                <a:gd name="T36" fmla="*/ 0 w 171"/>
                <a:gd name="T37" fmla="*/ 1 h 650"/>
                <a:gd name="T38" fmla="*/ 0 w 171"/>
                <a:gd name="T39" fmla="*/ 1 h 650"/>
                <a:gd name="T40" fmla="*/ 0 w 171"/>
                <a:gd name="T41" fmla="*/ 1 h 650"/>
                <a:gd name="T42" fmla="*/ 0 w 171"/>
                <a:gd name="T43" fmla="*/ 1 h 650"/>
                <a:gd name="T44" fmla="*/ 0 w 171"/>
                <a:gd name="T45" fmla="*/ 1 h 650"/>
                <a:gd name="T46" fmla="*/ 0 w 171"/>
                <a:gd name="T47" fmla="*/ 1 h 650"/>
                <a:gd name="T48" fmla="*/ 0 w 171"/>
                <a:gd name="T49" fmla="*/ 1 h 650"/>
                <a:gd name="T50" fmla="*/ 0 w 171"/>
                <a:gd name="T51" fmla="*/ 1 h 650"/>
                <a:gd name="T52" fmla="*/ 0 w 171"/>
                <a:gd name="T53" fmla="*/ 1 h 650"/>
                <a:gd name="T54" fmla="*/ 0 w 171"/>
                <a:gd name="T55" fmla="*/ 1 h 650"/>
                <a:gd name="T56" fmla="*/ 0 w 171"/>
                <a:gd name="T57" fmla="*/ 1 h 650"/>
                <a:gd name="T58" fmla="*/ 0 w 171"/>
                <a:gd name="T59" fmla="*/ 1 h 650"/>
                <a:gd name="T60" fmla="*/ 0 w 171"/>
                <a:gd name="T61" fmla="*/ 1 h 650"/>
                <a:gd name="T62" fmla="*/ 0 w 171"/>
                <a:gd name="T63" fmla="*/ 1 h 650"/>
                <a:gd name="T64" fmla="*/ 0 w 171"/>
                <a:gd name="T65" fmla="*/ 1 h 650"/>
                <a:gd name="T66" fmla="*/ 0 w 171"/>
                <a:gd name="T67" fmla="*/ 1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2" name="Freeform 358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1 h 502"/>
                <a:gd name="T20" fmla="*/ 0 w 138"/>
                <a:gd name="T21" fmla="*/ 1 h 502"/>
                <a:gd name="T22" fmla="*/ 0 w 138"/>
                <a:gd name="T23" fmla="*/ 1 h 502"/>
                <a:gd name="T24" fmla="*/ 0 w 138"/>
                <a:gd name="T25" fmla="*/ 1 h 502"/>
                <a:gd name="T26" fmla="*/ 0 w 138"/>
                <a:gd name="T27" fmla="*/ 1 h 502"/>
                <a:gd name="T28" fmla="*/ 0 w 138"/>
                <a:gd name="T29" fmla="*/ 1 h 502"/>
                <a:gd name="T30" fmla="*/ 0 w 138"/>
                <a:gd name="T31" fmla="*/ 1 h 502"/>
                <a:gd name="T32" fmla="*/ 0 w 138"/>
                <a:gd name="T33" fmla="*/ 1 h 502"/>
                <a:gd name="T34" fmla="*/ 0 w 138"/>
                <a:gd name="T35" fmla="*/ 1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3" name="Freeform 359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1 h 353"/>
                <a:gd name="T20" fmla="*/ 0 w 104"/>
                <a:gd name="T21" fmla="*/ 1 h 353"/>
                <a:gd name="T22" fmla="*/ 0 w 104"/>
                <a:gd name="T23" fmla="*/ 1 h 353"/>
                <a:gd name="T24" fmla="*/ 0 w 104"/>
                <a:gd name="T25" fmla="*/ 1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4" name="Freeform 360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5" name="Freeform 361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6" name="Freeform 362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7" name="Freeform 363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8" name="Freeform 364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1 h 712"/>
                <a:gd name="T14" fmla="*/ 0 w 148"/>
                <a:gd name="T15" fmla="*/ 1 h 712"/>
                <a:gd name="T16" fmla="*/ 0 w 148"/>
                <a:gd name="T17" fmla="*/ 1 h 712"/>
                <a:gd name="T18" fmla="*/ 0 w 148"/>
                <a:gd name="T19" fmla="*/ 1 h 712"/>
                <a:gd name="T20" fmla="*/ 0 w 148"/>
                <a:gd name="T21" fmla="*/ 1 h 712"/>
                <a:gd name="T22" fmla="*/ 0 w 148"/>
                <a:gd name="T23" fmla="*/ 1 h 712"/>
                <a:gd name="T24" fmla="*/ 0 w 148"/>
                <a:gd name="T25" fmla="*/ 1 h 712"/>
                <a:gd name="T26" fmla="*/ 0 w 148"/>
                <a:gd name="T27" fmla="*/ 1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9" name="Freeform 365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1 h 795"/>
                <a:gd name="T14" fmla="*/ 0 w 201"/>
                <a:gd name="T15" fmla="*/ 1 h 795"/>
                <a:gd name="T16" fmla="*/ 0 w 201"/>
                <a:gd name="T17" fmla="*/ 1 h 795"/>
                <a:gd name="T18" fmla="*/ 0 w 201"/>
                <a:gd name="T19" fmla="*/ 1 h 795"/>
                <a:gd name="T20" fmla="*/ 0 w 201"/>
                <a:gd name="T21" fmla="*/ 1 h 795"/>
                <a:gd name="T22" fmla="*/ 0 w 201"/>
                <a:gd name="T23" fmla="*/ 1 h 795"/>
                <a:gd name="T24" fmla="*/ 0 w 201"/>
                <a:gd name="T25" fmla="*/ 1 h 795"/>
                <a:gd name="T26" fmla="*/ 0 w 201"/>
                <a:gd name="T27" fmla="*/ 1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0" name="Freeform 366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1 h 622"/>
                <a:gd name="T14" fmla="*/ 0 w 129"/>
                <a:gd name="T15" fmla="*/ 1 h 622"/>
                <a:gd name="T16" fmla="*/ 0 w 129"/>
                <a:gd name="T17" fmla="*/ 1 h 622"/>
                <a:gd name="T18" fmla="*/ 0 w 129"/>
                <a:gd name="T19" fmla="*/ 1 h 622"/>
                <a:gd name="T20" fmla="*/ 0 w 129"/>
                <a:gd name="T21" fmla="*/ 1 h 622"/>
                <a:gd name="T22" fmla="*/ 0 w 129"/>
                <a:gd name="T23" fmla="*/ 1 h 622"/>
                <a:gd name="T24" fmla="*/ 0 w 129"/>
                <a:gd name="T25" fmla="*/ 1 h 622"/>
                <a:gd name="T26" fmla="*/ 0 w 129"/>
                <a:gd name="T27" fmla="*/ 1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1" name="Freeform 367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1 h 531"/>
                <a:gd name="T16" fmla="*/ 0 w 110"/>
                <a:gd name="T17" fmla="*/ 1 h 531"/>
                <a:gd name="T18" fmla="*/ 0 w 110"/>
                <a:gd name="T19" fmla="*/ 1 h 531"/>
                <a:gd name="T20" fmla="*/ 0 w 110"/>
                <a:gd name="T21" fmla="*/ 1 h 531"/>
                <a:gd name="T22" fmla="*/ 0 w 110"/>
                <a:gd name="T23" fmla="*/ 1 h 531"/>
                <a:gd name="T24" fmla="*/ 0 w 110"/>
                <a:gd name="T25" fmla="*/ 1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2" name="Freeform 368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1 h 438"/>
                <a:gd name="T18" fmla="*/ 0 w 92"/>
                <a:gd name="T19" fmla="*/ 1 h 438"/>
                <a:gd name="T20" fmla="*/ 0 w 92"/>
                <a:gd name="T21" fmla="*/ 1 h 438"/>
                <a:gd name="T22" fmla="*/ 0 w 92"/>
                <a:gd name="T23" fmla="*/ 1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3" name="Freeform 369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4" name="Freeform 370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5" name="Freeform 371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1 h 693"/>
                <a:gd name="T16" fmla="*/ 0 w 176"/>
                <a:gd name="T17" fmla="*/ 1 h 693"/>
                <a:gd name="T18" fmla="*/ 0 w 176"/>
                <a:gd name="T19" fmla="*/ 1 h 693"/>
                <a:gd name="T20" fmla="*/ 0 w 176"/>
                <a:gd name="T21" fmla="*/ 1 h 693"/>
                <a:gd name="T22" fmla="*/ 0 w 176"/>
                <a:gd name="T23" fmla="*/ 1 h 693"/>
                <a:gd name="T24" fmla="*/ 0 w 176"/>
                <a:gd name="T25" fmla="*/ 1 h 693"/>
                <a:gd name="T26" fmla="*/ 0 w 176"/>
                <a:gd name="T27" fmla="*/ 1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6" name="Freeform 372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1 h 592"/>
                <a:gd name="T16" fmla="*/ 0 w 149"/>
                <a:gd name="T17" fmla="*/ 1 h 592"/>
                <a:gd name="T18" fmla="*/ 0 w 149"/>
                <a:gd name="T19" fmla="*/ 1 h 592"/>
                <a:gd name="T20" fmla="*/ 0 w 149"/>
                <a:gd name="T21" fmla="*/ 1 h 592"/>
                <a:gd name="T22" fmla="*/ 0 w 149"/>
                <a:gd name="T23" fmla="*/ 1 h 592"/>
                <a:gd name="T24" fmla="*/ 0 w 149"/>
                <a:gd name="T25" fmla="*/ 1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7" name="Freeform 373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1 h 490"/>
                <a:gd name="T18" fmla="*/ 0 w 124"/>
                <a:gd name="T19" fmla="*/ 1 h 490"/>
                <a:gd name="T20" fmla="*/ 0 w 124"/>
                <a:gd name="T21" fmla="*/ 1 h 490"/>
                <a:gd name="T22" fmla="*/ 0 w 124"/>
                <a:gd name="T23" fmla="*/ 1 h 490"/>
                <a:gd name="T24" fmla="*/ 0 w 124"/>
                <a:gd name="T25" fmla="*/ 1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8" name="Freeform 374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1 h 389"/>
                <a:gd name="T18" fmla="*/ 0 w 99"/>
                <a:gd name="T19" fmla="*/ 1 h 389"/>
                <a:gd name="T20" fmla="*/ 0 w 99"/>
                <a:gd name="T21" fmla="*/ 1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9" name="Freeform 375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0" name="Rectangle 376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1" name="Freeform 377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1 h 418"/>
                <a:gd name="T18" fmla="*/ 0 w 354"/>
                <a:gd name="T19" fmla="*/ 1 h 418"/>
                <a:gd name="T20" fmla="*/ 0 w 354"/>
                <a:gd name="T21" fmla="*/ 1 h 418"/>
                <a:gd name="T22" fmla="*/ 0 w 354"/>
                <a:gd name="T23" fmla="*/ 1 h 418"/>
                <a:gd name="T24" fmla="*/ 0 w 354"/>
                <a:gd name="T25" fmla="*/ 1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2" name="Freeform 378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3" name="Freeform 379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4" name="Freeform 380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1 h 868"/>
                <a:gd name="T4" fmla="*/ 0 w 469"/>
                <a:gd name="T5" fmla="*/ 1 h 868"/>
                <a:gd name="T6" fmla="*/ 0 w 469"/>
                <a:gd name="T7" fmla="*/ 1 h 868"/>
                <a:gd name="T8" fmla="*/ 1 w 469"/>
                <a:gd name="T9" fmla="*/ 1 h 868"/>
                <a:gd name="T10" fmla="*/ 1 w 469"/>
                <a:gd name="T11" fmla="*/ 1 h 868"/>
                <a:gd name="T12" fmla="*/ 0 w 469"/>
                <a:gd name="T13" fmla="*/ 1 h 868"/>
                <a:gd name="T14" fmla="*/ 0 w 469"/>
                <a:gd name="T15" fmla="*/ 1 h 868"/>
                <a:gd name="T16" fmla="*/ 0 w 469"/>
                <a:gd name="T17" fmla="*/ 1 h 868"/>
                <a:gd name="T18" fmla="*/ 0 w 469"/>
                <a:gd name="T19" fmla="*/ 1 h 868"/>
                <a:gd name="T20" fmla="*/ 0 w 469"/>
                <a:gd name="T21" fmla="*/ 1 h 868"/>
                <a:gd name="T22" fmla="*/ 0 w 469"/>
                <a:gd name="T23" fmla="*/ 1 h 868"/>
                <a:gd name="T24" fmla="*/ 0 w 469"/>
                <a:gd name="T25" fmla="*/ 1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5" name="Freeform 381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1 w 604"/>
                <a:gd name="T25" fmla="*/ 0 h 118"/>
                <a:gd name="T26" fmla="*/ 1 w 604"/>
                <a:gd name="T27" fmla="*/ 0 h 118"/>
                <a:gd name="T28" fmla="*/ 1 w 604"/>
                <a:gd name="T29" fmla="*/ 0 h 118"/>
                <a:gd name="T30" fmla="*/ 1 w 604"/>
                <a:gd name="T31" fmla="*/ 0 h 118"/>
                <a:gd name="T32" fmla="*/ 1 w 604"/>
                <a:gd name="T33" fmla="*/ 0 h 118"/>
                <a:gd name="T34" fmla="*/ 1 w 604"/>
                <a:gd name="T35" fmla="*/ 0 h 118"/>
                <a:gd name="T36" fmla="*/ 1 w 604"/>
                <a:gd name="T37" fmla="*/ 0 h 118"/>
                <a:gd name="T38" fmla="*/ 1 w 604"/>
                <a:gd name="T39" fmla="*/ 0 h 118"/>
                <a:gd name="T40" fmla="*/ 1 w 604"/>
                <a:gd name="T41" fmla="*/ 0 h 118"/>
                <a:gd name="T42" fmla="*/ 1 w 604"/>
                <a:gd name="T43" fmla="*/ 0 h 118"/>
                <a:gd name="T44" fmla="*/ 1 w 604"/>
                <a:gd name="T45" fmla="*/ 0 h 118"/>
                <a:gd name="T46" fmla="*/ 1 w 604"/>
                <a:gd name="T47" fmla="*/ 0 h 118"/>
                <a:gd name="T48" fmla="*/ 1 w 604"/>
                <a:gd name="T49" fmla="*/ 0 h 118"/>
                <a:gd name="T50" fmla="*/ 1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6" name="Freeform 382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1 w 1017"/>
                <a:gd name="T1" fmla="*/ 0 h 337"/>
                <a:gd name="T2" fmla="*/ 1 w 1017"/>
                <a:gd name="T3" fmla="*/ 0 h 337"/>
                <a:gd name="T4" fmla="*/ 1 w 1017"/>
                <a:gd name="T5" fmla="*/ 0 h 337"/>
                <a:gd name="T6" fmla="*/ 1 w 1017"/>
                <a:gd name="T7" fmla="*/ 0 h 337"/>
                <a:gd name="T8" fmla="*/ 1 w 1017"/>
                <a:gd name="T9" fmla="*/ 0 h 337"/>
                <a:gd name="T10" fmla="*/ 1 w 1017"/>
                <a:gd name="T11" fmla="*/ 0 h 337"/>
                <a:gd name="T12" fmla="*/ 1 w 1017"/>
                <a:gd name="T13" fmla="*/ 0 h 337"/>
                <a:gd name="T14" fmla="*/ 1 w 1017"/>
                <a:gd name="T15" fmla="*/ 0 h 337"/>
                <a:gd name="T16" fmla="*/ 1 w 1017"/>
                <a:gd name="T17" fmla="*/ 0 h 337"/>
                <a:gd name="T18" fmla="*/ 1 w 1017"/>
                <a:gd name="T19" fmla="*/ 0 h 337"/>
                <a:gd name="T20" fmla="*/ 1 w 1017"/>
                <a:gd name="T21" fmla="*/ 0 h 337"/>
                <a:gd name="T22" fmla="*/ 1 w 1017"/>
                <a:gd name="T23" fmla="*/ 0 h 337"/>
                <a:gd name="T24" fmla="*/ 1 w 1017"/>
                <a:gd name="T25" fmla="*/ 0 h 337"/>
                <a:gd name="T26" fmla="*/ 1 w 1017"/>
                <a:gd name="T27" fmla="*/ 0 h 337"/>
                <a:gd name="T28" fmla="*/ 1 w 1017"/>
                <a:gd name="T29" fmla="*/ 0 h 337"/>
                <a:gd name="T30" fmla="*/ 1 w 1017"/>
                <a:gd name="T31" fmla="*/ 0 h 337"/>
                <a:gd name="T32" fmla="*/ 1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1 w 1017"/>
                <a:gd name="T39" fmla="*/ 0 h 337"/>
                <a:gd name="T40" fmla="*/ 1 w 1017"/>
                <a:gd name="T41" fmla="*/ 0 h 337"/>
                <a:gd name="T42" fmla="*/ 1 w 1017"/>
                <a:gd name="T43" fmla="*/ 0 h 337"/>
                <a:gd name="T44" fmla="*/ 1 w 1017"/>
                <a:gd name="T45" fmla="*/ 0 h 337"/>
                <a:gd name="T46" fmla="*/ 1 w 1017"/>
                <a:gd name="T47" fmla="*/ 0 h 337"/>
                <a:gd name="T48" fmla="*/ 1 w 1017"/>
                <a:gd name="T49" fmla="*/ 0 h 337"/>
                <a:gd name="T50" fmla="*/ 1 w 1017"/>
                <a:gd name="T51" fmla="*/ 0 h 337"/>
                <a:gd name="T52" fmla="*/ 1 w 1017"/>
                <a:gd name="T53" fmla="*/ 0 h 337"/>
                <a:gd name="T54" fmla="*/ 1 w 1017"/>
                <a:gd name="T55" fmla="*/ 0 h 337"/>
                <a:gd name="T56" fmla="*/ 1 w 1017"/>
                <a:gd name="T57" fmla="*/ 0 h 337"/>
                <a:gd name="T58" fmla="*/ 1 w 1017"/>
                <a:gd name="T59" fmla="*/ 0 h 337"/>
                <a:gd name="T60" fmla="*/ 1 w 1017"/>
                <a:gd name="T61" fmla="*/ 0 h 337"/>
                <a:gd name="T62" fmla="*/ 1 w 1017"/>
                <a:gd name="T63" fmla="*/ 0 h 337"/>
                <a:gd name="T64" fmla="*/ 1 w 1017"/>
                <a:gd name="T65" fmla="*/ 0 h 337"/>
                <a:gd name="T66" fmla="*/ 1 w 1017"/>
                <a:gd name="T67" fmla="*/ 0 h 337"/>
                <a:gd name="T68" fmla="*/ 1 w 1017"/>
                <a:gd name="T69" fmla="*/ 0 h 337"/>
                <a:gd name="T70" fmla="*/ 1 w 1017"/>
                <a:gd name="T71" fmla="*/ 0 h 337"/>
                <a:gd name="T72" fmla="*/ 1 w 1017"/>
                <a:gd name="T73" fmla="*/ 0 h 337"/>
                <a:gd name="T74" fmla="*/ 1 w 1017"/>
                <a:gd name="T75" fmla="*/ 0 h 337"/>
                <a:gd name="T76" fmla="*/ 1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7" name="Freeform 383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1 w 1036"/>
                <a:gd name="T3" fmla="*/ 0 h 303"/>
                <a:gd name="T4" fmla="*/ 1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8" name="Freeform 384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1 w 1023"/>
                <a:gd name="T3" fmla="*/ 0 h 270"/>
                <a:gd name="T4" fmla="*/ 1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9" name="Freeform 385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1 w 1028"/>
                <a:gd name="T3" fmla="*/ 0 h 299"/>
                <a:gd name="T4" fmla="*/ 1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651" name="Group 386"/>
          <p:cNvGrpSpPr>
            <a:grpSpLocks/>
          </p:cNvGrpSpPr>
          <p:nvPr/>
        </p:nvGrpSpPr>
        <p:grpSpPr bwMode="auto">
          <a:xfrm>
            <a:off x="5843588" y="5184775"/>
            <a:ext cx="338137" cy="282575"/>
            <a:chOff x="3899" y="3264"/>
            <a:chExt cx="213" cy="178"/>
          </a:xfrm>
        </p:grpSpPr>
        <p:sp>
          <p:nvSpPr>
            <p:cNvPr id="19892" name="Freeform 387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1 w 1913"/>
                <a:gd name="T1" fmla="*/ 0 h 1606"/>
                <a:gd name="T2" fmla="*/ 1 w 1913"/>
                <a:gd name="T3" fmla="*/ 0 h 1606"/>
                <a:gd name="T4" fmla="*/ 1 w 1913"/>
                <a:gd name="T5" fmla="*/ 0 h 1606"/>
                <a:gd name="T6" fmla="*/ 1 w 1913"/>
                <a:gd name="T7" fmla="*/ 0 h 1606"/>
                <a:gd name="T8" fmla="*/ 1 w 1913"/>
                <a:gd name="T9" fmla="*/ 0 h 1606"/>
                <a:gd name="T10" fmla="*/ 1 w 1913"/>
                <a:gd name="T11" fmla="*/ 0 h 1606"/>
                <a:gd name="T12" fmla="*/ 1 w 1913"/>
                <a:gd name="T13" fmla="*/ 0 h 1606"/>
                <a:gd name="T14" fmla="*/ 1 w 1913"/>
                <a:gd name="T15" fmla="*/ 0 h 1606"/>
                <a:gd name="T16" fmla="*/ 1 w 1913"/>
                <a:gd name="T17" fmla="*/ 0 h 1606"/>
                <a:gd name="T18" fmla="*/ 1 w 1913"/>
                <a:gd name="T19" fmla="*/ 0 h 1606"/>
                <a:gd name="T20" fmla="*/ 1 w 1913"/>
                <a:gd name="T21" fmla="*/ 0 h 1606"/>
                <a:gd name="T22" fmla="*/ 1 w 1913"/>
                <a:gd name="T23" fmla="*/ 0 h 1606"/>
                <a:gd name="T24" fmla="*/ 2 w 1913"/>
                <a:gd name="T25" fmla="*/ 0 h 1606"/>
                <a:gd name="T26" fmla="*/ 2 w 1913"/>
                <a:gd name="T27" fmla="*/ 0 h 1606"/>
                <a:gd name="T28" fmla="*/ 2 w 1913"/>
                <a:gd name="T29" fmla="*/ 0 h 1606"/>
                <a:gd name="T30" fmla="*/ 2 w 1913"/>
                <a:gd name="T31" fmla="*/ 0 h 1606"/>
                <a:gd name="T32" fmla="*/ 2 w 1913"/>
                <a:gd name="T33" fmla="*/ 0 h 1606"/>
                <a:gd name="T34" fmla="*/ 2 w 1913"/>
                <a:gd name="T35" fmla="*/ 0 h 1606"/>
                <a:gd name="T36" fmla="*/ 2 w 1913"/>
                <a:gd name="T37" fmla="*/ 0 h 1606"/>
                <a:gd name="T38" fmla="*/ 2 w 1913"/>
                <a:gd name="T39" fmla="*/ 0 h 1606"/>
                <a:gd name="T40" fmla="*/ 2 w 1913"/>
                <a:gd name="T41" fmla="*/ 0 h 1606"/>
                <a:gd name="T42" fmla="*/ 2 w 1913"/>
                <a:gd name="T43" fmla="*/ 1 h 1606"/>
                <a:gd name="T44" fmla="*/ 3 w 1913"/>
                <a:gd name="T45" fmla="*/ 1 h 1606"/>
                <a:gd name="T46" fmla="*/ 3 w 1913"/>
                <a:gd name="T47" fmla="*/ 2 h 1606"/>
                <a:gd name="T48" fmla="*/ 3 w 1913"/>
                <a:gd name="T49" fmla="*/ 2 h 1606"/>
                <a:gd name="T50" fmla="*/ 3 w 1913"/>
                <a:gd name="T51" fmla="*/ 2 h 1606"/>
                <a:gd name="T52" fmla="*/ 3 w 1913"/>
                <a:gd name="T53" fmla="*/ 2 h 1606"/>
                <a:gd name="T54" fmla="*/ 3 w 1913"/>
                <a:gd name="T55" fmla="*/ 2 h 1606"/>
                <a:gd name="T56" fmla="*/ 0 w 1913"/>
                <a:gd name="T57" fmla="*/ 2 h 1606"/>
                <a:gd name="T58" fmla="*/ 0 w 1913"/>
                <a:gd name="T59" fmla="*/ 2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1 w 1913"/>
                <a:gd name="T73" fmla="*/ 0 h 1606"/>
                <a:gd name="T74" fmla="*/ 1 w 1913"/>
                <a:gd name="T75" fmla="*/ 0 h 1606"/>
                <a:gd name="T76" fmla="*/ 1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3" name="Freeform 388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1 w 614"/>
                <a:gd name="T1" fmla="*/ 0 h 697"/>
                <a:gd name="T2" fmla="*/ 1 w 614"/>
                <a:gd name="T3" fmla="*/ 0 h 697"/>
                <a:gd name="T4" fmla="*/ 1 w 614"/>
                <a:gd name="T5" fmla="*/ 0 h 697"/>
                <a:gd name="T6" fmla="*/ 1 w 614"/>
                <a:gd name="T7" fmla="*/ 0 h 697"/>
                <a:gd name="T8" fmla="*/ 1 w 614"/>
                <a:gd name="T9" fmla="*/ 0 h 697"/>
                <a:gd name="T10" fmla="*/ 1 w 614"/>
                <a:gd name="T11" fmla="*/ 0 h 697"/>
                <a:gd name="T12" fmla="*/ 1 w 614"/>
                <a:gd name="T13" fmla="*/ 0 h 697"/>
                <a:gd name="T14" fmla="*/ 1 w 614"/>
                <a:gd name="T15" fmla="*/ 0 h 697"/>
                <a:gd name="T16" fmla="*/ 1 w 614"/>
                <a:gd name="T17" fmla="*/ 0 h 697"/>
                <a:gd name="T18" fmla="*/ 1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1 h 697"/>
                <a:gd name="T46" fmla="*/ 0 w 614"/>
                <a:gd name="T47" fmla="*/ 1 h 697"/>
                <a:gd name="T48" fmla="*/ 0 w 614"/>
                <a:gd name="T49" fmla="*/ 1 h 697"/>
                <a:gd name="T50" fmla="*/ 0 w 614"/>
                <a:gd name="T51" fmla="*/ 1 h 697"/>
                <a:gd name="T52" fmla="*/ 0 w 614"/>
                <a:gd name="T53" fmla="*/ 1 h 697"/>
                <a:gd name="T54" fmla="*/ 0 w 614"/>
                <a:gd name="T55" fmla="*/ 1 h 697"/>
                <a:gd name="T56" fmla="*/ 0 w 614"/>
                <a:gd name="T57" fmla="*/ 1 h 697"/>
                <a:gd name="T58" fmla="*/ 0 w 614"/>
                <a:gd name="T59" fmla="*/ 1 h 697"/>
                <a:gd name="T60" fmla="*/ 0 w 614"/>
                <a:gd name="T61" fmla="*/ 1 h 697"/>
                <a:gd name="T62" fmla="*/ 0 w 614"/>
                <a:gd name="T63" fmla="*/ 1 h 697"/>
                <a:gd name="T64" fmla="*/ 0 w 614"/>
                <a:gd name="T65" fmla="*/ 1 h 697"/>
                <a:gd name="T66" fmla="*/ 0 w 614"/>
                <a:gd name="T67" fmla="*/ 1 h 697"/>
                <a:gd name="T68" fmla="*/ 0 w 614"/>
                <a:gd name="T69" fmla="*/ 1 h 697"/>
                <a:gd name="T70" fmla="*/ 0 w 614"/>
                <a:gd name="T71" fmla="*/ 1 h 697"/>
                <a:gd name="T72" fmla="*/ 1 w 614"/>
                <a:gd name="T73" fmla="*/ 1 h 697"/>
                <a:gd name="T74" fmla="*/ 1 w 614"/>
                <a:gd name="T75" fmla="*/ 1 h 697"/>
                <a:gd name="T76" fmla="*/ 1 w 614"/>
                <a:gd name="T77" fmla="*/ 1 h 697"/>
                <a:gd name="T78" fmla="*/ 1 w 614"/>
                <a:gd name="T79" fmla="*/ 1 h 697"/>
                <a:gd name="T80" fmla="*/ 1 w 614"/>
                <a:gd name="T81" fmla="*/ 1 h 697"/>
                <a:gd name="T82" fmla="*/ 1 w 614"/>
                <a:gd name="T83" fmla="*/ 1 h 697"/>
                <a:gd name="T84" fmla="*/ 1 w 614"/>
                <a:gd name="T85" fmla="*/ 1 h 697"/>
                <a:gd name="T86" fmla="*/ 1 w 614"/>
                <a:gd name="T87" fmla="*/ 1 h 697"/>
                <a:gd name="T88" fmla="*/ 1 w 614"/>
                <a:gd name="T89" fmla="*/ 1 h 697"/>
                <a:gd name="T90" fmla="*/ 1 w 614"/>
                <a:gd name="T91" fmla="*/ 0 h 697"/>
                <a:gd name="T92" fmla="*/ 1 w 614"/>
                <a:gd name="T93" fmla="*/ 0 h 697"/>
                <a:gd name="T94" fmla="*/ 1 w 614"/>
                <a:gd name="T95" fmla="*/ 0 h 697"/>
                <a:gd name="T96" fmla="*/ 1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4" name="Freeform 389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1 h 693"/>
                <a:gd name="T2" fmla="*/ 0 w 1014"/>
                <a:gd name="T3" fmla="*/ 1 h 693"/>
                <a:gd name="T4" fmla="*/ 1 w 1014"/>
                <a:gd name="T5" fmla="*/ 1 h 693"/>
                <a:gd name="T6" fmla="*/ 1 w 1014"/>
                <a:gd name="T7" fmla="*/ 1 h 693"/>
                <a:gd name="T8" fmla="*/ 1 w 1014"/>
                <a:gd name="T9" fmla="*/ 1 h 693"/>
                <a:gd name="T10" fmla="*/ 1 w 1014"/>
                <a:gd name="T11" fmla="*/ 1 h 693"/>
                <a:gd name="T12" fmla="*/ 1 w 1014"/>
                <a:gd name="T13" fmla="*/ 1 h 693"/>
                <a:gd name="T14" fmla="*/ 1 w 1014"/>
                <a:gd name="T15" fmla="*/ 1 h 693"/>
                <a:gd name="T16" fmla="*/ 1 w 1014"/>
                <a:gd name="T17" fmla="*/ 1 h 693"/>
                <a:gd name="T18" fmla="*/ 1 w 1014"/>
                <a:gd name="T19" fmla="*/ 1 h 693"/>
                <a:gd name="T20" fmla="*/ 1 w 1014"/>
                <a:gd name="T21" fmla="*/ 1 h 693"/>
                <a:gd name="T22" fmla="*/ 1 w 1014"/>
                <a:gd name="T23" fmla="*/ 1 h 693"/>
                <a:gd name="T24" fmla="*/ 1 w 1014"/>
                <a:gd name="T25" fmla="*/ 1 h 693"/>
                <a:gd name="T26" fmla="*/ 1 w 1014"/>
                <a:gd name="T27" fmla="*/ 1 h 693"/>
                <a:gd name="T28" fmla="*/ 1 w 1014"/>
                <a:gd name="T29" fmla="*/ 0 h 693"/>
                <a:gd name="T30" fmla="*/ 1 w 1014"/>
                <a:gd name="T31" fmla="*/ 0 h 693"/>
                <a:gd name="T32" fmla="*/ 1 w 1014"/>
                <a:gd name="T33" fmla="*/ 0 h 693"/>
                <a:gd name="T34" fmla="*/ 1 w 1014"/>
                <a:gd name="T35" fmla="*/ 0 h 693"/>
                <a:gd name="T36" fmla="*/ 1 w 1014"/>
                <a:gd name="T37" fmla="*/ 0 h 693"/>
                <a:gd name="T38" fmla="*/ 1 w 1014"/>
                <a:gd name="T39" fmla="*/ 0 h 693"/>
                <a:gd name="T40" fmla="*/ 1 w 1014"/>
                <a:gd name="T41" fmla="*/ 0 h 693"/>
                <a:gd name="T42" fmla="*/ 1 w 1014"/>
                <a:gd name="T43" fmla="*/ 0 h 693"/>
                <a:gd name="T44" fmla="*/ 1 w 1014"/>
                <a:gd name="T45" fmla="*/ 0 h 693"/>
                <a:gd name="T46" fmla="*/ 1 w 1014"/>
                <a:gd name="T47" fmla="*/ 0 h 693"/>
                <a:gd name="T48" fmla="*/ 1 w 1014"/>
                <a:gd name="T49" fmla="*/ 0 h 693"/>
                <a:gd name="T50" fmla="*/ 1 w 1014"/>
                <a:gd name="T51" fmla="*/ 0 h 693"/>
                <a:gd name="T52" fmla="*/ 1 w 1014"/>
                <a:gd name="T53" fmla="*/ 0 h 693"/>
                <a:gd name="T54" fmla="*/ 1 w 1014"/>
                <a:gd name="T55" fmla="*/ 0 h 693"/>
                <a:gd name="T56" fmla="*/ 1 w 1014"/>
                <a:gd name="T57" fmla="*/ 0 h 693"/>
                <a:gd name="T58" fmla="*/ 1 w 1014"/>
                <a:gd name="T59" fmla="*/ 0 h 693"/>
                <a:gd name="T60" fmla="*/ 1 w 1014"/>
                <a:gd name="T61" fmla="*/ 0 h 693"/>
                <a:gd name="T62" fmla="*/ 1 w 1014"/>
                <a:gd name="T63" fmla="*/ 0 h 693"/>
                <a:gd name="T64" fmla="*/ 1 w 1014"/>
                <a:gd name="T65" fmla="*/ 0 h 693"/>
                <a:gd name="T66" fmla="*/ 1 w 1014"/>
                <a:gd name="T67" fmla="*/ 1 h 693"/>
                <a:gd name="T68" fmla="*/ 1 w 1014"/>
                <a:gd name="T69" fmla="*/ 1 h 693"/>
                <a:gd name="T70" fmla="*/ 1 w 1014"/>
                <a:gd name="T71" fmla="*/ 1 h 693"/>
                <a:gd name="T72" fmla="*/ 1 w 1014"/>
                <a:gd name="T73" fmla="*/ 1 h 693"/>
                <a:gd name="T74" fmla="*/ 1 w 1014"/>
                <a:gd name="T75" fmla="*/ 1 h 693"/>
                <a:gd name="T76" fmla="*/ 1 w 1014"/>
                <a:gd name="T77" fmla="*/ 1 h 693"/>
                <a:gd name="T78" fmla="*/ 1 w 1014"/>
                <a:gd name="T79" fmla="*/ 1 h 693"/>
                <a:gd name="T80" fmla="*/ 1 w 1014"/>
                <a:gd name="T81" fmla="*/ 1 h 693"/>
                <a:gd name="T82" fmla="*/ 1 w 1014"/>
                <a:gd name="T83" fmla="*/ 1 h 693"/>
                <a:gd name="T84" fmla="*/ 1 w 1014"/>
                <a:gd name="T85" fmla="*/ 1 h 693"/>
                <a:gd name="T86" fmla="*/ 1 w 1014"/>
                <a:gd name="T87" fmla="*/ 1 h 693"/>
                <a:gd name="T88" fmla="*/ 1 w 1014"/>
                <a:gd name="T89" fmla="*/ 1 h 693"/>
                <a:gd name="T90" fmla="*/ 1 w 1014"/>
                <a:gd name="T91" fmla="*/ 1 h 693"/>
                <a:gd name="T92" fmla="*/ 1 w 1014"/>
                <a:gd name="T93" fmla="*/ 1 h 693"/>
                <a:gd name="T94" fmla="*/ 1 w 1014"/>
                <a:gd name="T95" fmla="*/ 1 h 693"/>
                <a:gd name="T96" fmla="*/ 1 w 1014"/>
                <a:gd name="T97" fmla="*/ 1 h 693"/>
                <a:gd name="T98" fmla="*/ 1 w 1014"/>
                <a:gd name="T99" fmla="*/ 1 h 693"/>
                <a:gd name="T100" fmla="*/ 1 w 1014"/>
                <a:gd name="T101" fmla="*/ 1 h 693"/>
                <a:gd name="T102" fmla="*/ 1 w 1014"/>
                <a:gd name="T103" fmla="*/ 1 h 693"/>
                <a:gd name="T104" fmla="*/ 0 w 1014"/>
                <a:gd name="T105" fmla="*/ 1 h 693"/>
                <a:gd name="T106" fmla="*/ 0 w 1014"/>
                <a:gd name="T107" fmla="*/ 1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5" name="Freeform 390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1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1 w 745"/>
                <a:gd name="T7" fmla="*/ 0 h 240"/>
                <a:gd name="T8" fmla="*/ 1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6" name="Freeform 391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7" name="Freeform 392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8" name="Freeform 393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2 w 1254"/>
                <a:gd name="T35" fmla="*/ 0 h 415"/>
                <a:gd name="T36" fmla="*/ 2 w 1254"/>
                <a:gd name="T37" fmla="*/ 0 h 415"/>
                <a:gd name="T38" fmla="*/ 2 w 1254"/>
                <a:gd name="T39" fmla="*/ 0 h 415"/>
                <a:gd name="T40" fmla="*/ 2 w 1254"/>
                <a:gd name="T41" fmla="*/ 0 h 415"/>
                <a:gd name="T42" fmla="*/ 2 w 1254"/>
                <a:gd name="T43" fmla="*/ 0 h 415"/>
                <a:gd name="T44" fmla="*/ 2 w 1254"/>
                <a:gd name="T45" fmla="*/ 0 h 415"/>
                <a:gd name="T46" fmla="*/ 2 w 1254"/>
                <a:gd name="T47" fmla="*/ 0 h 415"/>
                <a:gd name="T48" fmla="*/ 2 w 1254"/>
                <a:gd name="T49" fmla="*/ 0 h 415"/>
                <a:gd name="T50" fmla="*/ 2 w 1254"/>
                <a:gd name="T51" fmla="*/ 0 h 415"/>
                <a:gd name="T52" fmla="*/ 2 w 1254"/>
                <a:gd name="T53" fmla="*/ 0 h 415"/>
                <a:gd name="T54" fmla="*/ 2 w 1254"/>
                <a:gd name="T55" fmla="*/ 0 h 415"/>
                <a:gd name="T56" fmla="*/ 1 w 1254"/>
                <a:gd name="T57" fmla="*/ 0 h 415"/>
                <a:gd name="T58" fmla="*/ 1 w 1254"/>
                <a:gd name="T59" fmla="*/ 1 h 415"/>
                <a:gd name="T60" fmla="*/ 1 w 1254"/>
                <a:gd name="T61" fmla="*/ 1 h 415"/>
                <a:gd name="T62" fmla="*/ 1 w 1254"/>
                <a:gd name="T63" fmla="*/ 1 h 415"/>
                <a:gd name="T64" fmla="*/ 1 w 1254"/>
                <a:gd name="T65" fmla="*/ 1 h 415"/>
                <a:gd name="T66" fmla="*/ 1 w 1254"/>
                <a:gd name="T67" fmla="*/ 1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9" name="Freeform 394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1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0" name="Freeform 395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1 h 947"/>
                <a:gd name="T36" fmla="*/ 0 w 238"/>
                <a:gd name="T37" fmla="*/ 1 h 947"/>
                <a:gd name="T38" fmla="*/ 0 w 238"/>
                <a:gd name="T39" fmla="*/ 1 h 947"/>
                <a:gd name="T40" fmla="*/ 0 w 238"/>
                <a:gd name="T41" fmla="*/ 1 h 947"/>
                <a:gd name="T42" fmla="*/ 0 w 238"/>
                <a:gd name="T43" fmla="*/ 1 h 947"/>
                <a:gd name="T44" fmla="*/ 0 w 238"/>
                <a:gd name="T45" fmla="*/ 1 h 947"/>
                <a:gd name="T46" fmla="*/ 0 w 238"/>
                <a:gd name="T47" fmla="*/ 1 h 947"/>
                <a:gd name="T48" fmla="*/ 0 w 238"/>
                <a:gd name="T49" fmla="*/ 1 h 947"/>
                <a:gd name="T50" fmla="*/ 0 w 238"/>
                <a:gd name="T51" fmla="*/ 1 h 947"/>
                <a:gd name="T52" fmla="*/ 0 w 238"/>
                <a:gd name="T53" fmla="*/ 1 h 947"/>
                <a:gd name="T54" fmla="*/ 0 w 238"/>
                <a:gd name="T55" fmla="*/ 1 h 947"/>
                <a:gd name="T56" fmla="*/ 0 w 238"/>
                <a:gd name="T57" fmla="*/ 1 h 947"/>
                <a:gd name="T58" fmla="*/ 0 w 238"/>
                <a:gd name="T59" fmla="*/ 1 h 947"/>
                <a:gd name="T60" fmla="*/ 0 w 238"/>
                <a:gd name="T61" fmla="*/ 1 h 947"/>
                <a:gd name="T62" fmla="*/ 0 w 238"/>
                <a:gd name="T63" fmla="*/ 1 h 947"/>
                <a:gd name="T64" fmla="*/ 0 w 238"/>
                <a:gd name="T65" fmla="*/ 1 h 947"/>
                <a:gd name="T66" fmla="*/ 0 w 238"/>
                <a:gd name="T67" fmla="*/ 1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1" name="Freeform 396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1 h 799"/>
                <a:gd name="T36" fmla="*/ 0 w 203"/>
                <a:gd name="T37" fmla="*/ 1 h 799"/>
                <a:gd name="T38" fmla="*/ 0 w 203"/>
                <a:gd name="T39" fmla="*/ 1 h 799"/>
                <a:gd name="T40" fmla="*/ 0 w 203"/>
                <a:gd name="T41" fmla="*/ 1 h 799"/>
                <a:gd name="T42" fmla="*/ 0 w 203"/>
                <a:gd name="T43" fmla="*/ 1 h 799"/>
                <a:gd name="T44" fmla="*/ 0 w 203"/>
                <a:gd name="T45" fmla="*/ 1 h 799"/>
                <a:gd name="T46" fmla="*/ 0 w 203"/>
                <a:gd name="T47" fmla="*/ 1 h 799"/>
                <a:gd name="T48" fmla="*/ 0 w 203"/>
                <a:gd name="T49" fmla="*/ 1 h 799"/>
                <a:gd name="T50" fmla="*/ 0 w 203"/>
                <a:gd name="T51" fmla="*/ 1 h 799"/>
                <a:gd name="T52" fmla="*/ 0 w 203"/>
                <a:gd name="T53" fmla="*/ 1 h 799"/>
                <a:gd name="T54" fmla="*/ 0 w 203"/>
                <a:gd name="T55" fmla="*/ 1 h 799"/>
                <a:gd name="T56" fmla="*/ 0 w 203"/>
                <a:gd name="T57" fmla="*/ 1 h 799"/>
                <a:gd name="T58" fmla="*/ 0 w 203"/>
                <a:gd name="T59" fmla="*/ 1 h 799"/>
                <a:gd name="T60" fmla="*/ 0 w 203"/>
                <a:gd name="T61" fmla="*/ 1 h 799"/>
                <a:gd name="T62" fmla="*/ 0 w 203"/>
                <a:gd name="T63" fmla="*/ 1 h 799"/>
                <a:gd name="T64" fmla="*/ 0 w 203"/>
                <a:gd name="T65" fmla="*/ 1 h 799"/>
                <a:gd name="T66" fmla="*/ 0 w 203"/>
                <a:gd name="T67" fmla="*/ 1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2" name="Freeform 397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1 h 650"/>
                <a:gd name="T36" fmla="*/ 0 w 171"/>
                <a:gd name="T37" fmla="*/ 1 h 650"/>
                <a:gd name="T38" fmla="*/ 0 w 171"/>
                <a:gd name="T39" fmla="*/ 1 h 650"/>
                <a:gd name="T40" fmla="*/ 0 w 171"/>
                <a:gd name="T41" fmla="*/ 1 h 650"/>
                <a:gd name="T42" fmla="*/ 0 w 171"/>
                <a:gd name="T43" fmla="*/ 1 h 650"/>
                <a:gd name="T44" fmla="*/ 0 w 171"/>
                <a:gd name="T45" fmla="*/ 1 h 650"/>
                <a:gd name="T46" fmla="*/ 0 w 171"/>
                <a:gd name="T47" fmla="*/ 1 h 650"/>
                <a:gd name="T48" fmla="*/ 0 w 171"/>
                <a:gd name="T49" fmla="*/ 1 h 650"/>
                <a:gd name="T50" fmla="*/ 0 w 171"/>
                <a:gd name="T51" fmla="*/ 1 h 650"/>
                <a:gd name="T52" fmla="*/ 0 w 171"/>
                <a:gd name="T53" fmla="*/ 1 h 650"/>
                <a:gd name="T54" fmla="*/ 0 w 171"/>
                <a:gd name="T55" fmla="*/ 1 h 650"/>
                <a:gd name="T56" fmla="*/ 0 w 171"/>
                <a:gd name="T57" fmla="*/ 1 h 650"/>
                <a:gd name="T58" fmla="*/ 0 w 171"/>
                <a:gd name="T59" fmla="*/ 1 h 650"/>
                <a:gd name="T60" fmla="*/ 0 w 171"/>
                <a:gd name="T61" fmla="*/ 1 h 650"/>
                <a:gd name="T62" fmla="*/ 0 w 171"/>
                <a:gd name="T63" fmla="*/ 1 h 650"/>
                <a:gd name="T64" fmla="*/ 0 w 171"/>
                <a:gd name="T65" fmla="*/ 1 h 650"/>
                <a:gd name="T66" fmla="*/ 0 w 171"/>
                <a:gd name="T67" fmla="*/ 1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3" name="Freeform 398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1 h 502"/>
                <a:gd name="T20" fmla="*/ 0 w 138"/>
                <a:gd name="T21" fmla="*/ 1 h 502"/>
                <a:gd name="T22" fmla="*/ 0 w 138"/>
                <a:gd name="T23" fmla="*/ 1 h 502"/>
                <a:gd name="T24" fmla="*/ 0 w 138"/>
                <a:gd name="T25" fmla="*/ 1 h 502"/>
                <a:gd name="T26" fmla="*/ 0 w 138"/>
                <a:gd name="T27" fmla="*/ 1 h 502"/>
                <a:gd name="T28" fmla="*/ 0 w 138"/>
                <a:gd name="T29" fmla="*/ 1 h 502"/>
                <a:gd name="T30" fmla="*/ 0 w 138"/>
                <a:gd name="T31" fmla="*/ 1 h 502"/>
                <a:gd name="T32" fmla="*/ 0 w 138"/>
                <a:gd name="T33" fmla="*/ 1 h 502"/>
                <a:gd name="T34" fmla="*/ 0 w 138"/>
                <a:gd name="T35" fmla="*/ 1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4" name="Freeform 399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1 h 353"/>
                <a:gd name="T20" fmla="*/ 0 w 104"/>
                <a:gd name="T21" fmla="*/ 1 h 353"/>
                <a:gd name="T22" fmla="*/ 0 w 104"/>
                <a:gd name="T23" fmla="*/ 1 h 353"/>
                <a:gd name="T24" fmla="*/ 0 w 104"/>
                <a:gd name="T25" fmla="*/ 1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5" name="Freeform 400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6" name="Freeform 401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7" name="Freeform 402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8" name="Freeform 403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9" name="Freeform 404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1 h 712"/>
                <a:gd name="T14" fmla="*/ 0 w 148"/>
                <a:gd name="T15" fmla="*/ 1 h 712"/>
                <a:gd name="T16" fmla="*/ 0 w 148"/>
                <a:gd name="T17" fmla="*/ 1 h 712"/>
                <a:gd name="T18" fmla="*/ 0 w 148"/>
                <a:gd name="T19" fmla="*/ 1 h 712"/>
                <a:gd name="T20" fmla="*/ 0 w 148"/>
                <a:gd name="T21" fmla="*/ 1 h 712"/>
                <a:gd name="T22" fmla="*/ 0 w 148"/>
                <a:gd name="T23" fmla="*/ 1 h 712"/>
                <a:gd name="T24" fmla="*/ 0 w 148"/>
                <a:gd name="T25" fmla="*/ 1 h 712"/>
                <a:gd name="T26" fmla="*/ 0 w 148"/>
                <a:gd name="T27" fmla="*/ 1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0" name="Freeform 405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1 h 795"/>
                <a:gd name="T14" fmla="*/ 0 w 201"/>
                <a:gd name="T15" fmla="*/ 1 h 795"/>
                <a:gd name="T16" fmla="*/ 0 w 201"/>
                <a:gd name="T17" fmla="*/ 1 h 795"/>
                <a:gd name="T18" fmla="*/ 0 w 201"/>
                <a:gd name="T19" fmla="*/ 1 h 795"/>
                <a:gd name="T20" fmla="*/ 0 w 201"/>
                <a:gd name="T21" fmla="*/ 1 h 795"/>
                <a:gd name="T22" fmla="*/ 0 w 201"/>
                <a:gd name="T23" fmla="*/ 1 h 795"/>
                <a:gd name="T24" fmla="*/ 0 w 201"/>
                <a:gd name="T25" fmla="*/ 1 h 795"/>
                <a:gd name="T26" fmla="*/ 0 w 201"/>
                <a:gd name="T27" fmla="*/ 1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1" name="Freeform 406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1 h 622"/>
                <a:gd name="T14" fmla="*/ 0 w 129"/>
                <a:gd name="T15" fmla="*/ 1 h 622"/>
                <a:gd name="T16" fmla="*/ 0 w 129"/>
                <a:gd name="T17" fmla="*/ 1 h 622"/>
                <a:gd name="T18" fmla="*/ 0 w 129"/>
                <a:gd name="T19" fmla="*/ 1 h 622"/>
                <a:gd name="T20" fmla="*/ 0 w 129"/>
                <a:gd name="T21" fmla="*/ 1 h 622"/>
                <a:gd name="T22" fmla="*/ 0 w 129"/>
                <a:gd name="T23" fmla="*/ 1 h 622"/>
                <a:gd name="T24" fmla="*/ 0 w 129"/>
                <a:gd name="T25" fmla="*/ 1 h 622"/>
                <a:gd name="T26" fmla="*/ 0 w 129"/>
                <a:gd name="T27" fmla="*/ 1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2" name="Freeform 407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1 h 531"/>
                <a:gd name="T16" fmla="*/ 0 w 110"/>
                <a:gd name="T17" fmla="*/ 1 h 531"/>
                <a:gd name="T18" fmla="*/ 0 w 110"/>
                <a:gd name="T19" fmla="*/ 1 h 531"/>
                <a:gd name="T20" fmla="*/ 0 w 110"/>
                <a:gd name="T21" fmla="*/ 1 h 531"/>
                <a:gd name="T22" fmla="*/ 0 w 110"/>
                <a:gd name="T23" fmla="*/ 1 h 531"/>
                <a:gd name="T24" fmla="*/ 0 w 110"/>
                <a:gd name="T25" fmla="*/ 1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3" name="Freeform 408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1 h 438"/>
                <a:gd name="T18" fmla="*/ 0 w 92"/>
                <a:gd name="T19" fmla="*/ 1 h 438"/>
                <a:gd name="T20" fmla="*/ 0 w 92"/>
                <a:gd name="T21" fmla="*/ 1 h 438"/>
                <a:gd name="T22" fmla="*/ 0 w 92"/>
                <a:gd name="T23" fmla="*/ 1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4" name="Freeform 409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5" name="Freeform 410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6" name="Freeform 411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1 h 693"/>
                <a:gd name="T16" fmla="*/ 0 w 176"/>
                <a:gd name="T17" fmla="*/ 1 h 693"/>
                <a:gd name="T18" fmla="*/ 0 w 176"/>
                <a:gd name="T19" fmla="*/ 1 h 693"/>
                <a:gd name="T20" fmla="*/ 0 w 176"/>
                <a:gd name="T21" fmla="*/ 1 h 693"/>
                <a:gd name="T22" fmla="*/ 0 w 176"/>
                <a:gd name="T23" fmla="*/ 1 h 693"/>
                <a:gd name="T24" fmla="*/ 0 w 176"/>
                <a:gd name="T25" fmla="*/ 1 h 693"/>
                <a:gd name="T26" fmla="*/ 0 w 176"/>
                <a:gd name="T27" fmla="*/ 1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7" name="Freeform 412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1 h 592"/>
                <a:gd name="T16" fmla="*/ 0 w 149"/>
                <a:gd name="T17" fmla="*/ 1 h 592"/>
                <a:gd name="T18" fmla="*/ 0 w 149"/>
                <a:gd name="T19" fmla="*/ 1 h 592"/>
                <a:gd name="T20" fmla="*/ 0 w 149"/>
                <a:gd name="T21" fmla="*/ 1 h 592"/>
                <a:gd name="T22" fmla="*/ 0 w 149"/>
                <a:gd name="T23" fmla="*/ 1 h 592"/>
                <a:gd name="T24" fmla="*/ 0 w 149"/>
                <a:gd name="T25" fmla="*/ 1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8" name="Freeform 413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1 h 490"/>
                <a:gd name="T18" fmla="*/ 0 w 124"/>
                <a:gd name="T19" fmla="*/ 1 h 490"/>
                <a:gd name="T20" fmla="*/ 0 w 124"/>
                <a:gd name="T21" fmla="*/ 1 h 490"/>
                <a:gd name="T22" fmla="*/ 0 w 124"/>
                <a:gd name="T23" fmla="*/ 1 h 490"/>
                <a:gd name="T24" fmla="*/ 0 w 124"/>
                <a:gd name="T25" fmla="*/ 1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9" name="Freeform 414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1 h 389"/>
                <a:gd name="T18" fmla="*/ 0 w 99"/>
                <a:gd name="T19" fmla="*/ 1 h 389"/>
                <a:gd name="T20" fmla="*/ 0 w 99"/>
                <a:gd name="T21" fmla="*/ 1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0" name="Freeform 415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1" name="Rectangle 416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2" name="Freeform 417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1 h 418"/>
                <a:gd name="T18" fmla="*/ 0 w 354"/>
                <a:gd name="T19" fmla="*/ 1 h 418"/>
                <a:gd name="T20" fmla="*/ 0 w 354"/>
                <a:gd name="T21" fmla="*/ 1 h 418"/>
                <a:gd name="T22" fmla="*/ 0 w 354"/>
                <a:gd name="T23" fmla="*/ 1 h 418"/>
                <a:gd name="T24" fmla="*/ 0 w 354"/>
                <a:gd name="T25" fmla="*/ 1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3" name="Freeform 418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4" name="Freeform 419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5" name="Freeform 420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1 h 868"/>
                <a:gd name="T4" fmla="*/ 0 w 469"/>
                <a:gd name="T5" fmla="*/ 1 h 868"/>
                <a:gd name="T6" fmla="*/ 0 w 469"/>
                <a:gd name="T7" fmla="*/ 1 h 868"/>
                <a:gd name="T8" fmla="*/ 1 w 469"/>
                <a:gd name="T9" fmla="*/ 1 h 868"/>
                <a:gd name="T10" fmla="*/ 1 w 469"/>
                <a:gd name="T11" fmla="*/ 1 h 868"/>
                <a:gd name="T12" fmla="*/ 0 w 469"/>
                <a:gd name="T13" fmla="*/ 1 h 868"/>
                <a:gd name="T14" fmla="*/ 0 w 469"/>
                <a:gd name="T15" fmla="*/ 1 h 868"/>
                <a:gd name="T16" fmla="*/ 0 w 469"/>
                <a:gd name="T17" fmla="*/ 1 h 868"/>
                <a:gd name="T18" fmla="*/ 0 w 469"/>
                <a:gd name="T19" fmla="*/ 1 h 868"/>
                <a:gd name="T20" fmla="*/ 0 w 469"/>
                <a:gd name="T21" fmla="*/ 1 h 868"/>
                <a:gd name="T22" fmla="*/ 0 w 469"/>
                <a:gd name="T23" fmla="*/ 1 h 868"/>
                <a:gd name="T24" fmla="*/ 0 w 469"/>
                <a:gd name="T25" fmla="*/ 1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6" name="Freeform 421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1 w 604"/>
                <a:gd name="T25" fmla="*/ 0 h 118"/>
                <a:gd name="T26" fmla="*/ 1 w 604"/>
                <a:gd name="T27" fmla="*/ 0 h 118"/>
                <a:gd name="T28" fmla="*/ 1 w 604"/>
                <a:gd name="T29" fmla="*/ 0 h 118"/>
                <a:gd name="T30" fmla="*/ 1 w 604"/>
                <a:gd name="T31" fmla="*/ 0 h 118"/>
                <a:gd name="T32" fmla="*/ 1 w 604"/>
                <a:gd name="T33" fmla="*/ 0 h 118"/>
                <a:gd name="T34" fmla="*/ 1 w 604"/>
                <a:gd name="T35" fmla="*/ 0 h 118"/>
                <a:gd name="T36" fmla="*/ 1 w 604"/>
                <a:gd name="T37" fmla="*/ 0 h 118"/>
                <a:gd name="T38" fmla="*/ 1 w 604"/>
                <a:gd name="T39" fmla="*/ 0 h 118"/>
                <a:gd name="T40" fmla="*/ 1 w 604"/>
                <a:gd name="T41" fmla="*/ 0 h 118"/>
                <a:gd name="T42" fmla="*/ 1 w 604"/>
                <a:gd name="T43" fmla="*/ 0 h 118"/>
                <a:gd name="T44" fmla="*/ 1 w 604"/>
                <a:gd name="T45" fmla="*/ 0 h 118"/>
                <a:gd name="T46" fmla="*/ 1 w 604"/>
                <a:gd name="T47" fmla="*/ 0 h 118"/>
                <a:gd name="T48" fmla="*/ 1 w 604"/>
                <a:gd name="T49" fmla="*/ 0 h 118"/>
                <a:gd name="T50" fmla="*/ 1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7" name="Freeform 422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1 w 1017"/>
                <a:gd name="T1" fmla="*/ 0 h 337"/>
                <a:gd name="T2" fmla="*/ 1 w 1017"/>
                <a:gd name="T3" fmla="*/ 0 h 337"/>
                <a:gd name="T4" fmla="*/ 1 w 1017"/>
                <a:gd name="T5" fmla="*/ 0 h 337"/>
                <a:gd name="T6" fmla="*/ 1 w 1017"/>
                <a:gd name="T7" fmla="*/ 0 h 337"/>
                <a:gd name="T8" fmla="*/ 1 w 1017"/>
                <a:gd name="T9" fmla="*/ 0 h 337"/>
                <a:gd name="T10" fmla="*/ 1 w 1017"/>
                <a:gd name="T11" fmla="*/ 0 h 337"/>
                <a:gd name="T12" fmla="*/ 1 w 1017"/>
                <a:gd name="T13" fmla="*/ 0 h 337"/>
                <a:gd name="T14" fmla="*/ 1 w 1017"/>
                <a:gd name="T15" fmla="*/ 0 h 337"/>
                <a:gd name="T16" fmla="*/ 1 w 1017"/>
                <a:gd name="T17" fmla="*/ 0 h 337"/>
                <a:gd name="T18" fmla="*/ 1 w 1017"/>
                <a:gd name="T19" fmla="*/ 0 h 337"/>
                <a:gd name="T20" fmla="*/ 1 w 1017"/>
                <a:gd name="T21" fmla="*/ 0 h 337"/>
                <a:gd name="T22" fmla="*/ 1 w 1017"/>
                <a:gd name="T23" fmla="*/ 0 h 337"/>
                <a:gd name="T24" fmla="*/ 1 w 1017"/>
                <a:gd name="T25" fmla="*/ 0 h 337"/>
                <a:gd name="T26" fmla="*/ 1 w 1017"/>
                <a:gd name="T27" fmla="*/ 0 h 337"/>
                <a:gd name="T28" fmla="*/ 1 w 1017"/>
                <a:gd name="T29" fmla="*/ 0 h 337"/>
                <a:gd name="T30" fmla="*/ 1 w 1017"/>
                <a:gd name="T31" fmla="*/ 0 h 337"/>
                <a:gd name="T32" fmla="*/ 1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1 w 1017"/>
                <a:gd name="T39" fmla="*/ 0 h 337"/>
                <a:gd name="T40" fmla="*/ 1 w 1017"/>
                <a:gd name="T41" fmla="*/ 0 h 337"/>
                <a:gd name="T42" fmla="*/ 1 w 1017"/>
                <a:gd name="T43" fmla="*/ 0 h 337"/>
                <a:gd name="T44" fmla="*/ 1 w 1017"/>
                <a:gd name="T45" fmla="*/ 0 h 337"/>
                <a:gd name="T46" fmla="*/ 1 w 1017"/>
                <a:gd name="T47" fmla="*/ 0 h 337"/>
                <a:gd name="T48" fmla="*/ 1 w 1017"/>
                <a:gd name="T49" fmla="*/ 0 h 337"/>
                <a:gd name="T50" fmla="*/ 1 w 1017"/>
                <a:gd name="T51" fmla="*/ 0 h 337"/>
                <a:gd name="T52" fmla="*/ 1 w 1017"/>
                <a:gd name="T53" fmla="*/ 0 h 337"/>
                <a:gd name="T54" fmla="*/ 1 w 1017"/>
                <a:gd name="T55" fmla="*/ 0 h 337"/>
                <a:gd name="T56" fmla="*/ 1 w 1017"/>
                <a:gd name="T57" fmla="*/ 0 h 337"/>
                <a:gd name="T58" fmla="*/ 1 w 1017"/>
                <a:gd name="T59" fmla="*/ 0 h 337"/>
                <a:gd name="T60" fmla="*/ 1 w 1017"/>
                <a:gd name="T61" fmla="*/ 0 h 337"/>
                <a:gd name="T62" fmla="*/ 1 w 1017"/>
                <a:gd name="T63" fmla="*/ 0 h 337"/>
                <a:gd name="T64" fmla="*/ 1 w 1017"/>
                <a:gd name="T65" fmla="*/ 0 h 337"/>
                <a:gd name="T66" fmla="*/ 1 w 1017"/>
                <a:gd name="T67" fmla="*/ 0 h 337"/>
                <a:gd name="T68" fmla="*/ 1 w 1017"/>
                <a:gd name="T69" fmla="*/ 0 h 337"/>
                <a:gd name="T70" fmla="*/ 1 w 1017"/>
                <a:gd name="T71" fmla="*/ 0 h 337"/>
                <a:gd name="T72" fmla="*/ 1 w 1017"/>
                <a:gd name="T73" fmla="*/ 0 h 337"/>
                <a:gd name="T74" fmla="*/ 1 w 1017"/>
                <a:gd name="T75" fmla="*/ 0 h 337"/>
                <a:gd name="T76" fmla="*/ 1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8" name="Freeform 423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1 w 1036"/>
                <a:gd name="T3" fmla="*/ 0 h 303"/>
                <a:gd name="T4" fmla="*/ 1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9" name="Freeform 424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1 w 1023"/>
                <a:gd name="T3" fmla="*/ 0 h 270"/>
                <a:gd name="T4" fmla="*/ 1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0" name="Freeform 425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1 w 1028"/>
                <a:gd name="T3" fmla="*/ 0 h 299"/>
                <a:gd name="T4" fmla="*/ 1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652" name="Group 426"/>
          <p:cNvGrpSpPr>
            <a:grpSpLocks/>
          </p:cNvGrpSpPr>
          <p:nvPr/>
        </p:nvGrpSpPr>
        <p:grpSpPr bwMode="auto">
          <a:xfrm>
            <a:off x="5424488" y="4926013"/>
            <a:ext cx="338137" cy="282575"/>
            <a:chOff x="3899" y="3264"/>
            <a:chExt cx="213" cy="178"/>
          </a:xfrm>
        </p:grpSpPr>
        <p:sp>
          <p:nvSpPr>
            <p:cNvPr id="19853" name="Freeform 427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1 w 1913"/>
                <a:gd name="T1" fmla="*/ 0 h 1606"/>
                <a:gd name="T2" fmla="*/ 1 w 1913"/>
                <a:gd name="T3" fmla="*/ 0 h 1606"/>
                <a:gd name="T4" fmla="*/ 1 w 1913"/>
                <a:gd name="T5" fmla="*/ 0 h 1606"/>
                <a:gd name="T6" fmla="*/ 1 w 1913"/>
                <a:gd name="T7" fmla="*/ 0 h 1606"/>
                <a:gd name="T8" fmla="*/ 1 w 1913"/>
                <a:gd name="T9" fmla="*/ 0 h 1606"/>
                <a:gd name="T10" fmla="*/ 1 w 1913"/>
                <a:gd name="T11" fmla="*/ 0 h 1606"/>
                <a:gd name="T12" fmla="*/ 1 w 1913"/>
                <a:gd name="T13" fmla="*/ 0 h 1606"/>
                <a:gd name="T14" fmla="*/ 1 w 1913"/>
                <a:gd name="T15" fmla="*/ 0 h 1606"/>
                <a:gd name="T16" fmla="*/ 1 w 1913"/>
                <a:gd name="T17" fmla="*/ 0 h 1606"/>
                <a:gd name="T18" fmla="*/ 1 w 1913"/>
                <a:gd name="T19" fmla="*/ 0 h 1606"/>
                <a:gd name="T20" fmla="*/ 1 w 1913"/>
                <a:gd name="T21" fmla="*/ 0 h 1606"/>
                <a:gd name="T22" fmla="*/ 1 w 1913"/>
                <a:gd name="T23" fmla="*/ 0 h 1606"/>
                <a:gd name="T24" fmla="*/ 2 w 1913"/>
                <a:gd name="T25" fmla="*/ 0 h 1606"/>
                <a:gd name="T26" fmla="*/ 2 w 1913"/>
                <a:gd name="T27" fmla="*/ 0 h 1606"/>
                <a:gd name="T28" fmla="*/ 2 w 1913"/>
                <a:gd name="T29" fmla="*/ 0 h 1606"/>
                <a:gd name="T30" fmla="*/ 2 w 1913"/>
                <a:gd name="T31" fmla="*/ 0 h 1606"/>
                <a:gd name="T32" fmla="*/ 2 w 1913"/>
                <a:gd name="T33" fmla="*/ 0 h 1606"/>
                <a:gd name="T34" fmla="*/ 2 w 1913"/>
                <a:gd name="T35" fmla="*/ 0 h 1606"/>
                <a:gd name="T36" fmla="*/ 2 w 1913"/>
                <a:gd name="T37" fmla="*/ 0 h 1606"/>
                <a:gd name="T38" fmla="*/ 2 w 1913"/>
                <a:gd name="T39" fmla="*/ 0 h 1606"/>
                <a:gd name="T40" fmla="*/ 2 w 1913"/>
                <a:gd name="T41" fmla="*/ 0 h 1606"/>
                <a:gd name="T42" fmla="*/ 2 w 1913"/>
                <a:gd name="T43" fmla="*/ 1 h 1606"/>
                <a:gd name="T44" fmla="*/ 3 w 1913"/>
                <a:gd name="T45" fmla="*/ 1 h 1606"/>
                <a:gd name="T46" fmla="*/ 3 w 1913"/>
                <a:gd name="T47" fmla="*/ 2 h 1606"/>
                <a:gd name="T48" fmla="*/ 3 w 1913"/>
                <a:gd name="T49" fmla="*/ 2 h 1606"/>
                <a:gd name="T50" fmla="*/ 3 w 1913"/>
                <a:gd name="T51" fmla="*/ 2 h 1606"/>
                <a:gd name="T52" fmla="*/ 3 w 1913"/>
                <a:gd name="T53" fmla="*/ 2 h 1606"/>
                <a:gd name="T54" fmla="*/ 3 w 1913"/>
                <a:gd name="T55" fmla="*/ 2 h 1606"/>
                <a:gd name="T56" fmla="*/ 0 w 1913"/>
                <a:gd name="T57" fmla="*/ 2 h 1606"/>
                <a:gd name="T58" fmla="*/ 0 w 1913"/>
                <a:gd name="T59" fmla="*/ 2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1 w 1913"/>
                <a:gd name="T73" fmla="*/ 0 h 1606"/>
                <a:gd name="T74" fmla="*/ 1 w 1913"/>
                <a:gd name="T75" fmla="*/ 0 h 1606"/>
                <a:gd name="T76" fmla="*/ 1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4" name="Freeform 428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1 w 614"/>
                <a:gd name="T1" fmla="*/ 0 h 697"/>
                <a:gd name="T2" fmla="*/ 1 w 614"/>
                <a:gd name="T3" fmla="*/ 0 h 697"/>
                <a:gd name="T4" fmla="*/ 1 w 614"/>
                <a:gd name="T5" fmla="*/ 0 h 697"/>
                <a:gd name="T6" fmla="*/ 1 w 614"/>
                <a:gd name="T7" fmla="*/ 0 h 697"/>
                <a:gd name="T8" fmla="*/ 1 w 614"/>
                <a:gd name="T9" fmla="*/ 0 h 697"/>
                <a:gd name="T10" fmla="*/ 1 w 614"/>
                <a:gd name="T11" fmla="*/ 0 h 697"/>
                <a:gd name="T12" fmla="*/ 1 w 614"/>
                <a:gd name="T13" fmla="*/ 0 h 697"/>
                <a:gd name="T14" fmla="*/ 1 w 614"/>
                <a:gd name="T15" fmla="*/ 0 h 697"/>
                <a:gd name="T16" fmla="*/ 1 w 614"/>
                <a:gd name="T17" fmla="*/ 0 h 697"/>
                <a:gd name="T18" fmla="*/ 1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1 h 697"/>
                <a:gd name="T46" fmla="*/ 0 w 614"/>
                <a:gd name="T47" fmla="*/ 1 h 697"/>
                <a:gd name="T48" fmla="*/ 0 w 614"/>
                <a:gd name="T49" fmla="*/ 1 h 697"/>
                <a:gd name="T50" fmla="*/ 0 w 614"/>
                <a:gd name="T51" fmla="*/ 1 h 697"/>
                <a:gd name="T52" fmla="*/ 0 w 614"/>
                <a:gd name="T53" fmla="*/ 1 h 697"/>
                <a:gd name="T54" fmla="*/ 0 w 614"/>
                <a:gd name="T55" fmla="*/ 1 h 697"/>
                <a:gd name="T56" fmla="*/ 0 w 614"/>
                <a:gd name="T57" fmla="*/ 1 h 697"/>
                <a:gd name="T58" fmla="*/ 0 w 614"/>
                <a:gd name="T59" fmla="*/ 1 h 697"/>
                <a:gd name="T60" fmla="*/ 0 w 614"/>
                <a:gd name="T61" fmla="*/ 1 h 697"/>
                <a:gd name="T62" fmla="*/ 0 w 614"/>
                <a:gd name="T63" fmla="*/ 1 h 697"/>
                <a:gd name="T64" fmla="*/ 0 w 614"/>
                <a:gd name="T65" fmla="*/ 1 h 697"/>
                <a:gd name="T66" fmla="*/ 0 w 614"/>
                <a:gd name="T67" fmla="*/ 1 h 697"/>
                <a:gd name="T68" fmla="*/ 0 w 614"/>
                <a:gd name="T69" fmla="*/ 1 h 697"/>
                <a:gd name="T70" fmla="*/ 0 w 614"/>
                <a:gd name="T71" fmla="*/ 1 h 697"/>
                <a:gd name="T72" fmla="*/ 1 w 614"/>
                <a:gd name="T73" fmla="*/ 1 h 697"/>
                <a:gd name="T74" fmla="*/ 1 w 614"/>
                <a:gd name="T75" fmla="*/ 1 h 697"/>
                <a:gd name="T76" fmla="*/ 1 w 614"/>
                <a:gd name="T77" fmla="*/ 1 h 697"/>
                <a:gd name="T78" fmla="*/ 1 w 614"/>
                <a:gd name="T79" fmla="*/ 1 h 697"/>
                <a:gd name="T80" fmla="*/ 1 w 614"/>
                <a:gd name="T81" fmla="*/ 1 h 697"/>
                <a:gd name="T82" fmla="*/ 1 w 614"/>
                <a:gd name="T83" fmla="*/ 1 h 697"/>
                <a:gd name="T84" fmla="*/ 1 w 614"/>
                <a:gd name="T85" fmla="*/ 1 h 697"/>
                <a:gd name="T86" fmla="*/ 1 w 614"/>
                <a:gd name="T87" fmla="*/ 1 h 697"/>
                <a:gd name="T88" fmla="*/ 1 w 614"/>
                <a:gd name="T89" fmla="*/ 1 h 697"/>
                <a:gd name="T90" fmla="*/ 1 w 614"/>
                <a:gd name="T91" fmla="*/ 0 h 697"/>
                <a:gd name="T92" fmla="*/ 1 w 614"/>
                <a:gd name="T93" fmla="*/ 0 h 697"/>
                <a:gd name="T94" fmla="*/ 1 w 614"/>
                <a:gd name="T95" fmla="*/ 0 h 697"/>
                <a:gd name="T96" fmla="*/ 1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5" name="Freeform 429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1 h 693"/>
                <a:gd name="T2" fmla="*/ 0 w 1014"/>
                <a:gd name="T3" fmla="*/ 1 h 693"/>
                <a:gd name="T4" fmla="*/ 1 w 1014"/>
                <a:gd name="T5" fmla="*/ 1 h 693"/>
                <a:gd name="T6" fmla="*/ 1 w 1014"/>
                <a:gd name="T7" fmla="*/ 1 h 693"/>
                <a:gd name="T8" fmla="*/ 1 w 1014"/>
                <a:gd name="T9" fmla="*/ 1 h 693"/>
                <a:gd name="T10" fmla="*/ 1 w 1014"/>
                <a:gd name="T11" fmla="*/ 1 h 693"/>
                <a:gd name="T12" fmla="*/ 1 w 1014"/>
                <a:gd name="T13" fmla="*/ 1 h 693"/>
                <a:gd name="T14" fmla="*/ 1 w 1014"/>
                <a:gd name="T15" fmla="*/ 1 h 693"/>
                <a:gd name="T16" fmla="*/ 1 w 1014"/>
                <a:gd name="T17" fmla="*/ 1 h 693"/>
                <a:gd name="T18" fmla="*/ 1 w 1014"/>
                <a:gd name="T19" fmla="*/ 1 h 693"/>
                <a:gd name="T20" fmla="*/ 1 w 1014"/>
                <a:gd name="T21" fmla="*/ 1 h 693"/>
                <a:gd name="T22" fmla="*/ 1 w 1014"/>
                <a:gd name="T23" fmla="*/ 1 h 693"/>
                <a:gd name="T24" fmla="*/ 1 w 1014"/>
                <a:gd name="T25" fmla="*/ 1 h 693"/>
                <a:gd name="T26" fmla="*/ 1 w 1014"/>
                <a:gd name="T27" fmla="*/ 1 h 693"/>
                <a:gd name="T28" fmla="*/ 1 w 1014"/>
                <a:gd name="T29" fmla="*/ 0 h 693"/>
                <a:gd name="T30" fmla="*/ 1 w 1014"/>
                <a:gd name="T31" fmla="*/ 0 h 693"/>
                <a:gd name="T32" fmla="*/ 1 w 1014"/>
                <a:gd name="T33" fmla="*/ 0 h 693"/>
                <a:gd name="T34" fmla="*/ 1 w 1014"/>
                <a:gd name="T35" fmla="*/ 0 h 693"/>
                <a:gd name="T36" fmla="*/ 1 w 1014"/>
                <a:gd name="T37" fmla="*/ 0 h 693"/>
                <a:gd name="T38" fmla="*/ 1 w 1014"/>
                <a:gd name="T39" fmla="*/ 0 h 693"/>
                <a:gd name="T40" fmla="*/ 1 w 1014"/>
                <a:gd name="T41" fmla="*/ 0 h 693"/>
                <a:gd name="T42" fmla="*/ 1 w 1014"/>
                <a:gd name="T43" fmla="*/ 0 h 693"/>
                <a:gd name="T44" fmla="*/ 1 w 1014"/>
                <a:gd name="T45" fmla="*/ 0 h 693"/>
                <a:gd name="T46" fmla="*/ 1 w 1014"/>
                <a:gd name="T47" fmla="*/ 0 h 693"/>
                <a:gd name="T48" fmla="*/ 1 w 1014"/>
                <a:gd name="T49" fmla="*/ 0 h 693"/>
                <a:gd name="T50" fmla="*/ 1 w 1014"/>
                <a:gd name="T51" fmla="*/ 0 h 693"/>
                <a:gd name="T52" fmla="*/ 1 w 1014"/>
                <a:gd name="T53" fmla="*/ 0 h 693"/>
                <a:gd name="T54" fmla="*/ 1 w 1014"/>
                <a:gd name="T55" fmla="*/ 0 h 693"/>
                <a:gd name="T56" fmla="*/ 1 w 1014"/>
                <a:gd name="T57" fmla="*/ 0 h 693"/>
                <a:gd name="T58" fmla="*/ 1 w 1014"/>
                <a:gd name="T59" fmla="*/ 0 h 693"/>
                <a:gd name="T60" fmla="*/ 1 w 1014"/>
                <a:gd name="T61" fmla="*/ 0 h 693"/>
                <a:gd name="T62" fmla="*/ 1 w 1014"/>
                <a:gd name="T63" fmla="*/ 0 h 693"/>
                <a:gd name="T64" fmla="*/ 1 w 1014"/>
                <a:gd name="T65" fmla="*/ 0 h 693"/>
                <a:gd name="T66" fmla="*/ 1 w 1014"/>
                <a:gd name="T67" fmla="*/ 1 h 693"/>
                <a:gd name="T68" fmla="*/ 1 w 1014"/>
                <a:gd name="T69" fmla="*/ 1 h 693"/>
                <a:gd name="T70" fmla="*/ 1 w 1014"/>
                <a:gd name="T71" fmla="*/ 1 h 693"/>
                <a:gd name="T72" fmla="*/ 1 w 1014"/>
                <a:gd name="T73" fmla="*/ 1 h 693"/>
                <a:gd name="T74" fmla="*/ 1 w 1014"/>
                <a:gd name="T75" fmla="*/ 1 h 693"/>
                <a:gd name="T76" fmla="*/ 1 w 1014"/>
                <a:gd name="T77" fmla="*/ 1 h 693"/>
                <a:gd name="T78" fmla="*/ 1 w 1014"/>
                <a:gd name="T79" fmla="*/ 1 h 693"/>
                <a:gd name="T80" fmla="*/ 1 w 1014"/>
                <a:gd name="T81" fmla="*/ 1 h 693"/>
                <a:gd name="T82" fmla="*/ 1 w 1014"/>
                <a:gd name="T83" fmla="*/ 1 h 693"/>
                <a:gd name="T84" fmla="*/ 1 w 1014"/>
                <a:gd name="T85" fmla="*/ 1 h 693"/>
                <a:gd name="T86" fmla="*/ 1 w 1014"/>
                <a:gd name="T87" fmla="*/ 1 h 693"/>
                <a:gd name="T88" fmla="*/ 1 w 1014"/>
                <a:gd name="T89" fmla="*/ 1 h 693"/>
                <a:gd name="T90" fmla="*/ 1 w 1014"/>
                <a:gd name="T91" fmla="*/ 1 h 693"/>
                <a:gd name="T92" fmla="*/ 1 w 1014"/>
                <a:gd name="T93" fmla="*/ 1 h 693"/>
                <a:gd name="T94" fmla="*/ 1 w 1014"/>
                <a:gd name="T95" fmla="*/ 1 h 693"/>
                <a:gd name="T96" fmla="*/ 1 w 1014"/>
                <a:gd name="T97" fmla="*/ 1 h 693"/>
                <a:gd name="T98" fmla="*/ 1 w 1014"/>
                <a:gd name="T99" fmla="*/ 1 h 693"/>
                <a:gd name="T100" fmla="*/ 1 w 1014"/>
                <a:gd name="T101" fmla="*/ 1 h 693"/>
                <a:gd name="T102" fmla="*/ 1 w 1014"/>
                <a:gd name="T103" fmla="*/ 1 h 693"/>
                <a:gd name="T104" fmla="*/ 0 w 1014"/>
                <a:gd name="T105" fmla="*/ 1 h 693"/>
                <a:gd name="T106" fmla="*/ 0 w 1014"/>
                <a:gd name="T107" fmla="*/ 1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6" name="Freeform 430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1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1 w 745"/>
                <a:gd name="T7" fmla="*/ 0 h 240"/>
                <a:gd name="T8" fmla="*/ 1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7" name="Freeform 431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8" name="Freeform 432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9" name="Freeform 433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2 w 1254"/>
                <a:gd name="T35" fmla="*/ 0 h 415"/>
                <a:gd name="T36" fmla="*/ 2 w 1254"/>
                <a:gd name="T37" fmla="*/ 0 h 415"/>
                <a:gd name="T38" fmla="*/ 2 w 1254"/>
                <a:gd name="T39" fmla="*/ 0 h 415"/>
                <a:gd name="T40" fmla="*/ 2 w 1254"/>
                <a:gd name="T41" fmla="*/ 0 h 415"/>
                <a:gd name="T42" fmla="*/ 2 w 1254"/>
                <a:gd name="T43" fmla="*/ 0 h 415"/>
                <a:gd name="T44" fmla="*/ 2 w 1254"/>
                <a:gd name="T45" fmla="*/ 0 h 415"/>
                <a:gd name="T46" fmla="*/ 2 w 1254"/>
                <a:gd name="T47" fmla="*/ 0 h 415"/>
                <a:gd name="T48" fmla="*/ 2 w 1254"/>
                <a:gd name="T49" fmla="*/ 0 h 415"/>
                <a:gd name="T50" fmla="*/ 2 w 1254"/>
                <a:gd name="T51" fmla="*/ 0 h 415"/>
                <a:gd name="T52" fmla="*/ 2 w 1254"/>
                <a:gd name="T53" fmla="*/ 0 h 415"/>
                <a:gd name="T54" fmla="*/ 2 w 1254"/>
                <a:gd name="T55" fmla="*/ 0 h 415"/>
                <a:gd name="T56" fmla="*/ 1 w 1254"/>
                <a:gd name="T57" fmla="*/ 0 h 415"/>
                <a:gd name="T58" fmla="*/ 1 w 1254"/>
                <a:gd name="T59" fmla="*/ 1 h 415"/>
                <a:gd name="T60" fmla="*/ 1 w 1254"/>
                <a:gd name="T61" fmla="*/ 1 h 415"/>
                <a:gd name="T62" fmla="*/ 1 w 1254"/>
                <a:gd name="T63" fmla="*/ 1 h 415"/>
                <a:gd name="T64" fmla="*/ 1 w 1254"/>
                <a:gd name="T65" fmla="*/ 1 h 415"/>
                <a:gd name="T66" fmla="*/ 1 w 1254"/>
                <a:gd name="T67" fmla="*/ 1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0" name="Freeform 434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1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1" name="Freeform 435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1 h 947"/>
                <a:gd name="T36" fmla="*/ 0 w 238"/>
                <a:gd name="T37" fmla="*/ 1 h 947"/>
                <a:gd name="T38" fmla="*/ 0 w 238"/>
                <a:gd name="T39" fmla="*/ 1 h 947"/>
                <a:gd name="T40" fmla="*/ 0 w 238"/>
                <a:gd name="T41" fmla="*/ 1 h 947"/>
                <a:gd name="T42" fmla="*/ 0 w 238"/>
                <a:gd name="T43" fmla="*/ 1 h 947"/>
                <a:gd name="T44" fmla="*/ 0 w 238"/>
                <a:gd name="T45" fmla="*/ 1 h 947"/>
                <a:gd name="T46" fmla="*/ 0 w 238"/>
                <a:gd name="T47" fmla="*/ 1 h 947"/>
                <a:gd name="T48" fmla="*/ 0 w 238"/>
                <a:gd name="T49" fmla="*/ 1 h 947"/>
                <a:gd name="T50" fmla="*/ 0 w 238"/>
                <a:gd name="T51" fmla="*/ 1 h 947"/>
                <a:gd name="T52" fmla="*/ 0 w 238"/>
                <a:gd name="T53" fmla="*/ 1 h 947"/>
                <a:gd name="T54" fmla="*/ 0 w 238"/>
                <a:gd name="T55" fmla="*/ 1 h 947"/>
                <a:gd name="T56" fmla="*/ 0 w 238"/>
                <a:gd name="T57" fmla="*/ 1 h 947"/>
                <a:gd name="T58" fmla="*/ 0 w 238"/>
                <a:gd name="T59" fmla="*/ 1 h 947"/>
                <a:gd name="T60" fmla="*/ 0 w 238"/>
                <a:gd name="T61" fmla="*/ 1 h 947"/>
                <a:gd name="T62" fmla="*/ 0 w 238"/>
                <a:gd name="T63" fmla="*/ 1 h 947"/>
                <a:gd name="T64" fmla="*/ 0 w 238"/>
                <a:gd name="T65" fmla="*/ 1 h 947"/>
                <a:gd name="T66" fmla="*/ 0 w 238"/>
                <a:gd name="T67" fmla="*/ 1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2" name="Freeform 436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1 h 799"/>
                <a:gd name="T36" fmla="*/ 0 w 203"/>
                <a:gd name="T37" fmla="*/ 1 h 799"/>
                <a:gd name="T38" fmla="*/ 0 w 203"/>
                <a:gd name="T39" fmla="*/ 1 h 799"/>
                <a:gd name="T40" fmla="*/ 0 w 203"/>
                <a:gd name="T41" fmla="*/ 1 h 799"/>
                <a:gd name="T42" fmla="*/ 0 w 203"/>
                <a:gd name="T43" fmla="*/ 1 h 799"/>
                <a:gd name="T44" fmla="*/ 0 w 203"/>
                <a:gd name="T45" fmla="*/ 1 h 799"/>
                <a:gd name="T46" fmla="*/ 0 w 203"/>
                <a:gd name="T47" fmla="*/ 1 h 799"/>
                <a:gd name="T48" fmla="*/ 0 w 203"/>
                <a:gd name="T49" fmla="*/ 1 h 799"/>
                <a:gd name="T50" fmla="*/ 0 w 203"/>
                <a:gd name="T51" fmla="*/ 1 h 799"/>
                <a:gd name="T52" fmla="*/ 0 w 203"/>
                <a:gd name="T53" fmla="*/ 1 h 799"/>
                <a:gd name="T54" fmla="*/ 0 w 203"/>
                <a:gd name="T55" fmla="*/ 1 h 799"/>
                <a:gd name="T56" fmla="*/ 0 w 203"/>
                <a:gd name="T57" fmla="*/ 1 h 799"/>
                <a:gd name="T58" fmla="*/ 0 w 203"/>
                <a:gd name="T59" fmla="*/ 1 h 799"/>
                <a:gd name="T60" fmla="*/ 0 w 203"/>
                <a:gd name="T61" fmla="*/ 1 h 799"/>
                <a:gd name="T62" fmla="*/ 0 w 203"/>
                <a:gd name="T63" fmla="*/ 1 h 799"/>
                <a:gd name="T64" fmla="*/ 0 w 203"/>
                <a:gd name="T65" fmla="*/ 1 h 799"/>
                <a:gd name="T66" fmla="*/ 0 w 203"/>
                <a:gd name="T67" fmla="*/ 1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3" name="Freeform 437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1 h 650"/>
                <a:gd name="T36" fmla="*/ 0 w 171"/>
                <a:gd name="T37" fmla="*/ 1 h 650"/>
                <a:gd name="T38" fmla="*/ 0 w 171"/>
                <a:gd name="T39" fmla="*/ 1 h 650"/>
                <a:gd name="T40" fmla="*/ 0 w 171"/>
                <a:gd name="T41" fmla="*/ 1 h 650"/>
                <a:gd name="T42" fmla="*/ 0 w 171"/>
                <a:gd name="T43" fmla="*/ 1 h 650"/>
                <a:gd name="T44" fmla="*/ 0 w 171"/>
                <a:gd name="T45" fmla="*/ 1 h 650"/>
                <a:gd name="T46" fmla="*/ 0 w 171"/>
                <a:gd name="T47" fmla="*/ 1 h 650"/>
                <a:gd name="T48" fmla="*/ 0 w 171"/>
                <a:gd name="T49" fmla="*/ 1 h 650"/>
                <a:gd name="T50" fmla="*/ 0 w 171"/>
                <a:gd name="T51" fmla="*/ 1 h 650"/>
                <a:gd name="T52" fmla="*/ 0 w 171"/>
                <a:gd name="T53" fmla="*/ 1 h 650"/>
                <a:gd name="T54" fmla="*/ 0 w 171"/>
                <a:gd name="T55" fmla="*/ 1 h 650"/>
                <a:gd name="T56" fmla="*/ 0 w 171"/>
                <a:gd name="T57" fmla="*/ 1 h 650"/>
                <a:gd name="T58" fmla="*/ 0 w 171"/>
                <a:gd name="T59" fmla="*/ 1 h 650"/>
                <a:gd name="T60" fmla="*/ 0 w 171"/>
                <a:gd name="T61" fmla="*/ 1 h 650"/>
                <a:gd name="T62" fmla="*/ 0 w 171"/>
                <a:gd name="T63" fmla="*/ 1 h 650"/>
                <a:gd name="T64" fmla="*/ 0 w 171"/>
                <a:gd name="T65" fmla="*/ 1 h 650"/>
                <a:gd name="T66" fmla="*/ 0 w 171"/>
                <a:gd name="T67" fmla="*/ 1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4" name="Freeform 438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1 h 502"/>
                <a:gd name="T20" fmla="*/ 0 w 138"/>
                <a:gd name="T21" fmla="*/ 1 h 502"/>
                <a:gd name="T22" fmla="*/ 0 w 138"/>
                <a:gd name="T23" fmla="*/ 1 h 502"/>
                <a:gd name="T24" fmla="*/ 0 w 138"/>
                <a:gd name="T25" fmla="*/ 1 h 502"/>
                <a:gd name="T26" fmla="*/ 0 w 138"/>
                <a:gd name="T27" fmla="*/ 1 h 502"/>
                <a:gd name="T28" fmla="*/ 0 w 138"/>
                <a:gd name="T29" fmla="*/ 1 h 502"/>
                <a:gd name="T30" fmla="*/ 0 w 138"/>
                <a:gd name="T31" fmla="*/ 1 h 502"/>
                <a:gd name="T32" fmla="*/ 0 w 138"/>
                <a:gd name="T33" fmla="*/ 1 h 502"/>
                <a:gd name="T34" fmla="*/ 0 w 138"/>
                <a:gd name="T35" fmla="*/ 1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5" name="Freeform 439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1 h 353"/>
                <a:gd name="T20" fmla="*/ 0 w 104"/>
                <a:gd name="T21" fmla="*/ 1 h 353"/>
                <a:gd name="T22" fmla="*/ 0 w 104"/>
                <a:gd name="T23" fmla="*/ 1 h 353"/>
                <a:gd name="T24" fmla="*/ 0 w 104"/>
                <a:gd name="T25" fmla="*/ 1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6" name="Freeform 440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7" name="Freeform 441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8" name="Freeform 442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9" name="Freeform 443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0" name="Freeform 444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1 h 712"/>
                <a:gd name="T14" fmla="*/ 0 w 148"/>
                <a:gd name="T15" fmla="*/ 1 h 712"/>
                <a:gd name="T16" fmla="*/ 0 w 148"/>
                <a:gd name="T17" fmla="*/ 1 h 712"/>
                <a:gd name="T18" fmla="*/ 0 w 148"/>
                <a:gd name="T19" fmla="*/ 1 h 712"/>
                <a:gd name="T20" fmla="*/ 0 w 148"/>
                <a:gd name="T21" fmla="*/ 1 h 712"/>
                <a:gd name="T22" fmla="*/ 0 w 148"/>
                <a:gd name="T23" fmla="*/ 1 h 712"/>
                <a:gd name="T24" fmla="*/ 0 w 148"/>
                <a:gd name="T25" fmla="*/ 1 h 712"/>
                <a:gd name="T26" fmla="*/ 0 w 148"/>
                <a:gd name="T27" fmla="*/ 1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1" name="Freeform 445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1 h 795"/>
                <a:gd name="T14" fmla="*/ 0 w 201"/>
                <a:gd name="T15" fmla="*/ 1 h 795"/>
                <a:gd name="T16" fmla="*/ 0 w 201"/>
                <a:gd name="T17" fmla="*/ 1 h 795"/>
                <a:gd name="T18" fmla="*/ 0 w 201"/>
                <a:gd name="T19" fmla="*/ 1 h 795"/>
                <a:gd name="T20" fmla="*/ 0 w 201"/>
                <a:gd name="T21" fmla="*/ 1 h 795"/>
                <a:gd name="T22" fmla="*/ 0 w 201"/>
                <a:gd name="T23" fmla="*/ 1 h 795"/>
                <a:gd name="T24" fmla="*/ 0 w 201"/>
                <a:gd name="T25" fmla="*/ 1 h 795"/>
                <a:gd name="T26" fmla="*/ 0 w 201"/>
                <a:gd name="T27" fmla="*/ 1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2" name="Freeform 446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1 h 622"/>
                <a:gd name="T14" fmla="*/ 0 w 129"/>
                <a:gd name="T15" fmla="*/ 1 h 622"/>
                <a:gd name="T16" fmla="*/ 0 w 129"/>
                <a:gd name="T17" fmla="*/ 1 h 622"/>
                <a:gd name="T18" fmla="*/ 0 w 129"/>
                <a:gd name="T19" fmla="*/ 1 h 622"/>
                <a:gd name="T20" fmla="*/ 0 w 129"/>
                <a:gd name="T21" fmla="*/ 1 h 622"/>
                <a:gd name="T22" fmla="*/ 0 w 129"/>
                <a:gd name="T23" fmla="*/ 1 h 622"/>
                <a:gd name="T24" fmla="*/ 0 w 129"/>
                <a:gd name="T25" fmla="*/ 1 h 622"/>
                <a:gd name="T26" fmla="*/ 0 w 129"/>
                <a:gd name="T27" fmla="*/ 1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3" name="Freeform 447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1 h 531"/>
                <a:gd name="T16" fmla="*/ 0 w 110"/>
                <a:gd name="T17" fmla="*/ 1 h 531"/>
                <a:gd name="T18" fmla="*/ 0 w 110"/>
                <a:gd name="T19" fmla="*/ 1 h 531"/>
                <a:gd name="T20" fmla="*/ 0 w 110"/>
                <a:gd name="T21" fmla="*/ 1 h 531"/>
                <a:gd name="T22" fmla="*/ 0 w 110"/>
                <a:gd name="T23" fmla="*/ 1 h 531"/>
                <a:gd name="T24" fmla="*/ 0 w 110"/>
                <a:gd name="T25" fmla="*/ 1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4" name="Freeform 448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1 h 438"/>
                <a:gd name="T18" fmla="*/ 0 w 92"/>
                <a:gd name="T19" fmla="*/ 1 h 438"/>
                <a:gd name="T20" fmla="*/ 0 w 92"/>
                <a:gd name="T21" fmla="*/ 1 h 438"/>
                <a:gd name="T22" fmla="*/ 0 w 92"/>
                <a:gd name="T23" fmla="*/ 1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5" name="Freeform 449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6" name="Freeform 450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7" name="Freeform 451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1 h 693"/>
                <a:gd name="T16" fmla="*/ 0 w 176"/>
                <a:gd name="T17" fmla="*/ 1 h 693"/>
                <a:gd name="T18" fmla="*/ 0 w 176"/>
                <a:gd name="T19" fmla="*/ 1 h 693"/>
                <a:gd name="T20" fmla="*/ 0 w 176"/>
                <a:gd name="T21" fmla="*/ 1 h 693"/>
                <a:gd name="T22" fmla="*/ 0 w 176"/>
                <a:gd name="T23" fmla="*/ 1 h 693"/>
                <a:gd name="T24" fmla="*/ 0 w 176"/>
                <a:gd name="T25" fmla="*/ 1 h 693"/>
                <a:gd name="T26" fmla="*/ 0 w 176"/>
                <a:gd name="T27" fmla="*/ 1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8" name="Freeform 452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1 h 592"/>
                <a:gd name="T16" fmla="*/ 0 w 149"/>
                <a:gd name="T17" fmla="*/ 1 h 592"/>
                <a:gd name="T18" fmla="*/ 0 w 149"/>
                <a:gd name="T19" fmla="*/ 1 h 592"/>
                <a:gd name="T20" fmla="*/ 0 w 149"/>
                <a:gd name="T21" fmla="*/ 1 h 592"/>
                <a:gd name="T22" fmla="*/ 0 w 149"/>
                <a:gd name="T23" fmla="*/ 1 h 592"/>
                <a:gd name="T24" fmla="*/ 0 w 149"/>
                <a:gd name="T25" fmla="*/ 1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9" name="Freeform 453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1 h 490"/>
                <a:gd name="T18" fmla="*/ 0 w 124"/>
                <a:gd name="T19" fmla="*/ 1 h 490"/>
                <a:gd name="T20" fmla="*/ 0 w 124"/>
                <a:gd name="T21" fmla="*/ 1 h 490"/>
                <a:gd name="T22" fmla="*/ 0 w 124"/>
                <a:gd name="T23" fmla="*/ 1 h 490"/>
                <a:gd name="T24" fmla="*/ 0 w 124"/>
                <a:gd name="T25" fmla="*/ 1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0" name="Freeform 454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1 h 389"/>
                <a:gd name="T18" fmla="*/ 0 w 99"/>
                <a:gd name="T19" fmla="*/ 1 h 389"/>
                <a:gd name="T20" fmla="*/ 0 w 99"/>
                <a:gd name="T21" fmla="*/ 1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1" name="Freeform 455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2" name="Rectangle 456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3" name="Freeform 457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1 h 418"/>
                <a:gd name="T18" fmla="*/ 0 w 354"/>
                <a:gd name="T19" fmla="*/ 1 h 418"/>
                <a:gd name="T20" fmla="*/ 0 w 354"/>
                <a:gd name="T21" fmla="*/ 1 h 418"/>
                <a:gd name="T22" fmla="*/ 0 w 354"/>
                <a:gd name="T23" fmla="*/ 1 h 418"/>
                <a:gd name="T24" fmla="*/ 0 w 354"/>
                <a:gd name="T25" fmla="*/ 1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4" name="Freeform 458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5" name="Freeform 459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6" name="Freeform 460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1 h 868"/>
                <a:gd name="T4" fmla="*/ 0 w 469"/>
                <a:gd name="T5" fmla="*/ 1 h 868"/>
                <a:gd name="T6" fmla="*/ 0 w 469"/>
                <a:gd name="T7" fmla="*/ 1 h 868"/>
                <a:gd name="T8" fmla="*/ 1 w 469"/>
                <a:gd name="T9" fmla="*/ 1 h 868"/>
                <a:gd name="T10" fmla="*/ 1 w 469"/>
                <a:gd name="T11" fmla="*/ 1 h 868"/>
                <a:gd name="T12" fmla="*/ 0 w 469"/>
                <a:gd name="T13" fmla="*/ 1 h 868"/>
                <a:gd name="T14" fmla="*/ 0 w 469"/>
                <a:gd name="T15" fmla="*/ 1 h 868"/>
                <a:gd name="T16" fmla="*/ 0 w 469"/>
                <a:gd name="T17" fmla="*/ 1 h 868"/>
                <a:gd name="T18" fmla="*/ 0 w 469"/>
                <a:gd name="T19" fmla="*/ 1 h 868"/>
                <a:gd name="T20" fmla="*/ 0 w 469"/>
                <a:gd name="T21" fmla="*/ 1 h 868"/>
                <a:gd name="T22" fmla="*/ 0 w 469"/>
                <a:gd name="T23" fmla="*/ 1 h 868"/>
                <a:gd name="T24" fmla="*/ 0 w 469"/>
                <a:gd name="T25" fmla="*/ 1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7" name="Freeform 461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1 w 604"/>
                <a:gd name="T25" fmla="*/ 0 h 118"/>
                <a:gd name="T26" fmla="*/ 1 w 604"/>
                <a:gd name="T27" fmla="*/ 0 h 118"/>
                <a:gd name="T28" fmla="*/ 1 w 604"/>
                <a:gd name="T29" fmla="*/ 0 h 118"/>
                <a:gd name="T30" fmla="*/ 1 w 604"/>
                <a:gd name="T31" fmla="*/ 0 h 118"/>
                <a:gd name="T32" fmla="*/ 1 w 604"/>
                <a:gd name="T33" fmla="*/ 0 h 118"/>
                <a:gd name="T34" fmla="*/ 1 w 604"/>
                <a:gd name="T35" fmla="*/ 0 h 118"/>
                <a:gd name="T36" fmla="*/ 1 w 604"/>
                <a:gd name="T37" fmla="*/ 0 h 118"/>
                <a:gd name="T38" fmla="*/ 1 w 604"/>
                <a:gd name="T39" fmla="*/ 0 h 118"/>
                <a:gd name="T40" fmla="*/ 1 w 604"/>
                <a:gd name="T41" fmla="*/ 0 h 118"/>
                <a:gd name="T42" fmla="*/ 1 w 604"/>
                <a:gd name="T43" fmla="*/ 0 h 118"/>
                <a:gd name="T44" fmla="*/ 1 w 604"/>
                <a:gd name="T45" fmla="*/ 0 h 118"/>
                <a:gd name="T46" fmla="*/ 1 w 604"/>
                <a:gd name="T47" fmla="*/ 0 h 118"/>
                <a:gd name="T48" fmla="*/ 1 w 604"/>
                <a:gd name="T49" fmla="*/ 0 h 118"/>
                <a:gd name="T50" fmla="*/ 1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8" name="Freeform 462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1 w 1017"/>
                <a:gd name="T1" fmla="*/ 0 h 337"/>
                <a:gd name="T2" fmla="*/ 1 w 1017"/>
                <a:gd name="T3" fmla="*/ 0 h 337"/>
                <a:gd name="T4" fmla="*/ 1 w 1017"/>
                <a:gd name="T5" fmla="*/ 0 h 337"/>
                <a:gd name="T6" fmla="*/ 1 w 1017"/>
                <a:gd name="T7" fmla="*/ 0 h 337"/>
                <a:gd name="T8" fmla="*/ 1 w 1017"/>
                <a:gd name="T9" fmla="*/ 0 h 337"/>
                <a:gd name="T10" fmla="*/ 1 w 1017"/>
                <a:gd name="T11" fmla="*/ 0 h 337"/>
                <a:gd name="T12" fmla="*/ 1 w 1017"/>
                <a:gd name="T13" fmla="*/ 0 h 337"/>
                <a:gd name="T14" fmla="*/ 1 w 1017"/>
                <a:gd name="T15" fmla="*/ 0 h 337"/>
                <a:gd name="T16" fmla="*/ 1 w 1017"/>
                <a:gd name="T17" fmla="*/ 0 h 337"/>
                <a:gd name="T18" fmla="*/ 1 w 1017"/>
                <a:gd name="T19" fmla="*/ 0 h 337"/>
                <a:gd name="T20" fmla="*/ 1 w 1017"/>
                <a:gd name="T21" fmla="*/ 0 h 337"/>
                <a:gd name="T22" fmla="*/ 1 w 1017"/>
                <a:gd name="T23" fmla="*/ 0 h 337"/>
                <a:gd name="T24" fmla="*/ 1 w 1017"/>
                <a:gd name="T25" fmla="*/ 0 h 337"/>
                <a:gd name="T26" fmla="*/ 1 w 1017"/>
                <a:gd name="T27" fmla="*/ 0 h 337"/>
                <a:gd name="T28" fmla="*/ 1 w 1017"/>
                <a:gd name="T29" fmla="*/ 0 h 337"/>
                <a:gd name="T30" fmla="*/ 1 w 1017"/>
                <a:gd name="T31" fmla="*/ 0 h 337"/>
                <a:gd name="T32" fmla="*/ 1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1 w 1017"/>
                <a:gd name="T39" fmla="*/ 0 h 337"/>
                <a:gd name="T40" fmla="*/ 1 w 1017"/>
                <a:gd name="T41" fmla="*/ 0 h 337"/>
                <a:gd name="T42" fmla="*/ 1 w 1017"/>
                <a:gd name="T43" fmla="*/ 0 h 337"/>
                <a:gd name="T44" fmla="*/ 1 w 1017"/>
                <a:gd name="T45" fmla="*/ 0 h 337"/>
                <a:gd name="T46" fmla="*/ 1 w 1017"/>
                <a:gd name="T47" fmla="*/ 0 h 337"/>
                <a:gd name="T48" fmla="*/ 1 w 1017"/>
                <a:gd name="T49" fmla="*/ 0 h 337"/>
                <a:gd name="T50" fmla="*/ 1 w 1017"/>
                <a:gd name="T51" fmla="*/ 0 h 337"/>
                <a:gd name="T52" fmla="*/ 1 w 1017"/>
                <a:gd name="T53" fmla="*/ 0 h 337"/>
                <a:gd name="T54" fmla="*/ 1 w 1017"/>
                <a:gd name="T55" fmla="*/ 0 h 337"/>
                <a:gd name="T56" fmla="*/ 1 w 1017"/>
                <a:gd name="T57" fmla="*/ 0 h 337"/>
                <a:gd name="T58" fmla="*/ 1 w 1017"/>
                <a:gd name="T59" fmla="*/ 0 h 337"/>
                <a:gd name="T60" fmla="*/ 1 w 1017"/>
                <a:gd name="T61" fmla="*/ 0 h 337"/>
                <a:gd name="T62" fmla="*/ 1 w 1017"/>
                <a:gd name="T63" fmla="*/ 0 h 337"/>
                <a:gd name="T64" fmla="*/ 1 w 1017"/>
                <a:gd name="T65" fmla="*/ 0 h 337"/>
                <a:gd name="T66" fmla="*/ 1 w 1017"/>
                <a:gd name="T67" fmla="*/ 0 h 337"/>
                <a:gd name="T68" fmla="*/ 1 w 1017"/>
                <a:gd name="T69" fmla="*/ 0 h 337"/>
                <a:gd name="T70" fmla="*/ 1 w 1017"/>
                <a:gd name="T71" fmla="*/ 0 h 337"/>
                <a:gd name="T72" fmla="*/ 1 w 1017"/>
                <a:gd name="T73" fmla="*/ 0 h 337"/>
                <a:gd name="T74" fmla="*/ 1 w 1017"/>
                <a:gd name="T75" fmla="*/ 0 h 337"/>
                <a:gd name="T76" fmla="*/ 1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9" name="Freeform 463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1 w 1036"/>
                <a:gd name="T3" fmla="*/ 0 h 303"/>
                <a:gd name="T4" fmla="*/ 1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0" name="Freeform 464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1 w 1023"/>
                <a:gd name="T3" fmla="*/ 0 h 270"/>
                <a:gd name="T4" fmla="*/ 1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1" name="Freeform 465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1 w 1028"/>
                <a:gd name="T3" fmla="*/ 0 h 299"/>
                <a:gd name="T4" fmla="*/ 1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653" name="Group 466"/>
          <p:cNvGrpSpPr>
            <a:grpSpLocks/>
          </p:cNvGrpSpPr>
          <p:nvPr/>
        </p:nvGrpSpPr>
        <p:grpSpPr bwMode="auto">
          <a:xfrm>
            <a:off x="5588000" y="4610100"/>
            <a:ext cx="338138" cy="282575"/>
            <a:chOff x="3899" y="3264"/>
            <a:chExt cx="213" cy="178"/>
          </a:xfrm>
        </p:grpSpPr>
        <p:sp>
          <p:nvSpPr>
            <p:cNvPr id="19814" name="Freeform 467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1 w 1913"/>
                <a:gd name="T1" fmla="*/ 0 h 1606"/>
                <a:gd name="T2" fmla="*/ 1 w 1913"/>
                <a:gd name="T3" fmla="*/ 0 h 1606"/>
                <a:gd name="T4" fmla="*/ 1 w 1913"/>
                <a:gd name="T5" fmla="*/ 0 h 1606"/>
                <a:gd name="T6" fmla="*/ 1 w 1913"/>
                <a:gd name="T7" fmla="*/ 0 h 1606"/>
                <a:gd name="T8" fmla="*/ 1 w 1913"/>
                <a:gd name="T9" fmla="*/ 0 h 1606"/>
                <a:gd name="T10" fmla="*/ 1 w 1913"/>
                <a:gd name="T11" fmla="*/ 0 h 1606"/>
                <a:gd name="T12" fmla="*/ 1 w 1913"/>
                <a:gd name="T13" fmla="*/ 0 h 1606"/>
                <a:gd name="T14" fmla="*/ 1 w 1913"/>
                <a:gd name="T15" fmla="*/ 0 h 1606"/>
                <a:gd name="T16" fmla="*/ 1 w 1913"/>
                <a:gd name="T17" fmla="*/ 0 h 1606"/>
                <a:gd name="T18" fmla="*/ 1 w 1913"/>
                <a:gd name="T19" fmla="*/ 0 h 1606"/>
                <a:gd name="T20" fmla="*/ 1 w 1913"/>
                <a:gd name="T21" fmla="*/ 0 h 1606"/>
                <a:gd name="T22" fmla="*/ 1 w 1913"/>
                <a:gd name="T23" fmla="*/ 0 h 1606"/>
                <a:gd name="T24" fmla="*/ 2 w 1913"/>
                <a:gd name="T25" fmla="*/ 0 h 1606"/>
                <a:gd name="T26" fmla="*/ 2 w 1913"/>
                <a:gd name="T27" fmla="*/ 0 h 1606"/>
                <a:gd name="T28" fmla="*/ 2 w 1913"/>
                <a:gd name="T29" fmla="*/ 0 h 1606"/>
                <a:gd name="T30" fmla="*/ 2 w 1913"/>
                <a:gd name="T31" fmla="*/ 0 h 1606"/>
                <a:gd name="T32" fmla="*/ 2 w 1913"/>
                <a:gd name="T33" fmla="*/ 0 h 1606"/>
                <a:gd name="T34" fmla="*/ 2 w 1913"/>
                <a:gd name="T35" fmla="*/ 0 h 1606"/>
                <a:gd name="T36" fmla="*/ 2 w 1913"/>
                <a:gd name="T37" fmla="*/ 0 h 1606"/>
                <a:gd name="T38" fmla="*/ 2 w 1913"/>
                <a:gd name="T39" fmla="*/ 0 h 1606"/>
                <a:gd name="T40" fmla="*/ 2 w 1913"/>
                <a:gd name="T41" fmla="*/ 0 h 1606"/>
                <a:gd name="T42" fmla="*/ 2 w 1913"/>
                <a:gd name="T43" fmla="*/ 1 h 1606"/>
                <a:gd name="T44" fmla="*/ 3 w 1913"/>
                <a:gd name="T45" fmla="*/ 1 h 1606"/>
                <a:gd name="T46" fmla="*/ 3 w 1913"/>
                <a:gd name="T47" fmla="*/ 2 h 1606"/>
                <a:gd name="T48" fmla="*/ 3 w 1913"/>
                <a:gd name="T49" fmla="*/ 2 h 1606"/>
                <a:gd name="T50" fmla="*/ 3 w 1913"/>
                <a:gd name="T51" fmla="*/ 2 h 1606"/>
                <a:gd name="T52" fmla="*/ 3 w 1913"/>
                <a:gd name="T53" fmla="*/ 2 h 1606"/>
                <a:gd name="T54" fmla="*/ 3 w 1913"/>
                <a:gd name="T55" fmla="*/ 2 h 1606"/>
                <a:gd name="T56" fmla="*/ 0 w 1913"/>
                <a:gd name="T57" fmla="*/ 2 h 1606"/>
                <a:gd name="T58" fmla="*/ 0 w 1913"/>
                <a:gd name="T59" fmla="*/ 2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1 w 1913"/>
                <a:gd name="T73" fmla="*/ 0 h 1606"/>
                <a:gd name="T74" fmla="*/ 1 w 1913"/>
                <a:gd name="T75" fmla="*/ 0 h 1606"/>
                <a:gd name="T76" fmla="*/ 1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5" name="Freeform 468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1 w 614"/>
                <a:gd name="T1" fmla="*/ 0 h 697"/>
                <a:gd name="T2" fmla="*/ 1 w 614"/>
                <a:gd name="T3" fmla="*/ 0 h 697"/>
                <a:gd name="T4" fmla="*/ 1 w 614"/>
                <a:gd name="T5" fmla="*/ 0 h 697"/>
                <a:gd name="T6" fmla="*/ 1 w 614"/>
                <a:gd name="T7" fmla="*/ 0 h 697"/>
                <a:gd name="T8" fmla="*/ 1 w 614"/>
                <a:gd name="T9" fmla="*/ 0 h 697"/>
                <a:gd name="T10" fmla="*/ 1 w 614"/>
                <a:gd name="T11" fmla="*/ 0 h 697"/>
                <a:gd name="T12" fmla="*/ 1 w 614"/>
                <a:gd name="T13" fmla="*/ 0 h 697"/>
                <a:gd name="T14" fmla="*/ 1 w 614"/>
                <a:gd name="T15" fmla="*/ 0 h 697"/>
                <a:gd name="T16" fmla="*/ 1 w 614"/>
                <a:gd name="T17" fmla="*/ 0 h 697"/>
                <a:gd name="T18" fmla="*/ 1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1 h 697"/>
                <a:gd name="T46" fmla="*/ 0 w 614"/>
                <a:gd name="T47" fmla="*/ 1 h 697"/>
                <a:gd name="T48" fmla="*/ 0 w 614"/>
                <a:gd name="T49" fmla="*/ 1 h 697"/>
                <a:gd name="T50" fmla="*/ 0 w 614"/>
                <a:gd name="T51" fmla="*/ 1 h 697"/>
                <a:gd name="T52" fmla="*/ 0 w 614"/>
                <a:gd name="T53" fmla="*/ 1 h 697"/>
                <a:gd name="T54" fmla="*/ 0 w 614"/>
                <a:gd name="T55" fmla="*/ 1 h 697"/>
                <a:gd name="T56" fmla="*/ 0 w 614"/>
                <a:gd name="T57" fmla="*/ 1 h 697"/>
                <a:gd name="T58" fmla="*/ 0 w 614"/>
                <a:gd name="T59" fmla="*/ 1 h 697"/>
                <a:gd name="T60" fmla="*/ 0 w 614"/>
                <a:gd name="T61" fmla="*/ 1 h 697"/>
                <a:gd name="T62" fmla="*/ 0 w 614"/>
                <a:gd name="T63" fmla="*/ 1 h 697"/>
                <a:gd name="T64" fmla="*/ 0 w 614"/>
                <a:gd name="T65" fmla="*/ 1 h 697"/>
                <a:gd name="T66" fmla="*/ 0 w 614"/>
                <a:gd name="T67" fmla="*/ 1 h 697"/>
                <a:gd name="T68" fmla="*/ 0 w 614"/>
                <a:gd name="T69" fmla="*/ 1 h 697"/>
                <a:gd name="T70" fmla="*/ 0 w 614"/>
                <a:gd name="T71" fmla="*/ 1 h 697"/>
                <a:gd name="T72" fmla="*/ 1 w 614"/>
                <a:gd name="T73" fmla="*/ 1 h 697"/>
                <a:gd name="T74" fmla="*/ 1 w 614"/>
                <a:gd name="T75" fmla="*/ 1 h 697"/>
                <a:gd name="T76" fmla="*/ 1 w 614"/>
                <a:gd name="T77" fmla="*/ 1 h 697"/>
                <a:gd name="T78" fmla="*/ 1 w 614"/>
                <a:gd name="T79" fmla="*/ 1 h 697"/>
                <a:gd name="T80" fmla="*/ 1 w 614"/>
                <a:gd name="T81" fmla="*/ 1 h 697"/>
                <a:gd name="T82" fmla="*/ 1 w 614"/>
                <a:gd name="T83" fmla="*/ 1 h 697"/>
                <a:gd name="T84" fmla="*/ 1 w 614"/>
                <a:gd name="T85" fmla="*/ 1 h 697"/>
                <a:gd name="T86" fmla="*/ 1 w 614"/>
                <a:gd name="T87" fmla="*/ 1 h 697"/>
                <a:gd name="T88" fmla="*/ 1 w 614"/>
                <a:gd name="T89" fmla="*/ 1 h 697"/>
                <a:gd name="T90" fmla="*/ 1 w 614"/>
                <a:gd name="T91" fmla="*/ 0 h 697"/>
                <a:gd name="T92" fmla="*/ 1 w 614"/>
                <a:gd name="T93" fmla="*/ 0 h 697"/>
                <a:gd name="T94" fmla="*/ 1 w 614"/>
                <a:gd name="T95" fmla="*/ 0 h 697"/>
                <a:gd name="T96" fmla="*/ 1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6" name="Freeform 469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1 h 693"/>
                <a:gd name="T2" fmla="*/ 0 w 1014"/>
                <a:gd name="T3" fmla="*/ 1 h 693"/>
                <a:gd name="T4" fmla="*/ 1 w 1014"/>
                <a:gd name="T5" fmla="*/ 1 h 693"/>
                <a:gd name="T6" fmla="*/ 1 w 1014"/>
                <a:gd name="T7" fmla="*/ 1 h 693"/>
                <a:gd name="T8" fmla="*/ 1 w 1014"/>
                <a:gd name="T9" fmla="*/ 1 h 693"/>
                <a:gd name="T10" fmla="*/ 1 w 1014"/>
                <a:gd name="T11" fmla="*/ 1 h 693"/>
                <a:gd name="T12" fmla="*/ 1 w 1014"/>
                <a:gd name="T13" fmla="*/ 1 h 693"/>
                <a:gd name="T14" fmla="*/ 1 w 1014"/>
                <a:gd name="T15" fmla="*/ 1 h 693"/>
                <a:gd name="T16" fmla="*/ 1 w 1014"/>
                <a:gd name="T17" fmla="*/ 1 h 693"/>
                <a:gd name="T18" fmla="*/ 1 w 1014"/>
                <a:gd name="T19" fmla="*/ 1 h 693"/>
                <a:gd name="T20" fmla="*/ 1 w 1014"/>
                <a:gd name="T21" fmla="*/ 1 h 693"/>
                <a:gd name="T22" fmla="*/ 1 w 1014"/>
                <a:gd name="T23" fmla="*/ 1 h 693"/>
                <a:gd name="T24" fmla="*/ 1 w 1014"/>
                <a:gd name="T25" fmla="*/ 1 h 693"/>
                <a:gd name="T26" fmla="*/ 1 w 1014"/>
                <a:gd name="T27" fmla="*/ 1 h 693"/>
                <a:gd name="T28" fmla="*/ 1 w 1014"/>
                <a:gd name="T29" fmla="*/ 0 h 693"/>
                <a:gd name="T30" fmla="*/ 1 w 1014"/>
                <a:gd name="T31" fmla="*/ 0 h 693"/>
                <a:gd name="T32" fmla="*/ 1 w 1014"/>
                <a:gd name="T33" fmla="*/ 0 h 693"/>
                <a:gd name="T34" fmla="*/ 1 w 1014"/>
                <a:gd name="T35" fmla="*/ 0 h 693"/>
                <a:gd name="T36" fmla="*/ 1 w 1014"/>
                <a:gd name="T37" fmla="*/ 0 h 693"/>
                <a:gd name="T38" fmla="*/ 1 w 1014"/>
                <a:gd name="T39" fmla="*/ 0 h 693"/>
                <a:gd name="T40" fmla="*/ 1 w 1014"/>
                <a:gd name="T41" fmla="*/ 0 h 693"/>
                <a:gd name="T42" fmla="*/ 1 w 1014"/>
                <a:gd name="T43" fmla="*/ 0 h 693"/>
                <a:gd name="T44" fmla="*/ 1 w 1014"/>
                <a:gd name="T45" fmla="*/ 0 h 693"/>
                <a:gd name="T46" fmla="*/ 1 w 1014"/>
                <a:gd name="T47" fmla="*/ 0 h 693"/>
                <a:gd name="T48" fmla="*/ 1 w 1014"/>
                <a:gd name="T49" fmla="*/ 0 h 693"/>
                <a:gd name="T50" fmla="*/ 1 w 1014"/>
                <a:gd name="T51" fmla="*/ 0 h 693"/>
                <a:gd name="T52" fmla="*/ 1 w 1014"/>
                <a:gd name="T53" fmla="*/ 0 h 693"/>
                <a:gd name="T54" fmla="*/ 1 w 1014"/>
                <a:gd name="T55" fmla="*/ 0 h 693"/>
                <a:gd name="T56" fmla="*/ 1 w 1014"/>
                <a:gd name="T57" fmla="*/ 0 h 693"/>
                <a:gd name="T58" fmla="*/ 1 w 1014"/>
                <a:gd name="T59" fmla="*/ 0 h 693"/>
                <a:gd name="T60" fmla="*/ 1 w 1014"/>
                <a:gd name="T61" fmla="*/ 0 h 693"/>
                <a:gd name="T62" fmla="*/ 1 w 1014"/>
                <a:gd name="T63" fmla="*/ 0 h 693"/>
                <a:gd name="T64" fmla="*/ 1 w 1014"/>
                <a:gd name="T65" fmla="*/ 0 h 693"/>
                <a:gd name="T66" fmla="*/ 1 w 1014"/>
                <a:gd name="T67" fmla="*/ 1 h 693"/>
                <a:gd name="T68" fmla="*/ 1 w 1014"/>
                <a:gd name="T69" fmla="*/ 1 h 693"/>
                <a:gd name="T70" fmla="*/ 1 w 1014"/>
                <a:gd name="T71" fmla="*/ 1 h 693"/>
                <a:gd name="T72" fmla="*/ 1 w 1014"/>
                <a:gd name="T73" fmla="*/ 1 h 693"/>
                <a:gd name="T74" fmla="*/ 1 w 1014"/>
                <a:gd name="T75" fmla="*/ 1 h 693"/>
                <a:gd name="T76" fmla="*/ 1 w 1014"/>
                <a:gd name="T77" fmla="*/ 1 h 693"/>
                <a:gd name="T78" fmla="*/ 1 w 1014"/>
                <a:gd name="T79" fmla="*/ 1 h 693"/>
                <a:gd name="T80" fmla="*/ 1 w 1014"/>
                <a:gd name="T81" fmla="*/ 1 h 693"/>
                <a:gd name="T82" fmla="*/ 1 w 1014"/>
                <a:gd name="T83" fmla="*/ 1 h 693"/>
                <a:gd name="T84" fmla="*/ 1 w 1014"/>
                <a:gd name="T85" fmla="*/ 1 h 693"/>
                <a:gd name="T86" fmla="*/ 1 w 1014"/>
                <a:gd name="T87" fmla="*/ 1 h 693"/>
                <a:gd name="T88" fmla="*/ 1 w 1014"/>
                <a:gd name="T89" fmla="*/ 1 h 693"/>
                <a:gd name="T90" fmla="*/ 1 w 1014"/>
                <a:gd name="T91" fmla="*/ 1 h 693"/>
                <a:gd name="T92" fmla="*/ 1 w 1014"/>
                <a:gd name="T93" fmla="*/ 1 h 693"/>
                <a:gd name="T94" fmla="*/ 1 w 1014"/>
                <a:gd name="T95" fmla="*/ 1 h 693"/>
                <a:gd name="T96" fmla="*/ 1 w 1014"/>
                <a:gd name="T97" fmla="*/ 1 h 693"/>
                <a:gd name="T98" fmla="*/ 1 w 1014"/>
                <a:gd name="T99" fmla="*/ 1 h 693"/>
                <a:gd name="T100" fmla="*/ 1 w 1014"/>
                <a:gd name="T101" fmla="*/ 1 h 693"/>
                <a:gd name="T102" fmla="*/ 1 w 1014"/>
                <a:gd name="T103" fmla="*/ 1 h 693"/>
                <a:gd name="T104" fmla="*/ 0 w 1014"/>
                <a:gd name="T105" fmla="*/ 1 h 693"/>
                <a:gd name="T106" fmla="*/ 0 w 1014"/>
                <a:gd name="T107" fmla="*/ 1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7" name="Freeform 470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1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1 w 745"/>
                <a:gd name="T7" fmla="*/ 0 h 240"/>
                <a:gd name="T8" fmla="*/ 1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8" name="Freeform 471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9" name="Freeform 472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0" name="Freeform 473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2 w 1254"/>
                <a:gd name="T35" fmla="*/ 0 h 415"/>
                <a:gd name="T36" fmla="*/ 2 w 1254"/>
                <a:gd name="T37" fmla="*/ 0 h 415"/>
                <a:gd name="T38" fmla="*/ 2 w 1254"/>
                <a:gd name="T39" fmla="*/ 0 h 415"/>
                <a:gd name="T40" fmla="*/ 2 w 1254"/>
                <a:gd name="T41" fmla="*/ 0 h 415"/>
                <a:gd name="T42" fmla="*/ 2 w 1254"/>
                <a:gd name="T43" fmla="*/ 0 h 415"/>
                <a:gd name="T44" fmla="*/ 2 w 1254"/>
                <a:gd name="T45" fmla="*/ 0 h 415"/>
                <a:gd name="T46" fmla="*/ 2 w 1254"/>
                <a:gd name="T47" fmla="*/ 0 h 415"/>
                <a:gd name="T48" fmla="*/ 2 w 1254"/>
                <a:gd name="T49" fmla="*/ 0 h 415"/>
                <a:gd name="T50" fmla="*/ 2 w 1254"/>
                <a:gd name="T51" fmla="*/ 0 h 415"/>
                <a:gd name="T52" fmla="*/ 2 w 1254"/>
                <a:gd name="T53" fmla="*/ 0 h 415"/>
                <a:gd name="T54" fmla="*/ 2 w 1254"/>
                <a:gd name="T55" fmla="*/ 0 h 415"/>
                <a:gd name="T56" fmla="*/ 1 w 1254"/>
                <a:gd name="T57" fmla="*/ 0 h 415"/>
                <a:gd name="T58" fmla="*/ 1 w 1254"/>
                <a:gd name="T59" fmla="*/ 1 h 415"/>
                <a:gd name="T60" fmla="*/ 1 w 1254"/>
                <a:gd name="T61" fmla="*/ 1 h 415"/>
                <a:gd name="T62" fmla="*/ 1 w 1254"/>
                <a:gd name="T63" fmla="*/ 1 h 415"/>
                <a:gd name="T64" fmla="*/ 1 w 1254"/>
                <a:gd name="T65" fmla="*/ 1 h 415"/>
                <a:gd name="T66" fmla="*/ 1 w 1254"/>
                <a:gd name="T67" fmla="*/ 1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1" name="Freeform 474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1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2" name="Freeform 475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1 h 947"/>
                <a:gd name="T36" fmla="*/ 0 w 238"/>
                <a:gd name="T37" fmla="*/ 1 h 947"/>
                <a:gd name="T38" fmla="*/ 0 w 238"/>
                <a:gd name="T39" fmla="*/ 1 h 947"/>
                <a:gd name="T40" fmla="*/ 0 w 238"/>
                <a:gd name="T41" fmla="*/ 1 h 947"/>
                <a:gd name="T42" fmla="*/ 0 w 238"/>
                <a:gd name="T43" fmla="*/ 1 h 947"/>
                <a:gd name="T44" fmla="*/ 0 w 238"/>
                <a:gd name="T45" fmla="*/ 1 h 947"/>
                <a:gd name="T46" fmla="*/ 0 w 238"/>
                <a:gd name="T47" fmla="*/ 1 h 947"/>
                <a:gd name="T48" fmla="*/ 0 w 238"/>
                <a:gd name="T49" fmla="*/ 1 h 947"/>
                <a:gd name="T50" fmla="*/ 0 w 238"/>
                <a:gd name="T51" fmla="*/ 1 h 947"/>
                <a:gd name="T52" fmla="*/ 0 w 238"/>
                <a:gd name="T53" fmla="*/ 1 h 947"/>
                <a:gd name="T54" fmla="*/ 0 w 238"/>
                <a:gd name="T55" fmla="*/ 1 h 947"/>
                <a:gd name="T56" fmla="*/ 0 w 238"/>
                <a:gd name="T57" fmla="*/ 1 h 947"/>
                <a:gd name="T58" fmla="*/ 0 w 238"/>
                <a:gd name="T59" fmla="*/ 1 h 947"/>
                <a:gd name="T60" fmla="*/ 0 w 238"/>
                <a:gd name="T61" fmla="*/ 1 h 947"/>
                <a:gd name="T62" fmla="*/ 0 w 238"/>
                <a:gd name="T63" fmla="*/ 1 h 947"/>
                <a:gd name="T64" fmla="*/ 0 w 238"/>
                <a:gd name="T65" fmla="*/ 1 h 947"/>
                <a:gd name="T66" fmla="*/ 0 w 238"/>
                <a:gd name="T67" fmla="*/ 1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3" name="Freeform 476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1 h 799"/>
                <a:gd name="T36" fmla="*/ 0 w 203"/>
                <a:gd name="T37" fmla="*/ 1 h 799"/>
                <a:gd name="T38" fmla="*/ 0 w 203"/>
                <a:gd name="T39" fmla="*/ 1 h 799"/>
                <a:gd name="T40" fmla="*/ 0 w 203"/>
                <a:gd name="T41" fmla="*/ 1 h 799"/>
                <a:gd name="T42" fmla="*/ 0 w 203"/>
                <a:gd name="T43" fmla="*/ 1 h 799"/>
                <a:gd name="T44" fmla="*/ 0 w 203"/>
                <a:gd name="T45" fmla="*/ 1 h 799"/>
                <a:gd name="T46" fmla="*/ 0 w 203"/>
                <a:gd name="T47" fmla="*/ 1 h 799"/>
                <a:gd name="T48" fmla="*/ 0 w 203"/>
                <a:gd name="T49" fmla="*/ 1 h 799"/>
                <a:gd name="T50" fmla="*/ 0 w 203"/>
                <a:gd name="T51" fmla="*/ 1 h 799"/>
                <a:gd name="T52" fmla="*/ 0 w 203"/>
                <a:gd name="T53" fmla="*/ 1 h 799"/>
                <a:gd name="T54" fmla="*/ 0 w 203"/>
                <a:gd name="T55" fmla="*/ 1 h 799"/>
                <a:gd name="T56" fmla="*/ 0 w 203"/>
                <a:gd name="T57" fmla="*/ 1 h 799"/>
                <a:gd name="T58" fmla="*/ 0 w 203"/>
                <a:gd name="T59" fmla="*/ 1 h 799"/>
                <a:gd name="T60" fmla="*/ 0 w 203"/>
                <a:gd name="T61" fmla="*/ 1 h 799"/>
                <a:gd name="T62" fmla="*/ 0 w 203"/>
                <a:gd name="T63" fmla="*/ 1 h 799"/>
                <a:gd name="T64" fmla="*/ 0 w 203"/>
                <a:gd name="T65" fmla="*/ 1 h 799"/>
                <a:gd name="T66" fmla="*/ 0 w 203"/>
                <a:gd name="T67" fmla="*/ 1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4" name="Freeform 477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1 h 650"/>
                <a:gd name="T36" fmla="*/ 0 w 171"/>
                <a:gd name="T37" fmla="*/ 1 h 650"/>
                <a:gd name="T38" fmla="*/ 0 w 171"/>
                <a:gd name="T39" fmla="*/ 1 h 650"/>
                <a:gd name="T40" fmla="*/ 0 w 171"/>
                <a:gd name="T41" fmla="*/ 1 h 650"/>
                <a:gd name="T42" fmla="*/ 0 w 171"/>
                <a:gd name="T43" fmla="*/ 1 h 650"/>
                <a:gd name="T44" fmla="*/ 0 w 171"/>
                <a:gd name="T45" fmla="*/ 1 h 650"/>
                <a:gd name="T46" fmla="*/ 0 w 171"/>
                <a:gd name="T47" fmla="*/ 1 h 650"/>
                <a:gd name="T48" fmla="*/ 0 w 171"/>
                <a:gd name="T49" fmla="*/ 1 h 650"/>
                <a:gd name="T50" fmla="*/ 0 w 171"/>
                <a:gd name="T51" fmla="*/ 1 h 650"/>
                <a:gd name="T52" fmla="*/ 0 w 171"/>
                <a:gd name="T53" fmla="*/ 1 h 650"/>
                <a:gd name="T54" fmla="*/ 0 w 171"/>
                <a:gd name="T55" fmla="*/ 1 h 650"/>
                <a:gd name="T56" fmla="*/ 0 w 171"/>
                <a:gd name="T57" fmla="*/ 1 h 650"/>
                <a:gd name="T58" fmla="*/ 0 w 171"/>
                <a:gd name="T59" fmla="*/ 1 h 650"/>
                <a:gd name="T60" fmla="*/ 0 w 171"/>
                <a:gd name="T61" fmla="*/ 1 h 650"/>
                <a:gd name="T62" fmla="*/ 0 w 171"/>
                <a:gd name="T63" fmla="*/ 1 h 650"/>
                <a:gd name="T64" fmla="*/ 0 w 171"/>
                <a:gd name="T65" fmla="*/ 1 h 650"/>
                <a:gd name="T66" fmla="*/ 0 w 171"/>
                <a:gd name="T67" fmla="*/ 1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5" name="Freeform 478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1 h 502"/>
                <a:gd name="T20" fmla="*/ 0 w 138"/>
                <a:gd name="T21" fmla="*/ 1 h 502"/>
                <a:gd name="T22" fmla="*/ 0 w 138"/>
                <a:gd name="T23" fmla="*/ 1 h 502"/>
                <a:gd name="T24" fmla="*/ 0 w 138"/>
                <a:gd name="T25" fmla="*/ 1 h 502"/>
                <a:gd name="T26" fmla="*/ 0 w 138"/>
                <a:gd name="T27" fmla="*/ 1 h 502"/>
                <a:gd name="T28" fmla="*/ 0 w 138"/>
                <a:gd name="T29" fmla="*/ 1 h 502"/>
                <a:gd name="T30" fmla="*/ 0 w 138"/>
                <a:gd name="T31" fmla="*/ 1 h 502"/>
                <a:gd name="T32" fmla="*/ 0 w 138"/>
                <a:gd name="T33" fmla="*/ 1 h 502"/>
                <a:gd name="T34" fmla="*/ 0 w 138"/>
                <a:gd name="T35" fmla="*/ 1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6" name="Freeform 479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1 h 353"/>
                <a:gd name="T20" fmla="*/ 0 w 104"/>
                <a:gd name="T21" fmla="*/ 1 h 353"/>
                <a:gd name="T22" fmla="*/ 0 w 104"/>
                <a:gd name="T23" fmla="*/ 1 h 353"/>
                <a:gd name="T24" fmla="*/ 0 w 104"/>
                <a:gd name="T25" fmla="*/ 1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7" name="Freeform 480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8" name="Freeform 481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9" name="Freeform 482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0" name="Freeform 483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1" name="Freeform 484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1 h 712"/>
                <a:gd name="T14" fmla="*/ 0 w 148"/>
                <a:gd name="T15" fmla="*/ 1 h 712"/>
                <a:gd name="T16" fmla="*/ 0 w 148"/>
                <a:gd name="T17" fmla="*/ 1 h 712"/>
                <a:gd name="T18" fmla="*/ 0 w 148"/>
                <a:gd name="T19" fmla="*/ 1 h 712"/>
                <a:gd name="T20" fmla="*/ 0 w 148"/>
                <a:gd name="T21" fmla="*/ 1 h 712"/>
                <a:gd name="T22" fmla="*/ 0 w 148"/>
                <a:gd name="T23" fmla="*/ 1 h 712"/>
                <a:gd name="T24" fmla="*/ 0 w 148"/>
                <a:gd name="T25" fmla="*/ 1 h 712"/>
                <a:gd name="T26" fmla="*/ 0 w 148"/>
                <a:gd name="T27" fmla="*/ 1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2" name="Freeform 485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1 h 795"/>
                <a:gd name="T14" fmla="*/ 0 w 201"/>
                <a:gd name="T15" fmla="*/ 1 h 795"/>
                <a:gd name="T16" fmla="*/ 0 w 201"/>
                <a:gd name="T17" fmla="*/ 1 h 795"/>
                <a:gd name="T18" fmla="*/ 0 w 201"/>
                <a:gd name="T19" fmla="*/ 1 h 795"/>
                <a:gd name="T20" fmla="*/ 0 w 201"/>
                <a:gd name="T21" fmla="*/ 1 h 795"/>
                <a:gd name="T22" fmla="*/ 0 w 201"/>
                <a:gd name="T23" fmla="*/ 1 h 795"/>
                <a:gd name="T24" fmla="*/ 0 w 201"/>
                <a:gd name="T25" fmla="*/ 1 h 795"/>
                <a:gd name="T26" fmla="*/ 0 w 201"/>
                <a:gd name="T27" fmla="*/ 1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3" name="Freeform 486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1 h 622"/>
                <a:gd name="T14" fmla="*/ 0 w 129"/>
                <a:gd name="T15" fmla="*/ 1 h 622"/>
                <a:gd name="T16" fmla="*/ 0 w 129"/>
                <a:gd name="T17" fmla="*/ 1 h 622"/>
                <a:gd name="T18" fmla="*/ 0 w 129"/>
                <a:gd name="T19" fmla="*/ 1 h 622"/>
                <a:gd name="T20" fmla="*/ 0 w 129"/>
                <a:gd name="T21" fmla="*/ 1 h 622"/>
                <a:gd name="T22" fmla="*/ 0 w 129"/>
                <a:gd name="T23" fmla="*/ 1 h 622"/>
                <a:gd name="T24" fmla="*/ 0 w 129"/>
                <a:gd name="T25" fmla="*/ 1 h 622"/>
                <a:gd name="T26" fmla="*/ 0 w 129"/>
                <a:gd name="T27" fmla="*/ 1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4" name="Freeform 487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1 h 531"/>
                <a:gd name="T16" fmla="*/ 0 w 110"/>
                <a:gd name="T17" fmla="*/ 1 h 531"/>
                <a:gd name="T18" fmla="*/ 0 w 110"/>
                <a:gd name="T19" fmla="*/ 1 h 531"/>
                <a:gd name="T20" fmla="*/ 0 w 110"/>
                <a:gd name="T21" fmla="*/ 1 h 531"/>
                <a:gd name="T22" fmla="*/ 0 w 110"/>
                <a:gd name="T23" fmla="*/ 1 h 531"/>
                <a:gd name="T24" fmla="*/ 0 w 110"/>
                <a:gd name="T25" fmla="*/ 1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5" name="Freeform 488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1 h 438"/>
                <a:gd name="T18" fmla="*/ 0 w 92"/>
                <a:gd name="T19" fmla="*/ 1 h 438"/>
                <a:gd name="T20" fmla="*/ 0 w 92"/>
                <a:gd name="T21" fmla="*/ 1 h 438"/>
                <a:gd name="T22" fmla="*/ 0 w 92"/>
                <a:gd name="T23" fmla="*/ 1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6" name="Freeform 489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7" name="Freeform 490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8" name="Freeform 491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1 h 693"/>
                <a:gd name="T16" fmla="*/ 0 w 176"/>
                <a:gd name="T17" fmla="*/ 1 h 693"/>
                <a:gd name="T18" fmla="*/ 0 w 176"/>
                <a:gd name="T19" fmla="*/ 1 h 693"/>
                <a:gd name="T20" fmla="*/ 0 w 176"/>
                <a:gd name="T21" fmla="*/ 1 h 693"/>
                <a:gd name="T22" fmla="*/ 0 w 176"/>
                <a:gd name="T23" fmla="*/ 1 h 693"/>
                <a:gd name="T24" fmla="*/ 0 w 176"/>
                <a:gd name="T25" fmla="*/ 1 h 693"/>
                <a:gd name="T26" fmla="*/ 0 w 176"/>
                <a:gd name="T27" fmla="*/ 1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9" name="Freeform 492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1 h 592"/>
                <a:gd name="T16" fmla="*/ 0 w 149"/>
                <a:gd name="T17" fmla="*/ 1 h 592"/>
                <a:gd name="T18" fmla="*/ 0 w 149"/>
                <a:gd name="T19" fmla="*/ 1 h 592"/>
                <a:gd name="T20" fmla="*/ 0 w 149"/>
                <a:gd name="T21" fmla="*/ 1 h 592"/>
                <a:gd name="T22" fmla="*/ 0 w 149"/>
                <a:gd name="T23" fmla="*/ 1 h 592"/>
                <a:gd name="T24" fmla="*/ 0 w 149"/>
                <a:gd name="T25" fmla="*/ 1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0" name="Freeform 493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1 h 490"/>
                <a:gd name="T18" fmla="*/ 0 w 124"/>
                <a:gd name="T19" fmla="*/ 1 h 490"/>
                <a:gd name="T20" fmla="*/ 0 w 124"/>
                <a:gd name="T21" fmla="*/ 1 h 490"/>
                <a:gd name="T22" fmla="*/ 0 w 124"/>
                <a:gd name="T23" fmla="*/ 1 h 490"/>
                <a:gd name="T24" fmla="*/ 0 w 124"/>
                <a:gd name="T25" fmla="*/ 1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1" name="Freeform 494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1 h 389"/>
                <a:gd name="T18" fmla="*/ 0 w 99"/>
                <a:gd name="T19" fmla="*/ 1 h 389"/>
                <a:gd name="T20" fmla="*/ 0 w 99"/>
                <a:gd name="T21" fmla="*/ 1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2" name="Freeform 495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3" name="Rectangle 496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4" name="Freeform 497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1 h 418"/>
                <a:gd name="T18" fmla="*/ 0 w 354"/>
                <a:gd name="T19" fmla="*/ 1 h 418"/>
                <a:gd name="T20" fmla="*/ 0 w 354"/>
                <a:gd name="T21" fmla="*/ 1 h 418"/>
                <a:gd name="T22" fmla="*/ 0 w 354"/>
                <a:gd name="T23" fmla="*/ 1 h 418"/>
                <a:gd name="T24" fmla="*/ 0 w 354"/>
                <a:gd name="T25" fmla="*/ 1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5" name="Freeform 498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6" name="Freeform 499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7" name="Freeform 500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1 h 868"/>
                <a:gd name="T4" fmla="*/ 0 w 469"/>
                <a:gd name="T5" fmla="*/ 1 h 868"/>
                <a:gd name="T6" fmla="*/ 0 w 469"/>
                <a:gd name="T7" fmla="*/ 1 h 868"/>
                <a:gd name="T8" fmla="*/ 1 w 469"/>
                <a:gd name="T9" fmla="*/ 1 h 868"/>
                <a:gd name="T10" fmla="*/ 1 w 469"/>
                <a:gd name="T11" fmla="*/ 1 h 868"/>
                <a:gd name="T12" fmla="*/ 0 w 469"/>
                <a:gd name="T13" fmla="*/ 1 h 868"/>
                <a:gd name="T14" fmla="*/ 0 w 469"/>
                <a:gd name="T15" fmla="*/ 1 h 868"/>
                <a:gd name="T16" fmla="*/ 0 w 469"/>
                <a:gd name="T17" fmla="*/ 1 h 868"/>
                <a:gd name="T18" fmla="*/ 0 w 469"/>
                <a:gd name="T19" fmla="*/ 1 h 868"/>
                <a:gd name="T20" fmla="*/ 0 w 469"/>
                <a:gd name="T21" fmla="*/ 1 h 868"/>
                <a:gd name="T22" fmla="*/ 0 w 469"/>
                <a:gd name="T23" fmla="*/ 1 h 868"/>
                <a:gd name="T24" fmla="*/ 0 w 469"/>
                <a:gd name="T25" fmla="*/ 1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8" name="Freeform 501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1 w 604"/>
                <a:gd name="T25" fmla="*/ 0 h 118"/>
                <a:gd name="T26" fmla="*/ 1 w 604"/>
                <a:gd name="T27" fmla="*/ 0 h 118"/>
                <a:gd name="T28" fmla="*/ 1 w 604"/>
                <a:gd name="T29" fmla="*/ 0 h 118"/>
                <a:gd name="T30" fmla="*/ 1 w 604"/>
                <a:gd name="T31" fmla="*/ 0 h 118"/>
                <a:gd name="T32" fmla="*/ 1 w 604"/>
                <a:gd name="T33" fmla="*/ 0 h 118"/>
                <a:gd name="T34" fmla="*/ 1 w 604"/>
                <a:gd name="T35" fmla="*/ 0 h 118"/>
                <a:gd name="T36" fmla="*/ 1 w 604"/>
                <a:gd name="T37" fmla="*/ 0 h 118"/>
                <a:gd name="T38" fmla="*/ 1 w 604"/>
                <a:gd name="T39" fmla="*/ 0 h 118"/>
                <a:gd name="T40" fmla="*/ 1 w 604"/>
                <a:gd name="T41" fmla="*/ 0 h 118"/>
                <a:gd name="T42" fmla="*/ 1 w 604"/>
                <a:gd name="T43" fmla="*/ 0 h 118"/>
                <a:gd name="T44" fmla="*/ 1 w 604"/>
                <a:gd name="T45" fmla="*/ 0 h 118"/>
                <a:gd name="T46" fmla="*/ 1 w 604"/>
                <a:gd name="T47" fmla="*/ 0 h 118"/>
                <a:gd name="T48" fmla="*/ 1 w 604"/>
                <a:gd name="T49" fmla="*/ 0 h 118"/>
                <a:gd name="T50" fmla="*/ 1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9" name="Freeform 502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1 w 1017"/>
                <a:gd name="T1" fmla="*/ 0 h 337"/>
                <a:gd name="T2" fmla="*/ 1 w 1017"/>
                <a:gd name="T3" fmla="*/ 0 h 337"/>
                <a:gd name="T4" fmla="*/ 1 w 1017"/>
                <a:gd name="T5" fmla="*/ 0 h 337"/>
                <a:gd name="T6" fmla="*/ 1 w 1017"/>
                <a:gd name="T7" fmla="*/ 0 h 337"/>
                <a:gd name="T8" fmla="*/ 1 w 1017"/>
                <a:gd name="T9" fmla="*/ 0 h 337"/>
                <a:gd name="T10" fmla="*/ 1 w 1017"/>
                <a:gd name="T11" fmla="*/ 0 h 337"/>
                <a:gd name="T12" fmla="*/ 1 w 1017"/>
                <a:gd name="T13" fmla="*/ 0 h 337"/>
                <a:gd name="T14" fmla="*/ 1 w 1017"/>
                <a:gd name="T15" fmla="*/ 0 h 337"/>
                <a:gd name="T16" fmla="*/ 1 w 1017"/>
                <a:gd name="T17" fmla="*/ 0 h 337"/>
                <a:gd name="T18" fmla="*/ 1 w 1017"/>
                <a:gd name="T19" fmla="*/ 0 h 337"/>
                <a:gd name="T20" fmla="*/ 1 w 1017"/>
                <a:gd name="T21" fmla="*/ 0 h 337"/>
                <a:gd name="T22" fmla="*/ 1 w 1017"/>
                <a:gd name="T23" fmla="*/ 0 h 337"/>
                <a:gd name="T24" fmla="*/ 1 w 1017"/>
                <a:gd name="T25" fmla="*/ 0 h 337"/>
                <a:gd name="T26" fmla="*/ 1 w 1017"/>
                <a:gd name="T27" fmla="*/ 0 h 337"/>
                <a:gd name="T28" fmla="*/ 1 w 1017"/>
                <a:gd name="T29" fmla="*/ 0 h 337"/>
                <a:gd name="T30" fmla="*/ 1 w 1017"/>
                <a:gd name="T31" fmla="*/ 0 h 337"/>
                <a:gd name="T32" fmla="*/ 1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1 w 1017"/>
                <a:gd name="T39" fmla="*/ 0 h 337"/>
                <a:gd name="T40" fmla="*/ 1 w 1017"/>
                <a:gd name="T41" fmla="*/ 0 h 337"/>
                <a:gd name="T42" fmla="*/ 1 w 1017"/>
                <a:gd name="T43" fmla="*/ 0 h 337"/>
                <a:gd name="T44" fmla="*/ 1 w 1017"/>
                <a:gd name="T45" fmla="*/ 0 h 337"/>
                <a:gd name="T46" fmla="*/ 1 w 1017"/>
                <a:gd name="T47" fmla="*/ 0 h 337"/>
                <a:gd name="T48" fmla="*/ 1 w 1017"/>
                <a:gd name="T49" fmla="*/ 0 h 337"/>
                <a:gd name="T50" fmla="*/ 1 w 1017"/>
                <a:gd name="T51" fmla="*/ 0 h 337"/>
                <a:gd name="T52" fmla="*/ 1 w 1017"/>
                <a:gd name="T53" fmla="*/ 0 h 337"/>
                <a:gd name="T54" fmla="*/ 1 w 1017"/>
                <a:gd name="T55" fmla="*/ 0 h 337"/>
                <a:gd name="T56" fmla="*/ 1 w 1017"/>
                <a:gd name="T57" fmla="*/ 0 h 337"/>
                <a:gd name="T58" fmla="*/ 1 w 1017"/>
                <a:gd name="T59" fmla="*/ 0 h 337"/>
                <a:gd name="T60" fmla="*/ 1 w 1017"/>
                <a:gd name="T61" fmla="*/ 0 h 337"/>
                <a:gd name="T62" fmla="*/ 1 w 1017"/>
                <a:gd name="T63" fmla="*/ 0 h 337"/>
                <a:gd name="T64" fmla="*/ 1 w 1017"/>
                <a:gd name="T65" fmla="*/ 0 h 337"/>
                <a:gd name="T66" fmla="*/ 1 w 1017"/>
                <a:gd name="T67" fmla="*/ 0 h 337"/>
                <a:gd name="T68" fmla="*/ 1 w 1017"/>
                <a:gd name="T69" fmla="*/ 0 h 337"/>
                <a:gd name="T70" fmla="*/ 1 w 1017"/>
                <a:gd name="T71" fmla="*/ 0 h 337"/>
                <a:gd name="T72" fmla="*/ 1 w 1017"/>
                <a:gd name="T73" fmla="*/ 0 h 337"/>
                <a:gd name="T74" fmla="*/ 1 w 1017"/>
                <a:gd name="T75" fmla="*/ 0 h 337"/>
                <a:gd name="T76" fmla="*/ 1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0" name="Freeform 503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1 w 1036"/>
                <a:gd name="T3" fmla="*/ 0 h 303"/>
                <a:gd name="T4" fmla="*/ 1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1" name="Freeform 504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1 w 1023"/>
                <a:gd name="T3" fmla="*/ 0 h 270"/>
                <a:gd name="T4" fmla="*/ 1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2" name="Freeform 505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1 w 1028"/>
                <a:gd name="T3" fmla="*/ 0 h 299"/>
                <a:gd name="T4" fmla="*/ 1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654" name="Group 506"/>
          <p:cNvGrpSpPr>
            <a:grpSpLocks/>
          </p:cNvGrpSpPr>
          <p:nvPr/>
        </p:nvGrpSpPr>
        <p:grpSpPr bwMode="auto">
          <a:xfrm>
            <a:off x="5792788" y="3178175"/>
            <a:ext cx="338137" cy="282575"/>
            <a:chOff x="3899" y="3264"/>
            <a:chExt cx="213" cy="178"/>
          </a:xfrm>
        </p:grpSpPr>
        <p:sp>
          <p:nvSpPr>
            <p:cNvPr id="19775" name="Freeform 507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1 w 1913"/>
                <a:gd name="T1" fmla="*/ 0 h 1606"/>
                <a:gd name="T2" fmla="*/ 1 w 1913"/>
                <a:gd name="T3" fmla="*/ 0 h 1606"/>
                <a:gd name="T4" fmla="*/ 1 w 1913"/>
                <a:gd name="T5" fmla="*/ 0 h 1606"/>
                <a:gd name="T6" fmla="*/ 1 w 1913"/>
                <a:gd name="T7" fmla="*/ 0 h 1606"/>
                <a:gd name="T8" fmla="*/ 1 w 1913"/>
                <a:gd name="T9" fmla="*/ 0 h 1606"/>
                <a:gd name="T10" fmla="*/ 1 w 1913"/>
                <a:gd name="T11" fmla="*/ 0 h 1606"/>
                <a:gd name="T12" fmla="*/ 1 w 1913"/>
                <a:gd name="T13" fmla="*/ 0 h 1606"/>
                <a:gd name="T14" fmla="*/ 1 w 1913"/>
                <a:gd name="T15" fmla="*/ 0 h 1606"/>
                <a:gd name="T16" fmla="*/ 1 w 1913"/>
                <a:gd name="T17" fmla="*/ 0 h 1606"/>
                <a:gd name="T18" fmla="*/ 1 w 1913"/>
                <a:gd name="T19" fmla="*/ 0 h 1606"/>
                <a:gd name="T20" fmla="*/ 1 w 1913"/>
                <a:gd name="T21" fmla="*/ 0 h 1606"/>
                <a:gd name="T22" fmla="*/ 1 w 1913"/>
                <a:gd name="T23" fmla="*/ 0 h 1606"/>
                <a:gd name="T24" fmla="*/ 2 w 1913"/>
                <a:gd name="T25" fmla="*/ 0 h 1606"/>
                <a:gd name="T26" fmla="*/ 2 w 1913"/>
                <a:gd name="T27" fmla="*/ 0 h 1606"/>
                <a:gd name="T28" fmla="*/ 2 w 1913"/>
                <a:gd name="T29" fmla="*/ 0 h 1606"/>
                <a:gd name="T30" fmla="*/ 2 w 1913"/>
                <a:gd name="T31" fmla="*/ 0 h 1606"/>
                <a:gd name="T32" fmla="*/ 2 w 1913"/>
                <a:gd name="T33" fmla="*/ 0 h 1606"/>
                <a:gd name="T34" fmla="*/ 2 w 1913"/>
                <a:gd name="T35" fmla="*/ 0 h 1606"/>
                <a:gd name="T36" fmla="*/ 2 w 1913"/>
                <a:gd name="T37" fmla="*/ 0 h 1606"/>
                <a:gd name="T38" fmla="*/ 2 w 1913"/>
                <a:gd name="T39" fmla="*/ 0 h 1606"/>
                <a:gd name="T40" fmla="*/ 2 w 1913"/>
                <a:gd name="T41" fmla="*/ 0 h 1606"/>
                <a:gd name="T42" fmla="*/ 2 w 1913"/>
                <a:gd name="T43" fmla="*/ 1 h 1606"/>
                <a:gd name="T44" fmla="*/ 3 w 1913"/>
                <a:gd name="T45" fmla="*/ 1 h 1606"/>
                <a:gd name="T46" fmla="*/ 3 w 1913"/>
                <a:gd name="T47" fmla="*/ 2 h 1606"/>
                <a:gd name="T48" fmla="*/ 3 w 1913"/>
                <a:gd name="T49" fmla="*/ 2 h 1606"/>
                <a:gd name="T50" fmla="*/ 3 w 1913"/>
                <a:gd name="T51" fmla="*/ 2 h 1606"/>
                <a:gd name="T52" fmla="*/ 3 w 1913"/>
                <a:gd name="T53" fmla="*/ 2 h 1606"/>
                <a:gd name="T54" fmla="*/ 3 w 1913"/>
                <a:gd name="T55" fmla="*/ 2 h 1606"/>
                <a:gd name="T56" fmla="*/ 0 w 1913"/>
                <a:gd name="T57" fmla="*/ 2 h 1606"/>
                <a:gd name="T58" fmla="*/ 0 w 1913"/>
                <a:gd name="T59" fmla="*/ 2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1 w 1913"/>
                <a:gd name="T73" fmla="*/ 0 h 1606"/>
                <a:gd name="T74" fmla="*/ 1 w 1913"/>
                <a:gd name="T75" fmla="*/ 0 h 1606"/>
                <a:gd name="T76" fmla="*/ 1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76" name="Freeform 508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1 w 614"/>
                <a:gd name="T1" fmla="*/ 0 h 697"/>
                <a:gd name="T2" fmla="*/ 1 w 614"/>
                <a:gd name="T3" fmla="*/ 0 h 697"/>
                <a:gd name="T4" fmla="*/ 1 w 614"/>
                <a:gd name="T5" fmla="*/ 0 h 697"/>
                <a:gd name="T6" fmla="*/ 1 w 614"/>
                <a:gd name="T7" fmla="*/ 0 h 697"/>
                <a:gd name="T8" fmla="*/ 1 w 614"/>
                <a:gd name="T9" fmla="*/ 0 h 697"/>
                <a:gd name="T10" fmla="*/ 1 w 614"/>
                <a:gd name="T11" fmla="*/ 0 h 697"/>
                <a:gd name="T12" fmla="*/ 1 w 614"/>
                <a:gd name="T13" fmla="*/ 0 h 697"/>
                <a:gd name="T14" fmla="*/ 1 w 614"/>
                <a:gd name="T15" fmla="*/ 0 h 697"/>
                <a:gd name="T16" fmla="*/ 1 w 614"/>
                <a:gd name="T17" fmla="*/ 0 h 697"/>
                <a:gd name="T18" fmla="*/ 1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1 h 697"/>
                <a:gd name="T46" fmla="*/ 0 w 614"/>
                <a:gd name="T47" fmla="*/ 1 h 697"/>
                <a:gd name="T48" fmla="*/ 0 w 614"/>
                <a:gd name="T49" fmla="*/ 1 h 697"/>
                <a:gd name="T50" fmla="*/ 0 w 614"/>
                <a:gd name="T51" fmla="*/ 1 h 697"/>
                <a:gd name="T52" fmla="*/ 0 w 614"/>
                <a:gd name="T53" fmla="*/ 1 h 697"/>
                <a:gd name="T54" fmla="*/ 0 w 614"/>
                <a:gd name="T55" fmla="*/ 1 h 697"/>
                <a:gd name="T56" fmla="*/ 0 w 614"/>
                <a:gd name="T57" fmla="*/ 1 h 697"/>
                <a:gd name="T58" fmla="*/ 0 w 614"/>
                <a:gd name="T59" fmla="*/ 1 h 697"/>
                <a:gd name="T60" fmla="*/ 0 w 614"/>
                <a:gd name="T61" fmla="*/ 1 h 697"/>
                <a:gd name="T62" fmla="*/ 0 w 614"/>
                <a:gd name="T63" fmla="*/ 1 h 697"/>
                <a:gd name="T64" fmla="*/ 0 w 614"/>
                <a:gd name="T65" fmla="*/ 1 h 697"/>
                <a:gd name="T66" fmla="*/ 0 w 614"/>
                <a:gd name="T67" fmla="*/ 1 h 697"/>
                <a:gd name="T68" fmla="*/ 0 w 614"/>
                <a:gd name="T69" fmla="*/ 1 h 697"/>
                <a:gd name="T70" fmla="*/ 0 w 614"/>
                <a:gd name="T71" fmla="*/ 1 h 697"/>
                <a:gd name="T72" fmla="*/ 1 w 614"/>
                <a:gd name="T73" fmla="*/ 1 h 697"/>
                <a:gd name="T74" fmla="*/ 1 w 614"/>
                <a:gd name="T75" fmla="*/ 1 h 697"/>
                <a:gd name="T76" fmla="*/ 1 w 614"/>
                <a:gd name="T77" fmla="*/ 1 h 697"/>
                <a:gd name="T78" fmla="*/ 1 w 614"/>
                <a:gd name="T79" fmla="*/ 1 h 697"/>
                <a:gd name="T80" fmla="*/ 1 w 614"/>
                <a:gd name="T81" fmla="*/ 1 h 697"/>
                <a:gd name="T82" fmla="*/ 1 w 614"/>
                <a:gd name="T83" fmla="*/ 1 h 697"/>
                <a:gd name="T84" fmla="*/ 1 w 614"/>
                <a:gd name="T85" fmla="*/ 1 h 697"/>
                <a:gd name="T86" fmla="*/ 1 w 614"/>
                <a:gd name="T87" fmla="*/ 1 h 697"/>
                <a:gd name="T88" fmla="*/ 1 w 614"/>
                <a:gd name="T89" fmla="*/ 1 h 697"/>
                <a:gd name="T90" fmla="*/ 1 w 614"/>
                <a:gd name="T91" fmla="*/ 0 h 697"/>
                <a:gd name="T92" fmla="*/ 1 w 614"/>
                <a:gd name="T93" fmla="*/ 0 h 697"/>
                <a:gd name="T94" fmla="*/ 1 w 614"/>
                <a:gd name="T95" fmla="*/ 0 h 697"/>
                <a:gd name="T96" fmla="*/ 1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77" name="Freeform 509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1 h 693"/>
                <a:gd name="T2" fmla="*/ 0 w 1014"/>
                <a:gd name="T3" fmla="*/ 1 h 693"/>
                <a:gd name="T4" fmla="*/ 1 w 1014"/>
                <a:gd name="T5" fmla="*/ 1 h 693"/>
                <a:gd name="T6" fmla="*/ 1 w 1014"/>
                <a:gd name="T7" fmla="*/ 1 h 693"/>
                <a:gd name="T8" fmla="*/ 1 w 1014"/>
                <a:gd name="T9" fmla="*/ 1 h 693"/>
                <a:gd name="T10" fmla="*/ 1 w 1014"/>
                <a:gd name="T11" fmla="*/ 1 h 693"/>
                <a:gd name="T12" fmla="*/ 1 w 1014"/>
                <a:gd name="T13" fmla="*/ 1 h 693"/>
                <a:gd name="T14" fmla="*/ 1 w 1014"/>
                <a:gd name="T15" fmla="*/ 1 h 693"/>
                <a:gd name="T16" fmla="*/ 1 w 1014"/>
                <a:gd name="T17" fmla="*/ 1 h 693"/>
                <a:gd name="T18" fmla="*/ 1 w 1014"/>
                <a:gd name="T19" fmla="*/ 1 h 693"/>
                <a:gd name="T20" fmla="*/ 1 w 1014"/>
                <a:gd name="T21" fmla="*/ 1 h 693"/>
                <a:gd name="T22" fmla="*/ 1 w 1014"/>
                <a:gd name="T23" fmla="*/ 1 h 693"/>
                <a:gd name="T24" fmla="*/ 1 w 1014"/>
                <a:gd name="T25" fmla="*/ 1 h 693"/>
                <a:gd name="T26" fmla="*/ 1 w 1014"/>
                <a:gd name="T27" fmla="*/ 1 h 693"/>
                <a:gd name="T28" fmla="*/ 1 w 1014"/>
                <a:gd name="T29" fmla="*/ 0 h 693"/>
                <a:gd name="T30" fmla="*/ 1 w 1014"/>
                <a:gd name="T31" fmla="*/ 0 h 693"/>
                <a:gd name="T32" fmla="*/ 1 w 1014"/>
                <a:gd name="T33" fmla="*/ 0 h 693"/>
                <a:gd name="T34" fmla="*/ 1 w 1014"/>
                <a:gd name="T35" fmla="*/ 0 h 693"/>
                <a:gd name="T36" fmla="*/ 1 w 1014"/>
                <a:gd name="T37" fmla="*/ 0 h 693"/>
                <a:gd name="T38" fmla="*/ 1 w 1014"/>
                <a:gd name="T39" fmla="*/ 0 h 693"/>
                <a:gd name="T40" fmla="*/ 1 w 1014"/>
                <a:gd name="T41" fmla="*/ 0 h 693"/>
                <a:gd name="T42" fmla="*/ 1 w 1014"/>
                <a:gd name="T43" fmla="*/ 0 h 693"/>
                <a:gd name="T44" fmla="*/ 1 w 1014"/>
                <a:gd name="T45" fmla="*/ 0 h 693"/>
                <a:gd name="T46" fmla="*/ 1 w 1014"/>
                <a:gd name="T47" fmla="*/ 0 h 693"/>
                <a:gd name="T48" fmla="*/ 1 w 1014"/>
                <a:gd name="T49" fmla="*/ 0 h 693"/>
                <a:gd name="T50" fmla="*/ 1 w 1014"/>
                <a:gd name="T51" fmla="*/ 0 h 693"/>
                <a:gd name="T52" fmla="*/ 1 w 1014"/>
                <a:gd name="T53" fmla="*/ 0 h 693"/>
                <a:gd name="T54" fmla="*/ 1 w 1014"/>
                <a:gd name="T55" fmla="*/ 0 h 693"/>
                <a:gd name="T56" fmla="*/ 1 w 1014"/>
                <a:gd name="T57" fmla="*/ 0 h 693"/>
                <a:gd name="T58" fmla="*/ 1 w 1014"/>
                <a:gd name="T59" fmla="*/ 0 h 693"/>
                <a:gd name="T60" fmla="*/ 1 w 1014"/>
                <a:gd name="T61" fmla="*/ 0 h 693"/>
                <a:gd name="T62" fmla="*/ 1 w 1014"/>
                <a:gd name="T63" fmla="*/ 0 h 693"/>
                <a:gd name="T64" fmla="*/ 1 w 1014"/>
                <a:gd name="T65" fmla="*/ 0 h 693"/>
                <a:gd name="T66" fmla="*/ 1 w 1014"/>
                <a:gd name="T67" fmla="*/ 1 h 693"/>
                <a:gd name="T68" fmla="*/ 1 w 1014"/>
                <a:gd name="T69" fmla="*/ 1 h 693"/>
                <a:gd name="T70" fmla="*/ 1 w 1014"/>
                <a:gd name="T71" fmla="*/ 1 h 693"/>
                <a:gd name="T72" fmla="*/ 1 w 1014"/>
                <a:gd name="T73" fmla="*/ 1 h 693"/>
                <a:gd name="T74" fmla="*/ 1 w 1014"/>
                <a:gd name="T75" fmla="*/ 1 h 693"/>
                <a:gd name="T76" fmla="*/ 1 w 1014"/>
                <a:gd name="T77" fmla="*/ 1 h 693"/>
                <a:gd name="T78" fmla="*/ 1 w 1014"/>
                <a:gd name="T79" fmla="*/ 1 h 693"/>
                <a:gd name="T80" fmla="*/ 1 w 1014"/>
                <a:gd name="T81" fmla="*/ 1 h 693"/>
                <a:gd name="T82" fmla="*/ 1 w 1014"/>
                <a:gd name="T83" fmla="*/ 1 h 693"/>
                <a:gd name="T84" fmla="*/ 1 w 1014"/>
                <a:gd name="T85" fmla="*/ 1 h 693"/>
                <a:gd name="T86" fmla="*/ 1 w 1014"/>
                <a:gd name="T87" fmla="*/ 1 h 693"/>
                <a:gd name="T88" fmla="*/ 1 w 1014"/>
                <a:gd name="T89" fmla="*/ 1 h 693"/>
                <a:gd name="T90" fmla="*/ 1 w 1014"/>
                <a:gd name="T91" fmla="*/ 1 h 693"/>
                <a:gd name="T92" fmla="*/ 1 w 1014"/>
                <a:gd name="T93" fmla="*/ 1 h 693"/>
                <a:gd name="T94" fmla="*/ 1 w 1014"/>
                <a:gd name="T95" fmla="*/ 1 h 693"/>
                <a:gd name="T96" fmla="*/ 1 w 1014"/>
                <a:gd name="T97" fmla="*/ 1 h 693"/>
                <a:gd name="T98" fmla="*/ 1 w 1014"/>
                <a:gd name="T99" fmla="*/ 1 h 693"/>
                <a:gd name="T100" fmla="*/ 1 w 1014"/>
                <a:gd name="T101" fmla="*/ 1 h 693"/>
                <a:gd name="T102" fmla="*/ 1 w 1014"/>
                <a:gd name="T103" fmla="*/ 1 h 693"/>
                <a:gd name="T104" fmla="*/ 0 w 1014"/>
                <a:gd name="T105" fmla="*/ 1 h 693"/>
                <a:gd name="T106" fmla="*/ 0 w 1014"/>
                <a:gd name="T107" fmla="*/ 1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78" name="Freeform 510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1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1 w 745"/>
                <a:gd name="T7" fmla="*/ 0 h 240"/>
                <a:gd name="T8" fmla="*/ 1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79" name="Freeform 511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0" name="Freeform 512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1" name="Freeform 513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2 w 1254"/>
                <a:gd name="T35" fmla="*/ 0 h 415"/>
                <a:gd name="T36" fmla="*/ 2 w 1254"/>
                <a:gd name="T37" fmla="*/ 0 h 415"/>
                <a:gd name="T38" fmla="*/ 2 w 1254"/>
                <a:gd name="T39" fmla="*/ 0 h 415"/>
                <a:gd name="T40" fmla="*/ 2 w 1254"/>
                <a:gd name="T41" fmla="*/ 0 h 415"/>
                <a:gd name="T42" fmla="*/ 2 w 1254"/>
                <a:gd name="T43" fmla="*/ 0 h 415"/>
                <a:gd name="T44" fmla="*/ 2 w 1254"/>
                <a:gd name="T45" fmla="*/ 0 h 415"/>
                <a:gd name="T46" fmla="*/ 2 w 1254"/>
                <a:gd name="T47" fmla="*/ 0 h 415"/>
                <a:gd name="T48" fmla="*/ 2 w 1254"/>
                <a:gd name="T49" fmla="*/ 0 h 415"/>
                <a:gd name="T50" fmla="*/ 2 w 1254"/>
                <a:gd name="T51" fmla="*/ 0 h 415"/>
                <a:gd name="T52" fmla="*/ 2 w 1254"/>
                <a:gd name="T53" fmla="*/ 0 h 415"/>
                <a:gd name="T54" fmla="*/ 2 w 1254"/>
                <a:gd name="T55" fmla="*/ 0 h 415"/>
                <a:gd name="T56" fmla="*/ 1 w 1254"/>
                <a:gd name="T57" fmla="*/ 0 h 415"/>
                <a:gd name="T58" fmla="*/ 1 w 1254"/>
                <a:gd name="T59" fmla="*/ 1 h 415"/>
                <a:gd name="T60" fmla="*/ 1 w 1254"/>
                <a:gd name="T61" fmla="*/ 1 h 415"/>
                <a:gd name="T62" fmla="*/ 1 w 1254"/>
                <a:gd name="T63" fmla="*/ 1 h 415"/>
                <a:gd name="T64" fmla="*/ 1 w 1254"/>
                <a:gd name="T65" fmla="*/ 1 h 415"/>
                <a:gd name="T66" fmla="*/ 1 w 1254"/>
                <a:gd name="T67" fmla="*/ 1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2" name="Freeform 514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1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3" name="Freeform 515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1 h 947"/>
                <a:gd name="T36" fmla="*/ 0 w 238"/>
                <a:gd name="T37" fmla="*/ 1 h 947"/>
                <a:gd name="T38" fmla="*/ 0 w 238"/>
                <a:gd name="T39" fmla="*/ 1 h 947"/>
                <a:gd name="T40" fmla="*/ 0 w 238"/>
                <a:gd name="T41" fmla="*/ 1 h 947"/>
                <a:gd name="T42" fmla="*/ 0 w 238"/>
                <a:gd name="T43" fmla="*/ 1 h 947"/>
                <a:gd name="T44" fmla="*/ 0 w 238"/>
                <a:gd name="T45" fmla="*/ 1 h 947"/>
                <a:gd name="T46" fmla="*/ 0 w 238"/>
                <a:gd name="T47" fmla="*/ 1 h 947"/>
                <a:gd name="T48" fmla="*/ 0 w 238"/>
                <a:gd name="T49" fmla="*/ 1 h 947"/>
                <a:gd name="T50" fmla="*/ 0 w 238"/>
                <a:gd name="T51" fmla="*/ 1 h 947"/>
                <a:gd name="T52" fmla="*/ 0 w 238"/>
                <a:gd name="T53" fmla="*/ 1 h 947"/>
                <a:gd name="T54" fmla="*/ 0 w 238"/>
                <a:gd name="T55" fmla="*/ 1 h 947"/>
                <a:gd name="T56" fmla="*/ 0 w 238"/>
                <a:gd name="T57" fmla="*/ 1 h 947"/>
                <a:gd name="T58" fmla="*/ 0 w 238"/>
                <a:gd name="T59" fmla="*/ 1 h 947"/>
                <a:gd name="T60" fmla="*/ 0 w 238"/>
                <a:gd name="T61" fmla="*/ 1 h 947"/>
                <a:gd name="T62" fmla="*/ 0 w 238"/>
                <a:gd name="T63" fmla="*/ 1 h 947"/>
                <a:gd name="T64" fmla="*/ 0 w 238"/>
                <a:gd name="T65" fmla="*/ 1 h 947"/>
                <a:gd name="T66" fmla="*/ 0 w 238"/>
                <a:gd name="T67" fmla="*/ 1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4" name="Freeform 516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1 h 799"/>
                <a:gd name="T36" fmla="*/ 0 w 203"/>
                <a:gd name="T37" fmla="*/ 1 h 799"/>
                <a:gd name="T38" fmla="*/ 0 w 203"/>
                <a:gd name="T39" fmla="*/ 1 h 799"/>
                <a:gd name="T40" fmla="*/ 0 w 203"/>
                <a:gd name="T41" fmla="*/ 1 h 799"/>
                <a:gd name="T42" fmla="*/ 0 w 203"/>
                <a:gd name="T43" fmla="*/ 1 h 799"/>
                <a:gd name="T44" fmla="*/ 0 w 203"/>
                <a:gd name="T45" fmla="*/ 1 h 799"/>
                <a:gd name="T46" fmla="*/ 0 w 203"/>
                <a:gd name="T47" fmla="*/ 1 h 799"/>
                <a:gd name="T48" fmla="*/ 0 w 203"/>
                <a:gd name="T49" fmla="*/ 1 h 799"/>
                <a:gd name="T50" fmla="*/ 0 w 203"/>
                <a:gd name="T51" fmla="*/ 1 h 799"/>
                <a:gd name="T52" fmla="*/ 0 w 203"/>
                <a:gd name="T53" fmla="*/ 1 h 799"/>
                <a:gd name="T54" fmla="*/ 0 w 203"/>
                <a:gd name="T55" fmla="*/ 1 h 799"/>
                <a:gd name="T56" fmla="*/ 0 w 203"/>
                <a:gd name="T57" fmla="*/ 1 h 799"/>
                <a:gd name="T58" fmla="*/ 0 w 203"/>
                <a:gd name="T59" fmla="*/ 1 h 799"/>
                <a:gd name="T60" fmla="*/ 0 w 203"/>
                <a:gd name="T61" fmla="*/ 1 h 799"/>
                <a:gd name="T62" fmla="*/ 0 w 203"/>
                <a:gd name="T63" fmla="*/ 1 h 799"/>
                <a:gd name="T64" fmla="*/ 0 w 203"/>
                <a:gd name="T65" fmla="*/ 1 h 799"/>
                <a:gd name="T66" fmla="*/ 0 w 203"/>
                <a:gd name="T67" fmla="*/ 1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5" name="Freeform 517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1 h 650"/>
                <a:gd name="T36" fmla="*/ 0 w 171"/>
                <a:gd name="T37" fmla="*/ 1 h 650"/>
                <a:gd name="T38" fmla="*/ 0 w 171"/>
                <a:gd name="T39" fmla="*/ 1 h 650"/>
                <a:gd name="T40" fmla="*/ 0 w 171"/>
                <a:gd name="T41" fmla="*/ 1 h 650"/>
                <a:gd name="T42" fmla="*/ 0 w 171"/>
                <a:gd name="T43" fmla="*/ 1 h 650"/>
                <a:gd name="T44" fmla="*/ 0 w 171"/>
                <a:gd name="T45" fmla="*/ 1 h 650"/>
                <a:gd name="T46" fmla="*/ 0 w 171"/>
                <a:gd name="T47" fmla="*/ 1 h 650"/>
                <a:gd name="T48" fmla="*/ 0 w 171"/>
                <a:gd name="T49" fmla="*/ 1 h 650"/>
                <a:gd name="T50" fmla="*/ 0 w 171"/>
                <a:gd name="T51" fmla="*/ 1 h 650"/>
                <a:gd name="T52" fmla="*/ 0 w 171"/>
                <a:gd name="T53" fmla="*/ 1 h 650"/>
                <a:gd name="T54" fmla="*/ 0 w 171"/>
                <a:gd name="T55" fmla="*/ 1 h 650"/>
                <a:gd name="T56" fmla="*/ 0 w 171"/>
                <a:gd name="T57" fmla="*/ 1 h 650"/>
                <a:gd name="T58" fmla="*/ 0 w 171"/>
                <a:gd name="T59" fmla="*/ 1 h 650"/>
                <a:gd name="T60" fmla="*/ 0 w 171"/>
                <a:gd name="T61" fmla="*/ 1 h 650"/>
                <a:gd name="T62" fmla="*/ 0 w 171"/>
                <a:gd name="T63" fmla="*/ 1 h 650"/>
                <a:gd name="T64" fmla="*/ 0 w 171"/>
                <a:gd name="T65" fmla="*/ 1 h 650"/>
                <a:gd name="T66" fmla="*/ 0 w 171"/>
                <a:gd name="T67" fmla="*/ 1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6" name="Freeform 518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1 h 502"/>
                <a:gd name="T20" fmla="*/ 0 w 138"/>
                <a:gd name="T21" fmla="*/ 1 h 502"/>
                <a:gd name="T22" fmla="*/ 0 w 138"/>
                <a:gd name="T23" fmla="*/ 1 h 502"/>
                <a:gd name="T24" fmla="*/ 0 w 138"/>
                <a:gd name="T25" fmla="*/ 1 h 502"/>
                <a:gd name="T26" fmla="*/ 0 w 138"/>
                <a:gd name="T27" fmla="*/ 1 h 502"/>
                <a:gd name="T28" fmla="*/ 0 w 138"/>
                <a:gd name="T29" fmla="*/ 1 h 502"/>
                <a:gd name="T30" fmla="*/ 0 w 138"/>
                <a:gd name="T31" fmla="*/ 1 h 502"/>
                <a:gd name="T32" fmla="*/ 0 w 138"/>
                <a:gd name="T33" fmla="*/ 1 h 502"/>
                <a:gd name="T34" fmla="*/ 0 w 138"/>
                <a:gd name="T35" fmla="*/ 1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7" name="Freeform 519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1 h 353"/>
                <a:gd name="T20" fmla="*/ 0 w 104"/>
                <a:gd name="T21" fmla="*/ 1 h 353"/>
                <a:gd name="T22" fmla="*/ 0 w 104"/>
                <a:gd name="T23" fmla="*/ 1 h 353"/>
                <a:gd name="T24" fmla="*/ 0 w 104"/>
                <a:gd name="T25" fmla="*/ 1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8" name="Freeform 520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9" name="Freeform 521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0" name="Freeform 522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1" name="Freeform 523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2" name="Freeform 524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1 h 712"/>
                <a:gd name="T14" fmla="*/ 0 w 148"/>
                <a:gd name="T15" fmla="*/ 1 h 712"/>
                <a:gd name="T16" fmla="*/ 0 w 148"/>
                <a:gd name="T17" fmla="*/ 1 h 712"/>
                <a:gd name="T18" fmla="*/ 0 w 148"/>
                <a:gd name="T19" fmla="*/ 1 h 712"/>
                <a:gd name="T20" fmla="*/ 0 w 148"/>
                <a:gd name="T21" fmla="*/ 1 h 712"/>
                <a:gd name="T22" fmla="*/ 0 w 148"/>
                <a:gd name="T23" fmla="*/ 1 h 712"/>
                <a:gd name="T24" fmla="*/ 0 w 148"/>
                <a:gd name="T25" fmla="*/ 1 h 712"/>
                <a:gd name="T26" fmla="*/ 0 w 148"/>
                <a:gd name="T27" fmla="*/ 1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3" name="Freeform 525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1 h 795"/>
                <a:gd name="T14" fmla="*/ 0 w 201"/>
                <a:gd name="T15" fmla="*/ 1 h 795"/>
                <a:gd name="T16" fmla="*/ 0 w 201"/>
                <a:gd name="T17" fmla="*/ 1 h 795"/>
                <a:gd name="T18" fmla="*/ 0 w 201"/>
                <a:gd name="T19" fmla="*/ 1 h 795"/>
                <a:gd name="T20" fmla="*/ 0 w 201"/>
                <a:gd name="T21" fmla="*/ 1 h 795"/>
                <a:gd name="T22" fmla="*/ 0 w 201"/>
                <a:gd name="T23" fmla="*/ 1 h 795"/>
                <a:gd name="T24" fmla="*/ 0 w 201"/>
                <a:gd name="T25" fmla="*/ 1 h 795"/>
                <a:gd name="T26" fmla="*/ 0 w 201"/>
                <a:gd name="T27" fmla="*/ 1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4" name="Freeform 526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1 h 622"/>
                <a:gd name="T14" fmla="*/ 0 w 129"/>
                <a:gd name="T15" fmla="*/ 1 h 622"/>
                <a:gd name="T16" fmla="*/ 0 w 129"/>
                <a:gd name="T17" fmla="*/ 1 h 622"/>
                <a:gd name="T18" fmla="*/ 0 w 129"/>
                <a:gd name="T19" fmla="*/ 1 h 622"/>
                <a:gd name="T20" fmla="*/ 0 w 129"/>
                <a:gd name="T21" fmla="*/ 1 h 622"/>
                <a:gd name="T22" fmla="*/ 0 w 129"/>
                <a:gd name="T23" fmla="*/ 1 h 622"/>
                <a:gd name="T24" fmla="*/ 0 w 129"/>
                <a:gd name="T25" fmla="*/ 1 h 622"/>
                <a:gd name="T26" fmla="*/ 0 w 129"/>
                <a:gd name="T27" fmla="*/ 1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5" name="Freeform 527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1 h 531"/>
                <a:gd name="T16" fmla="*/ 0 w 110"/>
                <a:gd name="T17" fmla="*/ 1 h 531"/>
                <a:gd name="T18" fmla="*/ 0 w 110"/>
                <a:gd name="T19" fmla="*/ 1 h 531"/>
                <a:gd name="T20" fmla="*/ 0 w 110"/>
                <a:gd name="T21" fmla="*/ 1 h 531"/>
                <a:gd name="T22" fmla="*/ 0 w 110"/>
                <a:gd name="T23" fmla="*/ 1 h 531"/>
                <a:gd name="T24" fmla="*/ 0 w 110"/>
                <a:gd name="T25" fmla="*/ 1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6" name="Freeform 528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1 h 438"/>
                <a:gd name="T18" fmla="*/ 0 w 92"/>
                <a:gd name="T19" fmla="*/ 1 h 438"/>
                <a:gd name="T20" fmla="*/ 0 w 92"/>
                <a:gd name="T21" fmla="*/ 1 h 438"/>
                <a:gd name="T22" fmla="*/ 0 w 92"/>
                <a:gd name="T23" fmla="*/ 1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7" name="Freeform 529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8" name="Freeform 530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9" name="Freeform 531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1 h 693"/>
                <a:gd name="T16" fmla="*/ 0 w 176"/>
                <a:gd name="T17" fmla="*/ 1 h 693"/>
                <a:gd name="T18" fmla="*/ 0 w 176"/>
                <a:gd name="T19" fmla="*/ 1 h 693"/>
                <a:gd name="T20" fmla="*/ 0 w 176"/>
                <a:gd name="T21" fmla="*/ 1 h 693"/>
                <a:gd name="T22" fmla="*/ 0 w 176"/>
                <a:gd name="T23" fmla="*/ 1 h 693"/>
                <a:gd name="T24" fmla="*/ 0 w 176"/>
                <a:gd name="T25" fmla="*/ 1 h 693"/>
                <a:gd name="T26" fmla="*/ 0 w 176"/>
                <a:gd name="T27" fmla="*/ 1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0" name="Freeform 532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1 h 592"/>
                <a:gd name="T16" fmla="*/ 0 w 149"/>
                <a:gd name="T17" fmla="*/ 1 h 592"/>
                <a:gd name="T18" fmla="*/ 0 w 149"/>
                <a:gd name="T19" fmla="*/ 1 h 592"/>
                <a:gd name="T20" fmla="*/ 0 w 149"/>
                <a:gd name="T21" fmla="*/ 1 h 592"/>
                <a:gd name="T22" fmla="*/ 0 w 149"/>
                <a:gd name="T23" fmla="*/ 1 h 592"/>
                <a:gd name="T24" fmla="*/ 0 w 149"/>
                <a:gd name="T25" fmla="*/ 1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1" name="Freeform 533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1 h 490"/>
                <a:gd name="T18" fmla="*/ 0 w 124"/>
                <a:gd name="T19" fmla="*/ 1 h 490"/>
                <a:gd name="T20" fmla="*/ 0 w 124"/>
                <a:gd name="T21" fmla="*/ 1 h 490"/>
                <a:gd name="T22" fmla="*/ 0 w 124"/>
                <a:gd name="T23" fmla="*/ 1 h 490"/>
                <a:gd name="T24" fmla="*/ 0 w 124"/>
                <a:gd name="T25" fmla="*/ 1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2" name="Freeform 534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1 h 389"/>
                <a:gd name="T18" fmla="*/ 0 w 99"/>
                <a:gd name="T19" fmla="*/ 1 h 389"/>
                <a:gd name="T20" fmla="*/ 0 w 99"/>
                <a:gd name="T21" fmla="*/ 1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3" name="Freeform 535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4" name="Rectangle 536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5" name="Freeform 537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1 h 418"/>
                <a:gd name="T18" fmla="*/ 0 w 354"/>
                <a:gd name="T19" fmla="*/ 1 h 418"/>
                <a:gd name="T20" fmla="*/ 0 w 354"/>
                <a:gd name="T21" fmla="*/ 1 h 418"/>
                <a:gd name="T22" fmla="*/ 0 w 354"/>
                <a:gd name="T23" fmla="*/ 1 h 418"/>
                <a:gd name="T24" fmla="*/ 0 w 354"/>
                <a:gd name="T25" fmla="*/ 1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6" name="Freeform 538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7" name="Freeform 539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8" name="Freeform 540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1 h 868"/>
                <a:gd name="T4" fmla="*/ 0 w 469"/>
                <a:gd name="T5" fmla="*/ 1 h 868"/>
                <a:gd name="T6" fmla="*/ 0 w 469"/>
                <a:gd name="T7" fmla="*/ 1 h 868"/>
                <a:gd name="T8" fmla="*/ 1 w 469"/>
                <a:gd name="T9" fmla="*/ 1 h 868"/>
                <a:gd name="T10" fmla="*/ 1 w 469"/>
                <a:gd name="T11" fmla="*/ 1 h 868"/>
                <a:gd name="T12" fmla="*/ 0 w 469"/>
                <a:gd name="T13" fmla="*/ 1 h 868"/>
                <a:gd name="T14" fmla="*/ 0 w 469"/>
                <a:gd name="T15" fmla="*/ 1 h 868"/>
                <a:gd name="T16" fmla="*/ 0 w 469"/>
                <a:gd name="T17" fmla="*/ 1 h 868"/>
                <a:gd name="T18" fmla="*/ 0 w 469"/>
                <a:gd name="T19" fmla="*/ 1 h 868"/>
                <a:gd name="T20" fmla="*/ 0 w 469"/>
                <a:gd name="T21" fmla="*/ 1 h 868"/>
                <a:gd name="T22" fmla="*/ 0 w 469"/>
                <a:gd name="T23" fmla="*/ 1 h 868"/>
                <a:gd name="T24" fmla="*/ 0 w 469"/>
                <a:gd name="T25" fmla="*/ 1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9" name="Freeform 541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1 w 604"/>
                <a:gd name="T25" fmla="*/ 0 h 118"/>
                <a:gd name="T26" fmla="*/ 1 w 604"/>
                <a:gd name="T27" fmla="*/ 0 h 118"/>
                <a:gd name="T28" fmla="*/ 1 w 604"/>
                <a:gd name="T29" fmla="*/ 0 h 118"/>
                <a:gd name="T30" fmla="*/ 1 w 604"/>
                <a:gd name="T31" fmla="*/ 0 h 118"/>
                <a:gd name="T32" fmla="*/ 1 w 604"/>
                <a:gd name="T33" fmla="*/ 0 h 118"/>
                <a:gd name="T34" fmla="*/ 1 w 604"/>
                <a:gd name="T35" fmla="*/ 0 h 118"/>
                <a:gd name="T36" fmla="*/ 1 w 604"/>
                <a:gd name="T37" fmla="*/ 0 h 118"/>
                <a:gd name="T38" fmla="*/ 1 w 604"/>
                <a:gd name="T39" fmla="*/ 0 h 118"/>
                <a:gd name="T40" fmla="*/ 1 w 604"/>
                <a:gd name="T41" fmla="*/ 0 h 118"/>
                <a:gd name="T42" fmla="*/ 1 w 604"/>
                <a:gd name="T43" fmla="*/ 0 h 118"/>
                <a:gd name="T44" fmla="*/ 1 w 604"/>
                <a:gd name="T45" fmla="*/ 0 h 118"/>
                <a:gd name="T46" fmla="*/ 1 w 604"/>
                <a:gd name="T47" fmla="*/ 0 h 118"/>
                <a:gd name="T48" fmla="*/ 1 w 604"/>
                <a:gd name="T49" fmla="*/ 0 h 118"/>
                <a:gd name="T50" fmla="*/ 1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0" name="Freeform 542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1 w 1017"/>
                <a:gd name="T1" fmla="*/ 0 h 337"/>
                <a:gd name="T2" fmla="*/ 1 w 1017"/>
                <a:gd name="T3" fmla="*/ 0 h 337"/>
                <a:gd name="T4" fmla="*/ 1 w 1017"/>
                <a:gd name="T5" fmla="*/ 0 h 337"/>
                <a:gd name="T6" fmla="*/ 1 w 1017"/>
                <a:gd name="T7" fmla="*/ 0 h 337"/>
                <a:gd name="T8" fmla="*/ 1 w 1017"/>
                <a:gd name="T9" fmla="*/ 0 h 337"/>
                <a:gd name="T10" fmla="*/ 1 w 1017"/>
                <a:gd name="T11" fmla="*/ 0 h 337"/>
                <a:gd name="T12" fmla="*/ 1 w 1017"/>
                <a:gd name="T13" fmla="*/ 0 h 337"/>
                <a:gd name="T14" fmla="*/ 1 w 1017"/>
                <a:gd name="T15" fmla="*/ 0 h 337"/>
                <a:gd name="T16" fmla="*/ 1 w 1017"/>
                <a:gd name="T17" fmla="*/ 0 h 337"/>
                <a:gd name="T18" fmla="*/ 1 w 1017"/>
                <a:gd name="T19" fmla="*/ 0 h 337"/>
                <a:gd name="T20" fmla="*/ 1 w 1017"/>
                <a:gd name="T21" fmla="*/ 0 h 337"/>
                <a:gd name="T22" fmla="*/ 1 w 1017"/>
                <a:gd name="T23" fmla="*/ 0 h 337"/>
                <a:gd name="T24" fmla="*/ 1 w 1017"/>
                <a:gd name="T25" fmla="*/ 0 h 337"/>
                <a:gd name="T26" fmla="*/ 1 w 1017"/>
                <a:gd name="T27" fmla="*/ 0 h 337"/>
                <a:gd name="T28" fmla="*/ 1 w 1017"/>
                <a:gd name="T29" fmla="*/ 0 h 337"/>
                <a:gd name="T30" fmla="*/ 1 w 1017"/>
                <a:gd name="T31" fmla="*/ 0 h 337"/>
                <a:gd name="T32" fmla="*/ 1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1 w 1017"/>
                <a:gd name="T39" fmla="*/ 0 h 337"/>
                <a:gd name="T40" fmla="*/ 1 w 1017"/>
                <a:gd name="T41" fmla="*/ 0 h 337"/>
                <a:gd name="T42" fmla="*/ 1 w 1017"/>
                <a:gd name="T43" fmla="*/ 0 h 337"/>
                <a:gd name="T44" fmla="*/ 1 w 1017"/>
                <a:gd name="T45" fmla="*/ 0 h 337"/>
                <a:gd name="T46" fmla="*/ 1 w 1017"/>
                <a:gd name="T47" fmla="*/ 0 h 337"/>
                <a:gd name="T48" fmla="*/ 1 w 1017"/>
                <a:gd name="T49" fmla="*/ 0 h 337"/>
                <a:gd name="T50" fmla="*/ 1 w 1017"/>
                <a:gd name="T51" fmla="*/ 0 h 337"/>
                <a:gd name="T52" fmla="*/ 1 w 1017"/>
                <a:gd name="T53" fmla="*/ 0 h 337"/>
                <a:gd name="T54" fmla="*/ 1 w 1017"/>
                <a:gd name="T55" fmla="*/ 0 h 337"/>
                <a:gd name="T56" fmla="*/ 1 w 1017"/>
                <a:gd name="T57" fmla="*/ 0 h 337"/>
                <a:gd name="T58" fmla="*/ 1 w 1017"/>
                <a:gd name="T59" fmla="*/ 0 h 337"/>
                <a:gd name="T60" fmla="*/ 1 w 1017"/>
                <a:gd name="T61" fmla="*/ 0 h 337"/>
                <a:gd name="T62" fmla="*/ 1 w 1017"/>
                <a:gd name="T63" fmla="*/ 0 h 337"/>
                <a:gd name="T64" fmla="*/ 1 w 1017"/>
                <a:gd name="T65" fmla="*/ 0 h 337"/>
                <a:gd name="T66" fmla="*/ 1 w 1017"/>
                <a:gd name="T67" fmla="*/ 0 h 337"/>
                <a:gd name="T68" fmla="*/ 1 w 1017"/>
                <a:gd name="T69" fmla="*/ 0 h 337"/>
                <a:gd name="T70" fmla="*/ 1 w 1017"/>
                <a:gd name="T71" fmla="*/ 0 h 337"/>
                <a:gd name="T72" fmla="*/ 1 w 1017"/>
                <a:gd name="T73" fmla="*/ 0 h 337"/>
                <a:gd name="T74" fmla="*/ 1 w 1017"/>
                <a:gd name="T75" fmla="*/ 0 h 337"/>
                <a:gd name="T76" fmla="*/ 1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1" name="Freeform 543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1 w 1036"/>
                <a:gd name="T3" fmla="*/ 0 h 303"/>
                <a:gd name="T4" fmla="*/ 1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2" name="Freeform 544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1 w 1023"/>
                <a:gd name="T3" fmla="*/ 0 h 270"/>
                <a:gd name="T4" fmla="*/ 1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3" name="Freeform 545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1 w 1028"/>
                <a:gd name="T3" fmla="*/ 0 h 299"/>
                <a:gd name="T4" fmla="*/ 1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655" name="AutoShape 546"/>
          <p:cNvSpPr>
            <a:spLocks noChangeAspect="1" noChangeArrowheads="1" noTextEdit="1"/>
          </p:cNvSpPr>
          <p:nvPr/>
        </p:nvSpPr>
        <p:spPr bwMode="auto">
          <a:xfrm>
            <a:off x="5494338" y="3140075"/>
            <a:ext cx="26035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56" name="Freeform 547"/>
          <p:cNvSpPr>
            <a:spLocks/>
          </p:cNvSpPr>
          <p:nvPr/>
        </p:nvSpPr>
        <p:spPr bwMode="auto">
          <a:xfrm>
            <a:off x="5495925" y="3140075"/>
            <a:ext cx="258763" cy="268288"/>
          </a:xfrm>
          <a:custGeom>
            <a:avLst/>
            <a:gdLst>
              <a:gd name="T0" fmla="*/ 1665242235 w 1894"/>
              <a:gd name="T1" fmla="*/ 0 h 1904"/>
              <a:gd name="T2" fmla="*/ 1703506916 w 1894"/>
              <a:gd name="T3" fmla="*/ 0 h 1904"/>
              <a:gd name="T4" fmla="*/ 1782556144 w 1894"/>
              <a:gd name="T5" fmla="*/ 2799551 h 1904"/>
              <a:gd name="T6" fmla="*/ 1892217280 w 1894"/>
              <a:gd name="T7" fmla="*/ 8398654 h 1904"/>
              <a:gd name="T8" fmla="*/ 2037567080 w 1894"/>
              <a:gd name="T9" fmla="*/ 16777441 h 1904"/>
              <a:gd name="T10" fmla="*/ 2147483647 w 1894"/>
              <a:gd name="T11" fmla="*/ 27975647 h 1904"/>
              <a:gd name="T12" fmla="*/ 2147483647 w 1894"/>
              <a:gd name="T13" fmla="*/ 47552639 h 1904"/>
              <a:gd name="T14" fmla="*/ 2147483647 w 1894"/>
              <a:gd name="T15" fmla="*/ 72748461 h 1904"/>
              <a:gd name="T16" fmla="*/ 2147483647 w 1894"/>
              <a:gd name="T17" fmla="*/ 106303343 h 1904"/>
              <a:gd name="T18" fmla="*/ 2147483647 w 1894"/>
              <a:gd name="T19" fmla="*/ 153875850 h 1904"/>
              <a:gd name="T20" fmla="*/ 2147483647 w 1894"/>
              <a:gd name="T21" fmla="*/ 204227899 h 1904"/>
              <a:gd name="T22" fmla="*/ 2147483647 w 1894"/>
              <a:gd name="T23" fmla="*/ 271377398 h 1904"/>
              <a:gd name="T24" fmla="*/ 2147483647 w 1894"/>
              <a:gd name="T25" fmla="*/ 349705094 h 1904"/>
              <a:gd name="T26" fmla="*/ 2147483647 w 1894"/>
              <a:gd name="T27" fmla="*/ 444830099 h 1904"/>
              <a:gd name="T28" fmla="*/ 2147483647 w 1894"/>
              <a:gd name="T29" fmla="*/ 551153310 h 1904"/>
              <a:gd name="T30" fmla="*/ 2147483647 w 1894"/>
              <a:gd name="T31" fmla="*/ 674253962 h 1904"/>
              <a:gd name="T32" fmla="*/ 2147483647 w 1894"/>
              <a:gd name="T33" fmla="*/ 2147483647 h 1904"/>
              <a:gd name="T34" fmla="*/ 2147483647 w 1894"/>
              <a:gd name="T35" fmla="*/ 2147483647 h 1904"/>
              <a:gd name="T36" fmla="*/ 2147483647 w 1894"/>
              <a:gd name="T37" fmla="*/ 2147483647 h 1904"/>
              <a:gd name="T38" fmla="*/ 2147483647 w 1894"/>
              <a:gd name="T39" fmla="*/ 2147483647 h 1904"/>
              <a:gd name="T40" fmla="*/ 2147483647 w 1894"/>
              <a:gd name="T41" fmla="*/ 2147483647 h 1904"/>
              <a:gd name="T42" fmla="*/ 2147483647 w 1894"/>
              <a:gd name="T43" fmla="*/ 2147483647 h 1904"/>
              <a:gd name="T44" fmla="*/ 2147483647 w 1894"/>
              <a:gd name="T45" fmla="*/ 2147483647 h 1904"/>
              <a:gd name="T46" fmla="*/ 2147483647 w 1894"/>
              <a:gd name="T47" fmla="*/ 2147483647 h 1904"/>
              <a:gd name="T48" fmla="*/ 2147483647 w 1894"/>
              <a:gd name="T49" fmla="*/ 2147483647 h 1904"/>
              <a:gd name="T50" fmla="*/ 2147483647 w 1894"/>
              <a:gd name="T51" fmla="*/ 2147483647 h 1904"/>
              <a:gd name="T52" fmla="*/ 2147483647 w 1894"/>
              <a:gd name="T53" fmla="*/ 2147483647 h 1904"/>
              <a:gd name="T54" fmla="*/ 2147483647 w 1894"/>
              <a:gd name="T55" fmla="*/ 2147483647 h 1904"/>
              <a:gd name="T56" fmla="*/ 2147483647 w 1894"/>
              <a:gd name="T57" fmla="*/ 2147483647 h 1904"/>
              <a:gd name="T58" fmla="*/ 2147483647 w 1894"/>
              <a:gd name="T59" fmla="*/ 2147483647 h 1904"/>
              <a:gd name="T60" fmla="*/ 2091118998 w 1894"/>
              <a:gd name="T61" fmla="*/ 2147483647 h 1904"/>
              <a:gd name="T62" fmla="*/ 1828455153 w 1894"/>
              <a:gd name="T63" fmla="*/ 2147483647 h 1904"/>
              <a:gd name="T64" fmla="*/ 1555599816 w 1894"/>
              <a:gd name="T65" fmla="*/ 2147483647 h 1904"/>
              <a:gd name="T66" fmla="*/ 1277630153 w 1894"/>
              <a:gd name="T67" fmla="*/ 2147483647 h 1904"/>
              <a:gd name="T68" fmla="*/ 994564744 w 1894"/>
              <a:gd name="T69" fmla="*/ 2147483647 h 1904"/>
              <a:gd name="T70" fmla="*/ 714037918 w 1894"/>
              <a:gd name="T71" fmla="*/ 2147483647 h 1904"/>
              <a:gd name="T72" fmla="*/ 438625418 w 1894"/>
              <a:gd name="T73" fmla="*/ 2147483647 h 1904"/>
              <a:gd name="T74" fmla="*/ 170865827 w 1894"/>
              <a:gd name="T75" fmla="*/ 2147483647 h 1904"/>
              <a:gd name="T76" fmla="*/ 40803264 w 1894"/>
              <a:gd name="T77" fmla="*/ 2147483647 h 1904"/>
              <a:gd name="T78" fmla="*/ 20401563 w 1894"/>
              <a:gd name="T79" fmla="*/ 2147483647 h 1904"/>
              <a:gd name="T80" fmla="*/ 0 w 1894"/>
              <a:gd name="T81" fmla="*/ 2147483647 h 1904"/>
              <a:gd name="T82" fmla="*/ 10191491 w 1894"/>
              <a:gd name="T83" fmla="*/ 2147483647 h 1904"/>
              <a:gd name="T84" fmla="*/ 989468998 w 1894"/>
              <a:gd name="T85" fmla="*/ 2147483647 h 1904"/>
              <a:gd name="T86" fmla="*/ 984354672 w 1894"/>
              <a:gd name="T87" fmla="*/ 2147483647 h 1904"/>
              <a:gd name="T88" fmla="*/ 994564744 w 1894"/>
              <a:gd name="T89" fmla="*/ 2147483647 h 1904"/>
              <a:gd name="T90" fmla="*/ 1050655245 w 1894"/>
              <a:gd name="T91" fmla="*/ 2147483647 h 1904"/>
              <a:gd name="T92" fmla="*/ 1193466599 w 1894"/>
              <a:gd name="T93" fmla="*/ 2147483647 h 19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894"/>
              <a:gd name="T142" fmla="*/ 0 h 1904"/>
              <a:gd name="T143" fmla="*/ 1894 w 1894"/>
              <a:gd name="T144" fmla="*/ 1904 h 190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894" h="1904">
                <a:moveTo>
                  <a:pt x="651" y="0"/>
                </a:moveTo>
                <a:lnTo>
                  <a:pt x="653" y="0"/>
                </a:lnTo>
                <a:lnTo>
                  <a:pt x="659" y="0"/>
                </a:lnTo>
                <a:lnTo>
                  <a:pt x="668" y="0"/>
                </a:lnTo>
                <a:lnTo>
                  <a:pt x="682" y="0"/>
                </a:lnTo>
                <a:lnTo>
                  <a:pt x="699" y="1"/>
                </a:lnTo>
                <a:lnTo>
                  <a:pt x="720" y="1"/>
                </a:lnTo>
                <a:lnTo>
                  <a:pt x="742" y="3"/>
                </a:lnTo>
                <a:lnTo>
                  <a:pt x="769" y="4"/>
                </a:lnTo>
                <a:lnTo>
                  <a:pt x="799" y="6"/>
                </a:lnTo>
                <a:lnTo>
                  <a:pt x="831" y="8"/>
                </a:lnTo>
                <a:lnTo>
                  <a:pt x="865" y="10"/>
                </a:lnTo>
                <a:lnTo>
                  <a:pt x="902" y="13"/>
                </a:lnTo>
                <a:lnTo>
                  <a:pt x="941" y="17"/>
                </a:lnTo>
                <a:lnTo>
                  <a:pt x="982" y="21"/>
                </a:lnTo>
                <a:lnTo>
                  <a:pt x="1025" y="26"/>
                </a:lnTo>
                <a:lnTo>
                  <a:pt x="1070" y="32"/>
                </a:lnTo>
                <a:lnTo>
                  <a:pt x="1116" y="38"/>
                </a:lnTo>
                <a:lnTo>
                  <a:pt x="1164" y="46"/>
                </a:lnTo>
                <a:lnTo>
                  <a:pt x="1213" y="55"/>
                </a:lnTo>
                <a:lnTo>
                  <a:pt x="1263" y="63"/>
                </a:lnTo>
                <a:lnTo>
                  <a:pt x="1315" y="73"/>
                </a:lnTo>
                <a:lnTo>
                  <a:pt x="1366" y="85"/>
                </a:lnTo>
                <a:lnTo>
                  <a:pt x="1418" y="97"/>
                </a:lnTo>
                <a:lnTo>
                  <a:pt x="1472" y="111"/>
                </a:lnTo>
                <a:lnTo>
                  <a:pt x="1525" y="125"/>
                </a:lnTo>
                <a:lnTo>
                  <a:pt x="1579" y="141"/>
                </a:lnTo>
                <a:lnTo>
                  <a:pt x="1632" y="159"/>
                </a:lnTo>
                <a:lnTo>
                  <a:pt x="1685" y="177"/>
                </a:lnTo>
                <a:lnTo>
                  <a:pt x="1739" y="197"/>
                </a:lnTo>
                <a:lnTo>
                  <a:pt x="1791" y="218"/>
                </a:lnTo>
                <a:lnTo>
                  <a:pt x="1843" y="241"/>
                </a:lnTo>
                <a:lnTo>
                  <a:pt x="1894" y="266"/>
                </a:lnTo>
                <a:lnTo>
                  <a:pt x="1729" y="1139"/>
                </a:lnTo>
                <a:lnTo>
                  <a:pt x="1733" y="1140"/>
                </a:lnTo>
                <a:lnTo>
                  <a:pt x="1742" y="1146"/>
                </a:lnTo>
                <a:lnTo>
                  <a:pt x="1755" y="1156"/>
                </a:lnTo>
                <a:lnTo>
                  <a:pt x="1768" y="1173"/>
                </a:lnTo>
                <a:lnTo>
                  <a:pt x="1778" y="1199"/>
                </a:lnTo>
                <a:lnTo>
                  <a:pt x="1781" y="1234"/>
                </a:lnTo>
                <a:lnTo>
                  <a:pt x="1777" y="1281"/>
                </a:lnTo>
                <a:lnTo>
                  <a:pt x="1760" y="1341"/>
                </a:lnTo>
                <a:lnTo>
                  <a:pt x="1472" y="1765"/>
                </a:lnTo>
                <a:lnTo>
                  <a:pt x="1432" y="1765"/>
                </a:lnTo>
                <a:lnTo>
                  <a:pt x="1324" y="1904"/>
                </a:lnTo>
                <a:lnTo>
                  <a:pt x="1322" y="1904"/>
                </a:lnTo>
                <a:lnTo>
                  <a:pt x="1315" y="1903"/>
                </a:lnTo>
                <a:lnTo>
                  <a:pt x="1304" y="1902"/>
                </a:lnTo>
                <a:lnTo>
                  <a:pt x="1290" y="1900"/>
                </a:lnTo>
                <a:lnTo>
                  <a:pt x="1270" y="1897"/>
                </a:lnTo>
                <a:lnTo>
                  <a:pt x="1249" y="1894"/>
                </a:lnTo>
                <a:lnTo>
                  <a:pt x="1223" y="1891"/>
                </a:lnTo>
                <a:lnTo>
                  <a:pt x="1194" y="1887"/>
                </a:lnTo>
                <a:lnTo>
                  <a:pt x="1162" y="1881"/>
                </a:lnTo>
                <a:lnTo>
                  <a:pt x="1128" y="1876"/>
                </a:lnTo>
                <a:lnTo>
                  <a:pt x="1091" y="1869"/>
                </a:lnTo>
                <a:lnTo>
                  <a:pt x="1050" y="1862"/>
                </a:lnTo>
                <a:lnTo>
                  <a:pt x="1008" y="1854"/>
                </a:lnTo>
                <a:lnTo>
                  <a:pt x="964" y="1845"/>
                </a:lnTo>
                <a:lnTo>
                  <a:pt x="918" y="1835"/>
                </a:lnTo>
                <a:lnTo>
                  <a:pt x="870" y="1824"/>
                </a:lnTo>
                <a:lnTo>
                  <a:pt x="820" y="1813"/>
                </a:lnTo>
                <a:lnTo>
                  <a:pt x="769" y="1800"/>
                </a:lnTo>
                <a:lnTo>
                  <a:pt x="717" y="1786"/>
                </a:lnTo>
                <a:lnTo>
                  <a:pt x="664" y="1772"/>
                </a:lnTo>
                <a:lnTo>
                  <a:pt x="610" y="1755"/>
                </a:lnTo>
                <a:lnTo>
                  <a:pt x="555" y="1738"/>
                </a:lnTo>
                <a:lnTo>
                  <a:pt x="501" y="1720"/>
                </a:lnTo>
                <a:lnTo>
                  <a:pt x="445" y="1701"/>
                </a:lnTo>
                <a:lnTo>
                  <a:pt x="390" y="1681"/>
                </a:lnTo>
                <a:lnTo>
                  <a:pt x="334" y="1659"/>
                </a:lnTo>
                <a:lnTo>
                  <a:pt x="280" y="1636"/>
                </a:lnTo>
                <a:lnTo>
                  <a:pt x="225" y="1611"/>
                </a:lnTo>
                <a:lnTo>
                  <a:pt x="172" y="1585"/>
                </a:lnTo>
                <a:lnTo>
                  <a:pt x="119" y="1559"/>
                </a:lnTo>
                <a:lnTo>
                  <a:pt x="67" y="1530"/>
                </a:lnTo>
                <a:lnTo>
                  <a:pt x="17" y="1500"/>
                </a:lnTo>
                <a:lnTo>
                  <a:pt x="16" y="1495"/>
                </a:lnTo>
                <a:lnTo>
                  <a:pt x="12" y="1480"/>
                </a:lnTo>
                <a:lnTo>
                  <a:pt x="8" y="1457"/>
                </a:lnTo>
                <a:lnTo>
                  <a:pt x="4" y="1430"/>
                </a:lnTo>
                <a:lnTo>
                  <a:pt x="0" y="1401"/>
                </a:lnTo>
                <a:lnTo>
                  <a:pt x="0" y="1370"/>
                </a:lnTo>
                <a:lnTo>
                  <a:pt x="4" y="1343"/>
                </a:lnTo>
                <a:lnTo>
                  <a:pt x="12" y="1319"/>
                </a:lnTo>
                <a:lnTo>
                  <a:pt x="388" y="965"/>
                </a:lnTo>
                <a:lnTo>
                  <a:pt x="387" y="961"/>
                </a:lnTo>
                <a:lnTo>
                  <a:pt x="386" y="952"/>
                </a:lnTo>
                <a:lnTo>
                  <a:pt x="386" y="936"/>
                </a:lnTo>
                <a:lnTo>
                  <a:pt x="390" y="917"/>
                </a:lnTo>
                <a:lnTo>
                  <a:pt x="397" y="893"/>
                </a:lnTo>
                <a:lnTo>
                  <a:pt x="412" y="868"/>
                </a:lnTo>
                <a:lnTo>
                  <a:pt x="435" y="841"/>
                </a:lnTo>
                <a:lnTo>
                  <a:pt x="468" y="814"/>
                </a:lnTo>
                <a:lnTo>
                  <a:pt x="651" y="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57" name="Freeform 548"/>
          <p:cNvSpPr>
            <a:spLocks/>
          </p:cNvSpPr>
          <p:nvPr/>
        </p:nvSpPr>
        <p:spPr bwMode="auto">
          <a:xfrm>
            <a:off x="5527675" y="3309938"/>
            <a:ext cx="150813" cy="46037"/>
          </a:xfrm>
          <a:custGeom>
            <a:avLst/>
            <a:gdLst>
              <a:gd name="T0" fmla="*/ 101410425 w 1106"/>
              <a:gd name="T1" fmla="*/ 0 h 331"/>
              <a:gd name="T2" fmla="*/ 2147483647 w 1106"/>
              <a:gd name="T3" fmla="*/ 745267123 h 331"/>
              <a:gd name="T4" fmla="*/ 2147483647 w 1106"/>
              <a:gd name="T5" fmla="*/ 890563790 h 331"/>
              <a:gd name="T6" fmla="*/ 0 w 1106"/>
              <a:gd name="T7" fmla="*/ 96858093 h 331"/>
              <a:gd name="T8" fmla="*/ 101410425 w 1106"/>
              <a:gd name="T9" fmla="*/ 0 h 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6"/>
              <a:gd name="T16" fmla="*/ 0 h 331"/>
              <a:gd name="T17" fmla="*/ 1106 w 1106"/>
              <a:gd name="T18" fmla="*/ 331 h 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6" h="331">
                <a:moveTo>
                  <a:pt x="40" y="0"/>
                </a:moveTo>
                <a:lnTo>
                  <a:pt x="1106" y="277"/>
                </a:lnTo>
                <a:lnTo>
                  <a:pt x="1071" y="331"/>
                </a:lnTo>
                <a:lnTo>
                  <a:pt x="0" y="36"/>
                </a:lnTo>
                <a:lnTo>
                  <a:pt x="40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58" name="Freeform 549"/>
          <p:cNvSpPr>
            <a:spLocks/>
          </p:cNvSpPr>
          <p:nvPr/>
        </p:nvSpPr>
        <p:spPr bwMode="auto">
          <a:xfrm>
            <a:off x="5502275" y="3330575"/>
            <a:ext cx="176213" cy="71438"/>
          </a:xfrm>
          <a:custGeom>
            <a:avLst/>
            <a:gdLst>
              <a:gd name="T0" fmla="*/ 2147483647 w 1285"/>
              <a:gd name="T1" fmla="*/ 1106846367 h 505"/>
              <a:gd name="T2" fmla="*/ 2147483647 w 1285"/>
              <a:gd name="T3" fmla="*/ 1101183102 h 505"/>
              <a:gd name="T4" fmla="*/ 2147483647 w 1285"/>
              <a:gd name="T5" fmla="*/ 1089876659 h 505"/>
              <a:gd name="T6" fmla="*/ 2147483647 w 1285"/>
              <a:gd name="T7" fmla="*/ 1070045471 h 505"/>
              <a:gd name="T8" fmla="*/ 2147483647 w 1285"/>
              <a:gd name="T9" fmla="*/ 1044571104 h 505"/>
              <a:gd name="T10" fmla="*/ 2147483647 w 1285"/>
              <a:gd name="T11" fmla="*/ 1004948619 h 505"/>
              <a:gd name="T12" fmla="*/ 2147483647 w 1285"/>
              <a:gd name="T13" fmla="*/ 962484598 h 505"/>
              <a:gd name="T14" fmla="*/ 2147483647 w 1285"/>
              <a:gd name="T15" fmla="*/ 911535866 h 505"/>
              <a:gd name="T16" fmla="*/ 2024303404 w 1285"/>
              <a:gd name="T17" fmla="*/ 846418926 h 505"/>
              <a:gd name="T18" fmla="*/ 1763837552 w 1285"/>
              <a:gd name="T19" fmla="*/ 772817274 h 505"/>
              <a:gd name="T20" fmla="*/ 1493085523 w 1285"/>
              <a:gd name="T21" fmla="*/ 690730910 h 505"/>
              <a:gd name="T22" fmla="*/ 1217162020 w 1285"/>
              <a:gd name="T23" fmla="*/ 591634804 h 505"/>
              <a:gd name="T24" fmla="*/ 938662379 w 1285"/>
              <a:gd name="T25" fmla="*/ 484073932 h 505"/>
              <a:gd name="T26" fmla="*/ 667891426 w 1285"/>
              <a:gd name="T27" fmla="*/ 362344994 h 505"/>
              <a:gd name="T28" fmla="*/ 399696886 w 1285"/>
              <a:gd name="T29" fmla="*/ 229289810 h 505"/>
              <a:gd name="T30" fmla="*/ 141826096 w 1285"/>
              <a:gd name="T31" fmla="*/ 79264917 h 505"/>
              <a:gd name="T32" fmla="*/ 15476438 w 1285"/>
              <a:gd name="T33" fmla="*/ 11326389 h 505"/>
              <a:gd name="T34" fmla="*/ 5152550 w 1285"/>
              <a:gd name="T35" fmla="*/ 90591306 h 505"/>
              <a:gd name="T36" fmla="*/ 0 w 1285"/>
              <a:gd name="T37" fmla="*/ 215141691 h 505"/>
              <a:gd name="T38" fmla="*/ 20628851 w 1285"/>
              <a:gd name="T39" fmla="*/ 339692217 h 505"/>
              <a:gd name="T40" fmla="*/ 48986665 w 1285"/>
              <a:gd name="T41" fmla="*/ 393482626 h 505"/>
              <a:gd name="T42" fmla="*/ 72210579 w 1285"/>
              <a:gd name="T43" fmla="*/ 407630604 h 505"/>
              <a:gd name="T44" fmla="*/ 121197244 w 1285"/>
              <a:gd name="T45" fmla="*/ 438788323 h 505"/>
              <a:gd name="T46" fmla="*/ 193407823 w 1285"/>
              <a:gd name="T47" fmla="*/ 481232255 h 505"/>
              <a:gd name="T48" fmla="*/ 288823529 w 1285"/>
              <a:gd name="T49" fmla="*/ 537864341 h 505"/>
              <a:gd name="T50" fmla="*/ 410020773 w 1285"/>
              <a:gd name="T51" fmla="*/ 600139604 h 505"/>
              <a:gd name="T52" fmla="*/ 554423144 w 1285"/>
              <a:gd name="T53" fmla="*/ 673741256 h 505"/>
              <a:gd name="T54" fmla="*/ 724625704 w 1285"/>
              <a:gd name="T55" fmla="*/ 755827762 h 505"/>
              <a:gd name="T56" fmla="*/ 923185941 w 1285"/>
              <a:gd name="T57" fmla="*/ 837934214 h 505"/>
              <a:gd name="T58" fmla="*/ 1142375166 w 1285"/>
              <a:gd name="T59" fmla="*/ 922842167 h 505"/>
              <a:gd name="T60" fmla="*/ 1392517130 w 1285"/>
              <a:gd name="T61" fmla="*/ 1010611884 h 505"/>
              <a:gd name="T62" fmla="*/ 1668440633 w 1285"/>
              <a:gd name="T63" fmla="*/ 1095539925 h 505"/>
              <a:gd name="T64" fmla="*/ 1970145401 w 1285"/>
              <a:gd name="T65" fmla="*/ 1177626430 h 505"/>
              <a:gd name="T66" fmla="*/ 2147483647 w 1285"/>
              <a:gd name="T67" fmla="*/ 1256891206 h 505"/>
              <a:gd name="T68" fmla="*/ 2147483647 w 1285"/>
              <a:gd name="T69" fmla="*/ 1336156123 h 505"/>
              <a:gd name="T70" fmla="*/ 2147483647 w 1285"/>
              <a:gd name="T71" fmla="*/ 1398431386 h 505"/>
              <a:gd name="T72" fmla="*/ 2147483647 w 1285"/>
              <a:gd name="T73" fmla="*/ 1423905753 h 505"/>
              <a:gd name="T74" fmla="*/ 2147483647 w 1285"/>
              <a:gd name="T75" fmla="*/ 1378620143 h 505"/>
              <a:gd name="T76" fmla="*/ 2147483647 w 1285"/>
              <a:gd name="T77" fmla="*/ 1290850426 h 505"/>
              <a:gd name="T78" fmla="*/ 2147483647 w 1285"/>
              <a:gd name="T79" fmla="*/ 1174784754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285"/>
              <a:gd name="T121" fmla="*/ 0 h 505"/>
              <a:gd name="T122" fmla="*/ 1285 w 1285"/>
              <a:gd name="T123" fmla="*/ 505 h 50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285" h="505">
                <a:moveTo>
                  <a:pt x="1284" y="391"/>
                </a:moveTo>
                <a:lnTo>
                  <a:pt x="1282" y="391"/>
                </a:lnTo>
                <a:lnTo>
                  <a:pt x="1275" y="390"/>
                </a:lnTo>
                <a:lnTo>
                  <a:pt x="1264" y="389"/>
                </a:lnTo>
                <a:lnTo>
                  <a:pt x="1250" y="387"/>
                </a:lnTo>
                <a:lnTo>
                  <a:pt x="1232" y="385"/>
                </a:lnTo>
                <a:lnTo>
                  <a:pt x="1209" y="382"/>
                </a:lnTo>
                <a:lnTo>
                  <a:pt x="1183" y="378"/>
                </a:lnTo>
                <a:lnTo>
                  <a:pt x="1155" y="374"/>
                </a:lnTo>
                <a:lnTo>
                  <a:pt x="1124" y="369"/>
                </a:lnTo>
                <a:lnTo>
                  <a:pt x="1089" y="362"/>
                </a:lnTo>
                <a:lnTo>
                  <a:pt x="1052" y="355"/>
                </a:lnTo>
                <a:lnTo>
                  <a:pt x="1013" y="349"/>
                </a:lnTo>
                <a:lnTo>
                  <a:pt x="971" y="340"/>
                </a:lnTo>
                <a:lnTo>
                  <a:pt x="926" y="332"/>
                </a:lnTo>
                <a:lnTo>
                  <a:pt x="881" y="322"/>
                </a:lnTo>
                <a:lnTo>
                  <a:pt x="834" y="311"/>
                </a:lnTo>
                <a:lnTo>
                  <a:pt x="785" y="299"/>
                </a:lnTo>
                <a:lnTo>
                  <a:pt x="735" y="287"/>
                </a:lnTo>
                <a:lnTo>
                  <a:pt x="684" y="273"/>
                </a:lnTo>
                <a:lnTo>
                  <a:pt x="632" y="259"/>
                </a:lnTo>
                <a:lnTo>
                  <a:pt x="579" y="244"/>
                </a:lnTo>
                <a:lnTo>
                  <a:pt x="526" y="228"/>
                </a:lnTo>
                <a:lnTo>
                  <a:pt x="472" y="209"/>
                </a:lnTo>
                <a:lnTo>
                  <a:pt x="419" y="191"/>
                </a:lnTo>
                <a:lnTo>
                  <a:pt x="364" y="171"/>
                </a:lnTo>
                <a:lnTo>
                  <a:pt x="311" y="150"/>
                </a:lnTo>
                <a:lnTo>
                  <a:pt x="259" y="128"/>
                </a:lnTo>
                <a:lnTo>
                  <a:pt x="206" y="105"/>
                </a:lnTo>
                <a:lnTo>
                  <a:pt x="155" y="81"/>
                </a:lnTo>
                <a:lnTo>
                  <a:pt x="104" y="55"/>
                </a:lnTo>
                <a:lnTo>
                  <a:pt x="55" y="28"/>
                </a:lnTo>
                <a:lnTo>
                  <a:pt x="7" y="0"/>
                </a:lnTo>
                <a:lnTo>
                  <a:pt x="6" y="4"/>
                </a:lnTo>
                <a:lnTo>
                  <a:pt x="4" y="15"/>
                </a:lnTo>
                <a:lnTo>
                  <a:pt x="2" y="32"/>
                </a:lnTo>
                <a:lnTo>
                  <a:pt x="0" y="53"/>
                </a:lnTo>
                <a:lnTo>
                  <a:pt x="0" y="76"/>
                </a:lnTo>
                <a:lnTo>
                  <a:pt x="2" y="98"/>
                </a:lnTo>
                <a:lnTo>
                  <a:pt x="8" y="120"/>
                </a:lnTo>
                <a:lnTo>
                  <a:pt x="18" y="137"/>
                </a:lnTo>
                <a:lnTo>
                  <a:pt x="19" y="139"/>
                </a:lnTo>
                <a:lnTo>
                  <a:pt x="22" y="141"/>
                </a:lnTo>
                <a:lnTo>
                  <a:pt x="28" y="144"/>
                </a:lnTo>
                <a:lnTo>
                  <a:pt x="37" y="148"/>
                </a:lnTo>
                <a:lnTo>
                  <a:pt x="47" y="155"/>
                </a:lnTo>
                <a:lnTo>
                  <a:pt x="59" y="162"/>
                </a:lnTo>
                <a:lnTo>
                  <a:pt x="75" y="170"/>
                </a:lnTo>
                <a:lnTo>
                  <a:pt x="92" y="180"/>
                </a:lnTo>
                <a:lnTo>
                  <a:pt x="112" y="190"/>
                </a:lnTo>
                <a:lnTo>
                  <a:pt x="134" y="200"/>
                </a:lnTo>
                <a:lnTo>
                  <a:pt x="159" y="212"/>
                </a:lnTo>
                <a:lnTo>
                  <a:pt x="186" y="225"/>
                </a:lnTo>
                <a:lnTo>
                  <a:pt x="215" y="238"/>
                </a:lnTo>
                <a:lnTo>
                  <a:pt x="247" y="252"/>
                </a:lnTo>
                <a:lnTo>
                  <a:pt x="281" y="267"/>
                </a:lnTo>
                <a:lnTo>
                  <a:pt x="318" y="281"/>
                </a:lnTo>
                <a:lnTo>
                  <a:pt x="358" y="296"/>
                </a:lnTo>
                <a:lnTo>
                  <a:pt x="399" y="311"/>
                </a:lnTo>
                <a:lnTo>
                  <a:pt x="443" y="326"/>
                </a:lnTo>
                <a:lnTo>
                  <a:pt x="491" y="341"/>
                </a:lnTo>
                <a:lnTo>
                  <a:pt x="540" y="357"/>
                </a:lnTo>
                <a:lnTo>
                  <a:pt x="592" y="372"/>
                </a:lnTo>
                <a:lnTo>
                  <a:pt x="647" y="387"/>
                </a:lnTo>
                <a:lnTo>
                  <a:pt x="703" y="402"/>
                </a:lnTo>
                <a:lnTo>
                  <a:pt x="764" y="416"/>
                </a:lnTo>
                <a:lnTo>
                  <a:pt x="826" y="431"/>
                </a:lnTo>
                <a:lnTo>
                  <a:pt x="890" y="444"/>
                </a:lnTo>
                <a:lnTo>
                  <a:pt x="958" y="459"/>
                </a:lnTo>
                <a:lnTo>
                  <a:pt x="1028" y="472"/>
                </a:lnTo>
                <a:lnTo>
                  <a:pt x="1101" y="483"/>
                </a:lnTo>
                <a:lnTo>
                  <a:pt x="1177" y="494"/>
                </a:lnTo>
                <a:lnTo>
                  <a:pt x="1255" y="505"/>
                </a:lnTo>
                <a:lnTo>
                  <a:pt x="1256" y="503"/>
                </a:lnTo>
                <a:lnTo>
                  <a:pt x="1260" y="497"/>
                </a:lnTo>
                <a:lnTo>
                  <a:pt x="1265" y="487"/>
                </a:lnTo>
                <a:lnTo>
                  <a:pt x="1272" y="473"/>
                </a:lnTo>
                <a:lnTo>
                  <a:pt x="1278" y="456"/>
                </a:lnTo>
                <a:lnTo>
                  <a:pt x="1282" y="437"/>
                </a:lnTo>
                <a:lnTo>
                  <a:pt x="1285" y="415"/>
                </a:lnTo>
                <a:lnTo>
                  <a:pt x="1284" y="391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59" name="AutoShape 550"/>
          <p:cNvSpPr>
            <a:spLocks noChangeAspect="1" noChangeArrowheads="1" noTextEdit="1"/>
          </p:cNvSpPr>
          <p:nvPr/>
        </p:nvSpPr>
        <p:spPr bwMode="auto">
          <a:xfrm>
            <a:off x="5449888" y="3044825"/>
            <a:ext cx="284162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0" name="Freeform 551"/>
          <p:cNvSpPr>
            <a:spLocks/>
          </p:cNvSpPr>
          <p:nvPr/>
        </p:nvSpPr>
        <p:spPr bwMode="auto">
          <a:xfrm>
            <a:off x="5508625" y="3065463"/>
            <a:ext cx="41275" cy="52387"/>
          </a:xfrm>
          <a:custGeom>
            <a:avLst/>
            <a:gdLst>
              <a:gd name="T0" fmla="*/ 772403056 w 179"/>
              <a:gd name="T1" fmla="*/ 399460091 h 216"/>
              <a:gd name="T2" fmla="*/ 600769846 w 179"/>
              <a:gd name="T3" fmla="*/ 527868389 h 216"/>
              <a:gd name="T4" fmla="*/ 465877151 w 179"/>
              <a:gd name="T5" fmla="*/ 670511642 h 216"/>
              <a:gd name="T6" fmla="*/ 331037491 w 179"/>
              <a:gd name="T7" fmla="*/ 841683497 h 216"/>
              <a:gd name="T8" fmla="*/ 220709416 w 179"/>
              <a:gd name="T9" fmla="*/ 1027149241 h 216"/>
              <a:gd name="T10" fmla="*/ 122610500 w 179"/>
              <a:gd name="T11" fmla="*/ 1226908633 h 216"/>
              <a:gd name="T12" fmla="*/ 61305135 w 179"/>
              <a:gd name="T13" fmla="*/ 1440902980 h 216"/>
              <a:gd name="T14" fmla="*/ 24511355 w 179"/>
              <a:gd name="T15" fmla="*/ 1669132281 h 216"/>
              <a:gd name="T16" fmla="*/ 0 w 179"/>
              <a:gd name="T17" fmla="*/ 1897420275 h 216"/>
              <a:gd name="T18" fmla="*/ 24511355 w 179"/>
              <a:gd name="T19" fmla="*/ 2147483647 h 216"/>
              <a:gd name="T20" fmla="*/ 122610500 w 179"/>
              <a:gd name="T21" fmla="*/ 2147483647 h 216"/>
              <a:gd name="T22" fmla="*/ 281961516 w 179"/>
              <a:gd name="T23" fmla="*/ 2147483647 h 216"/>
              <a:gd name="T24" fmla="*/ 490388506 w 179"/>
              <a:gd name="T25" fmla="*/ 2147483647 h 216"/>
              <a:gd name="T26" fmla="*/ 723380347 w 179"/>
              <a:gd name="T27" fmla="*/ 2147483647 h 216"/>
              <a:gd name="T28" fmla="*/ 968547851 w 179"/>
              <a:gd name="T29" fmla="*/ 2147483647 h 216"/>
              <a:gd name="T30" fmla="*/ 1226051047 w 179"/>
              <a:gd name="T31" fmla="*/ 2147483647 h 216"/>
              <a:gd name="T32" fmla="*/ 1471218782 w 179"/>
              <a:gd name="T33" fmla="*/ 2147483647 h 216"/>
              <a:gd name="T34" fmla="*/ 1520294757 w 179"/>
              <a:gd name="T35" fmla="*/ 2147483647 h 216"/>
              <a:gd name="T36" fmla="*/ 1569317697 w 179"/>
              <a:gd name="T37" fmla="*/ 2147483647 h 216"/>
              <a:gd name="T38" fmla="*/ 1606111478 w 179"/>
              <a:gd name="T39" fmla="*/ 2147483647 h 216"/>
              <a:gd name="T40" fmla="*/ 1618340637 w 179"/>
              <a:gd name="T41" fmla="*/ 2147483647 h 216"/>
              <a:gd name="T42" fmla="*/ 1593829283 w 179"/>
              <a:gd name="T43" fmla="*/ 2147483647 h 216"/>
              <a:gd name="T44" fmla="*/ 1544806343 w 179"/>
              <a:gd name="T45" fmla="*/ 2147483647 h 216"/>
              <a:gd name="T46" fmla="*/ 1483501208 w 179"/>
              <a:gd name="T47" fmla="*/ 2147483647 h 216"/>
              <a:gd name="T48" fmla="*/ 1422195842 w 179"/>
              <a:gd name="T49" fmla="*/ 2147483647 h 216"/>
              <a:gd name="T50" fmla="*/ 1287356412 w 179"/>
              <a:gd name="T51" fmla="*/ 2147483647 h 216"/>
              <a:gd name="T52" fmla="*/ 1164745912 w 179"/>
              <a:gd name="T53" fmla="*/ 2147483647 h 216"/>
              <a:gd name="T54" fmla="*/ 1029853217 w 179"/>
              <a:gd name="T55" fmla="*/ 2147483647 h 216"/>
              <a:gd name="T56" fmla="*/ 919525142 w 179"/>
              <a:gd name="T57" fmla="*/ 2147483647 h 216"/>
              <a:gd name="T58" fmla="*/ 796914641 w 179"/>
              <a:gd name="T59" fmla="*/ 2147483647 h 216"/>
              <a:gd name="T60" fmla="*/ 686586566 w 179"/>
              <a:gd name="T61" fmla="*/ 2147483647 h 216"/>
              <a:gd name="T62" fmla="*/ 576258261 w 179"/>
              <a:gd name="T63" fmla="*/ 2147483647 h 216"/>
              <a:gd name="T64" fmla="*/ 478159346 w 179"/>
              <a:gd name="T65" fmla="*/ 2147483647 h 216"/>
              <a:gd name="T66" fmla="*/ 441365566 w 179"/>
              <a:gd name="T67" fmla="*/ 1711954530 h 216"/>
              <a:gd name="T68" fmla="*/ 539464711 w 179"/>
              <a:gd name="T69" fmla="*/ 1283965837 h 216"/>
              <a:gd name="T70" fmla="*/ 747891701 w 179"/>
              <a:gd name="T71" fmla="*/ 955857083 h 216"/>
              <a:gd name="T72" fmla="*/ 1029853217 w 179"/>
              <a:gd name="T73" fmla="*/ 670511642 h 216"/>
              <a:gd name="T74" fmla="*/ 1336379122 w 179"/>
              <a:gd name="T75" fmla="*/ 456517295 h 216"/>
              <a:gd name="T76" fmla="*/ 1667416843 w 179"/>
              <a:gd name="T77" fmla="*/ 299580395 h 216"/>
              <a:gd name="T78" fmla="*/ 1961660553 w 179"/>
              <a:gd name="T79" fmla="*/ 171171855 h 216"/>
              <a:gd name="T80" fmla="*/ 2147483647 w 179"/>
              <a:gd name="T81" fmla="*/ 71351094 h 216"/>
              <a:gd name="T82" fmla="*/ 2047477043 w 179"/>
              <a:gd name="T83" fmla="*/ 14293647 h 216"/>
              <a:gd name="T84" fmla="*/ 1888072993 w 179"/>
              <a:gd name="T85" fmla="*/ 0 h 216"/>
              <a:gd name="T86" fmla="*/ 1716439553 w 179"/>
              <a:gd name="T87" fmla="*/ 28528602 h 216"/>
              <a:gd name="T88" fmla="*/ 1520294757 w 179"/>
              <a:gd name="T89" fmla="*/ 71351094 h 216"/>
              <a:gd name="T90" fmla="*/ 1324096927 w 179"/>
              <a:gd name="T91" fmla="*/ 142643253 h 216"/>
              <a:gd name="T92" fmla="*/ 1127952132 w 179"/>
              <a:gd name="T93" fmla="*/ 213994347 h 216"/>
              <a:gd name="T94" fmla="*/ 944036497 w 179"/>
              <a:gd name="T95" fmla="*/ 313874043 h 216"/>
              <a:gd name="T96" fmla="*/ 772403056 w 179"/>
              <a:gd name="T97" fmla="*/ 399460091 h 21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9"/>
              <a:gd name="T148" fmla="*/ 0 h 216"/>
              <a:gd name="T149" fmla="*/ 179 w 179"/>
              <a:gd name="T150" fmla="*/ 216 h 21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9" h="216">
                <a:moveTo>
                  <a:pt x="63" y="28"/>
                </a:moveTo>
                <a:lnTo>
                  <a:pt x="49" y="37"/>
                </a:lnTo>
                <a:lnTo>
                  <a:pt x="38" y="47"/>
                </a:lnTo>
                <a:lnTo>
                  <a:pt x="27" y="59"/>
                </a:lnTo>
                <a:lnTo>
                  <a:pt x="18" y="72"/>
                </a:lnTo>
                <a:lnTo>
                  <a:pt x="10" y="86"/>
                </a:lnTo>
                <a:lnTo>
                  <a:pt x="5" y="101"/>
                </a:lnTo>
                <a:lnTo>
                  <a:pt x="2" y="117"/>
                </a:lnTo>
                <a:lnTo>
                  <a:pt x="0" y="133"/>
                </a:lnTo>
                <a:lnTo>
                  <a:pt x="2" y="155"/>
                </a:lnTo>
                <a:lnTo>
                  <a:pt x="10" y="173"/>
                </a:lnTo>
                <a:lnTo>
                  <a:pt x="23" y="190"/>
                </a:lnTo>
                <a:lnTo>
                  <a:pt x="40" y="201"/>
                </a:lnTo>
                <a:lnTo>
                  <a:pt x="59" y="211"/>
                </a:lnTo>
                <a:lnTo>
                  <a:pt x="79" y="215"/>
                </a:lnTo>
                <a:lnTo>
                  <a:pt x="100" y="216"/>
                </a:lnTo>
                <a:lnTo>
                  <a:pt x="120" y="213"/>
                </a:lnTo>
                <a:lnTo>
                  <a:pt x="124" y="213"/>
                </a:lnTo>
                <a:lnTo>
                  <a:pt x="128" y="211"/>
                </a:lnTo>
                <a:lnTo>
                  <a:pt x="131" y="208"/>
                </a:lnTo>
                <a:lnTo>
                  <a:pt x="132" y="203"/>
                </a:lnTo>
                <a:lnTo>
                  <a:pt x="130" y="198"/>
                </a:lnTo>
                <a:lnTo>
                  <a:pt x="126" y="194"/>
                </a:lnTo>
                <a:lnTo>
                  <a:pt x="121" y="190"/>
                </a:lnTo>
                <a:lnTo>
                  <a:pt x="116" y="187"/>
                </a:lnTo>
                <a:lnTo>
                  <a:pt x="105" y="184"/>
                </a:lnTo>
                <a:lnTo>
                  <a:pt x="95" y="182"/>
                </a:lnTo>
                <a:lnTo>
                  <a:pt x="84" y="180"/>
                </a:lnTo>
                <a:lnTo>
                  <a:pt x="75" y="178"/>
                </a:lnTo>
                <a:lnTo>
                  <a:pt x="65" y="175"/>
                </a:lnTo>
                <a:lnTo>
                  <a:pt x="56" y="170"/>
                </a:lnTo>
                <a:lnTo>
                  <a:pt x="47" y="165"/>
                </a:lnTo>
                <a:lnTo>
                  <a:pt x="39" y="156"/>
                </a:lnTo>
                <a:lnTo>
                  <a:pt x="36" y="120"/>
                </a:lnTo>
                <a:lnTo>
                  <a:pt x="44" y="90"/>
                </a:lnTo>
                <a:lnTo>
                  <a:pt x="61" y="67"/>
                </a:lnTo>
                <a:lnTo>
                  <a:pt x="84" y="47"/>
                </a:lnTo>
                <a:lnTo>
                  <a:pt x="109" y="32"/>
                </a:lnTo>
                <a:lnTo>
                  <a:pt x="136" y="21"/>
                </a:lnTo>
                <a:lnTo>
                  <a:pt x="160" y="12"/>
                </a:lnTo>
                <a:lnTo>
                  <a:pt x="179" y="5"/>
                </a:lnTo>
                <a:lnTo>
                  <a:pt x="167" y="1"/>
                </a:lnTo>
                <a:lnTo>
                  <a:pt x="154" y="0"/>
                </a:lnTo>
                <a:lnTo>
                  <a:pt x="140" y="2"/>
                </a:lnTo>
                <a:lnTo>
                  <a:pt x="124" y="5"/>
                </a:lnTo>
                <a:lnTo>
                  <a:pt x="108" y="10"/>
                </a:lnTo>
                <a:lnTo>
                  <a:pt x="92" y="15"/>
                </a:lnTo>
                <a:lnTo>
                  <a:pt x="77" y="22"/>
                </a:lnTo>
                <a:lnTo>
                  <a:pt x="63" y="28"/>
                </a:lnTo>
                <a:close/>
              </a:path>
            </a:pathLst>
          </a:custGeom>
          <a:solidFill>
            <a:srgbClr val="C9E8FF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1" name="Freeform 552"/>
          <p:cNvSpPr>
            <a:spLocks/>
          </p:cNvSpPr>
          <p:nvPr/>
        </p:nvSpPr>
        <p:spPr bwMode="auto">
          <a:xfrm>
            <a:off x="5576888" y="3063875"/>
            <a:ext cx="25400" cy="39688"/>
          </a:xfrm>
          <a:custGeom>
            <a:avLst/>
            <a:gdLst>
              <a:gd name="T0" fmla="*/ 1061813356 w 114"/>
              <a:gd name="T1" fmla="*/ 725119132 h 168"/>
              <a:gd name="T2" fmla="*/ 1117165304 w 114"/>
              <a:gd name="T3" fmla="*/ 949245772 h 168"/>
              <a:gd name="T4" fmla="*/ 1106094914 w 114"/>
              <a:gd name="T5" fmla="*/ 1160201666 h 168"/>
              <a:gd name="T6" fmla="*/ 1017581484 w 114"/>
              <a:gd name="T7" fmla="*/ 1331589333 h 168"/>
              <a:gd name="T8" fmla="*/ 906976961 w 114"/>
              <a:gd name="T9" fmla="*/ 1476635508 h 168"/>
              <a:gd name="T10" fmla="*/ 763210956 w 114"/>
              <a:gd name="T11" fmla="*/ 1621625694 h 168"/>
              <a:gd name="T12" fmla="*/ 597304172 w 114"/>
              <a:gd name="T13" fmla="*/ 1766671868 h 168"/>
              <a:gd name="T14" fmla="*/ 442418091 w 114"/>
              <a:gd name="T15" fmla="*/ 1885320562 h 168"/>
              <a:gd name="T16" fmla="*/ 298652086 w 114"/>
              <a:gd name="T17" fmla="*/ 2017140238 h 168"/>
              <a:gd name="T18" fmla="*/ 276511307 w 114"/>
              <a:gd name="T19" fmla="*/ 2056708465 h 168"/>
              <a:gd name="T20" fmla="*/ 265440918 w 114"/>
              <a:gd name="T21" fmla="*/ 2083105710 h 168"/>
              <a:gd name="T22" fmla="*/ 265440918 w 114"/>
              <a:gd name="T23" fmla="*/ 2135844683 h 168"/>
              <a:gd name="T24" fmla="*/ 276511307 w 114"/>
              <a:gd name="T25" fmla="*/ 2147483647 h 168"/>
              <a:gd name="T26" fmla="*/ 309722475 w 114"/>
              <a:gd name="T27" fmla="*/ 2147483647 h 168"/>
              <a:gd name="T28" fmla="*/ 342883958 w 114"/>
              <a:gd name="T29" fmla="*/ 2147483647 h 168"/>
              <a:gd name="T30" fmla="*/ 365024737 w 114"/>
              <a:gd name="T31" fmla="*/ 2147483647 h 168"/>
              <a:gd name="T32" fmla="*/ 409256609 w 114"/>
              <a:gd name="T33" fmla="*/ 2147483647 h 168"/>
              <a:gd name="T34" fmla="*/ 586233782 w 114"/>
              <a:gd name="T35" fmla="*/ 2069879211 h 168"/>
              <a:gd name="T36" fmla="*/ 763210956 w 114"/>
              <a:gd name="T37" fmla="*/ 1938059535 h 168"/>
              <a:gd name="T38" fmla="*/ 929117740 w 114"/>
              <a:gd name="T39" fmla="*/ 1779842615 h 168"/>
              <a:gd name="T40" fmla="*/ 1072883746 w 114"/>
              <a:gd name="T41" fmla="*/ 1595284201 h 168"/>
              <a:gd name="T42" fmla="*/ 1183488268 w 114"/>
              <a:gd name="T43" fmla="*/ 1397499053 h 168"/>
              <a:gd name="T44" fmla="*/ 1249860919 w 114"/>
              <a:gd name="T45" fmla="*/ 1173372413 h 168"/>
              <a:gd name="T46" fmla="*/ 1260931309 w 114"/>
              <a:gd name="T47" fmla="*/ 936075026 h 168"/>
              <a:gd name="T48" fmla="*/ 1216699437 w 114"/>
              <a:gd name="T49" fmla="*/ 672380158 h 168"/>
              <a:gd name="T50" fmla="*/ 1117165304 w 114"/>
              <a:gd name="T51" fmla="*/ 474650762 h 168"/>
              <a:gd name="T52" fmla="*/ 962279223 w 114"/>
              <a:gd name="T53" fmla="*/ 316433841 h 168"/>
              <a:gd name="T54" fmla="*/ 774231660 w 114"/>
              <a:gd name="T55" fmla="*/ 184558413 h 168"/>
              <a:gd name="T56" fmla="*/ 564093004 w 114"/>
              <a:gd name="T57" fmla="*/ 92307201 h 168"/>
              <a:gd name="T58" fmla="*/ 353954347 w 114"/>
              <a:gd name="T59" fmla="*/ 26341493 h 168"/>
              <a:gd name="T60" fmla="*/ 188047563 w 114"/>
              <a:gd name="T61" fmla="*/ 0 h 168"/>
              <a:gd name="T62" fmla="*/ 55302261 w 114"/>
              <a:gd name="T63" fmla="*/ 0 h 168"/>
              <a:gd name="T64" fmla="*/ 0 w 114"/>
              <a:gd name="T65" fmla="*/ 39568227 h 168"/>
              <a:gd name="T66" fmla="*/ 132745302 w 114"/>
              <a:gd name="T67" fmla="*/ 118648693 h 168"/>
              <a:gd name="T68" fmla="*/ 287581696 w 114"/>
              <a:gd name="T69" fmla="*/ 171387667 h 168"/>
              <a:gd name="T70" fmla="*/ 453488481 w 114"/>
              <a:gd name="T71" fmla="*/ 224126641 h 168"/>
              <a:gd name="T72" fmla="*/ 597304172 w 114"/>
              <a:gd name="T73" fmla="*/ 290036360 h 168"/>
              <a:gd name="T74" fmla="*/ 752140567 w 114"/>
              <a:gd name="T75" fmla="*/ 355946317 h 168"/>
              <a:gd name="T76" fmla="*/ 884885868 w 114"/>
              <a:gd name="T77" fmla="*/ 448253281 h 168"/>
              <a:gd name="T78" fmla="*/ 984420002 w 114"/>
              <a:gd name="T79" fmla="*/ 566902211 h 168"/>
              <a:gd name="T80" fmla="*/ 1061813356 w 114"/>
              <a:gd name="T81" fmla="*/ 725119132 h 1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4"/>
              <a:gd name="T124" fmla="*/ 0 h 168"/>
              <a:gd name="T125" fmla="*/ 114 w 114"/>
              <a:gd name="T126" fmla="*/ 168 h 16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4" h="168">
                <a:moveTo>
                  <a:pt x="96" y="55"/>
                </a:moveTo>
                <a:lnTo>
                  <a:pt x="101" y="72"/>
                </a:lnTo>
                <a:lnTo>
                  <a:pt x="100" y="88"/>
                </a:lnTo>
                <a:lnTo>
                  <a:pt x="92" y="101"/>
                </a:lnTo>
                <a:lnTo>
                  <a:pt x="82" y="112"/>
                </a:lnTo>
                <a:lnTo>
                  <a:pt x="69" y="123"/>
                </a:lnTo>
                <a:lnTo>
                  <a:pt x="54" y="134"/>
                </a:lnTo>
                <a:lnTo>
                  <a:pt x="40" y="143"/>
                </a:lnTo>
                <a:lnTo>
                  <a:pt x="27" y="153"/>
                </a:lnTo>
                <a:lnTo>
                  <a:pt x="25" y="156"/>
                </a:lnTo>
                <a:lnTo>
                  <a:pt x="24" y="158"/>
                </a:lnTo>
                <a:lnTo>
                  <a:pt x="24" y="162"/>
                </a:lnTo>
                <a:lnTo>
                  <a:pt x="25" y="165"/>
                </a:lnTo>
                <a:lnTo>
                  <a:pt x="28" y="167"/>
                </a:lnTo>
                <a:lnTo>
                  <a:pt x="31" y="168"/>
                </a:lnTo>
                <a:lnTo>
                  <a:pt x="33" y="168"/>
                </a:lnTo>
                <a:lnTo>
                  <a:pt x="37" y="167"/>
                </a:lnTo>
                <a:lnTo>
                  <a:pt x="53" y="157"/>
                </a:lnTo>
                <a:lnTo>
                  <a:pt x="69" y="147"/>
                </a:lnTo>
                <a:lnTo>
                  <a:pt x="84" y="135"/>
                </a:lnTo>
                <a:lnTo>
                  <a:pt x="97" y="121"/>
                </a:lnTo>
                <a:lnTo>
                  <a:pt x="107" y="106"/>
                </a:lnTo>
                <a:lnTo>
                  <a:pt x="113" y="89"/>
                </a:lnTo>
                <a:lnTo>
                  <a:pt x="114" y="71"/>
                </a:lnTo>
                <a:lnTo>
                  <a:pt x="110" y="51"/>
                </a:lnTo>
                <a:lnTo>
                  <a:pt x="101" y="36"/>
                </a:lnTo>
                <a:lnTo>
                  <a:pt x="87" y="24"/>
                </a:lnTo>
                <a:lnTo>
                  <a:pt x="70" y="14"/>
                </a:lnTo>
                <a:lnTo>
                  <a:pt x="51" y="7"/>
                </a:lnTo>
                <a:lnTo>
                  <a:pt x="32" y="2"/>
                </a:lnTo>
                <a:lnTo>
                  <a:pt x="17" y="0"/>
                </a:lnTo>
                <a:lnTo>
                  <a:pt x="5" y="0"/>
                </a:lnTo>
                <a:lnTo>
                  <a:pt x="0" y="3"/>
                </a:lnTo>
                <a:lnTo>
                  <a:pt x="12" y="9"/>
                </a:lnTo>
                <a:lnTo>
                  <a:pt x="26" y="13"/>
                </a:lnTo>
                <a:lnTo>
                  <a:pt x="41" y="17"/>
                </a:lnTo>
                <a:lnTo>
                  <a:pt x="54" y="22"/>
                </a:lnTo>
                <a:lnTo>
                  <a:pt x="68" y="27"/>
                </a:lnTo>
                <a:lnTo>
                  <a:pt x="80" y="34"/>
                </a:lnTo>
                <a:lnTo>
                  <a:pt x="89" y="43"/>
                </a:lnTo>
                <a:lnTo>
                  <a:pt x="96" y="55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2" name="Freeform 553"/>
          <p:cNvSpPr>
            <a:spLocks/>
          </p:cNvSpPr>
          <p:nvPr/>
        </p:nvSpPr>
        <p:spPr bwMode="auto">
          <a:xfrm>
            <a:off x="5483225" y="3054350"/>
            <a:ext cx="66675" cy="85725"/>
          </a:xfrm>
          <a:custGeom>
            <a:avLst/>
            <a:gdLst>
              <a:gd name="T0" fmla="*/ 1105201339 w 289"/>
              <a:gd name="T1" fmla="*/ 946922502 h 351"/>
              <a:gd name="T2" fmla="*/ 589433532 w 289"/>
              <a:gd name="T3" fmla="*/ 1544184696 h 351"/>
              <a:gd name="T4" fmla="*/ 184217949 w 289"/>
              <a:gd name="T5" fmla="*/ 2147483647 h 351"/>
              <a:gd name="T6" fmla="*/ 0 w 289"/>
              <a:gd name="T7" fmla="*/ 2147483647 h 351"/>
              <a:gd name="T8" fmla="*/ 36832977 w 289"/>
              <a:gd name="T9" fmla="*/ 2147483647 h 351"/>
              <a:gd name="T10" fmla="*/ 98256571 w 289"/>
              <a:gd name="T11" fmla="*/ 2147483647 h 351"/>
              <a:gd name="T12" fmla="*/ 208755503 w 289"/>
              <a:gd name="T13" fmla="*/ 2147483647 h 351"/>
              <a:gd name="T14" fmla="*/ 356140475 w 289"/>
              <a:gd name="T15" fmla="*/ 2147483647 h 351"/>
              <a:gd name="T16" fmla="*/ 613971085 w 289"/>
              <a:gd name="T17" fmla="*/ 2147483647 h 351"/>
              <a:gd name="T18" fmla="*/ 945574007 w 289"/>
              <a:gd name="T19" fmla="*/ 2147483647 h 351"/>
              <a:gd name="T20" fmla="*/ 1313956842 w 289"/>
              <a:gd name="T21" fmla="*/ 2147483647 h 351"/>
              <a:gd name="T22" fmla="*/ 1670044024 w 289"/>
              <a:gd name="T23" fmla="*/ 2147483647 h 351"/>
              <a:gd name="T24" fmla="*/ 2050722283 w 289"/>
              <a:gd name="T25" fmla="*/ 2147483647 h 351"/>
              <a:gd name="T26" fmla="*/ 2147483647 w 289"/>
              <a:gd name="T27" fmla="*/ 2147483647 h 351"/>
              <a:gd name="T28" fmla="*/ 2147483647 w 289"/>
              <a:gd name="T29" fmla="*/ 2147483647 h 351"/>
              <a:gd name="T30" fmla="*/ 2147483647 w 289"/>
              <a:gd name="T31" fmla="*/ 2147483647 h 351"/>
              <a:gd name="T32" fmla="*/ 2147483647 w 289"/>
              <a:gd name="T33" fmla="*/ 2147483647 h 351"/>
              <a:gd name="T34" fmla="*/ 2147483647 w 289"/>
              <a:gd name="T35" fmla="*/ 2147483647 h 351"/>
              <a:gd name="T36" fmla="*/ 2147483647 w 289"/>
              <a:gd name="T37" fmla="*/ 2147483647 h 351"/>
              <a:gd name="T38" fmla="*/ 2147483647 w 289"/>
              <a:gd name="T39" fmla="*/ 2147483647 h 351"/>
              <a:gd name="T40" fmla="*/ 2147483647 w 289"/>
              <a:gd name="T41" fmla="*/ 2147483647 h 351"/>
              <a:gd name="T42" fmla="*/ 2147483647 w 289"/>
              <a:gd name="T43" fmla="*/ 2147483647 h 351"/>
              <a:gd name="T44" fmla="*/ 2147483647 w 289"/>
              <a:gd name="T45" fmla="*/ 2147483647 h 351"/>
              <a:gd name="T46" fmla="*/ 2147483647 w 289"/>
              <a:gd name="T47" fmla="*/ 2147483647 h 351"/>
              <a:gd name="T48" fmla="*/ 1866557397 w 289"/>
              <a:gd name="T49" fmla="*/ 2147483647 h 351"/>
              <a:gd name="T50" fmla="*/ 1535007769 w 289"/>
              <a:gd name="T51" fmla="*/ 2147483647 h 351"/>
              <a:gd name="T52" fmla="*/ 1203457911 w 289"/>
              <a:gd name="T53" fmla="*/ 2147483647 h 351"/>
              <a:gd name="T54" fmla="*/ 884150413 w 289"/>
              <a:gd name="T55" fmla="*/ 2147483647 h 351"/>
              <a:gd name="T56" fmla="*/ 601728955 w 289"/>
              <a:gd name="T57" fmla="*/ 2147483647 h 351"/>
              <a:gd name="T58" fmla="*/ 417511006 w 289"/>
              <a:gd name="T59" fmla="*/ 2147483647 h 351"/>
              <a:gd name="T60" fmla="*/ 368382605 w 289"/>
              <a:gd name="T61" fmla="*/ 2147483647 h 351"/>
              <a:gd name="T62" fmla="*/ 417511006 w 289"/>
              <a:gd name="T63" fmla="*/ 2147483647 h 351"/>
              <a:gd name="T64" fmla="*/ 564895978 w 289"/>
              <a:gd name="T65" fmla="*/ 2147483647 h 351"/>
              <a:gd name="T66" fmla="*/ 785893611 w 289"/>
              <a:gd name="T67" fmla="*/ 1864736604 h 351"/>
              <a:gd name="T68" fmla="*/ 1043777515 w 289"/>
              <a:gd name="T69" fmla="*/ 1485967652 h 351"/>
              <a:gd name="T70" fmla="*/ 1350789820 w 289"/>
              <a:gd name="T71" fmla="*/ 1121752900 h 351"/>
              <a:gd name="T72" fmla="*/ 1682339447 w 289"/>
              <a:gd name="T73" fmla="*/ 772092348 h 351"/>
              <a:gd name="T74" fmla="*/ 2147483647 w 289"/>
              <a:gd name="T75" fmla="*/ 509876913 h 351"/>
              <a:gd name="T76" fmla="*/ 2147483647 w 289"/>
              <a:gd name="T77" fmla="*/ 276769879 h 351"/>
              <a:gd name="T78" fmla="*/ 2147483647 w 289"/>
              <a:gd name="T79" fmla="*/ 87385281 h 351"/>
              <a:gd name="T80" fmla="*/ 2147483647 w 289"/>
              <a:gd name="T81" fmla="*/ 0 h 351"/>
              <a:gd name="T82" fmla="*/ 2147483647 w 289"/>
              <a:gd name="T83" fmla="*/ 58276637 h 351"/>
              <a:gd name="T84" fmla="*/ 1977056328 w 289"/>
              <a:gd name="T85" fmla="*/ 247661235 h 351"/>
              <a:gd name="T86" fmla="*/ 1559545322 w 289"/>
              <a:gd name="T87" fmla="*/ 509876913 h 3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1"/>
              <a:gd name="T134" fmla="*/ 289 w 289"/>
              <a:gd name="T135" fmla="*/ 351 h 35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1">
                <a:moveTo>
                  <a:pt x="112" y="46"/>
                </a:moveTo>
                <a:lnTo>
                  <a:pt x="90" y="65"/>
                </a:lnTo>
                <a:lnTo>
                  <a:pt x="68" y="84"/>
                </a:lnTo>
                <a:lnTo>
                  <a:pt x="48" y="106"/>
                </a:lnTo>
                <a:lnTo>
                  <a:pt x="30" y="130"/>
                </a:lnTo>
                <a:lnTo>
                  <a:pt x="15" y="155"/>
                </a:lnTo>
                <a:lnTo>
                  <a:pt x="5" y="181"/>
                </a:lnTo>
                <a:lnTo>
                  <a:pt x="0" y="210"/>
                </a:lnTo>
                <a:lnTo>
                  <a:pt x="1" y="240"/>
                </a:lnTo>
                <a:lnTo>
                  <a:pt x="3" y="248"/>
                </a:lnTo>
                <a:lnTo>
                  <a:pt x="5" y="256"/>
                </a:lnTo>
                <a:lnTo>
                  <a:pt x="8" y="262"/>
                </a:lnTo>
                <a:lnTo>
                  <a:pt x="12" y="270"/>
                </a:lnTo>
                <a:lnTo>
                  <a:pt x="17" y="276"/>
                </a:lnTo>
                <a:lnTo>
                  <a:pt x="24" y="283"/>
                </a:lnTo>
                <a:lnTo>
                  <a:pt x="29" y="288"/>
                </a:lnTo>
                <a:lnTo>
                  <a:pt x="36" y="292"/>
                </a:lnTo>
                <a:lnTo>
                  <a:pt x="50" y="301"/>
                </a:lnTo>
                <a:lnTo>
                  <a:pt x="64" y="308"/>
                </a:lnTo>
                <a:lnTo>
                  <a:pt x="77" y="315"/>
                </a:lnTo>
                <a:lnTo>
                  <a:pt x="92" y="320"/>
                </a:lnTo>
                <a:lnTo>
                  <a:pt x="107" y="326"/>
                </a:lnTo>
                <a:lnTo>
                  <a:pt x="121" y="330"/>
                </a:lnTo>
                <a:lnTo>
                  <a:pt x="136" y="334"/>
                </a:lnTo>
                <a:lnTo>
                  <a:pt x="151" y="337"/>
                </a:lnTo>
                <a:lnTo>
                  <a:pt x="167" y="341"/>
                </a:lnTo>
                <a:lnTo>
                  <a:pt x="181" y="343"/>
                </a:lnTo>
                <a:lnTo>
                  <a:pt x="197" y="345"/>
                </a:lnTo>
                <a:lnTo>
                  <a:pt x="213" y="347"/>
                </a:lnTo>
                <a:lnTo>
                  <a:pt x="228" y="348"/>
                </a:lnTo>
                <a:lnTo>
                  <a:pt x="243" y="349"/>
                </a:lnTo>
                <a:lnTo>
                  <a:pt x="259" y="350"/>
                </a:lnTo>
                <a:lnTo>
                  <a:pt x="274" y="351"/>
                </a:lnTo>
                <a:lnTo>
                  <a:pt x="279" y="351"/>
                </a:lnTo>
                <a:lnTo>
                  <a:pt x="283" y="349"/>
                </a:lnTo>
                <a:lnTo>
                  <a:pt x="286" y="345"/>
                </a:lnTo>
                <a:lnTo>
                  <a:pt x="289" y="341"/>
                </a:lnTo>
                <a:lnTo>
                  <a:pt x="289" y="335"/>
                </a:lnTo>
                <a:lnTo>
                  <a:pt x="286" y="331"/>
                </a:lnTo>
                <a:lnTo>
                  <a:pt x="282" y="328"/>
                </a:lnTo>
                <a:lnTo>
                  <a:pt x="277" y="326"/>
                </a:lnTo>
                <a:lnTo>
                  <a:pt x="263" y="322"/>
                </a:lnTo>
                <a:lnTo>
                  <a:pt x="250" y="320"/>
                </a:lnTo>
                <a:lnTo>
                  <a:pt x="236" y="317"/>
                </a:lnTo>
                <a:lnTo>
                  <a:pt x="221" y="315"/>
                </a:lnTo>
                <a:lnTo>
                  <a:pt x="208" y="313"/>
                </a:lnTo>
                <a:lnTo>
                  <a:pt x="194" y="311"/>
                </a:lnTo>
                <a:lnTo>
                  <a:pt x="179" y="308"/>
                </a:lnTo>
                <a:lnTo>
                  <a:pt x="166" y="305"/>
                </a:lnTo>
                <a:lnTo>
                  <a:pt x="152" y="303"/>
                </a:lnTo>
                <a:lnTo>
                  <a:pt x="138" y="300"/>
                </a:lnTo>
                <a:lnTo>
                  <a:pt x="125" y="296"/>
                </a:lnTo>
                <a:lnTo>
                  <a:pt x="111" y="292"/>
                </a:lnTo>
                <a:lnTo>
                  <a:pt x="98" y="287"/>
                </a:lnTo>
                <a:lnTo>
                  <a:pt x="85" y="282"/>
                </a:lnTo>
                <a:lnTo>
                  <a:pt x="72" y="276"/>
                </a:lnTo>
                <a:lnTo>
                  <a:pt x="59" y="269"/>
                </a:lnTo>
                <a:lnTo>
                  <a:pt x="49" y="261"/>
                </a:lnTo>
                <a:lnTo>
                  <a:pt x="41" y="252"/>
                </a:lnTo>
                <a:lnTo>
                  <a:pt x="34" y="241"/>
                </a:lnTo>
                <a:lnTo>
                  <a:pt x="31" y="228"/>
                </a:lnTo>
                <a:lnTo>
                  <a:pt x="30" y="215"/>
                </a:lnTo>
                <a:lnTo>
                  <a:pt x="31" y="201"/>
                </a:lnTo>
                <a:lnTo>
                  <a:pt x="34" y="186"/>
                </a:lnTo>
                <a:lnTo>
                  <a:pt x="38" y="174"/>
                </a:lnTo>
                <a:lnTo>
                  <a:pt x="46" y="158"/>
                </a:lnTo>
                <a:lnTo>
                  <a:pt x="54" y="142"/>
                </a:lnTo>
                <a:lnTo>
                  <a:pt x="64" y="128"/>
                </a:lnTo>
                <a:lnTo>
                  <a:pt x="74" y="115"/>
                </a:lnTo>
                <a:lnTo>
                  <a:pt x="85" y="102"/>
                </a:lnTo>
                <a:lnTo>
                  <a:pt x="96" y="89"/>
                </a:lnTo>
                <a:lnTo>
                  <a:pt x="110" y="77"/>
                </a:lnTo>
                <a:lnTo>
                  <a:pt x="124" y="64"/>
                </a:lnTo>
                <a:lnTo>
                  <a:pt x="137" y="53"/>
                </a:lnTo>
                <a:lnTo>
                  <a:pt x="155" y="43"/>
                </a:lnTo>
                <a:lnTo>
                  <a:pt x="175" y="35"/>
                </a:lnTo>
                <a:lnTo>
                  <a:pt x="195" y="26"/>
                </a:lnTo>
                <a:lnTo>
                  <a:pt x="213" y="19"/>
                </a:lnTo>
                <a:lnTo>
                  <a:pt x="228" y="12"/>
                </a:lnTo>
                <a:lnTo>
                  <a:pt x="237" y="6"/>
                </a:lnTo>
                <a:lnTo>
                  <a:pt x="240" y="2"/>
                </a:lnTo>
                <a:lnTo>
                  <a:pt x="230" y="0"/>
                </a:lnTo>
                <a:lnTo>
                  <a:pt x="215" y="1"/>
                </a:lnTo>
                <a:lnTo>
                  <a:pt x="198" y="4"/>
                </a:lnTo>
                <a:lnTo>
                  <a:pt x="180" y="9"/>
                </a:lnTo>
                <a:lnTo>
                  <a:pt x="161" y="17"/>
                </a:lnTo>
                <a:lnTo>
                  <a:pt x="144" y="25"/>
                </a:lnTo>
                <a:lnTo>
                  <a:pt x="127" y="35"/>
                </a:lnTo>
                <a:lnTo>
                  <a:pt x="112" y="46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3" name="Freeform 554"/>
          <p:cNvSpPr>
            <a:spLocks/>
          </p:cNvSpPr>
          <p:nvPr/>
        </p:nvSpPr>
        <p:spPr bwMode="auto">
          <a:xfrm>
            <a:off x="5573713" y="3051175"/>
            <a:ext cx="57150" cy="57150"/>
          </a:xfrm>
          <a:custGeom>
            <a:avLst/>
            <a:gdLst>
              <a:gd name="T0" fmla="*/ 2147483647 w 254"/>
              <a:gd name="T1" fmla="*/ 1034308027 h 234"/>
              <a:gd name="T2" fmla="*/ 2147483647 w 254"/>
              <a:gd name="T3" fmla="*/ 1223692381 h 234"/>
              <a:gd name="T4" fmla="*/ 2147483647 w 254"/>
              <a:gd name="T5" fmla="*/ 1442245215 h 234"/>
              <a:gd name="T6" fmla="*/ 2147483647 w 254"/>
              <a:gd name="T7" fmla="*/ 1675352250 h 234"/>
              <a:gd name="T8" fmla="*/ 2147483647 w 254"/>
              <a:gd name="T9" fmla="*/ 1922953892 h 234"/>
              <a:gd name="T10" fmla="*/ 2147483647 w 254"/>
              <a:gd name="T11" fmla="*/ 2126952283 h 234"/>
              <a:gd name="T12" fmla="*/ 2147483647 w 254"/>
              <a:gd name="T13" fmla="*/ 2147483647 h 234"/>
              <a:gd name="T14" fmla="*/ 2147483647 w 254"/>
              <a:gd name="T15" fmla="*/ 2147483647 h 234"/>
              <a:gd name="T16" fmla="*/ 2147483647 w 254"/>
              <a:gd name="T17" fmla="*/ 2147483647 h 234"/>
              <a:gd name="T18" fmla="*/ 2147483647 w 254"/>
              <a:gd name="T19" fmla="*/ 2147483647 h 234"/>
              <a:gd name="T20" fmla="*/ 2147483647 w 254"/>
              <a:gd name="T21" fmla="*/ 2147483647 h 234"/>
              <a:gd name="T22" fmla="*/ 2084484375 w 254"/>
              <a:gd name="T23" fmla="*/ 2147483647 h 234"/>
              <a:gd name="T24" fmla="*/ 1981968750 w 254"/>
              <a:gd name="T25" fmla="*/ 2147483647 h 234"/>
              <a:gd name="T26" fmla="*/ 1959187500 w 254"/>
              <a:gd name="T27" fmla="*/ 2147483647 h 234"/>
              <a:gd name="T28" fmla="*/ 1959187500 w 254"/>
              <a:gd name="T29" fmla="*/ 2147483647 h 234"/>
              <a:gd name="T30" fmla="*/ 1959187500 w 254"/>
              <a:gd name="T31" fmla="*/ 2147483647 h 234"/>
              <a:gd name="T32" fmla="*/ 1981968750 w 254"/>
              <a:gd name="T33" fmla="*/ 2147483647 h 234"/>
              <a:gd name="T34" fmla="*/ 2016140625 w 254"/>
              <a:gd name="T35" fmla="*/ 2147483647 h 234"/>
              <a:gd name="T36" fmla="*/ 2061703125 w 254"/>
              <a:gd name="T37" fmla="*/ 2147483647 h 234"/>
              <a:gd name="T38" fmla="*/ 2095875000 w 254"/>
              <a:gd name="T39" fmla="*/ 2147483647 h 234"/>
              <a:gd name="T40" fmla="*/ 2130046875 w 254"/>
              <a:gd name="T41" fmla="*/ 2147483647 h 234"/>
              <a:gd name="T42" fmla="*/ 2147483647 w 254"/>
              <a:gd name="T43" fmla="*/ 2147483647 h 234"/>
              <a:gd name="T44" fmla="*/ 2147483647 w 254"/>
              <a:gd name="T45" fmla="*/ 2147483647 h 234"/>
              <a:gd name="T46" fmla="*/ 2147483647 w 254"/>
              <a:gd name="T47" fmla="*/ 2147483647 h 234"/>
              <a:gd name="T48" fmla="*/ 2147483647 w 254"/>
              <a:gd name="T49" fmla="*/ 2147483647 h 234"/>
              <a:gd name="T50" fmla="*/ 2147483647 w 254"/>
              <a:gd name="T51" fmla="*/ 1908399448 h 234"/>
              <a:gd name="T52" fmla="*/ 2147483647 w 254"/>
              <a:gd name="T53" fmla="*/ 1558798733 h 234"/>
              <a:gd name="T54" fmla="*/ 2147483647 w 254"/>
              <a:gd name="T55" fmla="*/ 1223692381 h 234"/>
              <a:gd name="T56" fmla="*/ 2147483647 w 254"/>
              <a:gd name="T57" fmla="*/ 932368302 h 234"/>
              <a:gd name="T58" fmla="*/ 2147483647 w 254"/>
              <a:gd name="T59" fmla="*/ 772092348 h 234"/>
              <a:gd name="T60" fmla="*/ 2147483647 w 254"/>
              <a:gd name="T61" fmla="*/ 655538831 h 234"/>
              <a:gd name="T62" fmla="*/ 2084484375 w 254"/>
              <a:gd name="T63" fmla="*/ 524431113 h 234"/>
              <a:gd name="T64" fmla="*/ 1879453125 w 254"/>
              <a:gd name="T65" fmla="*/ 422491633 h 234"/>
              <a:gd name="T66" fmla="*/ 1674421875 w 254"/>
              <a:gd name="T67" fmla="*/ 305938115 h 234"/>
              <a:gd name="T68" fmla="*/ 1469390625 w 254"/>
              <a:gd name="T69" fmla="*/ 233107035 h 234"/>
              <a:gd name="T70" fmla="*/ 1264359375 w 254"/>
              <a:gd name="T71" fmla="*/ 174830154 h 234"/>
              <a:gd name="T72" fmla="*/ 1059328125 w 254"/>
              <a:gd name="T73" fmla="*/ 101999317 h 234"/>
              <a:gd name="T74" fmla="*/ 854296875 w 254"/>
              <a:gd name="T75" fmla="*/ 58276637 h 234"/>
              <a:gd name="T76" fmla="*/ 672046875 w 254"/>
              <a:gd name="T77" fmla="*/ 29108644 h 234"/>
              <a:gd name="T78" fmla="*/ 489796875 w 254"/>
              <a:gd name="T79" fmla="*/ 0 h 234"/>
              <a:gd name="T80" fmla="*/ 353109375 w 254"/>
              <a:gd name="T81" fmla="*/ 0 h 234"/>
              <a:gd name="T82" fmla="*/ 216421875 w 254"/>
              <a:gd name="T83" fmla="*/ 0 h 234"/>
              <a:gd name="T84" fmla="*/ 113906250 w 254"/>
              <a:gd name="T85" fmla="*/ 0 h 234"/>
              <a:gd name="T86" fmla="*/ 34171875 w 254"/>
              <a:gd name="T87" fmla="*/ 29108644 h 234"/>
              <a:gd name="T88" fmla="*/ 0 w 254"/>
              <a:gd name="T89" fmla="*/ 58276637 h 234"/>
              <a:gd name="T90" fmla="*/ 125296875 w 254"/>
              <a:gd name="T91" fmla="*/ 87385281 h 234"/>
              <a:gd name="T92" fmla="*/ 239203125 w 254"/>
              <a:gd name="T93" fmla="*/ 101999317 h 234"/>
              <a:gd name="T94" fmla="*/ 387281250 w 254"/>
              <a:gd name="T95" fmla="*/ 131107717 h 234"/>
              <a:gd name="T96" fmla="*/ 523968750 w 254"/>
              <a:gd name="T97" fmla="*/ 174830154 h 234"/>
              <a:gd name="T98" fmla="*/ 672046875 w 254"/>
              <a:gd name="T99" fmla="*/ 218492998 h 234"/>
              <a:gd name="T100" fmla="*/ 842906250 w 254"/>
              <a:gd name="T101" fmla="*/ 247661235 h 234"/>
              <a:gd name="T102" fmla="*/ 990984375 w 254"/>
              <a:gd name="T103" fmla="*/ 291383671 h 234"/>
              <a:gd name="T104" fmla="*/ 1161843750 w 254"/>
              <a:gd name="T105" fmla="*/ 335046515 h 234"/>
              <a:gd name="T106" fmla="*/ 1321312500 w 254"/>
              <a:gd name="T107" fmla="*/ 407877596 h 234"/>
              <a:gd name="T108" fmla="*/ 1492171875 w 254"/>
              <a:gd name="T109" fmla="*/ 466154233 h 234"/>
              <a:gd name="T110" fmla="*/ 1651640625 w 254"/>
              <a:gd name="T111" fmla="*/ 524431113 h 234"/>
              <a:gd name="T112" fmla="*/ 1811109375 w 254"/>
              <a:gd name="T113" fmla="*/ 611875987 h 234"/>
              <a:gd name="T114" fmla="*/ 1970578125 w 254"/>
              <a:gd name="T115" fmla="*/ 699261267 h 234"/>
              <a:gd name="T116" fmla="*/ 2118656250 w 254"/>
              <a:gd name="T117" fmla="*/ 801260585 h 234"/>
              <a:gd name="T118" fmla="*/ 2147483647 w 254"/>
              <a:gd name="T119" fmla="*/ 917814102 h 234"/>
              <a:gd name="T120" fmla="*/ 2147483647 w 254"/>
              <a:gd name="T121" fmla="*/ 1034308027 h 23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4"/>
              <a:gd name="T184" fmla="*/ 0 h 234"/>
              <a:gd name="T185" fmla="*/ 254 w 254"/>
              <a:gd name="T186" fmla="*/ 234 h 23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4" h="234">
                <a:moveTo>
                  <a:pt x="210" y="71"/>
                </a:moveTo>
                <a:lnTo>
                  <a:pt x="222" y="84"/>
                </a:lnTo>
                <a:lnTo>
                  <a:pt x="229" y="99"/>
                </a:lnTo>
                <a:lnTo>
                  <a:pt x="232" y="115"/>
                </a:lnTo>
                <a:lnTo>
                  <a:pt x="232" y="132"/>
                </a:lnTo>
                <a:lnTo>
                  <a:pt x="230" y="146"/>
                </a:lnTo>
                <a:lnTo>
                  <a:pt x="226" y="158"/>
                </a:lnTo>
                <a:lnTo>
                  <a:pt x="219" y="170"/>
                </a:lnTo>
                <a:lnTo>
                  <a:pt x="211" y="179"/>
                </a:lnTo>
                <a:lnTo>
                  <a:pt x="202" y="190"/>
                </a:lnTo>
                <a:lnTo>
                  <a:pt x="193" y="199"/>
                </a:lnTo>
                <a:lnTo>
                  <a:pt x="183" y="208"/>
                </a:lnTo>
                <a:lnTo>
                  <a:pt x="174" y="218"/>
                </a:lnTo>
                <a:lnTo>
                  <a:pt x="172" y="221"/>
                </a:lnTo>
                <a:lnTo>
                  <a:pt x="172" y="224"/>
                </a:lnTo>
                <a:lnTo>
                  <a:pt x="172" y="227"/>
                </a:lnTo>
                <a:lnTo>
                  <a:pt x="174" y="231"/>
                </a:lnTo>
                <a:lnTo>
                  <a:pt x="177" y="233"/>
                </a:lnTo>
                <a:lnTo>
                  <a:pt x="181" y="234"/>
                </a:lnTo>
                <a:lnTo>
                  <a:pt x="184" y="233"/>
                </a:lnTo>
                <a:lnTo>
                  <a:pt x="187" y="231"/>
                </a:lnTo>
                <a:lnTo>
                  <a:pt x="208" y="217"/>
                </a:lnTo>
                <a:lnTo>
                  <a:pt x="226" y="199"/>
                </a:lnTo>
                <a:lnTo>
                  <a:pt x="240" y="178"/>
                </a:lnTo>
                <a:lnTo>
                  <a:pt x="249" y="155"/>
                </a:lnTo>
                <a:lnTo>
                  <a:pt x="254" y="131"/>
                </a:lnTo>
                <a:lnTo>
                  <a:pt x="251" y="107"/>
                </a:lnTo>
                <a:lnTo>
                  <a:pt x="243" y="84"/>
                </a:lnTo>
                <a:lnTo>
                  <a:pt x="226" y="64"/>
                </a:lnTo>
                <a:lnTo>
                  <a:pt x="214" y="53"/>
                </a:lnTo>
                <a:lnTo>
                  <a:pt x="199" y="45"/>
                </a:lnTo>
                <a:lnTo>
                  <a:pt x="183" y="36"/>
                </a:lnTo>
                <a:lnTo>
                  <a:pt x="165" y="29"/>
                </a:lnTo>
                <a:lnTo>
                  <a:pt x="147" y="21"/>
                </a:lnTo>
                <a:lnTo>
                  <a:pt x="129" y="16"/>
                </a:lnTo>
                <a:lnTo>
                  <a:pt x="111" y="12"/>
                </a:lnTo>
                <a:lnTo>
                  <a:pt x="93" y="7"/>
                </a:lnTo>
                <a:lnTo>
                  <a:pt x="75" y="4"/>
                </a:lnTo>
                <a:lnTo>
                  <a:pt x="59" y="2"/>
                </a:lnTo>
                <a:lnTo>
                  <a:pt x="43" y="0"/>
                </a:lnTo>
                <a:lnTo>
                  <a:pt x="31" y="0"/>
                </a:lnTo>
                <a:lnTo>
                  <a:pt x="19" y="0"/>
                </a:lnTo>
                <a:lnTo>
                  <a:pt x="10" y="0"/>
                </a:lnTo>
                <a:lnTo>
                  <a:pt x="3" y="2"/>
                </a:lnTo>
                <a:lnTo>
                  <a:pt x="0" y="4"/>
                </a:lnTo>
                <a:lnTo>
                  <a:pt x="11" y="6"/>
                </a:lnTo>
                <a:lnTo>
                  <a:pt x="21" y="7"/>
                </a:lnTo>
                <a:lnTo>
                  <a:pt x="34" y="9"/>
                </a:lnTo>
                <a:lnTo>
                  <a:pt x="46" y="12"/>
                </a:lnTo>
                <a:lnTo>
                  <a:pt x="59" y="15"/>
                </a:lnTo>
                <a:lnTo>
                  <a:pt x="74" y="17"/>
                </a:lnTo>
                <a:lnTo>
                  <a:pt x="87" y="20"/>
                </a:lnTo>
                <a:lnTo>
                  <a:pt x="102" y="23"/>
                </a:lnTo>
                <a:lnTo>
                  <a:pt x="116" y="28"/>
                </a:lnTo>
                <a:lnTo>
                  <a:pt x="131" y="32"/>
                </a:lnTo>
                <a:lnTo>
                  <a:pt x="145" y="36"/>
                </a:lnTo>
                <a:lnTo>
                  <a:pt x="159" y="42"/>
                </a:lnTo>
                <a:lnTo>
                  <a:pt x="173" y="48"/>
                </a:lnTo>
                <a:lnTo>
                  <a:pt x="186" y="55"/>
                </a:lnTo>
                <a:lnTo>
                  <a:pt x="199" y="63"/>
                </a:lnTo>
                <a:lnTo>
                  <a:pt x="210" y="7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4" name="Freeform 555"/>
          <p:cNvSpPr>
            <a:spLocks/>
          </p:cNvSpPr>
          <p:nvPr/>
        </p:nvSpPr>
        <p:spPr bwMode="auto">
          <a:xfrm>
            <a:off x="5461000" y="3078163"/>
            <a:ext cx="22225" cy="52387"/>
          </a:xfrm>
          <a:custGeom>
            <a:avLst/>
            <a:gdLst>
              <a:gd name="T0" fmla="*/ 0 w 103"/>
              <a:gd name="T1" fmla="*/ 1611654528 h 221"/>
              <a:gd name="T2" fmla="*/ 0 w 103"/>
              <a:gd name="T3" fmla="*/ 1851419160 h 221"/>
              <a:gd name="T4" fmla="*/ 40180858 w 103"/>
              <a:gd name="T5" fmla="*/ 2077866590 h 221"/>
              <a:gd name="T6" fmla="*/ 120542790 w 103"/>
              <a:gd name="T7" fmla="*/ 2147483647 h 221"/>
              <a:gd name="T8" fmla="*/ 221018347 w 103"/>
              <a:gd name="T9" fmla="*/ 2147483647 h 221"/>
              <a:gd name="T10" fmla="*/ 351618057 w 103"/>
              <a:gd name="T11" fmla="*/ 2147483647 h 221"/>
              <a:gd name="T12" fmla="*/ 502331392 w 103"/>
              <a:gd name="T13" fmla="*/ 2147483647 h 221"/>
              <a:gd name="T14" fmla="*/ 663055040 w 103"/>
              <a:gd name="T15" fmla="*/ 2147483647 h 221"/>
              <a:gd name="T16" fmla="*/ 833835608 w 103"/>
              <a:gd name="T17" fmla="*/ 2147483647 h 221"/>
              <a:gd name="T18" fmla="*/ 894130307 w 103"/>
              <a:gd name="T19" fmla="*/ 2147483647 h 221"/>
              <a:gd name="T20" fmla="*/ 944368085 w 103"/>
              <a:gd name="T21" fmla="*/ 2147483647 h 221"/>
              <a:gd name="T22" fmla="*/ 984548943 w 103"/>
              <a:gd name="T23" fmla="*/ 2147483647 h 221"/>
              <a:gd name="T24" fmla="*/ 1004662784 w 103"/>
              <a:gd name="T25" fmla="*/ 2147483647 h 221"/>
              <a:gd name="T26" fmla="*/ 1004662784 w 103"/>
              <a:gd name="T27" fmla="*/ 2147483647 h 221"/>
              <a:gd name="T28" fmla="*/ 994605864 w 103"/>
              <a:gd name="T29" fmla="*/ 2147483647 h 221"/>
              <a:gd name="T30" fmla="*/ 964481710 w 103"/>
              <a:gd name="T31" fmla="*/ 2147483647 h 221"/>
              <a:gd name="T32" fmla="*/ 914243932 w 103"/>
              <a:gd name="T33" fmla="*/ 2147483647 h 221"/>
              <a:gd name="T34" fmla="*/ 743416972 w 103"/>
              <a:gd name="T35" fmla="*/ 2147483647 h 221"/>
              <a:gd name="T36" fmla="*/ 582693108 w 103"/>
              <a:gd name="T37" fmla="*/ 2147483647 h 221"/>
              <a:gd name="T38" fmla="*/ 452093614 w 103"/>
              <a:gd name="T39" fmla="*/ 2147483647 h 221"/>
              <a:gd name="T40" fmla="*/ 361674761 w 103"/>
              <a:gd name="T41" fmla="*/ 2064549625 h 221"/>
              <a:gd name="T42" fmla="*/ 301380278 w 103"/>
              <a:gd name="T43" fmla="*/ 1851419160 h 221"/>
              <a:gd name="T44" fmla="*/ 271256125 w 103"/>
              <a:gd name="T45" fmla="*/ 1625027910 h 221"/>
              <a:gd name="T46" fmla="*/ 271256125 w 103"/>
              <a:gd name="T47" fmla="*/ 1371946076 h 221"/>
              <a:gd name="T48" fmla="*/ 321493903 w 103"/>
              <a:gd name="T49" fmla="*/ 1118864242 h 221"/>
              <a:gd name="T50" fmla="*/ 381788602 w 103"/>
              <a:gd name="T51" fmla="*/ 932368181 h 221"/>
              <a:gd name="T52" fmla="*/ 462150534 w 103"/>
              <a:gd name="T53" fmla="*/ 759245265 h 221"/>
              <a:gd name="T54" fmla="*/ 562579483 w 103"/>
              <a:gd name="T55" fmla="*/ 612700574 h 221"/>
              <a:gd name="T56" fmla="*/ 663055040 w 103"/>
              <a:gd name="T57" fmla="*/ 466212062 h 221"/>
              <a:gd name="T58" fmla="*/ 763530597 w 103"/>
              <a:gd name="T59" fmla="*/ 332984572 h 221"/>
              <a:gd name="T60" fmla="*/ 864006153 w 103"/>
              <a:gd name="T61" fmla="*/ 226447430 h 221"/>
              <a:gd name="T62" fmla="*/ 964481710 w 103"/>
              <a:gd name="T63" fmla="*/ 106537143 h 221"/>
              <a:gd name="T64" fmla="*/ 1034786722 w 103"/>
              <a:gd name="T65" fmla="*/ 13317202 h 221"/>
              <a:gd name="T66" fmla="*/ 964481710 w 103"/>
              <a:gd name="T67" fmla="*/ 0 h 221"/>
              <a:gd name="T68" fmla="*/ 843892528 w 103"/>
              <a:gd name="T69" fmla="*/ 66585773 h 221"/>
              <a:gd name="T70" fmla="*/ 693225585 w 103"/>
              <a:gd name="T71" fmla="*/ 226447430 h 221"/>
              <a:gd name="T72" fmla="*/ 512388312 w 103"/>
              <a:gd name="T73" fmla="*/ 439521715 h 221"/>
              <a:gd name="T74" fmla="*/ 341561136 w 103"/>
              <a:gd name="T75" fmla="*/ 705920514 h 221"/>
              <a:gd name="T76" fmla="*/ 180837489 w 103"/>
              <a:gd name="T77" fmla="*/ 998953717 h 221"/>
              <a:gd name="T78" fmla="*/ 70305011 w 103"/>
              <a:gd name="T79" fmla="*/ 1305304123 h 221"/>
              <a:gd name="T80" fmla="*/ 0 w 103"/>
              <a:gd name="T81" fmla="*/ 1611654528 h 2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1"/>
              <a:gd name="T125" fmla="*/ 103 w 103"/>
              <a:gd name="T126" fmla="*/ 221 h 2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1">
                <a:moveTo>
                  <a:pt x="0" y="121"/>
                </a:moveTo>
                <a:lnTo>
                  <a:pt x="0" y="139"/>
                </a:lnTo>
                <a:lnTo>
                  <a:pt x="4" y="156"/>
                </a:lnTo>
                <a:lnTo>
                  <a:pt x="12" y="172"/>
                </a:lnTo>
                <a:lnTo>
                  <a:pt x="22" y="186"/>
                </a:lnTo>
                <a:lnTo>
                  <a:pt x="35" y="197"/>
                </a:lnTo>
                <a:lnTo>
                  <a:pt x="50" y="208"/>
                </a:lnTo>
                <a:lnTo>
                  <a:pt x="66" y="216"/>
                </a:lnTo>
                <a:lnTo>
                  <a:pt x="83" y="220"/>
                </a:lnTo>
                <a:lnTo>
                  <a:pt x="89" y="221"/>
                </a:lnTo>
                <a:lnTo>
                  <a:pt x="94" y="219"/>
                </a:lnTo>
                <a:lnTo>
                  <a:pt x="98" y="216"/>
                </a:lnTo>
                <a:lnTo>
                  <a:pt x="100" y="211"/>
                </a:lnTo>
                <a:lnTo>
                  <a:pt x="100" y="206"/>
                </a:lnTo>
                <a:lnTo>
                  <a:pt x="99" y="201"/>
                </a:lnTo>
                <a:lnTo>
                  <a:pt x="96" y="196"/>
                </a:lnTo>
                <a:lnTo>
                  <a:pt x="91" y="194"/>
                </a:lnTo>
                <a:lnTo>
                  <a:pt x="74" y="188"/>
                </a:lnTo>
                <a:lnTo>
                  <a:pt x="58" y="179"/>
                </a:lnTo>
                <a:lnTo>
                  <a:pt x="45" y="168"/>
                </a:lnTo>
                <a:lnTo>
                  <a:pt x="36" y="155"/>
                </a:lnTo>
                <a:lnTo>
                  <a:pt x="30" y="139"/>
                </a:lnTo>
                <a:lnTo>
                  <a:pt x="27" y="122"/>
                </a:lnTo>
                <a:lnTo>
                  <a:pt x="27" y="103"/>
                </a:lnTo>
                <a:lnTo>
                  <a:pt x="32" y="84"/>
                </a:lnTo>
                <a:lnTo>
                  <a:pt x="38" y="70"/>
                </a:lnTo>
                <a:lnTo>
                  <a:pt x="46" y="57"/>
                </a:lnTo>
                <a:lnTo>
                  <a:pt x="56" y="46"/>
                </a:lnTo>
                <a:lnTo>
                  <a:pt x="66" y="35"/>
                </a:lnTo>
                <a:lnTo>
                  <a:pt x="76" y="25"/>
                </a:lnTo>
                <a:lnTo>
                  <a:pt x="86" y="17"/>
                </a:lnTo>
                <a:lnTo>
                  <a:pt x="96" y="8"/>
                </a:lnTo>
                <a:lnTo>
                  <a:pt x="103" y="1"/>
                </a:lnTo>
                <a:lnTo>
                  <a:pt x="96" y="0"/>
                </a:lnTo>
                <a:lnTo>
                  <a:pt x="84" y="5"/>
                </a:lnTo>
                <a:lnTo>
                  <a:pt x="69" y="17"/>
                </a:lnTo>
                <a:lnTo>
                  <a:pt x="51" y="33"/>
                </a:lnTo>
                <a:lnTo>
                  <a:pt x="34" y="53"/>
                </a:lnTo>
                <a:lnTo>
                  <a:pt x="18" y="75"/>
                </a:lnTo>
                <a:lnTo>
                  <a:pt x="7" y="98"/>
                </a:lnTo>
                <a:lnTo>
                  <a:pt x="0" y="12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5" name="Freeform 556"/>
          <p:cNvSpPr>
            <a:spLocks/>
          </p:cNvSpPr>
          <p:nvPr/>
        </p:nvSpPr>
        <p:spPr bwMode="auto">
          <a:xfrm>
            <a:off x="5619750" y="3048000"/>
            <a:ext cx="49213" cy="69850"/>
          </a:xfrm>
          <a:custGeom>
            <a:avLst/>
            <a:gdLst>
              <a:gd name="T0" fmla="*/ 2053878501 w 221"/>
              <a:gd name="T1" fmla="*/ 1640634860 h 288"/>
              <a:gd name="T2" fmla="*/ 2147483647 w 221"/>
              <a:gd name="T3" fmla="*/ 1897456575 h 288"/>
              <a:gd name="T4" fmla="*/ 2147483647 w 221"/>
              <a:gd name="T5" fmla="*/ 2147483647 h 288"/>
              <a:gd name="T6" fmla="*/ 2147483647 w 221"/>
              <a:gd name="T7" fmla="*/ 2147483647 h 288"/>
              <a:gd name="T8" fmla="*/ 2064936506 w 221"/>
              <a:gd name="T9" fmla="*/ 2147483647 h 288"/>
              <a:gd name="T10" fmla="*/ 1877196928 w 221"/>
              <a:gd name="T11" fmla="*/ 2147483647 h 288"/>
              <a:gd name="T12" fmla="*/ 1656332769 w 221"/>
              <a:gd name="T13" fmla="*/ 2147483647 h 288"/>
              <a:gd name="T14" fmla="*/ 1424460042 w 221"/>
              <a:gd name="T15" fmla="*/ 2147483647 h 288"/>
              <a:gd name="T16" fmla="*/ 1280903271 w 221"/>
              <a:gd name="T17" fmla="*/ 2147483647 h 288"/>
              <a:gd name="T18" fmla="*/ 1236770122 w 221"/>
              <a:gd name="T19" fmla="*/ 2147483647 h 288"/>
              <a:gd name="T20" fmla="*/ 1203595883 w 221"/>
              <a:gd name="T21" fmla="*/ 2147483647 h 288"/>
              <a:gd name="T22" fmla="*/ 1214653888 w 221"/>
              <a:gd name="T23" fmla="*/ 2147483647 h 288"/>
              <a:gd name="T24" fmla="*/ 1291961499 w 221"/>
              <a:gd name="T25" fmla="*/ 2147483647 h 288"/>
              <a:gd name="T26" fmla="*/ 1380277234 w 221"/>
              <a:gd name="T27" fmla="*/ 2147483647 h 288"/>
              <a:gd name="T28" fmla="*/ 1534892232 w 221"/>
              <a:gd name="T29" fmla="*/ 2147483647 h 288"/>
              <a:gd name="T30" fmla="*/ 1788881193 w 221"/>
              <a:gd name="T31" fmla="*/ 2147483647 h 288"/>
              <a:gd name="T32" fmla="*/ 2053878501 w 221"/>
              <a:gd name="T33" fmla="*/ 2147483647 h 288"/>
              <a:gd name="T34" fmla="*/ 2147483647 w 221"/>
              <a:gd name="T35" fmla="*/ 2147483647 h 288"/>
              <a:gd name="T36" fmla="*/ 2147483647 w 221"/>
              <a:gd name="T37" fmla="*/ 2147483647 h 288"/>
              <a:gd name="T38" fmla="*/ 2147483647 w 221"/>
              <a:gd name="T39" fmla="*/ 2025867311 h 288"/>
              <a:gd name="T40" fmla="*/ 2147483647 w 221"/>
              <a:gd name="T41" fmla="*/ 1597870410 h 288"/>
              <a:gd name="T42" fmla="*/ 1998687124 w 221"/>
              <a:gd name="T43" fmla="*/ 1241226011 h 288"/>
              <a:gd name="T44" fmla="*/ 1755756390 w 221"/>
              <a:gd name="T45" fmla="*/ 984404539 h 288"/>
              <a:gd name="T46" fmla="*/ 1512825657 w 221"/>
              <a:gd name="T47" fmla="*/ 784641300 h 288"/>
              <a:gd name="T48" fmla="*/ 1258836696 w 221"/>
              <a:gd name="T49" fmla="*/ 570642728 h 288"/>
              <a:gd name="T50" fmla="*/ 982781160 w 221"/>
              <a:gd name="T51" fmla="*/ 385173515 h 288"/>
              <a:gd name="T52" fmla="*/ 728792422 w 221"/>
              <a:gd name="T53" fmla="*/ 213998329 h 288"/>
              <a:gd name="T54" fmla="*/ 463795114 w 221"/>
              <a:gd name="T55" fmla="*/ 85587593 h 288"/>
              <a:gd name="T56" fmla="*/ 242930733 w 221"/>
              <a:gd name="T57" fmla="*/ 14294026 h 288"/>
              <a:gd name="T58" fmla="*/ 77307388 w 221"/>
              <a:gd name="T59" fmla="*/ 14294026 h 288"/>
              <a:gd name="T60" fmla="*/ 88315957 w 221"/>
              <a:gd name="T61" fmla="*/ 71352503 h 288"/>
              <a:gd name="T62" fmla="*/ 287113541 w 221"/>
              <a:gd name="T63" fmla="*/ 185469213 h 288"/>
              <a:gd name="T64" fmla="*/ 518986269 w 221"/>
              <a:gd name="T65" fmla="*/ 313879949 h 288"/>
              <a:gd name="T66" fmla="*/ 784033235 w 221"/>
              <a:gd name="T67" fmla="*/ 485055135 h 288"/>
              <a:gd name="T68" fmla="*/ 1060088771 w 221"/>
              <a:gd name="T69" fmla="*/ 684818374 h 288"/>
              <a:gd name="T70" fmla="*/ 1336144084 w 221"/>
              <a:gd name="T71" fmla="*/ 913052036 h 288"/>
              <a:gd name="T72" fmla="*/ 1612199620 w 221"/>
              <a:gd name="T73" fmla="*/ 1155579725 h 288"/>
              <a:gd name="T74" fmla="*/ 1866138923 w 221"/>
              <a:gd name="T75" fmla="*/ 1398107171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1"/>
              <a:gd name="T115" fmla="*/ 0 h 288"/>
              <a:gd name="T116" fmla="*/ 221 w 221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1" h="288">
                <a:moveTo>
                  <a:pt x="179" y="108"/>
                </a:moveTo>
                <a:lnTo>
                  <a:pt x="186" y="115"/>
                </a:lnTo>
                <a:lnTo>
                  <a:pt x="193" y="124"/>
                </a:lnTo>
                <a:lnTo>
                  <a:pt x="197" y="133"/>
                </a:lnTo>
                <a:lnTo>
                  <a:pt x="201" y="143"/>
                </a:lnTo>
                <a:lnTo>
                  <a:pt x="202" y="153"/>
                </a:lnTo>
                <a:lnTo>
                  <a:pt x="202" y="163"/>
                </a:lnTo>
                <a:lnTo>
                  <a:pt x="199" y="174"/>
                </a:lnTo>
                <a:lnTo>
                  <a:pt x="195" y="184"/>
                </a:lnTo>
                <a:lnTo>
                  <a:pt x="187" y="194"/>
                </a:lnTo>
                <a:lnTo>
                  <a:pt x="179" y="204"/>
                </a:lnTo>
                <a:lnTo>
                  <a:pt x="170" y="212"/>
                </a:lnTo>
                <a:lnTo>
                  <a:pt x="159" y="221"/>
                </a:lnTo>
                <a:lnTo>
                  <a:pt x="150" y="229"/>
                </a:lnTo>
                <a:lnTo>
                  <a:pt x="139" y="237"/>
                </a:lnTo>
                <a:lnTo>
                  <a:pt x="129" y="246"/>
                </a:lnTo>
                <a:lnTo>
                  <a:pt x="119" y="255"/>
                </a:lnTo>
                <a:lnTo>
                  <a:pt x="116" y="258"/>
                </a:lnTo>
                <a:lnTo>
                  <a:pt x="114" y="263"/>
                </a:lnTo>
                <a:lnTo>
                  <a:pt x="112" y="267"/>
                </a:lnTo>
                <a:lnTo>
                  <a:pt x="110" y="271"/>
                </a:lnTo>
                <a:lnTo>
                  <a:pt x="109" y="276"/>
                </a:lnTo>
                <a:lnTo>
                  <a:pt x="109" y="280"/>
                </a:lnTo>
                <a:lnTo>
                  <a:pt x="110" y="284"/>
                </a:lnTo>
                <a:lnTo>
                  <a:pt x="113" y="287"/>
                </a:lnTo>
                <a:lnTo>
                  <a:pt x="117" y="288"/>
                </a:lnTo>
                <a:lnTo>
                  <a:pt x="121" y="288"/>
                </a:lnTo>
                <a:lnTo>
                  <a:pt x="125" y="287"/>
                </a:lnTo>
                <a:lnTo>
                  <a:pt x="129" y="284"/>
                </a:lnTo>
                <a:lnTo>
                  <a:pt x="139" y="272"/>
                </a:lnTo>
                <a:lnTo>
                  <a:pt x="151" y="261"/>
                </a:lnTo>
                <a:lnTo>
                  <a:pt x="162" y="250"/>
                </a:lnTo>
                <a:lnTo>
                  <a:pt x="175" y="239"/>
                </a:lnTo>
                <a:lnTo>
                  <a:pt x="186" y="229"/>
                </a:lnTo>
                <a:lnTo>
                  <a:pt x="197" y="217"/>
                </a:lnTo>
                <a:lnTo>
                  <a:pt x="207" y="204"/>
                </a:lnTo>
                <a:lnTo>
                  <a:pt x="215" y="190"/>
                </a:lnTo>
                <a:lnTo>
                  <a:pt x="220" y="174"/>
                </a:lnTo>
                <a:lnTo>
                  <a:pt x="221" y="158"/>
                </a:lnTo>
                <a:lnTo>
                  <a:pt x="218" y="142"/>
                </a:lnTo>
                <a:lnTo>
                  <a:pt x="213" y="127"/>
                </a:lnTo>
                <a:lnTo>
                  <a:pt x="204" y="112"/>
                </a:lnTo>
                <a:lnTo>
                  <a:pt x="194" y="99"/>
                </a:lnTo>
                <a:lnTo>
                  <a:pt x="181" y="87"/>
                </a:lnTo>
                <a:lnTo>
                  <a:pt x="169" y="77"/>
                </a:lnTo>
                <a:lnTo>
                  <a:pt x="159" y="69"/>
                </a:lnTo>
                <a:lnTo>
                  <a:pt x="149" y="63"/>
                </a:lnTo>
                <a:lnTo>
                  <a:pt x="137" y="55"/>
                </a:lnTo>
                <a:lnTo>
                  <a:pt x="125" y="48"/>
                </a:lnTo>
                <a:lnTo>
                  <a:pt x="114" y="40"/>
                </a:lnTo>
                <a:lnTo>
                  <a:pt x="101" y="33"/>
                </a:lnTo>
                <a:lnTo>
                  <a:pt x="89" y="27"/>
                </a:lnTo>
                <a:lnTo>
                  <a:pt x="77" y="20"/>
                </a:lnTo>
                <a:lnTo>
                  <a:pt x="66" y="15"/>
                </a:lnTo>
                <a:lnTo>
                  <a:pt x="54" y="9"/>
                </a:lnTo>
                <a:lnTo>
                  <a:pt x="42" y="6"/>
                </a:lnTo>
                <a:lnTo>
                  <a:pt x="32" y="3"/>
                </a:lnTo>
                <a:lnTo>
                  <a:pt x="22" y="1"/>
                </a:lnTo>
                <a:lnTo>
                  <a:pt x="14" y="0"/>
                </a:lnTo>
                <a:lnTo>
                  <a:pt x="7" y="1"/>
                </a:lnTo>
                <a:lnTo>
                  <a:pt x="0" y="3"/>
                </a:lnTo>
                <a:lnTo>
                  <a:pt x="8" y="5"/>
                </a:lnTo>
                <a:lnTo>
                  <a:pt x="16" y="8"/>
                </a:lnTo>
                <a:lnTo>
                  <a:pt x="26" y="13"/>
                </a:lnTo>
                <a:lnTo>
                  <a:pt x="35" y="17"/>
                </a:lnTo>
                <a:lnTo>
                  <a:pt x="47" y="22"/>
                </a:lnTo>
                <a:lnTo>
                  <a:pt x="58" y="28"/>
                </a:lnTo>
                <a:lnTo>
                  <a:pt x="71" y="34"/>
                </a:lnTo>
                <a:lnTo>
                  <a:pt x="83" y="40"/>
                </a:lnTo>
                <a:lnTo>
                  <a:pt x="96" y="48"/>
                </a:lnTo>
                <a:lnTo>
                  <a:pt x="109" y="55"/>
                </a:lnTo>
                <a:lnTo>
                  <a:pt x="121" y="64"/>
                </a:lnTo>
                <a:lnTo>
                  <a:pt x="134" y="72"/>
                </a:lnTo>
                <a:lnTo>
                  <a:pt x="146" y="81"/>
                </a:lnTo>
                <a:lnTo>
                  <a:pt x="158" y="90"/>
                </a:lnTo>
                <a:lnTo>
                  <a:pt x="169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6" name="Freeform 557"/>
          <p:cNvSpPr>
            <a:spLocks/>
          </p:cNvSpPr>
          <p:nvPr/>
        </p:nvSpPr>
        <p:spPr bwMode="auto">
          <a:xfrm>
            <a:off x="5567363" y="3128963"/>
            <a:ext cx="15875" cy="42862"/>
          </a:xfrm>
          <a:custGeom>
            <a:avLst/>
            <a:gdLst>
              <a:gd name="T0" fmla="*/ 276453257 w 74"/>
              <a:gd name="T1" fmla="*/ 179370326 h 174"/>
              <a:gd name="T2" fmla="*/ 256709905 w 74"/>
              <a:gd name="T3" fmla="*/ 104612594 h 174"/>
              <a:gd name="T4" fmla="*/ 227071709 w 74"/>
              <a:gd name="T5" fmla="*/ 44842520 h 174"/>
              <a:gd name="T6" fmla="*/ 167841655 w 74"/>
              <a:gd name="T7" fmla="*/ 14927307 h 174"/>
              <a:gd name="T8" fmla="*/ 118460323 w 74"/>
              <a:gd name="T9" fmla="*/ 0 h 174"/>
              <a:gd name="T10" fmla="*/ 69124899 w 74"/>
              <a:gd name="T11" fmla="*/ 29915213 h 174"/>
              <a:gd name="T12" fmla="*/ 29637981 w 74"/>
              <a:gd name="T13" fmla="*/ 74757979 h 174"/>
              <a:gd name="T14" fmla="*/ 0 w 74"/>
              <a:gd name="T15" fmla="*/ 149455114 h 174"/>
              <a:gd name="T16" fmla="*/ 0 w 74"/>
              <a:gd name="T17" fmla="*/ 239140400 h 174"/>
              <a:gd name="T18" fmla="*/ 49381547 w 74"/>
              <a:gd name="T19" fmla="*/ 582953745 h 174"/>
              <a:gd name="T20" fmla="*/ 128354953 w 74"/>
              <a:gd name="T21" fmla="*/ 986537164 h 174"/>
              <a:gd name="T22" fmla="*/ 236966554 w 74"/>
              <a:gd name="T23" fmla="*/ 1375193276 h 174"/>
              <a:gd name="T24" fmla="*/ 355426662 w 74"/>
              <a:gd name="T25" fmla="*/ 1763788790 h 174"/>
              <a:gd name="T26" fmla="*/ 483781615 w 74"/>
              <a:gd name="T27" fmla="*/ 2107602381 h 174"/>
              <a:gd name="T28" fmla="*/ 602241938 w 74"/>
              <a:gd name="T29" fmla="*/ 2147483647 h 174"/>
              <a:gd name="T30" fmla="*/ 681215343 w 74"/>
              <a:gd name="T31" fmla="*/ 2147483647 h 174"/>
              <a:gd name="T32" fmla="*/ 730596890 w 74"/>
              <a:gd name="T33" fmla="*/ 2147483647 h 174"/>
              <a:gd name="T34" fmla="*/ 710853324 w 74"/>
              <a:gd name="T35" fmla="*/ 2147483647 h 174"/>
              <a:gd name="T36" fmla="*/ 661471992 w 74"/>
              <a:gd name="T37" fmla="*/ 2147483647 h 174"/>
              <a:gd name="T38" fmla="*/ 602241938 w 74"/>
              <a:gd name="T39" fmla="*/ 1913304501 h 174"/>
              <a:gd name="T40" fmla="*/ 523268318 w 74"/>
              <a:gd name="T41" fmla="*/ 1569491156 h 174"/>
              <a:gd name="T42" fmla="*/ 454143633 w 74"/>
              <a:gd name="T43" fmla="*/ 1225677564 h 174"/>
              <a:gd name="T44" fmla="*/ 375170014 w 74"/>
              <a:gd name="T45" fmla="*/ 866936665 h 174"/>
              <a:gd name="T46" fmla="*/ 315939959 w 74"/>
              <a:gd name="T47" fmla="*/ 523183918 h 174"/>
              <a:gd name="T48" fmla="*/ 276453257 w 74"/>
              <a:gd name="T49" fmla="*/ 179370326 h 1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4"/>
              <a:gd name="T76" fmla="*/ 0 h 174"/>
              <a:gd name="T77" fmla="*/ 74 w 74"/>
              <a:gd name="T78" fmla="*/ 174 h 1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4" h="174">
                <a:moveTo>
                  <a:pt x="28" y="12"/>
                </a:moveTo>
                <a:lnTo>
                  <a:pt x="26" y="7"/>
                </a:lnTo>
                <a:lnTo>
                  <a:pt x="23" y="3"/>
                </a:lnTo>
                <a:lnTo>
                  <a:pt x="17" y="1"/>
                </a:lnTo>
                <a:lnTo>
                  <a:pt x="12" y="0"/>
                </a:lnTo>
                <a:lnTo>
                  <a:pt x="7" y="2"/>
                </a:lnTo>
                <a:lnTo>
                  <a:pt x="3" y="5"/>
                </a:lnTo>
                <a:lnTo>
                  <a:pt x="0" y="10"/>
                </a:lnTo>
                <a:lnTo>
                  <a:pt x="0" y="16"/>
                </a:lnTo>
                <a:lnTo>
                  <a:pt x="5" y="39"/>
                </a:lnTo>
                <a:lnTo>
                  <a:pt x="13" y="66"/>
                </a:lnTo>
                <a:lnTo>
                  <a:pt x="24" y="92"/>
                </a:lnTo>
                <a:lnTo>
                  <a:pt x="36" y="118"/>
                </a:lnTo>
                <a:lnTo>
                  <a:pt x="49" y="141"/>
                </a:lnTo>
                <a:lnTo>
                  <a:pt x="61" y="159"/>
                </a:lnTo>
                <a:lnTo>
                  <a:pt x="69" y="171"/>
                </a:lnTo>
                <a:lnTo>
                  <a:pt x="74" y="174"/>
                </a:lnTo>
                <a:lnTo>
                  <a:pt x="72" y="162"/>
                </a:lnTo>
                <a:lnTo>
                  <a:pt x="67" y="147"/>
                </a:lnTo>
                <a:lnTo>
                  <a:pt x="61" y="128"/>
                </a:lnTo>
                <a:lnTo>
                  <a:pt x="53" y="105"/>
                </a:lnTo>
                <a:lnTo>
                  <a:pt x="46" y="82"/>
                </a:lnTo>
                <a:lnTo>
                  <a:pt x="38" y="58"/>
                </a:lnTo>
                <a:lnTo>
                  <a:pt x="32" y="35"/>
                </a:lnTo>
                <a:lnTo>
                  <a:pt x="28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7" name="Freeform 558"/>
          <p:cNvSpPr>
            <a:spLocks/>
          </p:cNvSpPr>
          <p:nvPr/>
        </p:nvSpPr>
        <p:spPr bwMode="auto">
          <a:xfrm>
            <a:off x="5559425" y="3106738"/>
            <a:ext cx="9525" cy="20637"/>
          </a:xfrm>
          <a:custGeom>
            <a:avLst/>
            <a:gdLst>
              <a:gd name="T0" fmla="*/ 291383671 w 39"/>
              <a:gd name="T1" fmla="*/ 120130349 h 87"/>
              <a:gd name="T2" fmla="*/ 276769879 w 39"/>
              <a:gd name="T3" fmla="*/ 66732705 h 87"/>
              <a:gd name="T4" fmla="*/ 233107035 w 39"/>
              <a:gd name="T5" fmla="*/ 26670595 h 87"/>
              <a:gd name="T6" fmla="*/ 189384598 w 39"/>
              <a:gd name="T7" fmla="*/ 0 h 87"/>
              <a:gd name="T8" fmla="*/ 116553517 w 39"/>
              <a:gd name="T9" fmla="*/ 0 h 87"/>
              <a:gd name="T10" fmla="*/ 72831081 w 39"/>
              <a:gd name="T11" fmla="*/ 13335297 h 87"/>
              <a:gd name="T12" fmla="*/ 29108644 w 39"/>
              <a:gd name="T13" fmla="*/ 40062110 h 87"/>
              <a:gd name="T14" fmla="*/ 0 w 39"/>
              <a:gd name="T15" fmla="*/ 80068002 h 87"/>
              <a:gd name="T16" fmla="*/ 0 w 39"/>
              <a:gd name="T17" fmla="*/ 133465646 h 87"/>
              <a:gd name="T18" fmla="*/ 0 w 39"/>
              <a:gd name="T19" fmla="*/ 293658105 h 87"/>
              <a:gd name="T20" fmla="*/ 43722437 w 39"/>
              <a:gd name="T21" fmla="*/ 467129644 h 87"/>
              <a:gd name="T22" fmla="*/ 101999317 w 39"/>
              <a:gd name="T23" fmla="*/ 640657400 h 87"/>
              <a:gd name="T24" fmla="*/ 189384598 w 39"/>
              <a:gd name="T25" fmla="*/ 800793641 h 87"/>
              <a:gd name="T26" fmla="*/ 276769879 w 39"/>
              <a:gd name="T27" fmla="*/ 960986100 h 87"/>
              <a:gd name="T28" fmla="*/ 364214752 w 39"/>
              <a:gd name="T29" fmla="*/ 1081116212 h 87"/>
              <a:gd name="T30" fmla="*/ 480768269 w 39"/>
              <a:gd name="T31" fmla="*/ 1147849154 h 87"/>
              <a:gd name="T32" fmla="*/ 553599350 w 39"/>
              <a:gd name="T33" fmla="*/ 1161184451 h 87"/>
              <a:gd name="T34" fmla="*/ 568153550 w 39"/>
              <a:gd name="T35" fmla="*/ 934259050 h 87"/>
              <a:gd name="T36" fmla="*/ 495322469 w 39"/>
              <a:gd name="T37" fmla="*/ 667327995 h 87"/>
              <a:gd name="T38" fmla="*/ 393323396 w 39"/>
              <a:gd name="T39" fmla="*/ 387061405 h 87"/>
              <a:gd name="T40" fmla="*/ 291383671 w 39"/>
              <a:gd name="T41" fmla="*/ 120130349 h 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9"/>
              <a:gd name="T64" fmla="*/ 0 h 87"/>
              <a:gd name="T65" fmla="*/ 39 w 39"/>
              <a:gd name="T66" fmla="*/ 87 h 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9" h="87">
                <a:moveTo>
                  <a:pt x="20" y="9"/>
                </a:moveTo>
                <a:lnTo>
                  <a:pt x="19" y="5"/>
                </a:lnTo>
                <a:lnTo>
                  <a:pt x="16" y="2"/>
                </a:lnTo>
                <a:lnTo>
                  <a:pt x="13" y="0"/>
                </a:lnTo>
                <a:lnTo>
                  <a:pt x="8" y="0"/>
                </a:lnTo>
                <a:lnTo>
                  <a:pt x="5" y="1"/>
                </a:lnTo>
                <a:lnTo>
                  <a:pt x="2" y="3"/>
                </a:lnTo>
                <a:lnTo>
                  <a:pt x="0" y="6"/>
                </a:lnTo>
                <a:lnTo>
                  <a:pt x="0" y="10"/>
                </a:lnTo>
                <a:lnTo>
                  <a:pt x="0" y="22"/>
                </a:lnTo>
                <a:lnTo>
                  <a:pt x="3" y="35"/>
                </a:lnTo>
                <a:lnTo>
                  <a:pt x="7" y="48"/>
                </a:lnTo>
                <a:lnTo>
                  <a:pt x="13" y="60"/>
                </a:lnTo>
                <a:lnTo>
                  <a:pt x="19" y="72"/>
                </a:lnTo>
                <a:lnTo>
                  <a:pt x="25" y="81"/>
                </a:lnTo>
                <a:lnTo>
                  <a:pt x="33" y="86"/>
                </a:lnTo>
                <a:lnTo>
                  <a:pt x="38" y="87"/>
                </a:lnTo>
                <a:lnTo>
                  <a:pt x="39" y="70"/>
                </a:lnTo>
                <a:lnTo>
                  <a:pt x="34" y="50"/>
                </a:lnTo>
                <a:lnTo>
                  <a:pt x="27" y="29"/>
                </a:lnTo>
                <a:lnTo>
                  <a:pt x="2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8" name="Freeform 559"/>
          <p:cNvSpPr>
            <a:spLocks/>
          </p:cNvSpPr>
          <p:nvPr/>
        </p:nvSpPr>
        <p:spPr bwMode="auto">
          <a:xfrm>
            <a:off x="5553075" y="3092450"/>
            <a:ext cx="6350" cy="11113"/>
          </a:xfrm>
          <a:custGeom>
            <a:avLst/>
            <a:gdLst>
              <a:gd name="T0" fmla="*/ 117270119 w 34"/>
              <a:gd name="T1" fmla="*/ 72408822 h 51"/>
              <a:gd name="T2" fmla="*/ 117270119 w 34"/>
              <a:gd name="T3" fmla="*/ 82759818 h 51"/>
              <a:gd name="T4" fmla="*/ 117270119 w 34"/>
              <a:gd name="T5" fmla="*/ 82759818 h 51"/>
              <a:gd name="T6" fmla="*/ 117270119 w 34"/>
              <a:gd name="T7" fmla="*/ 82759818 h 51"/>
              <a:gd name="T8" fmla="*/ 117270119 w 34"/>
              <a:gd name="T9" fmla="*/ 82759818 h 51"/>
              <a:gd name="T10" fmla="*/ 110747362 w 34"/>
              <a:gd name="T11" fmla="*/ 51754548 h 51"/>
              <a:gd name="T12" fmla="*/ 91214015 w 34"/>
              <a:gd name="T13" fmla="*/ 10350997 h 51"/>
              <a:gd name="T14" fmla="*/ 71645743 w 34"/>
              <a:gd name="T15" fmla="*/ 0 h 51"/>
              <a:gd name="T16" fmla="*/ 45589451 w 34"/>
              <a:gd name="T17" fmla="*/ 0 h 51"/>
              <a:gd name="T18" fmla="*/ 26056104 w 34"/>
              <a:gd name="T19" fmla="*/ 10350997 h 51"/>
              <a:gd name="T20" fmla="*/ 6522757 w 34"/>
              <a:gd name="T21" fmla="*/ 51754548 h 51"/>
              <a:gd name="T22" fmla="*/ 0 w 34"/>
              <a:gd name="T23" fmla="*/ 82759818 h 51"/>
              <a:gd name="T24" fmla="*/ 0 w 34"/>
              <a:gd name="T25" fmla="*/ 113812591 h 51"/>
              <a:gd name="T26" fmla="*/ 6522757 w 34"/>
              <a:gd name="T27" fmla="*/ 165519637 h 51"/>
              <a:gd name="T28" fmla="*/ 26056104 w 34"/>
              <a:gd name="T29" fmla="*/ 237976179 h 51"/>
              <a:gd name="T30" fmla="*/ 52112209 w 34"/>
              <a:gd name="T31" fmla="*/ 310385000 h 51"/>
              <a:gd name="T32" fmla="*/ 84691257 w 34"/>
              <a:gd name="T33" fmla="*/ 382794040 h 51"/>
              <a:gd name="T34" fmla="*/ 117270119 w 34"/>
              <a:gd name="T35" fmla="*/ 444899367 h 51"/>
              <a:gd name="T36" fmla="*/ 162859571 w 34"/>
              <a:gd name="T37" fmla="*/ 486255634 h 51"/>
              <a:gd name="T38" fmla="*/ 195438619 w 34"/>
              <a:gd name="T39" fmla="*/ 527659186 h 51"/>
              <a:gd name="T40" fmla="*/ 221494724 w 34"/>
              <a:gd name="T41" fmla="*/ 527659186 h 51"/>
              <a:gd name="T42" fmla="*/ 214971966 w 34"/>
              <a:gd name="T43" fmla="*/ 413846595 h 51"/>
              <a:gd name="T44" fmla="*/ 188915862 w 34"/>
              <a:gd name="T45" fmla="*/ 279332228 h 51"/>
              <a:gd name="T46" fmla="*/ 149848981 w 34"/>
              <a:gd name="T47" fmla="*/ 155216361 h 51"/>
              <a:gd name="T48" fmla="*/ 117270119 w 34"/>
              <a:gd name="T49" fmla="*/ 72408822 h 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4"/>
              <a:gd name="T76" fmla="*/ 0 h 51"/>
              <a:gd name="T77" fmla="*/ 34 w 34"/>
              <a:gd name="T78" fmla="*/ 51 h 5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4" h="51">
                <a:moveTo>
                  <a:pt x="18" y="7"/>
                </a:moveTo>
                <a:lnTo>
                  <a:pt x="18" y="8"/>
                </a:lnTo>
                <a:lnTo>
                  <a:pt x="17" y="5"/>
                </a:lnTo>
                <a:lnTo>
                  <a:pt x="14" y="1"/>
                </a:lnTo>
                <a:lnTo>
                  <a:pt x="11" y="0"/>
                </a:lnTo>
                <a:lnTo>
                  <a:pt x="7" y="0"/>
                </a:lnTo>
                <a:lnTo>
                  <a:pt x="4" y="1"/>
                </a:lnTo>
                <a:lnTo>
                  <a:pt x="1" y="5"/>
                </a:lnTo>
                <a:lnTo>
                  <a:pt x="0" y="8"/>
                </a:lnTo>
                <a:lnTo>
                  <a:pt x="0" y="11"/>
                </a:lnTo>
                <a:lnTo>
                  <a:pt x="1" y="16"/>
                </a:lnTo>
                <a:lnTo>
                  <a:pt x="4" y="23"/>
                </a:lnTo>
                <a:lnTo>
                  <a:pt x="8" y="30"/>
                </a:lnTo>
                <a:lnTo>
                  <a:pt x="13" y="37"/>
                </a:lnTo>
                <a:lnTo>
                  <a:pt x="18" y="43"/>
                </a:lnTo>
                <a:lnTo>
                  <a:pt x="25" y="47"/>
                </a:lnTo>
                <a:lnTo>
                  <a:pt x="30" y="51"/>
                </a:lnTo>
                <a:lnTo>
                  <a:pt x="34" y="51"/>
                </a:lnTo>
                <a:lnTo>
                  <a:pt x="33" y="40"/>
                </a:lnTo>
                <a:lnTo>
                  <a:pt x="29" y="27"/>
                </a:lnTo>
                <a:lnTo>
                  <a:pt x="23" y="15"/>
                </a:lnTo>
                <a:lnTo>
                  <a:pt x="18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9" name="Freeform 560"/>
          <p:cNvSpPr>
            <a:spLocks/>
          </p:cNvSpPr>
          <p:nvPr/>
        </p:nvSpPr>
        <p:spPr bwMode="auto">
          <a:xfrm>
            <a:off x="5545138" y="3081338"/>
            <a:ext cx="11112" cy="7937"/>
          </a:xfrm>
          <a:custGeom>
            <a:avLst/>
            <a:gdLst>
              <a:gd name="T0" fmla="*/ 521565877 w 46"/>
              <a:gd name="T1" fmla="*/ 333895881 h 33"/>
              <a:gd name="T2" fmla="*/ 577935603 w 46"/>
              <a:gd name="T3" fmla="*/ 306071404 h 33"/>
              <a:gd name="T4" fmla="*/ 634305330 w 46"/>
              <a:gd name="T5" fmla="*/ 264363191 h 33"/>
              <a:gd name="T6" fmla="*/ 648426991 w 46"/>
              <a:gd name="T7" fmla="*/ 208713998 h 33"/>
              <a:gd name="T8" fmla="*/ 648426991 w 46"/>
              <a:gd name="T9" fmla="*/ 139123344 h 33"/>
              <a:gd name="T10" fmla="*/ 620242127 w 46"/>
              <a:gd name="T11" fmla="*/ 69590654 h 33"/>
              <a:gd name="T12" fmla="*/ 577935603 w 46"/>
              <a:gd name="T13" fmla="*/ 27824717 h 33"/>
              <a:gd name="T14" fmla="*/ 521565877 w 46"/>
              <a:gd name="T15" fmla="*/ 0 h 33"/>
              <a:gd name="T16" fmla="*/ 451074489 w 46"/>
              <a:gd name="T17" fmla="*/ 0 h 33"/>
              <a:gd name="T18" fmla="*/ 408767965 w 46"/>
              <a:gd name="T19" fmla="*/ 0 h 33"/>
              <a:gd name="T20" fmla="*/ 352398238 w 46"/>
              <a:gd name="T21" fmla="*/ 13941220 h 33"/>
              <a:gd name="T22" fmla="*/ 267843648 w 46"/>
              <a:gd name="T23" fmla="*/ 41765937 h 33"/>
              <a:gd name="T24" fmla="*/ 169167639 w 46"/>
              <a:gd name="T25" fmla="*/ 97415371 h 33"/>
              <a:gd name="T26" fmla="*/ 70491388 w 46"/>
              <a:gd name="T27" fmla="*/ 194772777 h 33"/>
              <a:gd name="T28" fmla="*/ 28184863 w 46"/>
              <a:gd name="T29" fmla="*/ 278246687 h 33"/>
              <a:gd name="T30" fmla="*/ 0 w 46"/>
              <a:gd name="T31" fmla="*/ 361720597 h 33"/>
              <a:gd name="T32" fmla="*/ 0 w 46"/>
              <a:gd name="T33" fmla="*/ 403486535 h 33"/>
              <a:gd name="T34" fmla="*/ 42306524 w 46"/>
              <a:gd name="T35" fmla="*/ 431311251 h 33"/>
              <a:gd name="T36" fmla="*/ 98676251 w 46"/>
              <a:gd name="T37" fmla="*/ 459135968 h 33"/>
              <a:gd name="T38" fmla="*/ 169167639 w 46"/>
              <a:gd name="T39" fmla="*/ 459135968 h 33"/>
              <a:gd name="T40" fmla="*/ 225537365 w 46"/>
              <a:gd name="T41" fmla="*/ 459135968 h 33"/>
              <a:gd name="T42" fmla="*/ 296028511 w 46"/>
              <a:gd name="T43" fmla="*/ 431311251 h 33"/>
              <a:gd name="T44" fmla="*/ 366519899 w 46"/>
              <a:gd name="T45" fmla="*/ 417370031 h 33"/>
              <a:gd name="T46" fmla="*/ 451074489 w 46"/>
              <a:gd name="T47" fmla="*/ 389545314 h 33"/>
              <a:gd name="T48" fmla="*/ 521565877 w 46"/>
              <a:gd name="T49" fmla="*/ 333895881 h 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6"/>
              <a:gd name="T76" fmla="*/ 0 h 33"/>
              <a:gd name="T77" fmla="*/ 46 w 46"/>
              <a:gd name="T78" fmla="*/ 33 h 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6" h="33">
                <a:moveTo>
                  <a:pt x="37" y="24"/>
                </a:moveTo>
                <a:lnTo>
                  <a:pt x="41" y="22"/>
                </a:lnTo>
                <a:lnTo>
                  <a:pt x="45" y="19"/>
                </a:lnTo>
                <a:lnTo>
                  <a:pt x="46" y="15"/>
                </a:lnTo>
                <a:lnTo>
                  <a:pt x="46" y="10"/>
                </a:lnTo>
                <a:lnTo>
                  <a:pt x="44" y="5"/>
                </a:lnTo>
                <a:lnTo>
                  <a:pt x="41" y="2"/>
                </a:lnTo>
                <a:lnTo>
                  <a:pt x="37" y="0"/>
                </a:lnTo>
                <a:lnTo>
                  <a:pt x="32" y="0"/>
                </a:lnTo>
                <a:lnTo>
                  <a:pt x="29" y="0"/>
                </a:lnTo>
                <a:lnTo>
                  <a:pt x="25" y="1"/>
                </a:lnTo>
                <a:lnTo>
                  <a:pt x="19" y="3"/>
                </a:lnTo>
                <a:lnTo>
                  <a:pt x="12" y="7"/>
                </a:lnTo>
                <a:lnTo>
                  <a:pt x="5" y="14"/>
                </a:lnTo>
                <a:lnTo>
                  <a:pt x="2" y="20"/>
                </a:lnTo>
                <a:lnTo>
                  <a:pt x="0" y="26"/>
                </a:lnTo>
                <a:lnTo>
                  <a:pt x="0" y="29"/>
                </a:lnTo>
                <a:lnTo>
                  <a:pt x="3" y="31"/>
                </a:lnTo>
                <a:lnTo>
                  <a:pt x="7" y="33"/>
                </a:lnTo>
                <a:lnTo>
                  <a:pt x="12" y="33"/>
                </a:lnTo>
                <a:lnTo>
                  <a:pt x="16" y="33"/>
                </a:lnTo>
                <a:lnTo>
                  <a:pt x="21" y="31"/>
                </a:lnTo>
                <a:lnTo>
                  <a:pt x="26" y="30"/>
                </a:lnTo>
                <a:lnTo>
                  <a:pt x="32" y="28"/>
                </a:lnTo>
                <a:lnTo>
                  <a:pt x="37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0" name="Freeform 561"/>
          <p:cNvSpPr>
            <a:spLocks/>
          </p:cNvSpPr>
          <p:nvPr/>
        </p:nvSpPr>
        <p:spPr bwMode="auto">
          <a:xfrm>
            <a:off x="5497513" y="3068638"/>
            <a:ext cx="41275" cy="52387"/>
          </a:xfrm>
          <a:custGeom>
            <a:avLst/>
            <a:gdLst>
              <a:gd name="T0" fmla="*/ 824215811 w 177"/>
              <a:gd name="T1" fmla="*/ 451706070 h 219"/>
              <a:gd name="T2" fmla="*/ 659394243 w 177"/>
              <a:gd name="T3" fmla="*/ 588579906 h 219"/>
              <a:gd name="T4" fmla="*/ 519913425 w 177"/>
              <a:gd name="T5" fmla="*/ 739129379 h 219"/>
              <a:gd name="T6" fmla="*/ 367762116 w 177"/>
              <a:gd name="T7" fmla="*/ 903412141 h 219"/>
              <a:gd name="T8" fmla="*/ 253621583 w 177"/>
              <a:gd name="T9" fmla="*/ 1081370780 h 219"/>
              <a:gd name="T10" fmla="*/ 152151076 w 177"/>
              <a:gd name="T11" fmla="*/ 1273005535 h 219"/>
              <a:gd name="T12" fmla="*/ 76075655 w 177"/>
              <a:gd name="T13" fmla="*/ 1464582881 h 219"/>
              <a:gd name="T14" fmla="*/ 25340518 w 177"/>
              <a:gd name="T15" fmla="*/ 1656217636 h 219"/>
              <a:gd name="T16" fmla="*/ 0 w 177"/>
              <a:gd name="T17" fmla="*/ 1861585202 h 219"/>
              <a:gd name="T18" fmla="*/ 25340518 w 177"/>
              <a:gd name="T19" fmla="*/ 2147483647 h 219"/>
              <a:gd name="T20" fmla="*/ 126810792 w 177"/>
              <a:gd name="T21" fmla="*/ 2147483647 h 219"/>
              <a:gd name="T22" fmla="*/ 291632127 w 177"/>
              <a:gd name="T23" fmla="*/ 2147483647 h 219"/>
              <a:gd name="T24" fmla="*/ 481848314 w 177"/>
              <a:gd name="T25" fmla="*/ 2147483647 h 219"/>
              <a:gd name="T26" fmla="*/ 722799638 w 177"/>
              <a:gd name="T27" fmla="*/ 2147483647 h 219"/>
              <a:gd name="T28" fmla="*/ 989091480 w 177"/>
              <a:gd name="T29" fmla="*/ 2147483647 h 219"/>
              <a:gd name="T30" fmla="*/ 1242713063 w 177"/>
              <a:gd name="T31" fmla="*/ 2147483647 h 219"/>
              <a:gd name="T32" fmla="*/ 1496334646 w 177"/>
              <a:gd name="T33" fmla="*/ 2147483647 h 219"/>
              <a:gd name="T34" fmla="*/ 1559740042 w 177"/>
              <a:gd name="T35" fmla="*/ 2147483647 h 219"/>
              <a:gd name="T36" fmla="*/ 1610420845 w 177"/>
              <a:gd name="T37" fmla="*/ 2147483647 h 219"/>
              <a:gd name="T38" fmla="*/ 1648485723 w 177"/>
              <a:gd name="T39" fmla="*/ 2147483647 h 219"/>
              <a:gd name="T40" fmla="*/ 1661155982 w 177"/>
              <a:gd name="T41" fmla="*/ 2147483647 h 219"/>
              <a:gd name="T42" fmla="*/ 1648485723 w 177"/>
              <a:gd name="T43" fmla="*/ 2147483647 h 219"/>
              <a:gd name="T44" fmla="*/ 1610420845 w 177"/>
              <a:gd name="T45" fmla="*/ 2147483647 h 219"/>
              <a:gd name="T46" fmla="*/ 1559740042 w 177"/>
              <a:gd name="T47" fmla="*/ 2147483647 h 219"/>
              <a:gd name="T48" fmla="*/ 1483610054 w 177"/>
              <a:gd name="T49" fmla="*/ 2147483647 h 219"/>
              <a:gd name="T50" fmla="*/ 1407534399 w 177"/>
              <a:gd name="T51" fmla="*/ 2147483647 h 219"/>
              <a:gd name="T52" fmla="*/ 1344129003 w 177"/>
              <a:gd name="T53" fmla="*/ 2147483647 h 219"/>
              <a:gd name="T54" fmla="*/ 1268053348 w 177"/>
              <a:gd name="T55" fmla="*/ 2147483647 h 219"/>
              <a:gd name="T56" fmla="*/ 1230042804 w 177"/>
              <a:gd name="T57" fmla="*/ 2147483647 h 219"/>
              <a:gd name="T58" fmla="*/ 1103232013 w 177"/>
              <a:gd name="T59" fmla="*/ 2147483647 h 219"/>
              <a:gd name="T60" fmla="*/ 976421221 w 177"/>
              <a:gd name="T61" fmla="*/ 2147483647 h 219"/>
              <a:gd name="T62" fmla="*/ 849610430 w 177"/>
              <a:gd name="T63" fmla="*/ 2147483647 h 219"/>
              <a:gd name="T64" fmla="*/ 710129612 w 177"/>
              <a:gd name="T65" fmla="*/ 2147483647 h 219"/>
              <a:gd name="T66" fmla="*/ 583318821 w 177"/>
              <a:gd name="T67" fmla="*/ 2147483647 h 219"/>
              <a:gd name="T68" fmla="*/ 443837770 w 177"/>
              <a:gd name="T69" fmla="*/ 2147483647 h 219"/>
              <a:gd name="T70" fmla="*/ 329697238 w 177"/>
              <a:gd name="T71" fmla="*/ 2147483647 h 219"/>
              <a:gd name="T72" fmla="*/ 190216187 w 177"/>
              <a:gd name="T73" fmla="*/ 2147483647 h 219"/>
              <a:gd name="T74" fmla="*/ 164821335 w 177"/>
              <a:gd name="T75" fmla="*/ 1998459037 h 219"/>
              <a:gd name="T76" fmla="*/ 177545928 w 177"/>
              <a:gd name="T77" fmla="*/ 1793148404 h 219"/>
              <a:gd name="T78" fmla="*/ 240951324 w 177"/>
              <a:gd name="T79" fmla="*/ 1587780599 h 219"/>
              <a:gd name="T80" fmla="*/ 317026979 w 177"/>
              <a:gd name="T81" fmla="*/ 1396146083 h 219"/>
              <a:gd name="T82" fmla="*/ 431167511 w 177"/>
              <a:gd name="T83" fmla="*/ 1218244615 h 219"/>
              <a:gd name="T84" fmla="*/ 570648562 w 177"/>
              <a:gd name="T85" fmla="*/ 1040285976 h 219"/>
              <a:gd name="T86" fmla="*/ 710129612 w 177"/>
              <a:gd name="T87" fmla="*/ 889736263 h 219"/>
              <a:gd name="T88" fmla="*/ 887620974 w 177"/>
              <a:gd name="T89" fmla="*/ 752862667 h 219"/>
              <a:gd name="T90" fmla="*/ 1065167135 w 177"/>
              <a:gd name="T91" fmla="*/ 615931661 h 219"/>
              <a:gd name="T92" fmla="*/ 1242713063 w 177"/>
              <a:gd name="T93" fmla="*/ 506466991 h 219"/>
              <a:gd name="T94" fmla="*/ 1432929251 w 177"/>
              <a:gd name="T95" fmla="*/ 396945150 h 219"/>
              <a:gd name="T96" fmla="*/ 1610420845 w 177"/>
              <a:gd name="T97" fmla="*/ 314832474 h 219"/>
              <a:gd name="T98" fmla="*/ 1787966773 w 177"/>
              <a:gd name="T99" fmla="*/ 232719559 h 219"/>
              <a:gd name="T100" fmla="*/ 1952842443 w 177"/>
              <a:gd name="T101" fmla="*/ 164282761 h 219"/>
              <a:gd name="T102" fmla="*/ 2117664011 w 177"/>
              <a:gd name="T103" fmla="*/ 123197719 h 219"/>
              <a:gd name="T104" fmla="*/ 2147483647 w 177"/>
              <a:gd name="T105" fmla="*/ 95788792 h 219"/>
              <a:gd name="T106" fmla="*/ 2147483647 w 177"/>
              <a:gd name="T107" fmla="*/ 27351755 h 219"/>
              <a:gd name="T108" fmla="*/ 2003523246 w 177"/>
              <a:gd name="T109" fmla="*/ 0 h 219"/>
              <a:gd name="T110" fmla="*/ 1838701910 w 177"/>
              <a:gd name="T111" fmla="*/ 27351755 h 219"/>
              <a:gd name="T112" fmla="*/ 1635815464 w 177"/>
              <a:gd name="T113" fmla="*/ 82112676 h 219"/>
              <a:gd name="T114" fmla="*/ 1407534399 w 177"/>
              <a:gd name="T115" fmla="*/ 150549713 h 219"/>
              <a:gd name="T116" fmla="*/ 1191977927 w 177"/>
              <a:gd name="T117" fmla="*/ 232719559 h 219"/>
              <a:gd name="T118" fmla="*/ 989091480 w 177"/>
              <a:gd name="T119" fmla="*/ 355860107 h 219"/>
              <a:gd name="T120" fmla="*/ 824215811 w 177"/>
              <a:gd name="T121" fmla="*/ 451706070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1" name="Freeform 562"/>
          <p:cNvSpPr>
            <a:spLocks/>
          </p:cNvSpPr>
          <p:nvPr/>
        </p:nvSpPr>
        <p:spPr bwMode="auto">
          <a:xfrm>
            <a:off x="5565775" y="3067050"/>
            <a:ext cx="25400" cy="41275"/>
          </a:xfrm>
          <a:custGeom>
            <a:avLst/>
            <a:gdLst>
              <a:gd name="T0" fmla="*/ 1045134904 w 115"/>
              <a:gd name="T1" fmla="*/ 815795034 h 170"/>
              <a:gd name="T2" fmla="*/ 1077478160 w 115"/>
              <a:gd name="T3" fmla="*/ 1073461019 h 170"/>
              <a:gd name="T4" fmla="*/ 1055915990 w 115"/>
              <a:gd name="T5" fmla="*/ 1288094176 h 170"/>
              <a:gd name="T6" fmla="*/ 980496763 w 115"/>
              <a:gd name="T7" fmla="*/ 1474196110 h 170"/>
              <a:gd name="T8" fmla="*/ 862002009 w 115"/>
              <a:gd name="T9" fmla="*/ 1631648823 h 170"/>
              <a:gd name="T10" fmla="*/ 732677357 w 115"/>
              <a:gd name="T11" fmla="*/ 1789042781 h 170"/>
              <a:gd name="T12" fmla="*/ 581839125 w 115"/>
              <a:gd name="T13" fmla="*/ 1932170884 h 170"/>
              <a:gd name="T14" fmla="*/ 420219809 w 115"/>
              <a:gd name="T15" fmla="*/ 2075298988 h 170"/>
              <a:gd name="T16" fmla="*/ 290895157 w 115"/>
              <a:gd name="T17" fmla="*/ 2147483647 h 170"/>
              <a:gd name="T18" fmla="*/ 269381798 w 115"/>
              <a:gd name="T19" fmla="*/ 2147483647 h 170"/>
              <a:gd name="T20" fmla="*/ 247819407 w 115"/>
              <a:gd name="T21" fmla="*/ 2147483647 h 170"/>
              <a:gd name="T22" fmla="*/ 247819407 w 115"/>
              <a:gd name="T23" fmla="*/ 2147483647 h 170"/>
              <a:gd name="T24" fmla="*/ 280162883 w 115"/>
              <a:gd name="T25" fmla="*/ 2147483647 h 170"/>
              <a:gd name="T26" fmla="*/ 301676242 w 115"/>
              <a:gd name="T27" fmla="*/ 2147483647 h 170"/>
              <a:gd name="T28" fmla="*/ 334019718 w 115"/>
              <a:gd name="T29" fmla="*/ 2147483647 h 170"/>
              <a:gd name="T30" fmla="*/ 366362974 w 115"/>
              <a:gd name="T31" fmla="*/ 2147483647 h 170"/>
              <a:gd name="T32" fmla="*/ 398657638 w 115"/>
              <a:gd name="T33" fmla="*/ 2147483647 h 170"/>
              <a:gd name="T34" fmla="*/ 571058040 w 115"/>
              <a:gd name="T35" fmla="*/ 2147483647 h 170"/>
              <a:gd name="T36" fmla="*/ 743458442 w 115"/>
              <a:gd name="T37" fmla="*/ 2132538429 h 170"/>
              <a:gd name="T38" fmla="*/ 894296673 w 115"/>
              <a:gd name="T39" fmla="*/ 1960820105 h 170"/>
              <a:gd name="T40" fmla="*/ 1045134904 w 115"/>
              <a:gd name="T41" fmla="*/ 1760452559 h 170"/>
              <a:gd name="T42" fmla="*/ 1142116080 w 115"/>
              <a:gd name="T43" fmla="*/ 1545760161 h 170"/>
              <a:gd name="T44" fmla="*/ 1217535306 w 115"/>
              <a:gd name="T45" fmla="*/ 1302418786 h 170"/>
              <a:gd name="T46" fmla="*/ 1239097477 w 115"/>
              <a:gd name="T47" fmla="*/ 1044811799 h 170"/>
              <a:gd name="T48" fmla="*/ 1196021727 w 115"/>
              <a:gd name="T49" fmla="*/ 758555592 h 170"/>
              <a:gd name="T50" fmla="*/ 1088259245 w 115"/>
              <a:gd name="T51" fmla="*/ 558188047 h 170"/>
              <a:gd name="T52" fmla="*/ 958934593 w 115"/>
              <a:gd name="T53" fmla="*/ 372144869 h 170"/>
              <a:gd name="T54" fmla="*/ 775801918 w 115"/>
              <a:gd name="T55" fmla="*/ 214692155 h 170"/>
              <a:gd name="T56" fmla="*/ 592620210 w 115"/>
              <a:gd name="T57" fmla="*/ 114478883 h 170"/>
              <a:gd name="T58" fmla="*/ 398657638 w 115"/>
              <a:gd name="T59" fmla="*/ 28649220 h 170"/>
              <a:gd name="T60" fmla="*/ 226257237 w 115"/>
              <a:gd name="T61" fmla="*/ 0 h 170"/>
              <a:gd name="T62" fmla="*/ 96981397 w 115"/>
              <a:gd name="T63" fmla="*/ 14324610 h 170"/>
              <a:gd name="T64" fmla="*/ 0 w 115"/>
              <a:gd name="T65" fmla="*/ 71564052 h 170"/>
              <a:gd name="T66" fmla="*/ 161619317 w 115"/>
              <a:gd name="T67" fmla="*/ 143128104 h 170"/>
              <a:gd name="T68" fmla="*/ 323238633 w 115"/>
              <a:gd name="T69" fmla="*/ 186042935 h 170"/>
              <a:gd name="T70" fmla="*/ 463295558 w 115"/>
              <a:gd name="T71" fmla="*/ 229016765 h 170"/>
              <a:gd name="T72" fmla="*/ 614182602 w 115"/>
              <a:gd name="T73" fmla="*/ 286256207 h 170"/>
              <a:gd name="T74" fmla="*/ 754239527 w 115"/>
              <a:gd name="T75" fmla="*/ 372144869 h 170"/>
              <a:gd name="T76" fmla="*/ 872734503 w 115"/>
              <a:gd name="T77" fmla="*/ 472299142 h 170"/>
              <a:gd name="T78" fmla="*/ 980496763 w 115"/>
              <a:gd name="T79" fmla="*/ 615427488 h 170"/>
              <a:gd name="T80" fmla="*/ 1045134904 w 115"/>
              <a:gd name="T81" fmla="*/ 815795034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2" name="Freeform 563"/>
          <p:cNvSpPr>
            <a:spLocks/>
          </p:cNvSpPr>
          <p:nvPr/>
        </p:nvSpPr>
        <p:spPr bwMode="auto">
          <a:xfrm>
            <a:off x="5473700" y="3059113"/>
            <a:ext cx="63500" cy="84137"/>
          </a:xfrm>
          <a:custGeom>
            <a:avLst/>
            <a:gdLst>
              <a:gd name="T0" fmla="*/ 954702945 w 289"/>
              <a:gd name="T1" fmla="*/ 887678814 h 352"/>
              <a:gd name="T2" fmla="*/ 509190900 w 289"/>
              <a:gd name="T3" fmla="*/ 1447584495 h 352"/>
              <a:gd name="T4" fmla="*/ 169746486 w 289"/>
              <a:gd name="T5" fmla="*/ 2130383499 h 352"/>
              <a:gd name="T6" fmla="*/ 0 w 289"/>
              <a:gd name="T7" fmla="*/ 2147483647 h 352"/>
              <a:gd name="T8" fmla="*/ 31815478 w 289"/>
              <a:gd name="T9" fmla="*/ 2147483647 h 352"/>
              <a:gd name="T10" fmla="*/ 106067412 w 289"/>
              <a:gd name="T11" fmla="*/ 2147483647 h 352"/>
              <a:gd name="T12" fmla="*/ 201561744 w 289"/>
              <a:gd name="T13" fmla="*/ 2147483647 h 352"/>
              <a:gd name="T14" fmla="*/ 328823434 w 289"/>
              <a:gd name="T15" fmla="*/ 2147483647 h 352"/>
              <a:gd name="T16" fmla="*/ 541006377 w 289"/>
              <a:gd name="T17" fmla="*/ 2147483647 h 352"/>
              <a:gd name="T18" fmla="*/ 827393135 w 289"/>
              <a:gd name="T19" fmla="*/ 2147483647 h 352"/>
              <a:gd name="T20" fmla="*/ 1135022291 w 289"/>
              <a:gd name="T21" fmla="*/ 2147483647 h 352"/>
              <a:gd name="T22" fmla="*/ 1453272645 w 289"/>
              <a:gd name="T23" fmla="*/ 2147483647 h 352"/>
              <a:gd name="T24" fmla="*/ 1771523000 w 289"/>
              <a:gd name="T25" fmla="*/ 2147483647 h 352"/>
              <a:gd name="T26" fmla="*/ 2100346434 w 289"/>
              <a:gd name="T27" fmla="*/ 2147483647 h 352"/>
              <a:gd name="T28" fmla="*/ 2147483647 w 289"/>
              <a:gd name="T29" fmla="*/ 2147483647 h 352"/>
              <a:gd name="T30" fmla="*/ 2147483647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147483647 w 289"/>
              <a:gd name="T41" fmla="*/ 2147483647 h 352"/>
              <a:gd name="T42" fmla="*/ 2147483647 w 289"/>
              <a:gd name="T43" fmla="*/ 2147483647 h 352"/>
              <a:gd name="T44" fmla="*/ 2147483647 w 289"/>
              <a:gd name="T45" fmla="*/ 2147483647 h 352"/>
              <a:gd name="T46" fmla="*/ 1898784690 w 289"/>
              <a:gd name="T47" fmla="*/ 2147483647 h 352"/>
              <a:gd name="T48" fmla="*/ 1591155535 w 289"/>
              <a:gd name="T49" fmla="*/ 2147483647 h 352"/>
              <a:gd name="T50" fmla="*/ 1294147578 w 289"/>
              <a:gd name="T51" fmla="*/ 2147483647 h 352"/>
              <a:gd name="T52" fmla="*/ 1007760820 w 289"/>
              <a:gd name="T53" fmla="*/ 2147483647 h 352"/>
              <a:gd name="T54" fmla="*/ 721325723 w 289"/>
              <a:gd name="T55" fmla="*/ 2147483647 h 352"/>
              <a:gd name="T56" fmla="*/ 477375642 w 289"/>
              <a:gd name="T57" fmla="*/ 2147483647 h 352"/>
              <a:gd name="T58" fmla="*/ 339444633 w 289"/>
              <a:gd name="T59" fmla="*/ 2147483647 h 352"/>
              <a:gd name="T60" fmla="*/ 286435097 w 289"/>
              <a:gd name="T61" fmla="*/ 2147483647 h 352"/>
              <a:gd name="T62" fmla="*/ 360687031 w 289"/>
              <a:gd name="T63" fmla="*/ 2147483647 h 352"/>
              <a:gd name="T64" fmla="*/ 477375642 w 289"/>
              <a:gd name="T65" fmla="*/ 2089419058 h 352"/>
              <a:gd name="T66" fmla="*/ 647073789 w 289"/>
              <a:gd name="T67" fmla="*/ 1734336059 h 352"/>
              <a:gd name="T68" fmla="*/ 848635533 w 289"/>
              <a:gd name="T69" fmla="*/ 1406619815 h 352"/>
              <a:gd name="T70" fmla="*/ 1082012754 w 289"/>
              <a:gd name="T71" fmla="*/ 1119811123 h 352"/>
              <a:gd name="T72" fmla="*/ 1368399512 w 289"/>
              <a:gd name="T73" fmla="*/ 805749932 h 352"/>
              <a:gd name="T74" fmla="*/ 1718465344 w 289"/>
              <a:gd name="T75" fmla="*/ 518941001 h 352"/>
              <a:gd name="T76" fmla="*/ 2089725235 w 289"/>
              <a:gd name="T77" fmla="*/ 273153878 h 352"/>
              <a:gd name="T78" fmla="*/ 2147483647 w 289"/>
              <a:gd name="T79" fmla="*/ 81929121 h 352"/>
              <a:gd name="T80" fmla="*/ 2147483647 w 289"/>
              <a:gd name="T81" fmla="*/ 0 h 352"/>
              <a:gd name="T82" fmla="*/ 2100346434 w 289"/>
              <a:gd name="T83" fmla="*/ 68274307 h 352"/>
              <a:gd name="T84" fmla="*/ 1718465344 w 289"/>
              <a:gd name="T85" fmla="*/ 245787123 h 352"/>
              <a:gd name="T86" fmla="*/ 1347205234 w 289"/>
              <a:gd name="T87" fmla="*/ 491631374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3" name="Freeform 564"/>
          <p:cNvSpPr>
            <a:spLocks/>
          </p:cNvSpPr>
          <p:nvPr/>
        </p:nvSpPr>
        <p:spPr bwMode="auto">
          <a:xfrm>
            <a:off x="5562600" y="3054350"/>
            <a:ext cx="57150" cy="58738"/>
          </a:xfrm>
          <a:custGeom>
            <a:avLst/>
            <a:gdLst>
              <a:gd name="T0" fmla="*/ 2147483647 w 252"/>
              <a:gd name="T1" fmla="*/ 1124290561 h 235"/>
              <a:gd name="T2" fmla="*/ 2147483647 w 252"/>
              <a:gd name="T3" fmla="*/ 1327332580 h 235"/>
              <a:gd name="T4" fmla="*/ 2147483647 w 252"/>
              <a:gd name="T5" fmla="*/ 1561549480 h 235"/>
              <a:gd name="T6" fmla="*/ 2147483647 w 252"/>
              <a:gd name="T7" fmla="*/ 1811384689 h 235"/>
              <a:gd name="T8" fmla="*/ 2147483647 w 252"/>
              <a:gd name="T9" fmla="*/ 2076838708 h 235"/>
              <a:gd name="T10" fmla="*/ 2147483647 w 252"/>
              <a:gd name="T11" fmla="*/ 2147483647 h 235"/>
              <a:gd name="T12" fmla="*/ 2147483647 w 252"/>
              <a:gd name="T13" fmla="*/ 2147483647 h 235"/>
              <a:gd name="T14" fmla="*/ 2147483647 w 252"/>
              <a:gd name="T15" fmla="*/ 2147483647 h 235"/>
              <a:gd name="T16" fmla="*/ 2147483647 w 252"/>
              <a:gd name="T17" fmla="*/ 2147483647 h 235"/>
              <a:gd name="T18" fmla="*/ 2147483647 w 252"/>
              <a:gd name="T19" fmla="*/ 2147483647 h 235"/>
              <a:gd name="T20" fmla="*/ 2147483647 w 252"/>
              <a:gd name="T21" fmla="*/ 2147483647 h 235"/>
              <a:gd name="T22" fmla="*/ 2134520977 w 252"/>
              <a:gd name="T23" fmla="*/ 2147483647 h 235"/>
              <a:gd name="T24" fmla="*/ 2017873745 w 252"/>
              <a:gd name="T25" fmla="*/ 2147483647 h 235"/>
              <a:gd name="T26" fmla="*/ 1994523661 w 252"/>
              <a:gd name="T27" fmla="*/ 2147483647 h 235"/>
              <a:gd name="T28" fmla="*/ 1982899986 w 252"/>
              <a:gd name="T29" fmla="*/ 2147483647 h 235"/>
              <a:gd name="T30" fmla="*/ 1994523661 w 252"/>
              <a:gd name="T31" fmla="*/ 2147483647 h 235"/>
              <a:gd name="T32" fmla="*/ 2017873745 w 252"/>
              <a:gd name="T33" fmla="*/ 2147483647 h 235"/>
              <a:gd name="T34" fmla="*/ 2052847277 w 252"/>
              <a:gd name="T35" fmla="*/ 2147483647 h 235"/>
              <a:gd name="T36" fmla="*/ 2099495964 w 252"/>
              <a:gd name="T37" fmla="*/ 2147483647 h 235"/>
              <a:gd name="T38" fmla="*/ 2146195905 w 252"/>
              <a:gd name="T39" fmla="*/ 2147483647 h 235"/>
              <a:gd name="T40" fmla="*/ 2147483647 w 252"/>
              <a:gd name="T41" fmla="*/ 2147483647 h 235"/>
              <a:gd name="T42" fmla="*/ 2147483647 w 252"/>
              <a:gd name="T43" fmla="*/ 2147483647 h 235"/>
              <a:gd name="T44" fmla="*/ 2147483647 w 252"/>
              <a:gd name="T45" fmla="*/ 2147483647 h 235"/>
              <a:gd name="T46" fmla="*/ 2147483647 w 252"/>
              <a:gd name="T47" fmla="*/ 2147483647 h 235"/>
              <a:gd name="T48" fmla="*/ 2147483647 w 252"/>
              <a:gd name="T49" fmla="*/ 2147483647 h 235"/>
              <a:gd name="T50" fmla="*/ 2147483647 w 252"/>
              <a:gd name="T51" fmla="*/ 2045601590 h 235"/>
              <a:gd name="T52" fmla="*/ 2147483647 w 252"/>
              <a:gd name="T53" fmla="*/ 1686435966 h 235"/>
              <a:gd name="T54" fmla="*/ 2147483647 w 252"/>
              <a:gd name="T55" fmla="*/ 1327332580 h 235"/>
              <a:gd name="T56" fmla="*/ 2147483647 w 252"/>
              <a:gd name="T57" fmla="*/ 1015022634 h 235"/>
              <a:gd name="T58" fmla="*/ 2147483647 w 252"/>
              <a:gd name="T59" fmla="*/ 843217983 h 235"/>
              <a:gd name="T60" fmla="*/ 2147483647 w 252"/>
              <a:gd name="T61" fmla="*/ 702712938 h 235"/>
              <a:gd name="T62" fmla="*/ 2111170893 w 252"/>
              <a:gd name="T63" fmla="*/ 562145405 h 235"/>
              <a:gd name="T64" fmla="*/ 1912901441 w 252"/>
              <a:gd name="T65" fmla="*/ 452877478 h 235"/>
              <a:gd name="T66" fmla="*/ 1702957061 w 252"/>
              <a:gd name="T67" fmla="*/ 343547064 h 235"/>
              <a:gd name="T68" fmla="*/ 1481337525 w 252"/>
              <a:gd name="T69" fmla="*/ 265454019 h 235"/>
              <a:gd name="T70" fmla="*/ 1271393145 w 252"/>
              <a:gd name="T71" fmla="*/ 187360973 h 235"/>
              <a:gd name="T72" fmla="*/ 1049773609 w 252"/>
              <a:gd name="T73" fmla="*/ 109330414 h 235"/>
              <a:gd name="T74" fmla="*/ 851452904 w 252"/>
              <a:gd name="T75" fmla="*/ 62474487 h 235"/>
              <a:gd name="T76" fmla="*/ 664858380 w 252"/>
              <a:gd name="T77" fmla="*/ 31237118 h 235"/>
              <a:gd name="T78" fmla="*/ 489887532 w 252"/>
              <a:gd name="T79" fmla="*/ 0 h 235"/>
              <a:gd name="T80" fmla="*/ 326591613 w 252"/>
              <a:gd name="T81" fmla="*/ 0 h 235"/>
              <a:gd name="T82" fmla="*/ 198269452 w 252"/>
              <a:gd name="T83" fmla="*/ 0 h 235"/>
              <a:gd name="T84" fmla="*/ 93297148 w 252"/>
              <a:gd name="T85" fmla="*/ 15618559 h 235"/>
              <a:gd name="T86" fmla="*/ 34973532 w 252"/>
              <a:gd name="T87" fmla="*/ 46855927 h 235"/>
              <a:gd name="T88" fmla="*/ 0 w 252"/>
              <a:gd name="T89" fmla="*/ 78093046 h 235"/>
              <a:gd name="T90" fmla="*/ 116647232 w 252"/>
              <a:gd name="T91" fmla="*/ 109330414 h 235"/>
              <a:gd name="T92" fmla="*/ 256593068 w 252"/>
              <a:gd name="T93" fmla="*/ 124948973 h 235"/>
              <a:gd name="T94" fmla="*/ 384915229 w 252"/>
              <a:gd name="T95" fmla="*/ 171742414 h 235"/>
              <a:gd name="T96" fmla="*/ 536536220 w 252"/>
              <a:gd name="T97" fmla="*/ 202979532 h 235"/>
              <a:gd name="T98" fmla="*/ 699831913 w 252"/>
              <a:gd name="T99" fmla="*/ 234216900 h 235"/>
              <a:gd name="T100" fmla="*/ 851452904 w 252"/>
              <a:gd name="T101" fmla="*/ 265454019 h 235"/>
              <a:gd name="T102" fmla="*/ 1014748596 w 252"/>
              <a:gd name="T103" fmla="*/ 312309946 h 235"/>
              <a:gd name="T104" fmla="*/ 1189719445 w 252"/>
              <a:gd name="T105" fmla="*/ 359165624 h 235"/>
              <a:gd name="T106" fmla="*/ 1341340209 w 252"/>
              <a:gd name="T107" fmla="*/ 437258919 h 235"/>
              <a:gd name="T108" fmla="*/ 1516311057 w 252"/>
              <a:gd name="T109" fmla="*/ 499670919 h 235"/>
              <a:gd name="T110" fmla="*/ 1691281905 w 252"/>
              <a:gd name="T111" fmla="*/ 577763965 h 235"/>
              <a:gd name="T112" fmla="*/ 1854577825 w 252"/>
              <a:gd name="T113" fmla="*/ 671475570 h 235"/>
              <a:gd name="T114" fmla="*/ 2006198589 w 252"/>
              <a:gd name="T115" fmla="*/ 765124937 h 235"/>
              <a:gd name="T116" fmla="*/ 2147483647 w 252"/>
              <a:gd name="T117" fmla="*/ 858836542 h 235"/>
              <a:gd name="T118" fmla="*/ 2147483647 w 252"/>
              <a:gd name="T119" fmla="*/ 999404075 h 235"/>
              <a:gd name="T120" fmla="*/ 2147483647 w 252"/>
              <a:gd name="T121" fmla="*/ 1124290561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4" name="Freeform 565"/>
          <p:cNvSpPr>
            <a:spLocks/>
          </p:cNvSpPr>
          <p:nvPr/>
        </p:nvSpPr>
        <p:spPr bwMode="auto">
          <a:xfrm>
            <a:off x="5451475" y="3086100"/>
            <a:ext cx="23813" cy="53975"/>
          </a:xfrm>
          <a:custGeom>
            <a:avLst/>
            <a:gdLst>
              <a:gd name="T0" fmla="*/ 0 w 103"/>
              <a:gd name="T1" fmla="*/ 1772117504 h 220"/>
              <a:gd name="T2" fmla="*/ 0 w 103"/>
              <a:gd name="T3" fmla="*/ 2037925979 h 220"/>
              <a:gd name="T4" fmla="*/ 49442030 w 103"/>
              <a:gd name="T5" fmla="*/ 2147483647 h 220"/>
              <a:gd name="T6" fmla="*/ 148272454 w 103"/>
              <a:gd name="T7" fmla="*/ 2147483647 h 220"/>
              <a:gd name="T8" fmla="*/ 271850595 w 103"/>
              <a:gd name="T9" fmla="*/ 2147483647 h 220"/>
              <a:gd name="T10" fmla="*/ 432523380 w 103"/>
              <a:gd name="T11" fmla="*/ 2147483647 h 220"/>
              <a:gd name="T12" fmla="*/ 617890707 w 103"/>
              <a:gd name="T13" fmla="*/ 2147483647 h 220"/>
              <a:gd name="T14" fmla="*/ 815604960 w 103"/>
              <a:gd name="T15" fmla="*/ 2147483647 h 220"/>
              <a:gd name="T16" fmla="*/ 1025666369 w 103"/>
              <a:gd name="T17" fmla="*/ 2147483647 h 220"/>
              <a:gd name="T18" fmla="*/ 1099802480 w 103"/>
              <a:gd name="T19" fmla="*/ 2147483647 h 220"/>
              <a:gd name="T20" fmla="*/ 1161591667 w 103"/>
              <a:gd name="T21" fmla="*/ 2147483647 h 220"/>
              <a:gd name="T22" fmla="*/ 1211033466 w 103"/>
              <a:gd name="T23" fmla="*/ 2147483647 h 220"/>
              <a:gd name="T24" fmla="*/ 1235727778 w 103"/>
              <a:gd name="T25" fmla="*/ 2147483647 h 220"/>
              <a:gd name="T26" fmla="*/ 1235727778 w 103"/>
              <a:gd name="T27" fmla="*/ 2147483647 h 220"/>
              <a:gd name="T28" fmla="*/ 1223380622 w 103"/>
              <a:gd name="T29" fmla="*/ 2147483647 h 220"/>
              <a:gd name="T30" fmla="*/ 1186339385 w 103"/>
              <a:gd name="T31" fmla="*/ 2147483647 h 220"/>
              <a:gd name="T32" fmla="*/ 1124550198 w 103"/>
              <a:gd name="T33" fmla="*/ 2147483647 h 220"/>
              <a:gd name="T34" fmla="*/ 914435384 w 103"/>
              <a:gd name="T35" fmla="*/ 2147483647 h 220"/>
              <a:gd name="T36" fmla="*/ 716721131 w 103"/>
              <a:gd name="T37" fmla="*/ 2147483647 h 220"/>
              <a:gd name="T38" fmla="*/ 556101521 w 103"/>
              <a:gd name="T39" fmla="*/ 2147483647 h 220"/>
              <a:gd name="T40" fmla="*/ 444870536 w 103"/>
              <a:gd name="T41" fmla="*/ 2147483647 h 220"/>
              <a:gd name="T42" fmla="*/ 370734424 w 103"/>
              <a:gd name="T43" fmla="*/ 2037925979 h 220"/>
              <a:gd name="T44" fmla="*/ 333639550 w 103"/>
              <a:gd name="T45" fmla="*/ 1786864456 h 220"/>
              <a:gd name="T46" fmla="*/ 333639550 w 103"/>
              <a:gd name="T47" fmla="*/ 1521055981 h 220"/>
              <a:gd name="T48" fmla="*/ 395428737 w 103"/>
              <a:gd name="T49" fmla="*/ 1225693005 h 220"/>
              <a:gd name="T50" fmla="*/ 481965410 w 103"/>
              <a:gd name="T51" fmla="*/ 1018993044 h 220"/>
              <a:gd name="T52" fmla="*/ 630237864 w 103"/>
              <a:gd name="T53" fmla="*/ 826980171 h 220"/>
              <a:gd name="T54" fmla="*/ 778510086 w 103"/>
              <a:gd name="T55" fmla="*/ 635027406 h 220"/>
              <a:gd name="T56" fmla="*/ 951530258 w 103"/>
              <a:gd name="T57" fmla="*/ 457821593 h 220"/>
              <a:gd name="T58" fmla="*/ 1099802480 w 103"/>
              <a:gd name="T59" fmla="*/ 310109928 h 220"/>
              <a:gd name="T60" fmla="*/ 1211033466 w 103"/>
              <a:gd name="T61" fmla="*/ 177205813 h 220"/>
              <a:gd name="T62" fmla="*/ 1272822652 w 103"/>
              <a:gd name="T63" fmla="*/ 73855710 h 220"/>
              <a:gd name="T64" fmla="*/ 1272822652 w 103"/>
              <a:gd name="T65" fmla="*/ 0 h 220"/>
              <a:gd name="T66" fmla="*/ 1136897354 w 103"/>
              <a:gd name="T67" fmla="*/ 59048405 h 220"/>
              <a:gd name="T68" fmla="*/ 951530258 w 103"/>
              <a:gd name="T69" fmla="*/ 177205813 h 220"/>
              <a:gd name="T70" fmla="*/ 753815774 w 103"/>
              <a:gd name="T71" fmla="*/ 369218686 h 220"/>
              <a:gd name="T72" fmla="*/ 543754365 w 103"/>
              <a:gd name="T73" fmla="*/ 590725953 h 220"/>
              <a:gd name="T74" fmla="*/ 358387268 w 103"/>
              <a:gd name="T75" fmla="*/ 841727122 h 220"/>
              <a:gd name="T76" fmla="*/ 197714253 w 103"/>
              <a:gd name="T77" fmla="*/ 1137090098 h 220"/>
              <a:gd name="T78" fmla="*/ 74136111 w 103"/>
              <a:gd name="T79" fmla="*/ 1447200026 h 220"/>
              <a:gd name="T80" fmla="*/ 0 w 103"/>
              <a:gd name="T81" fmla="*/ 1772117504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5" name="Freeform 566"/>
          <p:cNvSpPr>
            <a:spLocks/>
          </p:cNvSpPr>
          <p:nvPr/>
        </p:nvSpPr>
        <p:spPr bwMode="auto">
          <a:xfrm>
            <a:off x="5608638" y="3051175"/>
            <a:ext cx="50800" cy="69850"/>
          </a:xfrm>
          <a:custGeom>
            <a:avLst/>
            <a:gdLst>
              <a:gd name="T0" fmla="*/ 2147483647 w 220"/>
              <a:gd name="T1" fmla="*/ 1640634860 h 288"/>
              <a:gd name="T2" fmla="*/ 2147483647 w 220"/>
              <a:gd name="T3" fmla="*/ 1897456575 h 288"/>
              <a:gd name="T4" fmla="*/ 2147483647 w 220"/>
              <a:gd name="T5" fmla="*/ 2147483647 h 288"/>
              <a:gd name="T6" fmla="*/ 2147483647 w 220"/>
              <a:gd name="T7" fmla="*/ 2147483647 h 288"/>
              <a:gd name="T8" fmla="*/ 2147483647 w 220"/>
              <a:gd name="T9" fmla="*/ 2147483647 h 288"/>
              <a:gd name="T10" fmla="*/ 2068404204 w 220"/>
              <a:gd name="T11" fmla="*/ 2147483647 h 288"/>
              <a:gd name="T12" fmla="*/ 1822177065 w 220"/>
              <a:gd name="T13" fmla="*/ 2147483647 h 288"/>
              <a:gd name="T14" fmla="*/ 1563579896 w 220"/>
              <a:gd name="T15" fmla="*/ 2147483647 h 288"/>
              <a:gd name="T16" fmla="*/ 1415886285 w 220"/>
              <a:gd name="T17" fmla="*/ 2147483647 h 288"/>
              <a:gd name="T18" fmla="*/ 1354302831 w 220"/>
              <a:gd name="T19" fmla="*/ 2147483647 h 288"/>
              <a:gd name="T20" fmla="*/ 1317352758 w 220"/>
              <a:gd name="T21" fmla="*/ 2147483647 h 288"/>
              <a:gd name="T22" fmla="*/ 1341986140 w 220"/>
              <a:gd name="T23" fmla="*/ 2147483647 h 288"/>
              <a:gd name="T24" fmla="*/ 1440466327 w 220"/>
              <a:gd name="T25" fmla="*/ 2147483647 h 288"/>
              <a:gd name="T26" fmla="*/ 1526683164 w 220"/>
              <a:gd name="T27" fmla="*/ 2147483647 h 288"/>
              <a:gd name="T28" fmla="*/ 1699010156 w 220"/>
              <a:gd name="T29" fmla="*/ 2147483647 h 288"/>
              <a:gd name="T30" fmla="*/ 1982187367 w 220"/>
              <a:gd name="T31" fmla="*/ 2147483647 h 288"/>
              <a:gd name="T32" fmla="*/ 2147483647 w 220"/>
              <a:gd name="T33" fmla="*/ 2147483647 h 288"/>
              <a:gd name="T34" fmla="*/ 2147483647 w 220"/>
              <a:gd name="T35" fmla="*/ 2147483647 h 288"/>
              <a:gd name="T36" fmla="*/ 2147483647 w 220"/>
              <a:gd name="T37" fmla="*/ 2147483647 h 288"/>
              <a:gd name="T38" fmla="*/ 2147483647 w 220"/>
              <a:gd name="T39" fmla="*/ 2011573285 h 288"/>
              <a:gd name="T40" fmla="*/ 2147483647 w 220"/>
              <a:gd name="T41" fmla="*/ 1583576384 h 288"/>
              <a:gd name="T42" fmla="*/ 2147483647 w 220"/>
              <a:gd name="T43" fmla="*/ 1226931985 h 288"/>
              <a:gd name="T44" fmla="*/ 1945290635 w 220"/>
              <a:gd name="T45" fmla="*/ 998639629 h 288"/>
              <a:gd name="T46" fmla="*/ 1649796733 w 220"/>
              <a:gd name="T47" fmla="*/ 798935326 h 288"/>
              <a:gd name="T48" fmla="*/ 1341986140 w 220"/>
              <a:gd name="T49" fmla="*/ 613466114 h 288"/>
              <a:gd name="T50" fmla="*/ 1021858856 w 220"/>
              <a:gd name="T51" fmla="*/ 413761568 h 288"/>
              <a:gd name="T52" fmla="*/ 726418064 w 220"/>
              <a:gd name="T53" fmla="*/ 242527689 h 288"/>
              <a:gd name="T54" fmla="*/ 443240853 w 220"/>
              <a:gd name="T55" fmla="*/ 99881619 h 288"/>
              <a:gd name="T56" fmla="*/ 221593756 w 220"/>
              <a:gd name="T57" fmla="*/ 14294026 h 288"/>
              <a:gd name="T58" fmla="*/ 49266764 w 220"/>
              <a:gd name="T59" fmla="*/ 0 h 288"/>
              <a:gd name="T60" fmla="*/ 110796878 w 220"/>
              <a:gd name="T61" fmla="*/ 99881619 h 288"/>
              <a:gd name="T62" fmla="*/ 381657398 w 220"/>
              <a:gd name="T63" fmla="*/ 256821715 h 288"/>
              <a:gd name="T64" fmla="*/ 664834609 w 220"/>
              <a:gd name="T65" fmla="*/ 413761568 h 288"/>
              <a:gd name="T66" fmla="*/ 948012051 w 220"/>
              <a:gd name="T67" fmla="*/ 570642728 h 288"/>
              <a:gd name="T68" fmla="*/ 1243505953 w 220"/>
              <a:gd name="T69" fmla="*/ 756111940 h 288"/>
              <a:gd name="T70" fmla="*/ 1526683164 w 220"/>
              <a:gd name="T71" fmla="*/ 941581153 h 288"/>
              <a:gd name="T72" fmla="*/ 1809860375 w 220"/>
              <a:gd name="T73" fmla="*/ 1169873751 h 288"/>
              <a:gd name="T74" fmla="*/ 2068404204 w 220"/>
              <a:gd name="T75" fmla="*/ 1398107171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6" name="Freeform 567"/>
          <p:cNvSpPr>
            <a:spLocks/>
          </p:cNvSpPr>
          <p:nvPr/>
        </p:nvSpPr>
        <p:spPr bwMode="auto">
          <a:xfrm>
            <a:off x="5561013" y="3157538"/>
            <a:ext cx="190500" cy="120650"/>
          </a:xfrm>
          <a:custGeom>
            <a:avLst/>
            <a:gdLst>
              <a:gd name="T0" fmla="*/ 795697492 w 1070"/>
              <a:gd name="T1" fmla="*/ 0 h 844"/>
              <a:gd name="T2" fmla="*/ 2147483647 w 1070"/>
              <a:gd name="T3" fmla="*/ 566697053 h 844"/>
              <a:gd name="T4" fmla="*/ 2147483647 w 1070"/>
              <a:gd name="T5" fmla="*/ 2147483647 h 844"/>
              <a:gd name="T6" fmla="*/ 0 w 1070"/>
              <a:gd name="T7" fmla="*/ 1822801928 h 844"/>
              <a:gd name="T8" fmla="*/ 795697492 w 1070"/>
              <a:gd name="T9" fmla="*/ 0 h 8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0"/>
              <a:gd name="T16" fmla="*/ 0 h 844"/>
              <a:gd name="T17" fmla="*/ 1070 w 1070"/>
              <a:gd name="T18" fmla="*/ 844 h 8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0" h="844">
                <a:moveTo>
                  <a:pt x="141" y="0"/>
                </a:moveTo>
                <a:lnTo>
                  <a:pt x="1070" y="194"/>
                </a:lnTo>
                <a:lnTo>
                  <a:pt x="919" y="844"/>
                </a:lnTo>
                <a:lnTo>
                  <a:pt x="0" y="624"/>
                </a:lnTo>
                <a:lnTo>
                  <a:pt x="141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7" name="Freeform 568"/>
          <p:cNvSpPr>
            <a:spLocks/>
          </p:cNvSpPr>
          <p:nvPr/>
        </p:nvSpPr>
        <p:spPr bwMode="auto">
          <a:xfrm>
            <a:off x="5576888" y="3160713"/>
            <a:ext cx="146050" cy="47625"/>
          </a:xfrm>
          <a:custGeom>
            <a:avLst/>
            <a:gdLst>
              <a:gd name="T0" fmla="*/ 550086715 w 819"/>
              <a:gd name="T1" fmla="*/ 0 h 333"/>
              <a:gd name="T2" fmla="*/ 2147483647 w 819"/>
              <a:gd name="T3" fmla="*/ 406628543 h 333"/>
              <a:gd name="T4" fmla="*/ 975388059 w 819"/>
              <a:gd name="T5" fmla="*/ 286685481 h 333"/>
              <a:gd name="T6" fmla="*/ 0 w 819"/>
              <a:gd name="T7" fmla="*/ 974129044 h 333"/>
              <a:gd name="T8" fmla="*/ 550086715 w 819"/>
              <a:gd name="T9" fmla="*/ 0 h 3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9"/>
              <a:gd name="T16" fmla="*/ 0 h 333"/>
              <a:gd name="T17" fmla="*/ 819 w 819"/>
              <a:gd name="T18" fmla="*/ 333 h 3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9" h="333">
                <a:moveTo>
                  <a:pt x="97" y="0"/>
                </a:moveTo>
                <a:lnTo>
                  <a:pt x="819" y="139"/>
                </a:lnTo>
                <a:lnTo>
                  <a:pt x="172" y="98"/>
                </a:lnTo>
                <a:lnTo>
                  <a:pt x="0" y="333"/>
                </a:lnTo>
                <a:lnTo>
                  <a:pt x="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8" name="Freeform 569"/>
          <p:cNvSpPr>
            <a:spLocks/>
          </p:cNvSpPr>
          <p:nvPr/>
        </p:nvSpPr>
        <p:spPr bwMode="auto">
          <a:xfrm>
            <a:off x="5541963" y="3302000"/>
            <a:ext cx="192087" cy="44450"/>
          </a:xfrm>
          <a:custGeom>
            <a:avLst/>
            <a:gdLst>
              <a:gd name="T0" fmla="*/ 189695224 w 1083"/>
              <a:gd name="T1" fmla="*/ 0 h 306"/>
              <a:gd name="T2" fmla="*/ 2147483647 w 1083"/>
              <a:gd name="T3" fmla="*/ 799997881 h 306"/>
              <a:gd name="T4" fmla="*/ 2147483647 w 1083"/>
              <a:gd name="T5" fmla="*/ 937934366 h 306"/>
              <a:gd name="T6" fmla="*/ 0 w 1083"/>
              <a:gd name="T7" fmla="*/ 85817262 h 306"/>
              <a:gd name="T8" fmla="*/ 189695224 w 1083"/>
              <a:gd name="T9" fmla="*/ 0 h 3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3"/>
              <a:gd name="T16" fmla="*/ 0 h 306"/>
              <a:gd name="T17" fmla="*/ 1083 w 1083"/>
              <a:gd name="T18" fmla="*/ 306 h 3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3" h="306">
                <a:moveTo>
                  <a:pt x="34" y="0"/>
                </a:moveTo>
                <a:lnTo>
                  <a:pt x="1083" y="261"/>
                </a:lnTo>
                <a:lnTo>
                  <a:pt x="1055" y="306"/>
                </a:lnTo>
                <a:lnTo>
                  <a:pt x="0" y="28"/>
                </a:lnTo>
                <a:lnTo>
                  <a:pt x="34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9" name="Freeform 570"/>
          <p:cNvSpPr>
            <a:spLocks/>
          </p:cNvSpPr>
          <p:nvPr/>
        </p:nvSpPr>
        <p:spPr bwMode="auto">
          <a:xfrm>
            <a:off x="5524500" y="3314700"/>
            <a:ext cx="193675" cy="44450"/>
          </a:xfrm>
          <a:custGeom>
            <a:avLst/>
            <a:gdLst>
              <a:gd name="T0" fmla="*/ 219975282 w 1088"/>
              <a:gd name="T1" fmla="*/ 0 h 311"/>
              <a:gd name="T2" fmla="*/ 2147483647 w 1088"/>
              <a:gd name="T3" fmla="*/ 759119530 h 311"/>
              <a:gd name="T4" fmla="*/ 2147483647 w 1088"/>
              <a:gd name="T5" fmla="*/ 908018168 h 311"/>
              <a:gd name="T6" fmla="*/ 0 w 1088"/>
              <a:gd name="T7" fmla="*/ 99258994 h 311"/>
              <a:gd name="T8" fmla="*/ 219975282 w 1088"/>
              <a:gd name="T9" fmla="*/ 0 h 3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8"/>
              <a:gd name="T16" fmla="*/ 0 h 311"/>
              <a:gd name="T17" fmla="*/ 1088 w 1088"/>
              <a:gd name="T18" fmla="*/ 311 h 3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8" h="311">
                <a:moveTo>
                  <a:pt x="39" y="0"/>
                </a:moveTo>
                <a:lnTo>
                  <a:pt x="1088" y="260"/>
                </a:lnTo>
                <a:lnTo>
                  <a:pt x="1055" y="311"/>
                </a:lnTo>
                <a:lnTo>
                  <a:pt x="0" y="34"/>
                </a:lnTo>
                <a:lnTo>
                  <a:pt x="39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0" name="Freeform 571"/>
          <p:cNvSpPr>
            <a:spLocks/>
          </p:cNvSpPr>
          <p:nvPr/>
        </p:nvSpPr>
        <p:spPr bwMode="auto">
          <a:xfrm>
            <a:off x="5554663" y="3355975"/>
            <a:ext cx="28575" cy="9525"/>
          </a:xfrm>
          <a:custGeom>
            <a:avLst/>
            <a:gdLst>
              <a:gd name="T0" fmla="*/ 84640370 w 164"/>
              <a:gd name="T1" fmla="*/ 2310209 h 72"/>
              <a:gd name="T2" fmla="*/ 111082873 w 164"/>
              <a:gd name="T3" fmla="*/ 2310209 h 72"/>
              <a:gd name="T4" fmla="*/ 185128016 w 164"/>
              <a:gd name="T5" fmla="*/ 0 h 72"/>
              <a:gd name="T6" fmla="*/ 285646154 w 164"/>
              <a:gd name="T7" fmla="*/ 0 h 72"/>
              <a:gd name="T8" fmla="*/ 412606622 w 164"/>
              <a:gd name="T9" fmla="*/ 4637749 h 72"/>
              <a:gd name="T10" fmla="*/ 550131998 w 164"/>
              <a:gd name="T11" fmla="*/ 16205994 h 72"/>
              <a:gd name="T12" fmla="*/ 677062323 w 164"/>
              <a:gd name="T13" fmla="*/ 39359946 h 72"/>
              <a:gd name="T14" fmla="*/ 788145196 w 164"/>
              <a:gd name="T15" fmla="*/ 71771933 h 72"/>
              <a:gd name="T16" fmla="*/ 867503024 w 164"/>
              <a:gd name="T17" fmla="*/ 118079837 h 72"/>
              <a:gd name="T18" fmla="*/ 867503024 w 164"/>
              <a:gd name="T19" fmla="*/ 120389915 h 72"/>
              <a:gd name="T20" fmla="*/ 867503024 w 164"/>
              <a:gd name="T21" fmla="*/ 131975622 h 72"/>
              <a:gd name="T22" fmla="*/ 862220656 w 164"/>
              <a:gd name="T23" fmla="*/ 143543867 h 72"/>
              <a:gd name="T24" fmla="*/ 851625429 w 164"/>
              <a:gd name="T25" fmla="*/ 155129574 h 72"/>
              <a:gd name="T26" fmla="*/ 825182926 w 164"/>
              <a:gd name="T27" fmla="*/ 164387742 h 72"/>
              <a:gd name="T28" fmla="*/ 788145196 w 164"/>
              <a:gd name="T29" fmla="*/ 166697819 h 72"/>
              <a:gd name="T30" fmla="*/ 729977647 w 164"/>
              <a:gd name="T31" fmla="*/ 164387742 h 72"/>
              <a:gd name="T32" fmla="*/ 655902187 w 164"/>
              <a:gd name="T33" fmla="*/ 150491825 h 72"/>
              <a:gd name="T34" fmla="*/ 655902187 w 164"/>
              <a:gd name="T35" fmla="*/ 145854076 h 72"/>
              <a:gd name="T36" fmla="*/ 650619645 w 164"/>
              <a:gd name="T37" fmla="*/ 136595908 h 72"/>
              <a:gd name="T38" fmla="*/ 634772368 w 164"/>
              <a:gd name="T39" fmla="*/ 120389915 h 72"/>
              <a:gd name="T40" fmla="*/ 597734638 w 164"/>
              <a:gd name="T41" fmla="*/ 104183921 h 72"/>
              <a:gd name="T42" fmla="*/ 528972037 w 164"/>
              <a:gd name="T43" fmla="*/ 87977927 h 72"/>
              <a:gd name="T44" fmla="*/ 428453898 w 164"/>
              <a:gd name="T45" fmla="*/ 74082143 h 72"/>
              <a:gd name="T46" fmla="*/ 290928522 w 164"/>
              <a:gd name="T47" fmla="*/ 67134184 h 72"/>
              <a:gd name="T48" fmla="*/ 105800506 w 164"/>
              <a:gd name="T49" fmla="*/ 67134184 h 72"/>
              <a:gd name="T50" fmla="*/ 95205279 w 164"/>
              <a:gd name="T51" fmla="*/ 67134184 h 72"/>
              <a:gd name="T52" fmla="*/ 74045143 w 164"/>
              <a:gd name="T53" fmla="*/ 62513898 h 72"/>
              <a:gd name="T54" fmla="*/ 47602639 w 164"/>
              <a:gd name="T55" fmla="*/ 57876149 h 72"/>
              <a:gd name="T56" fmla="*/ 21160136 w 164"/>
              <a:gd name="T57" fmla="*/ 50928191 h 72"/>
              <a:gd name="T58" fmla="*/ 0 w 164"/>
              <a:gd name="T59" fmla="*/ 41670023 h 72"/>
              <a:gd name="T60" fmla="*/ 0 w 164"/>
              <a:gd name="T61" fmla="*/ 32411987 h 72"/>
              <a:gd name="T62" fmla="*/ 26442504 w 164"/>
              <a:gd name="T63" fmla="*/ 16205994 h 72"/>
              <a:gd name="T64" fmla="*/ 84640370 w 164"/>
              <a:gd name="T65" fmla="*/ 2310209 h 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4"/>
              <a:gd name="T100" fmla="*/ 0 h 72"/>
              <a:gd name="T101" fmla="*/ 164 w 164"/>
              <a:gd name="T102" fmla="*/ 72 h 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4" h="72">
                <a:moveTo>
                  <a:pt x="16" y="1"/>
                </a:moveTo>
                <a:lnTo>
                  <a:pt x="21" y="1"/>
                </a:lnTo>
                <a:lnTo>
                  <a:pt x="35" y="0"/>
                </a:lnTo>
                <a:lnTo>
                  <a:pt x="54" y="0"/>
                </a:lnTo>
                <a:lnTo>
                  <a:pt x="78" y="2"/>
                </a:lnTo>
                <a:lnTo>
                  <a:pt x="104" y="7"/>
                </a:lnTo>
                <a:lnTo>
                  <a:pt x="128" y="17"/>
                </a:lnTo>
                <a:lnTo>
                  <a:pt x="149" y="31"/>
                </a:lnTo>
                <a:lnTo>
                  <a:pt x="164" y="51"/>
                </a:lnTo>
                <a:lnTo>
                  <a:pt x="164" y="52"/>
                </a:lnTo>
                <a:lnTo>
                  <a:pt x="164" y="57"/>
                </a:lnTo>
                <a:lnTo>
                  <a:pt x="163" y="62"/>
                </a:lnTo>
                <a:lnTo>
                  <a:pt x="161" y="67"/>
                </a:lnTo>
                <a:lnTo>
                  <a:pt x="156" y="71"/>
                </a:lnTo>
                <a:lnTo>
                  <a:pt x="149" y="72"/>
                </a:lnTo>
                <a:lnTo>
                  <a:pt x="138" y="71"/>
                </a:lnTo>
                <a:lnTo>
                  <a:pt x="124" y="65"/>
                </a:lnTo>
                <a:lnTo>
                  <a:pt x="124" y="63"/>
                </a:lnTo>
                <a:lnTo>
                  <a:pt x="123" y="59"/>
                </a:lnTo>
                <a:lnTo>
                  <a:pt x="120" y="52"/>
                </a:lnTo>
                <a:lnTo>
                  <a:pt x="113" y="45"/>
                </a:lnTo>
                <a:lnTo>
                  <a:pt x="100" y="38"/>
                </a:lnTo>
                <a:lnTo>
                  <a:pt x="81" y="32"/>
                </a:lnTo>
                <a:lnTo>
                  <a:pt x="55" y="29"/>
                </a:lnTo>
                <a:lnTo>
                  <a:pt x="20" y="29"/>
                </a:lnTo>
                <a:lnTo>
                  <a:pt x="18" y="29"/>
                </a:lnTo>
                <a:lnTo>
                  <a:pt x="14" y="27"/>
                </a:lnTo>
                <a:lnTo>
                  <a:pt x="9" y="25"/>
                </a:lnTo>
                <a:lnTo>
                  <a:pt x="4" y="22"/>
                </a:lnTo>
                <a:lnTo>
                  <a:pt x="0" y="18"/>
                </a:lnTo>
                <a:lnTo>
                  <a:pt x="0" y="14"/>
                </a:lnTo>
                <a:lnTo>
                  <a:pt x="5" y="7"/>
                </a:lnTo>
                <a:lnTo>
                  <a:pt x="16" y="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1" name="Freeform 572"/>
          <p:cNvSpPr>
            <a:spLocks/>
          </p:cNvSpPr>
          <p:nvPr/>
        </p:nvSpPr>
        <p:spPr bwMode="auto">
          <a:xfrm>
            <a:off x="5559425" y="3282950"/>
            <a:ext cx="26988" cy="15875"/>
          </a:xfrm>
          <a:custGeom>
            <a:avLst/>
            <a:gdLst>
              <a:gd name="T0" fmla="*/ 284220055 w 146"/>
              <a:gd name="T1" fmla="*/ 0 h 109"/>
              <a:gd name="T2" fmla="*/ 265290192 w 146"/>
              <a:gd name="T3" fmla="*/ 0 h 109"/>
              <a:gd name="T4" fmla="*/ 221075160 w 146"/>
              <a:gd name="T5" fmla="*/ 9269544 h 109"/>
              <a:gd name="T6" fmla="*/ 164217544 w 146"/>
              <a:gd name="T7" fmla="*/ 21614614 h 109"/>
              <a:gd name="T8" fmla="*/ 94751356 w 146"/>
              <a:gd name="T9" fmla="*/ 43250491 h 109"/>
              <a:gd name="T10" fmla="*/ 37893740 w 146"/>
              <a:gd name="T11" fmla="*/ 74134648 h 109"/>
              <a:gd name="T12" fmla="*/ 6321292 w 146"/>
              <a:gd name="T13" fmla="*/ 120482220 h 109"/>
              <a:gd name="T14" fmla="*/ 0 w 146"/>
              <a:gd name="T15" fmla="*/ 182271653 h 109"/>
              <a:gd name="T16" fmla="*/ 37893740 w 146"/>
              <a:gd name="T17" fmla="*/ 262600172 h 109"/>
              <a:gd name="T18" fmla="*/ 536867478 w 146"/>
              <a:gd name="T19" fmla="*/ 336734966 h 109"/>
              <a:gd name="T20" fmla="*/ 530546186 w 146"/>
              <a:gd name="T21" fmla="*/ 321292814 h 109"/>
              <a:gd name="T22" fmla="*/ 530546186 w 146"/>
              <a:gd name="T23" fmla="*/ 287311867 h 109"/>
              <a:gd name="T24" fmla="*/ 530546186 w 146"/>
              <a:gd name="T25" fmla="*/ 234791833 h 109"/>
              <a:gd name="T26" fmla="*/ 549510247 w 146"/>
              <a:gd name="T27" fmla="*/ 179174862 h 109"/>
              <a:gd name="T28" fmla="*/ 587403987 w 146"/>
              <a:gd name="T29" fmla="*/ 123579010 h 109"/>
              <a:gd name="T30" fmla="*/ 656869990 w 146"/>
              <a:gd name="T31" fmla="*/ 83404192 h 109"/>
              <a:gd name="T32" fmla="*/ 764264114 w 146"/>
              <a:gd name="T33" fmla="*/ 61789578 h 109"/>
              <a:gd name="T34" fmla="*/ 922160181 w 146"/>
              <a:gd name="T35" fmla="*/ 71058976 h 109"/>
              <a:gd name="T36" fmla="*/ 284220055 w 146"/>
              <a:gd name="T37" fmla="*/ 0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9"/>
              <a:gd name="T59" fmla="*/ 146 w 146"/>
              <a:gd name="T60" fmla="*/ 109 h 1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9">
                <a:moveTo>
                  <a:pt x="45" y="0"/>
                </a:moveTo>
                <a:lnTo>
                  <a:pt x="42" y="0"/>
                </a:lnTo>
                <a:lnTo>
                  <a:pt x="35" y="3"/>
                </a:lnTo>
                <a:lnTo>
                  <a:pt x="26" y="7"/>
                </a:lnTo>
                <a:lnTo>
                  <a:pt x="15" y="14"/>
                </a:lnTo>
                <a:lnTo>
                  <a:pt x="6" y="24"/>
                </a:lnTo>
                <a:lnTo>
                  <a:pt x="1" y="39"/>
                </a:lnTo>
                <a:lnTo>
                  <a:pt x="0" y="59"/>
                </a:lnTo>
                <a:lnTo>
                  <a:pt x="6" y="85"/>
                </a:lnTo>
                <a:lnTo>
                  <a:pt x="85" y="109"/>
                </a:lnTo>
                <a:lnTo>
                  <a:pt x="84" y="104"/>
                </a:lnTo>
                <a:lnTo>
                  <a:pt x="84" y="93"/>
                </a:lnTo>
                <a:lnTo>
                  <a:pt x="84" y="76"/>
                </a:lnTo>
                <a:lnTo>
                  <a:pt x="87" y="58"/>
                </a:lnTo>
                <a:lnTo>
                  <a:pt x="93" y="40"/>
                </a:lnTo>
                <a:lnTo>
                  <a:pt x="104" y="27"/>
                </a:lnTo>
                <a:lnTo>
                  <a:pt x="121" y="20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2" name="Freeform 573"/>
          <p:cNvSpPr>
            <a:spLocks/>
          </p:cNvSpPr>
          <p:nvPr/>
        </p:nvSpPr>
        <p:spPr bwMode="auto">
          <a:xfrm>
            <a:off x="5707063" y="3309938"/>
            <a:ext cx="26987" cy="15875"/>
          </a:xfrm>
          <a:custGeom>
            <a:avLst/>
            <a:gdLst>
              <a:gd name="T0" fmla="*/ 284198988 w 146"/>
              <a:gd name="T1" fmla="*/ 0 h 107"/>
              <a:gd name="T2" fmla="*/ 265236369 w 146"/>
              <a:gd name="T3" fmla="*/ 0 h 107"/>
              <a:gd name="T4" fmla="*/ 221024639 w 146"/>
              <a:gd name="T5" fmla="*/ 6537533 h 107"/>
              <a:gd name="T6" fmla="*/ 157884486 w 146"/>
              <a:gd name="T7" fmla="*/ 19590640 h 107"/>
              <a:gd name="T8" fmla="*/ 94744333 w 146"/>
              <a:gd name="T9" fmla="*/ 39181429 h 107"/>
              <a:gd name="T10" fmla="*/ 37890857 w 146"/>
              <a:gd name="T11" fmla="*/ 75105070 h 107"/>
              <a:gd name="T12" fmla="*/ 0 w 146"/>
              <a:gd name="T13" fmla="*/ 124103777 h 107"/>
              <a:gd name="T14" fmla="*/ 0 w 146"/>
              <a:gd name="T15" fmla="*/ 189413379 h 107"/>
              <a:gd name="T16" fmla="*/ 37890857 w 146"/>
              <a:gd name="T17" fmla="*/ 277593662 h 107"/>
              <a:gd name="T18" fmla="*/ 530506934 w 146"/>
              <a:gd name="T19" fmla="*/ 349440797 h 107"/>
              <a:gd name="T20" fmla="*/ 524186061 w 146"/>
              <a:gd name="T21" fmla="*/ 336387689 h 107"/>
              <a:gd name="T22" fmla="*/ 524186061 w 146"/>
              <a:gd name="T23" fmla="*/ 297184303 h 107"/>
              <a:gd name="T24" fmla="*/ 524186061 w 146"/>
              <a:gd name="T25" fmla="*/ 244927808 h 107"/>
              <a:gd name="T26" fmla="*/ 543114484 w 146"/>
              <a:gd name="T27" fmla="*/ 182875846 h 107"/>
              <a:gd name="T28" fmla="*/ 581039537 w 146"/>
              <a:gd name="T29" fmla="*/ 130641310 h 107"/>
              <a:gd name="T30" fmla="*/ 650500563 w 146"/>
              <a:gd name="T31" fmla="*/ 88180136 h 107"/>
              <a:gd name="T32" fmla="*/ 764173319 w 146"/>
              <a:gd name="T33" fmla="*/ 62051814 h 107"/>
              <a:gd name="T34" fmla="*/ 922057805 w 146"/>
              <a:gd name="T35" fmla="*/ 75105070 h 107"/>
              <a:gd name="T36" fmla="*/ 284198988 w 146"/>
              <a:gd name="T37" fmla="*/ 0 h 1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7"/>
              <a:gd name="T59" fmla="*/ 146 w 146"/>
              <a:gd name="T60" fmla="*/ 107 h 1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7">
                <a:moveTo>
                  <a:pt x="45" y="0"/>
                </a:moveTo>
                <a:lnTo>
                  <a:pt x="42" y="0"/>
                </a:lnTo>
                <a:lnTo>
                  <a:pt x="35" y="2"/>
                </a:lnTo>
                <a:lnTo>
                  <a:pt x="25" y="6"/>
                </a:lnTo>
                <a:lnTo>
                  <a:pt x="15" y="12"/>
                </a:lnTo>
                <a:lnTo>
                  <a:pt x="6" y="23"/>
                </a:lnTo>
                <a:lnTo>
                  <a:pt x="0" y="38"/>
                </a:lnTo>
                <a:lnTo>
                  <a:pt x="0" y="58"/>
                </a:lnTo>
                <a:lnTo>
                  <a:pt x="6" y="85"/>
                </a:lnTo>
                <a:lnTo>
                  <a:pt x="84" y="107"/>
                </a:lnTo>
                <a:lnTo>
                  <a:pt x="83" y="103"/>
                </a:lnTo>
                <a:lnTo>
                  <a:pt x="83" y="91"/>
                </a:lnTo>
                <a:lnTo>
                  <a:pt x="83" y="75"/>
                </a:lnTo>
                <a:lnTo>
                  <a:pt x="86" y="56"/>
                </a:lnTo>
                <a:lnTo>
                  <a:pt x="92" y="40"/>
                </a:lnTo>
                <a:lnTo>
                  <a:pt x="103" y="27"/>
                </a:lnTo>
                <a:lnTo>
                  <a:pt x="121" y="19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3" name="Freeform 574"/>
          <p:cNvSpPr>
            <a:spLocks/>
          </p:cNvSpPr>
          <p:nvPr/>
        </p:nvSpPr>
        <p:spPr bwMode="auto">
          <a:xfrm>
            <a:off x="5588000" y="3286125"/>
            <a:ext cx="111125" cy="26988"/>
          </a:xfrm>
          <a:custGeom>
            <a:avLst/>
            <a:gdLst>
              <a:gd name="T0" fmla="*/ 0 w 629"/>
              <a:gd name="T1" fmla="*/ 130414765 h 182"/>
              <a:gd name="T2" fmla="*/ 2147483647 w 629"/>
              <a:gd name="T3" fmla="*/ 593429790 h 182"/>
              <a:gd name="T4" fmla="*/ 2147483647 w 629"/>
              <a:gd name="T5" fmla="*/ 463015025 h 182"/>
              <a:gd name="T6" fmla="*/ 159899335 w 629"/>
              <a:gd name="T7" fmla="*/ 0 h 182"/>
              <a:gd name="T8" fmla="*/ 0 w 629"/>
              <a:gd name="T9" fmla="*/ 130414765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9"/>
              <a:gd name="T16" fmla="*/ 0 h 182"/>
              <a:gd name="T17" fmla="*/ 629 w 62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9" h="182">
                <a:moveTo>
                  <a:pt x="0" y="40"/>
                </a:moveTo>
                <a:lnTo>
                  <a:pt x="601" y="182"/>
                </a:lnTo>
                <a:lnTo>
                  <a:pt x="629" y="142"/>
                </a:lnTo>
                <a:lnTo>
                  <a:pt x="29" y="0"/>
                </a:lnTo>
                <a:lnTo>
                  <a:pt x="0" y="4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4" name="Freeform 575"/>
          <p:cNvSpPr>
            <a:spLocks/>
          </p:cNvSpPr>
          <p:nvPr/>
        </p:nvSpPr>
        <p:spPr bwMode="auto">
          <a:xfrm>
            <a:off x="5588000" y="3298825"/>
            <a:ext cx="106363" cy="23813"/>
          </a:xfrm>
          <a:custGeom>
            <a:avLst/>
            <a:gdLst>
              <a:gd name="T0" fmla="*/ 0 w 606"/>
              <a:gd name="T1" fmla="*/ 76955211 h 170"/>
              <a:gd name="T2" fmla="*/ 2147483647 w 606"/>
              <a:gd name="T3" fmla="*/ 467244818 h 170"/>
              <a:gd name="T4" fmla="*/ 2147483647 w 606"/>
              <a:gd name="T5" fmla="*/ 390289607 h 170"/>
              <a:gd name="T6" fmla="*/ 27047619 w 606"/>
              <a:gd name="T7" fmla="*/ 0 h 170"/>
              <a:gd name="T8" fmla="*/ 0 w 606"/>
              <a:gd name="T9" fmla="*/ 76955211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5" name="Freeform 576"/>
          <p:cNvSpPr>
            <a:spLocks/>
          </p:cNvSpPr>
          <p:nvPr/>
        </p:nvSpPr>
        <p:spPr bwMode="auto">
          <a:xfrm>
            <a:off x="5588000" y="3281363"/>
            <a:ext cx="106363" cy="23812"/>
          </a:xfrm>
          <a:custGeom>
            <a:avLst/>
            <a:gdLst>
              <a:gd name="T0" fmla="*/ 0 w 606"/>
              <a:gd name="T1" fmla="*/ 76948758 h 170"/>
              <a:gd name="T2" fmla="*/ 2147483647 w 606"/>
              <a:gd name="T3" fmla="*/ 467185977 h 170"/>
              <a:gd name="T4" fmla="*/ 2147483647 w 606"/>
              <a:gd name="T5" fmla="*/ 390237219 h 170"/>
              <a:gd name="T6" fmla="*/ 27047619 w 606"/>
              <a:gd name="T7" fmla="*/ 0 h 170"/>
              <a:gd name="T8" fmla="*/ 0 w 606"/>
              <a:gd name="T9" fmla="*/ 76948758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6" name="AutoShape 577"/>
          <p:cNvSpPr>
            <a:spLocks noChangeAspect="1" noChangeArrowheads="1" noTextEdit="1"/>
          </p:cNvSpPr>
          <p:nvPr/>
        </p:nvSpPr>
        <p:spPr bwMode="auto">
          <a:xfrm>
            <a:off x="6194425" y="1831975"/>
            <a:ext cx="295275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7" name="Freeform 578"/>
          <p:cNvSpPr>
            <a:spLocks/>
          </p:cNvSpPr>
          <p:nvPr/>
        </p:nvSpPr>
        <p:spPr bwMode="auto">
          <a:xfrm>
            <a:off x="6196013" y="1831975"/>
            <a:ext cx="293687" cy="293688"/>
          </a:xfrm>
          <a:custGeom>
            <a:avLst/>
            <a:gdLst>
              <a:gd name="T0" fmla="*/ 2147483647 w 1894"/>
              <a:gd name="T1" fmla="*/ 0 h 1904"/>
              <a:gd name="T2" fmla="*/ 2147483647 w 1894"/>
              <a:gd name="T3" fmla="*/ 0 h 1904"/>
              <a:gd name="T4" fmla="*/ 2147483647 w 1894"/>
              <a:gd name="T5" fmla="*/ 3664005 h 1904"/>
              <a:gd name="T6" fmla="*/ 2147483647 w 1894"/>
              <a:gd name="T7" fmla="*/ 11015922 h 1904"/>
              <a:gd name="T8" fmla="*/ 2147483647 w 1894"/>
              <a:gd name="T9" fmla="*/ 22007936 h 1904"/>
              <a:gd name="T10" fmla="*/ 2147483647 w 1894"/>
              <a:gd name="T11" fmla="*/ 36687863 h 1904"/>
              <a:gd name="T12" fmla="*/ 2147483647 w 1894"/>
              <a:gd name="T13" fmla="*/ 62383712 h 1904"/>
              <a:gd name="T14" fmla="*/ 2147483647 w 1894"/>
              <a:gd name="T15" fmla="*/ 95407570 h 1904"/>
              <a:gd name="T16" fmla="*/ 2147483647 w 1894"/>
              <a:gd name="T17" fmla="*/ 139447350 h 1904"/>
              <a:gd name="T18" fmla="*/ 2147483647 w 1894"/>
              <a:gd name="T19" fmla="*/ 201854817 h 1904"/>
              <a:gd name="T20" fmla="*/ 2147483647 w 1894"/>
              <a:gd name="T21" fmla="*/ 267902533 h 1904"/>
              <a:gd name="T22" fmla="*/ 2147483647 w 1894"/>
              <a:gd name="T23" fmla="*/ 355982094 h 1904"/>
              <a:gd name="T24" fmla="*/ 2147483647 w 1894"/>
              <a:gd name="T25" fmla="*/ 458741581 h 1904"/>
              <a:gd name="T26" fmla="*/ 2147483647 w 1894"/>
              <a:gd name="T27" fmla="*/ 583509005 h 1904"/>
              <a:gd name="T28" fmla="*/ 2147483647 w 1894"/>
              <a:gd name="T29" fmla="*/ 722980110 h 1904"/>
              <a:gd name="T30" fmla="*/ 2147483647 w 1894"/>
              <a:gd name="T31" fmla="*/ 884459151 h 1904"/>
              <a:gd name="T32" fmla="*/ 2147483647 w 1894"/>
              <a:gd name="T33" fmla="*/ 2147483647 h 1904"/>
              <a:gd name="T34" fmla="*/ 2147483647 w 1894"/>
              <a:gd name="T35" fmla="*/ 2147483647 h 1904"/>
              <a:gd name="T36" fmla="*/ 2147483647 w 1894"/>
              <a:gd name="T37" fmla="*/ 2147483647 h 1904"/>
              <a:gd name="T38" fmla="*/ 2147483647 w 1894"/>
              <a:gd name="T39" fmla="*/ 2147483647 h 1904"/>
              <a:gd name="T40" fmla="*/ 2147483647 w 1894"/>
              <a:gd name="T41" fmla="*/ 2147483647 h 1904"/>
              <a:gd name="T42" fmla="*/ 2147483647 w 1894"/>
              <a:gd name="T43" fmla="*/ 2147483647 h 1904"/>
              <a:gd name="T44" fmla="*/ 2147483647 w 1894"/>
              <a:gd name="T45" fmla="*/ 2147483647 h 1904"/>
              <a:gd name="T46" fmla="*/ 2147483647 w 1894"/>
              <a:gd name="T47" fmla="*/ 2147483647 h 1904"/>
              <a:gd name="T48" fmla="*/ 2147483647 w 1894"/>
              <a:gd name="T49" fmla="*/ 2147483647 h 1904"/>
              <a:gd name="T50" fmla="*/ 2147483647 w 1894"/>
              <a:gd name="T51" fmla="*/ 2147483647 h 1904"/>
              <a:gd name="T52" fmla="*/ 2147483647 w 1894"/>
              <a:gd name="T53" fmla="*/ 2147483647 h 1904"/>
              <a:gd name="T54" fmla="*/ 2147483647 w 1894"/>
              <a:gd name="T55" fmla="*/ 2147483647 h 1904"/>
              <a:gd name="T56" fmla="*/ 2147483647 w 1894"/>
              <a:gd name="T57" fmla="*/ 2147483647 h 1904"/>
              <a:gd name="T58" fmla="*/ 2147483647 w 1894"/>
              <a:gd name="T59" fmla="*/ 2147483647 h 1904"/>
              <a:gd name="T60" fmla="*/ 2147483647 w 1894"/>
              <a:gd name="T61" fmla="*/ 2147483647 h 1904"/>
              <a:gd name="T62" fmla="*/ 2147483647 w 1894"/>
              <a:gd name="T63" fmla="*/ 2147483647 h 1904"/>
              <a:gd name="T64" fmla="*/ 2147483647 w 1894"/>
              <a:gd name="T65" fmla="*/ 2147483647 h 1904"/>
              <a:gd name="T66" fmla="*/ 1867894133 w 1894"/>
              <a:gd name="T67" fmla="*/ 2147483647 h 1904"/>
              <a:gd name="T68" fmla="*/ 1454046198 w 1894"/>
              <a:gd name="T69" fmla="*/ 2147483647 h 1904"/>
              <a:gd name="T70" fmla="*/ 1043925017 w 1894"/>
              <a:gd name="T71" fmla="*/ 2147483647 h 1904"/>
              <a:gd name="T72" fmla="*/ 641281691 w 1894"/>
              <a:gd name="T73" fmla="*/ 2147483647 h 1904"/>
              <a:gd name="T74" fmla="*/ 249794749 w 1894"/>
              <a:gd name="T75" fmla="*/ 2147483647 h 1904"/>
              <a:gd name="T76" fmla="*/ 59653505 w 1894"/>
              <a:gd name="T77" fmla="*/ 2147483647 h 1904"/>
              <a:gd name="T78" fmla="*/ 29814813 w 1894"/>
              <a:gd name="T79" fmla="*/ 2147483647 h 1904"/>
              <a:gd name="T80" fmla="*/ 0 w 1894"/>
              <a:gd name="T81" fmla="*/ 2147483647 h 1904"/>
              <a:gd name="T82" fmla="*/ 14907329 w 1894"/>
              <a:gd name="T83" fmla="*/ 2147483647 h 1904"/>
              <a:gd name="T84" fmla="*/ 1446592533 w 1894"/>
              <a:gd name="T85" fmla="*/ 2147483647 h 1904"/>
              <a:gd name="T86" fmla="*/ 1439138714 w 1894"/>
              <a:gd name="T87" fmla="*/ 2147483647 h 1904"/>
              <a:gd name="T88" fmla="*/ 1454046198 w 1894"/>
              <a:gd name="T89" fmla="*/ 2147483647 h 1904"/>
              <a:gd name="T90" fmla="*/ 1536060696 w 1894"/>
              <a:gd name="T91" fmla="*/ 2147483647 h 1904"/>
              <a:gd name="T92" fmla="*/ 1744860213 w 1894"/>
              <a:gd name="T93" fmla="*/ 2147483647 h 19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894"/>
              <a:gd name="T142" fmla="*/ 0 h 1904"/>
              <a:gd name="T143" fmla="*/ 1894 w 1894"/>
              <a:gd name="T144" fmla="*/ 1904 h 190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894" h="1904">
                <a:moveTo>
                  <a:pt x="651" y="0"/>
                </a:moveTo>
                <a:lnTo>
                  <a:pt x="653" y="0"/>
                </a:lnTo>
                <a:lnTo>
                  <a:pt x="659" y="0"/>
                </a:lnTo>
                <a:lnTo>
                  <a:pt x="668" y="0"/>
                </a:lnTo>
                <a:lnTo>
                  <a:pt x="682" y="0"/>
                </a:lnTo>
                <a:lnTo>
                  <a:pt x="699" y="1"/>
                </a:lnTo>
                <a:lnTo>
                  <a:pt x="720" y="1"/>
                </a:lnTo>
                <a:lnTo>
                  <a:pt x="742" y="3"/>
                </a:lnTo>
                <a:lnTo>
                  <a:pt x="769" y="4"/>
                </a:lnTo>
                <a:lnTo>
                  <a:pt x="799" y="6"/>
                </a:lnTo>
                <a:lnTo>
                  <a:pt x="831" y="8"/>
                </a:lnTo>
                <a:lnTo>
                  <a:pt x="865" y="10"/>
                </a:lnTo>
                <a:lnTo>
                  <a:pt x="902" y="13"/>
                </a:lnTo>
                <a:lnTo>
                  <a:pt x="941" y="17"/>
                </a:lnTo>
                <a:lnTo>
                  <a:pt x="982" y="21"/>
                </a:lnTo>
                <a:lnTo>
                  <a:pt x="1025" y="26"/>
                </a:lnTo>
                <a:lnTo>
                  <a:pt x="1070" y="32"/>
                </a:lnTo>
                <a:lnTo>
                  <a:pt x="1116" y="38"/>
                </a:lnTo>
                <a:lnTo>
                  <a:pt x="1164" y="46"/>
                </a:lnTo>
                <a:lnTo>
                  <a:pt x="1213" y="55"/>
                </a:lnTo>
                <a:lnTo>
                  <a:pt x="1263" y="63"/>
                </a:lnTo>
                <a:lnTo>
                  <a:pt x="1315" y="73"/>
                </a:lnTo>
                <a:lnTo>
                  <a:pt x="1366" y="85"/>
                </a:lnTo>
                <a:lnTo>
                  <a:pt x="1418" y="97"/>
                </a:lnTo>
                <a:lnTo>
                  <a:pt x="1472" y="111"/>
                </a:lnTo>
                <a:lnTo>
                  <a:pt x="1525" y="125"/>
                </a:lnTo>
                <a:lnTo>
                  <a:pt x="1579" y="141"/>
                </a:lnTo>
                <a:lnTo>
                  <a:pt x="1632" y="159"/>
                </a:lnTo>
                <a:lnTo>
                  <a:pt x="1685" y="177"/>
                </a:lnTo>
                <a:lnTo>
                  <a:pt x="1739" y="197"/>
                </a:lnTo>
                <a:lnTo>
                  <a:pt x="1791" y="218"/>
                </a:lnTo>
                <a:lnTo>
                  <a:pt x="1843" y="241"/>
                </a:lnTo>
                <a:lnTo>
                  <a:pt x="1894" y="266"/>
                </a:lnTo>
                <a:lnTo>
                  <a:pt x="1729" y="1139"/>
                </a:lnTo>
                <a:lnTo>
                  <a:pt x="1733" y="1140"/>
                </a:lnTo>
                <a:lnTo>
                  <a:pt x="1742" y="1146"/>
                </a:lnTo>
                <a:lnTo>
                  <a:pt x="1755" y="1156"/>
                </a:lnTo>
                <a:lnTo>
                  <a:pt x="1768" y="1173"/>
                </a:lnTo>
                <a:lnTo>
                  <a:pt x="1778" y="1199"/>
                </a:lnTo>
                <a:lnTo>
                  <a:pt x="1781" y="1234"/>
                </a:lnTo>
                <a:lnTo>
                  <a:pt x="1777" y="1281"/>
                </a:lnTo>
                <a:lnTo>
                  <a:pt x="1760" y="1341"/>
                </a:lnTo>
                <a:lnTo>
                  <a:pt x="1472" y="1765"/>
                </a:lnTo>
                <a:lnTo>
                  <a:pt x="1432" y="1765"/>
                </a:lnTo>
                <a:lnTo>
                  <a:pt x="1324" y="1904"/>
                </a:lnTo>
                <a:lnTo>
                  <a:pt x="1322" y="1904"/>
                </a:lnTo>
                <a:lnTo>
                  <a:pt x="1315" y="1903"/>
                </a:lnTo>
                <a:lnTo>
                  <a:pt x="1304" y="1902"/>
                </a:lnTo>
                <a:lnTo>
                  <a:pt x="1290" y="1900"/>
                </a:lnTo>
                <a:lnTo>
                  <a:pt x="1270" y="1897"/>
                </a:lnTo>
                <a:lnTo>
                  <a:pt x="1249" y="1894"/>
                </a:lnTo>
                <a:lnTo>
                  <a:pt x="1223" y="1891"/>
                </a:lnTo>
                <a:lnTo>
                  <a:pt x="1194" y="1887"/>
                </a:lnTo>
                <a:lnTo>
                  <a:pt x="1162" y="1881"/>
                </a:lnTo>
                <a:lnTo>
                  <a:pt x="1128" y="1876"/>
                </a:lnTo>
                <a:lnTo>
                  <a:pt x="1091" y="1869"/>
                </a:lnTo>
                <a:lnTo>
                  <a:pt x="1050" y="1862"/>
                </a:lnTo>
                <a:lnTo>
                  <a:pt x="1008" y="1854"/>
                </a:lnTo>
                <a:lnTo>
                  <a:pt x="964" y="1845"/>
                </a:lnTo>
                <a:lnTo>
                  <a:pt x="918" y="1835"/>
                </a:lnTo>
                <a:lnTo>
                  <a:pt x="870" y="1824"/>
                </a:lnTo>
                <a:lnTo>
                  <a:pt x="820" y="1813"/>
                </a:lnTo>
                <a:lnTo>
                  <a:pt x="769" y="1800"/>
                </a:lnTo>
                <a:lnTo>
                  <a:pt x="717" y="1786"/>
                </a:lnTo>
                <a:lnTo>
                  <a:pt x="664" y="1772"/>
                </a:lnTo>
                <a:lnTo>
                  <a:pt x="610" y="1755"/>
                </a:lnTo>
                <a:lnTo>
                  <a:pt x="555" y="1738"/>
                </a:lnTo>
                <a:lnTo>
                  <a:pt x="501" y="1720"/>
                </a:lnTo>
                <a:lnTo>
                  <a:pt x="445" y="1701"/>
                </a:lnTo>
                <a:lnTo>
                  <a:pt x="390" y="1681"/>
                </a:lnTo>
                <a:lnTo>
                  <a:pt x="334" y="1659"/>
                </a:lnTo>
                <a:lnTo>
                  <a:pt x="280" y="1636"/>
                </a:lnTo>
                <a:lnTo>
                  <a:pt x="225" y="1611"/>
                </a:lnTo>
                <a:lnTo>
                  <a:pt x="172" y="1585"/>
                </a:lnTo>
                <a:lnTo>
                  <a:pt x="119" y="1559"/>
                </a:lnTo>
                <a:lnTo>
                  <a:pt x="67" y="1530"/>
                </a:lnTo>
                <a:lnTo>
                  <a:pt x="17" y="1500"/>
                </a:lnTo>
                <a:lnTo>
                  <a:pt x="16" y="1495"/>
                </a:lnTo>
                <a:lnTo>
                  <a:pt x="12" y="1480"/>
                </a:lnTo>
                <a:lnTo>
                  <a:pt x="8" y="1457"/>
                </a:lnTo>
                <a:lnTo>
                  <a:pt x="4" y="1430"/>
                </a:lnTo>
                <a:lnTo>
                  <a:pt x="0" y="1401"/>
                </a:lnTo>
                <a:lnTo>
                  <a:pt x="0" y="1370"/>
                </a:lnTo>
                <a:lnTo>
                  <a:pt x="4" y="1343"/>
                </a:lnTo>
                <a:lnTo>
                  <a:pt x="12" y="1319"/>
                </a:lnTo>
                <a:lnTo>
                  <a:pt x="388" y="965"/>
                </a:lnTo>
                <a:lnTo>
                  <a:pt x="387" y="961"/>
                </a:lnTo>
                <a:lnTo>
                  <a:pt x="386" y="952"/>
                </a:lnTo>
                <a:lnTo>
                  <a:pt x="386" y="936"/>
                </a:lnTo>
                <a:lnTo>
                  <a:pt x="390" y="917"/>
                </a:lnTo>
                <a:lnTo>
                  <a:pt x="397" y="893"/>
                </a:lnTo>
                <a:lnTo>
                  <a:pt x="412" y="868"/>
                </a:lnTo>
                <a:lnTo>
                  <a:pt x="435" y="841"/>
                </a:lnTo>
                <a:lnTo>
                  <a:pt x="468" y="814"/>
                </a:lnTo>
                <a:lnTo>
                  <a:pt x="651" y="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8" name="Freeform 579"/>
          <p:cNvSpPr>
            <a:spLocks/>
          </p:cNvSpPr>
          <p:nvPr/>
        </p:nvSpPr>
        <p:spPr bwMode="auto">
          <a:xfrm>
            <a:off x="6232525" y="2019300"/>
            <a:ext cx="171450" cy="49213"/>
          </a:xfrm>
          <a:custGeom>
            <a:avLst/>
            <a:gdLst>
              <a:gd name="T0" fmla="*/ 149013768 w 1106"/>
              <a:gd name="T1" fmla="*/ 0 h 331"/>
              <a:gd name="T2" fmla="*/ 2147483647 w 1106"/>
              <a:gd name="T3" fmla="*/ 910399910 h 331"/>
              <a:gd name="T4" fmla="*/ 2147483647 w 1106"/>
              <a:gd name="T5" fmla="*/ 1087886372 h 331"/>
              <a:gd name="T6" fmla="*/ 0 w 1106"/>
              <a:gd name="T7" fmla="*/ 118309539 h 331"/>
              <a:gd name="T8" fmla="*/ 149013768 w 1106"/>
              <a:gd name="T9" fmla="*/ 0 h 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6"/>
              <a:gd name="T16" fmla="*/ 0 h 331"/>
              <a:gd name="T17" fmla="*/ 1106 w 1106"/>
              <a:gd name="T18" fmla="*/ 331 h 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6" h="331">
                <a:moveTo>
                  <a:pt x="40" y="0"/>
                </a:moveTo>
                <a:lnTo>
                  <a:pt x="1106" y="277"/>
                </a:lnTo>
                <a:lnTo>
                  <a:pt x="1071" y="331"/>
                </a:lnTo>
                <a:lnTo>
                  <a:pt x="0" y="36"/>
                </a:lnTo>
                <a:lnTo>
                  <a:pt x="40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9" name="Freeform 580"/>
          <p:cNvSpPr>
            <a:spLocks/>
          </p:cNvSpPr>
          <p:nvPr/>
        </p:nvSpPr>
        <p:spPr bwMode="auto">
          <a:xfrm>
            <a:off x="6203950" y="2041525"/>
            <a:ext cx="200025" cy="76200"/>
          </a:xfrm>
          <a:custGeom>
            <a:avLst/>
            <a:gdLst>
              <a:gd name="T0" fmla="*/ 2147483647 w 1285"/>
              <a:gd name="T1" fmla="*/ 1343273518 h 505"/>
              <a:gd name="T2" fmla="*/ 2147483647 w 1285"/>
              <a:gd name="T3" fmla="*/ 1336420346 h 505"/>
              <a:gd name="T4" fmla="*/ 2147483647 w 1285"/>
              <a:gd name="T5" fmla="*/ 1322668434 h 505"/>
              <a:gd name="T6" fmla="*/ 2147483647 w 1285"/>
              <a:gd name="T7" fmla="*/ 1298625297 h 505"/>
              <a:gd name="T8" fmla="*/ 2147483647 w 1285"/>
              <a:gd name="T9" fmla="*/ 1267706204 h 505"/>
              <a:gd name="T10" fmla="*/ 2147483647 w 1285"/>
              <a:gd name="T11" fmla="*/ 1219597145 h 505"/>
              <a:gd name="T12" fmla="*/ 2147483647 w 1285"/>
              <a:gd name="T13" fmla="*/ 1168072969 h 505"/>
              <a:gd name="T14" fmla="*/ 2147483647 w 1285"/>
              <a:gd name="T15" fmla="*/ 1106234632 h 505"/>
              <a:gd name="T16" fmla="*/ 2147483647 w 1285"/>
              <a:gd name="T17" fmla="*/ 1027206480 h 505"/>
              <a:gd name="T18" fmla="*/ 2147483647 w 1285"/>
              <a:gd name="T19" fmla="*/ 937887254 h 505"/>
              <a:gd name="T20" fmla="*/ 2147483647 w 1285"/>
              <a:gd name="T21" fmla="*/ 838253868 h 505"/>
              <a:gd name="T22" fmla="*/ 1780262972 w 1285"/>
              <a:gd name="T23" fmla="*/ 718015398 h 505"/>
              <a:gd name="T24" fmla="*/ 1372924123 w 1285"/>
              <a:gd name="T25" fmla="*/ 587463070 h 505"/>
              <a:gd name="T26" fmla="*/ 976876647 w 1285"/>
              <a:gd name="T27" fmla="*/ 439743410 h 505"/>
              <a:gd name="T28" fmla="*/ 584633381 w 1285"/>
              <a:gd name="T29" fmla="*/ 278271989 h 505"/>
              <a:gd name="T30" fmla="*/ 207437288 w 1285"/>
              <a:gd name="T31" fmla="*/ 96195333 h 505"/>
              <a:gd name="T32" fmla="*/ 22631311 w 1285"/>
              <a:gd name="T33" fmla="*/ 13751912 h 505"/>
              <a:gd name="T34" fmla="*/ 7535728 w 1285"/>
              <a:gd name="T35" fmla="*/ 109947245 h 505"/>
              <a:gd name="T36" fmla="*/ 0 w 1285"/>
              <a:gd name="T37" fmla="*/ 261104808 h 505"/>
              <a:gd name="T38" fmla="*/ 30167039 w 1285"/>
              <a:gd name="T39" fmla="*/ 412262370 h 505"/>
              <a:gd name="T40" fmla="*/ 71673861 w 1285"/>
              <a:gd name="T41" fmla="*/ 477538610 h 505"/>
              <a:gd name="T42" fmla="*/ 105620672 w 1285"/>
              <a:gd name="T43" fmla="*/ 494705791 h 505"/>
              <a:gd name="T44" fmla="*/ 177270249 w 1285"/>
              <a:gd name="T45" fmla="*/ 532500840 h 505"/>
              <a:gd name="T46" fmla="*/ 282891077 w 1285"/>
              <a:gd name="T47" fmla="*/ 584025017 h 505"/>
              <a:gd name="T48" fmla="*/ 422434432 w 1285"/>
              <a:gd name="T49" fmla="*/ 652739310 h 505"/>
              <a:gd name="T50" fmla="*/ 599704837 w 1285"/>
              <a:gd name="T51" fmla="*/ 728329408 h 505"/>
              <a:gd name="T52" fmla="*/ 810922053 w 1285"/>
              <a:gd name="T53" fmla="*/ 817648785 h 505"/>
              <a:gd name="T54" fmla="*/ 1059866163 w 1285"/>
              <a:gd name="T55" fmla="*/ 917282020 h 505"/>
              <a:gd name="T56" fmla="*/ 1350292812 w 1285"/>
              <a:gd name="T57" fmla="*/ 1016915406 h 505"/>
              <a:gd name="T58" fmla="*/ 1670886500 w 1285"/>
              <a:gd name="T59" fmla="*/ 1119963910 h 505"/>
              <a:gd name="T60" fmla="*/ 2036742810 w 1285"/>
              <a:gd name="T61" fmla="*/ 1226473101 h 505"/>
              <a:gd name="T62" fmla="*/ 2147483647 w 1285"/>
              <a:gd name="T63" fmla="*/ 1329544390 h 505"/>
              <a:gd name="T64" fmla="*/ 2147483647 w 1285"/>
              <a:gd name="T65" fmla="*/ 1429177776 h 505"/>
              <a:gd name="T66" fmla="*/ 2147483647 w 1285"/>
              <a:gd name="T67" fmla="*/ 1525372958 h 505"/>
              <a:gd name="T68" fmla="*/ 2147483647 w 1285"/>
              <a:gd name="T69" fmla="*/ 1621568291 h 505"/>
              <a:gd name="T70" fmla="*/ 2147483647 w 1285"/>
              <a:gd name="T71" fmla="*/ 1697135755 h 505"/>
              <a:gd name="T72" fmla="*/ 2147483647 w 1285"/>
              <a:gd name="T73" fmla="*/ 1728054848 h 505"/>
              <a:gd name="T74" fmla="*/ 2147483647 w 1285"/>
              <a:gd name="T75" fmla="*/ 1673092618 h 505"/>
              <a:gd name="T76" fmla="*/ 2147483647 w 1285"/>
              <a:gd name="T77" fmla="*/ 1566583276 h 505"/>
              <a:gd name="T78" fmla="*/ 2147483647 w 1285"/>
              <a:gd name="T79" fmla="*/ 1425739723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285"/>
              <a:gd name="T121" fmla="*/ 0 h 505"/>
              <a:gd name="T122" fmla="*/ 1285 w 1285"/>
              <a:gd name="T123" fmla="*/ 505 h 50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285" h="505">
                <a:moveTo>
                  <a:pt x="1284" y="391"/>
                </a:moveTo>
                <a:lnTo>
                  <a:pt x="1282" y="391"/>
                </a:lnTo>
                <a:lnTo>
                  <a:pt x="1275" y="390"/>
                </a:lnTo>
                <a:lnTo>
                  <a:pt x="1264" y="389"/>
                </a:lnTo>
                <a:lnTo>
                  <a:pt x="1250" y="387"/>
                </a:lnTo>
                <a:lnTo>
                  <a:pt x="1232" y="385"/>
                </a:lnTo>
                <a:lnTo>
                  <a:pt x="1209" y="382"/>
                </a:lnTo>
                <a:lnTo>
                  <a:pt x="1183" y="378"/>
                </a:lnTo>
                <a:lnTo>
                  <a:pt x="1155" y="374"/>
                </a:lnTo>
                <a:lnTo>
                  <a:pt x="1124" y="369"/>
                </a:lnTo>
                <a:lnTo>
                  <a:pt x="1089" y="362"/>
                </a:lnTo>
                <a:lnTo>
                  <a:pt x="1052" y="355"/>
                </a:lnTo>
                <a:lnTo>
                  <a:pt x="1013" y="349"/>
                </a:lnTo>
                <a:lnTo>
                  <a:pt x="971" y="340"/>
                </a:lnTo>
                <a:lnTo>
                  <a:pt x="926" y="332"/>
                </a:lnTo>
                <a:lnTo>
                  <a:pt x="881" y="322"/>
                </a:lnTo>
                <a:lnTo>
                  <a:pt x="834" y="311"/>
                </a:lnTo>
                <a:lnTo>
                  <a:pt x="785" y="299"/>
                </a:lnTo>
                <a:lnTo>
                  <a:pt x="735" y="287"/>
                </a:lnTo>
                <a:lnTo>
                  <a:pt x="684" y="273"/>
                </a:lnTo>
                <a:lnTo>
                  <a:pt x="632" y="259"/>
                </a:lnTo>
                <a:lnTo>
                  <a:pt x="579" y="244"/>
                </a:lnTo>
                <a:lnTo>
                  <a:pt x="526" y="228"/>
                </a:lnTo>
                <a:lnTo>
                  <a:pt x="472" y="209"/>
                </a:lnTo>
                <a:lnTo>
                  <a:pt x="419" y="191"/>
                </a:lnTo>
                <a:lnTo>
                  <a:pt x="364" y="171"/>
                </a:lnTo>
                <a:lnTo>
                  <a:pt x="311" y="150"/>
                </a:lnTo>
                <a:lnTo>
                  <a:pt x="259" y="128"/>
                </a:lnTo>
                <a:lnTo>
                  <a:pt x="206" y="105"/>
                </a:lnTo>
                <a:lnTo>
                  <a:pt x="155" y="81"/>
                </a:lnTo>
                <a:lnTo>
                  <a:pt x="104" y="55"/>
                </a:lnTo>
                <a:lnTo>
                  <a:pt x="55" y="28"/>
                </a:lnTo>
                <a:lnTo>
                  <a:pt x="7" y="0"/>
                </a:lnTo>
                <a:lnTo>
                  <a:pt x="6" y="4"/>
                </a:lnTo>
                <a:lnTo>
                  <a:pt x="4" y="15"/>
                </a:lnTo>
                <a:lnTo>
                  <a:pt x="2" y="32"/>
                </a:lnTo>
                <a:lnTo>
                  <a:pt x="0" y="53"/>
                </a:lnTo>
                <a:lnTo>
                  <a:pt x="0" y="76"/>
                </a:lnTo>
                <a:lnTo>
                  <a:pt x="2" y="98"/>
                </a:lnTo>
                <a:lnTo>
                  <a:pt x="8" y="120"/>
                </a:lnTo>
                <a:lnTo>
                  <a:pt x="18" y="137"/>
                </a:lnTo>
                <a:lnTo>
                  <a:pt x="19" y="139"/>
                </a:lnTo>
                <a:lnTo>
                  <a:pt x="22" y="141"/>
                </a:lnTo>
                <a:lnTo>
                  <a:pt x="28" y="144"/>
                </a:lnTo>
                <a:lnTo>
                  <a:pt x="37" y="148"/>
                </a:lnTo>
                <a:lnTo>
                  <a:pt x="47" y="155"/>
                </a:lnTo>
                <a:lnTo>
                  <a:pt x="59" y="162"/>
                </a:lnTo>
                <a:lnTo>
                  <a:pt x="75" y="170"/>
                </a:lnTo>
                <a:lnTo>
                  <a:pt x="92" y="180"/>
                </a:lnTo>
                <a:lnTo>
                  <a:pt x="112" y="190"/>
                </a:lnTo>
                <a:lnTo>
                  <a:pt x="134" y="200"/>
                </a:lnTo>
                <a:lnTo>
                  <a:pt x="159" y="212"/>
                </a:lnTo>
                <a:lnTo>
                  <a:pt x="186" y="225"/>
                </a:lnTo>
                <a:lnTo>
                  <a:pt x="215" y="238"/>
                </a:lnTo>
                <a:lnTo>
                  <a:pt x="247" y="252"/>
                </a:lnTo>
                <a:lnTo>
                  <a:pt x="281" y="267"/>
                </a:lnTo>
                <a:lnTo>
                  <a:pt x="318" y="281"/>
                </a:lnTo>
                <a:lnTo>
                  <a:pt x="358" y="296"/>
                </a:lnTo>
                <a:lnTo>
                  <a:pt x="399" y="311"/>
                </a:lnTo>
                <a:lnTo>
                  <a:pt x="443" y="326"/>
                </a:lnTo>
                <a:lnTo>
                  <a:pt x="491" y="341"/>
                </a:lnTo>
                <a:lnTo>
                  <a:pt x="540" y="357"/>
                </a:lnTo>
                <a:lnTo>
                  <a:pt x="592" y="372"/>
                </a:lnTo>
                <a:lnTo>
                  <a:pt x="647" y="387"/>
                </a:lnTo>
                <a:lnTo>
                  <a:pt x="703" y="402"/>
                </a:lnTo>
                <a:lnTo>
                  <a:pt x="764" y="416"/>
                </a:lnTo>
                <a:lnTo>
                  <a:pt x="826" y="431"/>
                </a:lnTo>
                <a:lnTo>
                  <a:pt x="890" y="444"/>
                </a:lnTo>
                <a:lnTo>
                  <a:pt x="958" y="459"/>
                </a:lnTo>
                <a:lnTo>
                  <a:pt x="1028" y="472"/>
                </a:lnTo>
                <a:lnTo>
                  <a:pt x="1101" y="483"/>
                </a:lnTo>
                <a:lnTo>
                  <a:pt x="1177" y="494"/>
                </a:lnTo>
                <a:lnTo>
                  <a:pt x="1255" y="505"/>
                </a:lnTo>
                <a:lnTo>
                  <a:pt x="1256" y="503"/>
                </a:lnTo>
                <a:lnTo>
                  <a:pt x="1260" y="497"/>
                </a:lnTo>
                <a:lnTo>
                  <a:pt x="1265" y="487"/>
                </a:lnTo>
                <a:lnTo>
                  <a:pt x="1272" y="473"/>
                </a:lnTo>
                <a:lnTo>
                  <a:pt x="1278" y="456"/>
                </a:lnTo>
                <a:lnTo>
                  <a:pt x="1282" y="437"/>
                </a:lnTo>
                <a:lnTo>
                  <a:pt x="1285" y="415"/>
                </a:lnTo>
                <a:lnTo>
                  <a:pt x="1284" y="391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0" name="AutoShape 581"/>
          <p:cNvSpPr>
            <a:spLocks noChangeAspect="1" noChangeArrowheads="1" noTextEdit="1"/>
          </p:cNvSpPr>
          <p:nvPr/>
        </p:nvSpPr>
        <p:spPr bwMode="auto">
          <a:xfrm>
            <a:off x="6143625" y="1728788"/>
            <a:ext cx="32226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1" name="Freeform 582"/>
          <p:cNvSpPr>
            <a:spLocks/>
          </p:cNvSpPr>
          <p:nvPr/>
        </p:nvSpPr>
        <p:spPr bwMode="auto">
          <a:xfrm>
            <a:off x="6210300" y="1751013"/>
            <a:ext cx="46038" cy="57150"/>
          </a:xfrm>
          <a:custGeom>
            <a:avLst/>
            <a:gdLst>
              <a:gd name="T0" fmla="*/ 1071820966 w 179"/>
              <a:gd name="T1" fmla="*/ 518592065 h 216"/>
              <a:gd name="T2" fmla="*/ 833682595 w 179"/>
              <a:gd name="T3" fmla="*/ 685342535 h 216"/>
              <a:gd name="T4" fmla="*/ 646479485 w 179"/>
              <a:gd name="T5" fmla="*/ 870504037 h 216"/>
              <a:gd name="T6" fmla="*/ 459342473 w 179"/>
              <a:gd name="T7" fmla="*/ 1092767796 h 216"/>
              <a:gd name="T8" fmla="*/ 306272296 w 179"/>
              <a:gd name="T9" fmla="*/ 1333582815 h 216"/>
              <a:gd name="T10" fmla="*/ 170136644 w 179"/>
              <a:gd name="T11" fmla="*/ 1592878715 h 216"/>
              <a:gd name="T12" fmla="*/ 85068193 w 179"/>
              <a:gd name="T13" fmla="*/ 1870725875 h 216"/>
              <a:gd name="T14" fmla="*/ 34000992 w 179"/>
              <a:gd name="T15" fmla="*/ 2147483647 h 216"/>
              <a:gd name="T16" fmla="*/ 0 w 179"/>
              <a:gd name="T17" fmla="*/ 2147483647 h 216"/>
              <a:gd name="T18" fmla="*/ 34000992 w 179"/>
              <a:gd name="T19" fmla="*/ 2147483647 h 216"/>
              <a:gd name="T20" fmla="*/ 170136644 w 179"/>
              <a:gd name="T21" fmla="*/ 2147483647 h 216"/>
              <a:gd name="T22" fmla="*/ 391274647 w 179"/>
              <a:gd name="T23" fmla="*/ 2147483647 h 216"/>
              <a:gd name="T24" fmla="*/ 680546576 w 179"/>
              <a:gd name="T25" fmla="*/ 2147483647 h 216"/>
              <a:gd name="T26" fmla="*/ 1003819239 w 179"/>
              <a:gd name="T27" fmla="*/ 2147483647 h 216"/>
              <a:gd name="T28" fmla="*/ 1344026428 w 179"/>
              <a:gd name="T29" fmla="*/ 2147483647 h 216"/>
              <a:gd name="T30" fmla="*/ 1701366182 w 179"/>
              <a:gd name="T31" fmla="*/ 2147483647 h 216"/>
              <a:gd name="T32" fmla="*/ 2041573371 w 179"/>
              <a:gd name="T33" fmla="*/ 2147483647 h 216"/>
              <a:gd name="T34" fmla="*/ 2109641197 w 179"/>
              <a:gd name="T35" fmla="*/ 2147483647 h 216"/>
              <a:gd name="T36" fmla="*/ 2147483647 w 179"/>
              <a:gd name="T37" fmla="*/ 2147483647 h 216"/>
              <a:gd name="T38" fmla="*/ 2147483647 w 179"/>
              <a:gd name="T39" fmla="*/ 2147483647 h 216"/>
              <a:gd name="T40" fmla="*/ 2147483647 w 179"/>
              <a:gd name="T41" fmla="*/ 2147483647 h 216"/>
              <a:gd name="T42" fmla="*/ 2147483647 w 179"/>
              <a:gd name="T43" fmla="*/ 2147483647 h 216"/>
              <a:gd name="T44" fmla="*/ 2143708288 w 179"/>
              <a:gd name="T45" fmla="*/ 2147483647 h 216"/>
              <a:gd name="T46" fmla="*/ 2058639838 w 179"/>
              <a:gd name="T47" fmla="*/ 2147483647 h 216"/>
              <a:gd name="T48" fmla="*/ 1973571644 w 179"/>
              <a:gd name="T49" fmla="*/ 2147483647 h 216"/>
              <a:gd name="T50" fmla="*/ 1786434633 w 179"/>
              <a:gd name="T51" fmla="*/ 2147483647 h 216"/>
              <a:gd name="T52" fmla="*/ 1616297989 w 179"/>
              <a:gd name="T53" fmla="*/ 2147483647 h 216"/>
              <a:gd name="T54" fmla="*/ 1429094621 w 179"/>
              <a:gd name="T55" fmla="*/ 2147483647 h 216"/>
              <a:gd name="T56" fmla="*/ 1276024701 w 179"/>
              <a:gd name="T57" fmla="*/ 2147483647 h 216"/>
              <a:gd name="T58" fmla="*/ 1105888057 w 179"/>
              <a:gd name="T59" fmla="*/ 2147483647 h 216"/>
              <a:gd name="T60" fmla="*/ 952751780 w 179"/>
              <a:gd name="T61" fmla="*/ 2147483647 h 216"/>
              <a:gd name="T62" fmla="*/ 799615761 w 179"/>
              <a:gd name="T63" fmla="*/ 2147483647 h 216"/>
              <a:gd name="T64" fmla="*/ 663545951 w 179"/>
              <a:gd name="T65" fmla="*/ 2147483647 h 216"/>
              <a:gd name="T66" fmla="*/ 612478493 w 179"/>
              <a:gd name="T67" fmla="*/ 2147483647 h 216"/>
              <a:gd name="T68" fmla="*/ 748614402 w 179"/>
              <a:gd name="T69" fmla="*/ 1667013377 h 216"/>
              <a:gd name="T70" fmla="*/ 1037820231 w 179"/>
              <a:gd name="T71" fmla="*/ 1240967006 h 216"/>
              <a:gd name="T72" fmla="*/ 1429094621 w 179"/>
              <a:gd name="T73" fmla="*/ 870504037 h 216"/>
              <a:gd name="T74" fmla="*/ 1854436360 w 179"/>
              <a:gd name="T75" fmla="*/ 592726727 h 216"/>
              <a:gd name="T76" fmla="*/ 2147483647 w 179"/>
              <a:gd name="T77" fmla="*/ 388944115 h 216"/>
              <a:gd name="T78" fmla="*/ 2147483647 w 179"/>
              <a:gd name="T79" fmla="*/ 222263758 h 216"/>
              <a:gd name="T80" fmla="*/ 2147483647 w 179"/>
              <a:gd name="T81" fmla="*/ 92615808 h 216"/>
              <a:gd name="T82" fmla="*/ 2147483647 w 179"/>
              <a:gd name="T83" fmla="*/ 18551260 h 216"/>
              <a:gd name="T84" fmla="*/ 2147483647 w 179"/>
              <a:gd name="T85" fmla="*/ 0 h 216"/>
              <a:gd name="T86" fmla="*/ 2147483647 w 179"/>
              <a:gd name="T87" fmla="*/ 37032406 h 216"/>
              <a:gd name="T88" fmla="*/ 2109641197 w 179"/>
              <a:gd name="T89" fmla="*/ 92615808 h 216"/>
              <a:gd name="T90" fmla="*/ 1837435735 w 179"/>
              <a:gd name="T91" fmla="*/ 185231617 h 216"/>
              <a:gd name="T92" fmla="*/ 1565230530 w 179"/>
              <a:gd name="T93" fmla="*/ 277847160 h 216"/>
              <a:gd name="T94" fmla="*/ 1310025436 w 179"/>
              <a:gd name="T95" fmla="*/ 407495375 h 216"/>
              <a:gd name="T96" fmla="*/ 1071820966 w 179"/>
              <a:gd name="T97" fmla="*/ 518592065 h 21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9"/>
              <a:gd name="T148" fmla="*/ 0 h 216"/>
              <a:gd name="T149" fmla="*/ 179 w 179"/>
              <a:gd name="T150" fmla="*/ 216 h 21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9" h="216">
                <a:moveTo>
                  <a:pt x="63" y="28"/>
                </a:moveTo>
                <a:lnTo>
                  <a:pt x="49" y="37"/>
                </a:lnTo>
                <a:lnTo>
                  <a:pt x="38" y="47"/>
                </a:lnTo>
                <a:lnTo>
                  <a:pt x="27" y="59"/>
                </a:lnTo>
                <a:lnTo>
                  <a:pt x="18" y="72"/>
                </a:lnTo>
                <a:lnTo>
                  <a:pt x="10" y="86"/>
                </a:lnTo>
                <a:lnTo>
                  <a:pt x="5" y="101"/>
                </a:lnTo>
                <a:lnTo>
                  <a:pt x="2" y="117"/>
                </a:lnTo>
                <a:lnTo>
                  <a:pt x="0" y="133"/>
                </a:lnTo>
                <a:lnTo>
                  <a:pt x="2" y="155"/>
                </a:lnTo>
                <a:lnTo>
                  <a:pt x="10" y="173"/>
                </a:lnTo>
                <a:lnTo>
                  <a:pt x="23" y="190"/>
                </a:lnTo>
                <a:lnTo>
                  <a:pt x="40" y="201"/>
                </a:lnTo>
                <a:lnTo>
                  <a:pt x="59" y="211"/>
                </a:lnTo>
                <a:lnTo>
                  <a:pt x="79" y="215"/>
                </a:lnTo>
                <a:lnTo>
                  <a:pt x="100" y="216"/>
                </a:lnTo>
                <a:lnTo>
                  <a:pt x="120" y="213"/>
                </a:lnTo>
                <a:lnTo>
                  <a:pt x="124" y="213"/>
                </a:lnTo>
                <a:lnTo>
                  <a:pt x="128" y="211"/>
                </a:lnTo>
                <a:lnTo>
                  <a:pt x="131" y="208"/>
                </a:lnTo>
                <a:lnTo>
                  <a:pt x="132" y="203"/>
                </a:lnTo>
                <a:lnTo>
                  <a:pt x="130" y="198"/>
                </a:lnTo>
                <a:lnTo>
                  <a:pt x="126" y="194"/>
                </a:lnTo>
                <a:lnTo>
                  <a:pt x="121" y="190"/>
                </a:lnTo>
                <a:lnTo>
                  <a:pt x="116" y="187"/>
                </a:lnTo>
                <a:lnTo>
                  <a:pt x="105" y="184"/>
                </a:lnTo>
                <a:lnTo>
                  <a:pt x="95" y="182"/>
                </a:lnTo>
                <a:lnTo>
                  <a:pt x="84" y="180"/>
                </a:lnTo>
                <a:lnTo>
                  <a:pt x="75" y="178"/>
                </a:lnTo>
                <a:lnTo>
                  <a:pt x="65" y="175"/>
                </a:lnTo>
                <a:lnTo>
                  <a:pt x="56" y="170"/>
                </a:lnTo>
                <a:lnTo>
                  <a:pt x="47" y="165"/>
                </a:lnTo>
                <a:lnTo>
                  <a:pt x="39" y="156"/>
                </a:lnTo>
                <a:lnTo>
                  <a:pt x="36" y="120"/>
                </a:lnTo>
                <a:lnTo>
                  <a:pt x="44" y="90"/>
                </a:lnTo>
                <a:lnTo>
                  <a:pt x="61" y="67"/>
                </a:lnTo>
                <a:lnTo>
                  <a:pt x="84" y="47"/>
                </a:lnTo>
                <a:lnTo>
                  <a:pt x="109" y="32"/>
                </a:lnTo>
                <a:lnTo>
                  <a:pt x="136" y="21"/>
                </a:lnTo>
                <a:lnTo>
                  <a:pt x="160" y="12"/>
                </a:lnTo>
                <a:lnTo>
                  <a:pt x="179" y="5"/>
                </a:lnTo>
                <a:lnTo>
                  <a:pt x="167" y="1"/>
                </a:lnTo>
                <a:lnTo>
                  <a:pt x="154" y="0"/>
                </a:lnTo>
                <a:lnTo>
                  <a:pt x="140" y="2"/>
                </a:lnTo>
                <a:lnTo>
                  <a:pt x="124" y="5"/>
                </a:lnTo>
                <a:lnTo>
                  <a:pt x="108" y="10"/>
                </a:lnTo>
                <a:lnTo>
                  <a:pt x="92" y="15"/>
                </a:lnTo>
                <a:lnTo>
                  <a:pt x="77" y="22"/>
                </a:lnTo>
                <a:lnTo>
                  <a:pt x="63" y="28"/>
                </a:lnTo>
                <a:close/>
              </a:path>
            </a:pathLst>
          </a:custGeom>
          <a:solidFill>
            <a:srgbClr val="C9E8FF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2" name="Freeform 583"/>
          <p:cNvSpPr>
            <a:spLocks/>
          </p:cNvSpPr>
          <p:nvPr/>
        </p:nvSpPr>
        <p:spPr bwMode="auto">
          <a:xfrm>
            <a:off x="6288088" y="1749425"/>
            <a:ext cx="28575" cy="44450"/>
          </a:xfrm>
          <a:custGeom>
            <a:avLst/>
            <a:gdLst>
              <a:gd name="T0" fmla="*/ 1511863395 w 114"/>
              <a:gd name="T1" fmla="*/ 1018703248 h 168"/>
              <a:gd name="T2" fmla="*/ 1590588523 w 114"/>
              <a:gd name="T3" fmla="*/ 1333582815 h 168"/>
              <a:gd name="T4" fmla="*/ 1574881297 w 114"/>
              <a:gd name="T5" fmla="*/ 1629911121 h 168"/>
              <a:gd name="T6" fmla="*/ 1448908409 w 114"/>
              <a:gd name="T7" fmla="*/ 1870725875 h 168"/>
              <a:gd name="T8" fmla="*/ 1291394988 w 114"/>
              <a:gd name="T9" fmla="*/ 2074438637 h 168"/>
              <a:gd name="T10" fmla="*/ 1086634058 w 114"/>
              <a:gd name="T11" fmla="*/ 2147483647 h 168"/>
              <a:gd name="T12" fmla="*/ 850458424 w 114"/>
              <a:gd name="T13" fmla="*/ 2147483647 h 168"/>
              <a:gd name="T14" fmla="*/ 629927353 w 114"/>
              <a:gd name="T15" fmla="*/ 2147483647 h 168"/>
              <a:gd name="T16" fmla="*/ 425229338 w 114"/>
              <a:gd name="T17" fmla="*/ 2147483647 h 168"/>
              <a:gd name="T18" fmla="*/ 393688804 w 114"/>
              <a:gd name="T19" fmla="*/ 2147483647 h 168"/>
              <a:gd name="T20" fmla="*/ 377981578 w 114"/>
              <a:gd name="T21" fmla="*/ 2147483647 h 168"/>
              <a:gd name="T22" fmla="*/ 377981578 w 114"/>
              <a:gd name="T23" fmla="*/ 2147483647 h 168"/>
              <a:gd name="T24" fmla="*/ 393688804 w 114"/>
              <a:gd name="T25" fmla="*/ 2147483647 h 168"/>
              <a:gd name="T26" fmla="*/ 440936564 w 114"/>
              <a:gd name="T27" fmla="*/ 2147483647 h 168"/>
              <a:gd name="T28" fmla="*/ 488184324 w 114"/>
              <a:gd name="T29" fmla="*/ 2147483647 h 168"/>
              <a:gd name="T30" fmla="*/ 519724607 w 114"/>
              <a:gd name="T31" fmla="*/ 2147483647 h 168"/>
              <a:gd name="T32" fmla="*/ 582679593 w 114"/>
              <a:gd name="T33" fmla="*/ 2147483647 h 168"/>
              <a:gd name="T34" fmla="*/ 834688283 w 114"/>
              <a:gd name="T35" fmla="*/ 2147483647 h 168"/>
              <a:gd name="T36" fmla="*/ 1086634058 w 114"/>
              <a:gd name="T37" fmla="*/ 2147483647 h 168"/>
              <a:gd name="T38" fmla="*/ 1322872607 w 114"/>
              <a:gd name="T39" fmla="*/ 2147483647 h 168"/>
              <a:gd name="T40" fmla="*/ 1527633537 w 114"/>
              <a:gd name="T41" fmla="*/ 2147483647 h 168"/>
              <a:gd name="T42" fmla="*/ 1685084043 w 114"/>
              <a:gd name="T43" fmla="*/ 1963341683 h 168"/>
              <a:gd name="T44" fmla="*/ 1779579312 w 114"/>
              <a:gd name="T45" fmla="*/ 1648462117 h 168"/>
              <a:gd name="T46" fmla="*/ 1795349453 w 114"/>
              <a:gd name="T47" fmla="*/ 1315031554 h 168"/>
              <a:gd name="T48" fmla="*/ 1732331552 w 114"/>
              <a:gd name="T49" fmla="*/ 944638435 h 168"/>
              <a:gd name="T50" fmla="*/ 1590588523 w 114"/>
              <a:gd name="T51" fmla="*/ 666791275 h 168"/>
              <a:gd name="T52" fmla="*/ 1370120366 w 114"/>
              <a:gd name="T53" fmla="*/ 444527517 h 168"/>
              <a:gd name="T54" fmla="*/ 1102404199 w 114"/>
              <a:gd name="T55" fmla="*/ 259296165 h 168"/>
              <a:gd name="T56" fmla="*/ 803210915 w 114"/>
              <a:gd name="T57" fmla="*/ 129647950 h 168"/>
              <a:gd name="T58" fmla="*/ 503954465 w 114"/>
              <a:gd name="T59" fmla="*/ 37032406 h 168"/>
              <a:gd name="T60" fmla="*/ 267715916 w 114"/>
              <a:gd name="T61" fmla="*/ 0 h 168"/>
              <a:gd name="T62" fmla="*/ 78725128 w 114"/>
              <a:gd name="T63" fmla="*/ 0 h 168"/>
              <a:gd name="T64" fmla="*/ 0 w 114"/>
              <a:gd name="T65" fmla="*/ 55583402 h 168"/>
              <a:gd name="T66" fmla="*/ 188990789 w 114"/>
              <a:gd name="T67" fmla="*/ 166680356 h 168"/>
              <a:gd name="T68" fmla="*/ 409459196 w 114"/>
              <a:gd name="T69" fmla="*/ 240815019 h 168"/>
              <a:gd name="T70" fmla="*/ 645697494 w 114"/>
              <a:gd name="T71" fmla="*/ 314879567 h 168"/>
              <a:gd name="T72" fmla="*/ 850458424 w 114"/>
              <a:gd name="T73" fmla="*/ 407495375 h 168"/>
              <a:gd name="T74" fmla="*/ 1070926832 w 114"/>
              <a:gd name="T75" fmla="*/ 500110919 h 168"/>
              <a:gd name="T76" fmla="*/ 1259917620 w 114"/>
              <a:gd name="T77" fmla="*/ 629759133 h 168"/>
              <a:gd name="T78" fmla="*/ 1401660649 w 114"/>
              <a:gd name="T79" fmla="*/ 796439490 h 168"/>
              <a:gd name="T80" fmla="*/ 1511863395 w 114"/>
              <a:gd name="T81" fmla="*/ 1018703248 h 1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4"/>
              <a:gd name="T124" fmla="*/ 0 h 168"/>
              <a:gd name="T125" fmla="*/ 114 w 114"/>
              <a:gd name="T126" fmla="*/ 168 h 16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4" h="168">
                <a:moveTo>
                  <a:pt x="96" y="55"/>
                </a:moveTo>
                <a:lnTo>
                  <a:pt x="101" y="72"/>
                </a:lnTo>
                <a:lnTo>
                  <a:pt x="100" y="88"/>
                </a:lnTo>
                <a:lnTo>
                  <a:pt x="92" y="101"/>
                </a:lnTo>
                <a:lnTo>
                  <a:pt x="82" y="112"/>
                </a:lnTo>
                <a:lnTo>
                  <a:pt x="69" y="123"/>
                </a:lnTo>
                <a:lnTo>
                  <a:pt x="54" y="134"/>
                </a:lnTo>
                <a:lnTo>
                  <a:pt x="40" y="143"/>
                </a:lnTo>
                <a:lnTo>
                  <a:pt x="27" y="153"/>
                </a:lnTo>
                <a:lnTo>
                  <a:pt x="25" y="156"/>
                </a:lnTo>
                <a:lnTo>
                  <a:pt x="24" y="158"/>
                </a:lnTo>
                <a:lnTo>
                  <a:pt x="24" y="162"/>
                </a:lnTo>
                <a:lnTo>
                  <a:pt x="25" y="165"/>
                </a:lnTo>
                <a:lnTo>
                  <a:pt x="28" y="167"/>
                </a:lnTo>
                <a:lnTo>
                  <a:pt x="31" y="168"/>
                </a:lnTo>
                <a:lnTo>
                  <a:pt x="33" y="168"/>
                </a:lnTo>
                <a:lnTo>
                  <a:pt x="37" y="167"/>
                </a:lnTo>
                <a:lnTo>
                  <a:pt x="53" y="157"/>
                </a:lnTo>
                <a:lnTo>
                  <a:pt x="69" y="147"/>
                </a:lnTo>
                <a:lnTo>
                  <a:pt x="84" y="135"/>
                </a:lnTo>
                <a:lnTo>
                  <a:pt x="97" y="121"/>
                </a:lnTo>
                <a:lnTo>
                  <a:pt x="107" y="106"/>
                </a:lnTo>
                <a:lnTo>
                  <a:pt x="113" y="89"/>
                </a:lnTo>
                <a:lnTo>
                  <a:pt x="114" y="71"/>
                </a:lnTo>
                <a:lnTo>
                  <a:pt x="110" y="51"/>
                </a:lnTo>
                <a:lnTo>
                  <a:pt x="101" y="36"/>
                </a:lnTo>
                <a:lnTo>
                  <a:pt x="87" y="24"/>
                </a:lnTo>
                <a:lnTo>
                  <a:pt x="70" y="14"/>
                </a:lnTo>
                <a:lnTo>
                  <a:pt x="51" y="7"/>
                </a:lnTo>
                <a:lnTo>
                  <a:pt x="32" y="2"/>
                </a:lnTo>
                <a:lnTo>
                  <a:pt x="17" y="0"/>
                </a:lnTo>
                <a:lnTo>
                  <a:pt x="5" y="0"/>
                </a:lnTo>
                <a:lnTo>
                  <a:pt x="0" y="3"/>
                </a:lnTo>
                <a:lnTo>
                  <a:pt x="12" y="9"/>
                </a:lnTo>
                <a:lnTo>
                  <a:pt x="26" y="13"/>
                </a:lnTo>
                <a:lnTo>
                  <a:pt x="41" y="17"/>
                </a:lnTo>
                <a:lnTo>
                  <a:pt x="54" y="22"/>
                </a:lnTo>
                <a:lnTo>
                  <a:pt x="68" y="27"/>
                </a:lnTo>
                <a:lnTo>
                  <a:pt x="80" y="34"/>
                </a:lnTo>
                <a:lnTo>
                  <a:pt x="89" y="43"/>
                </a:lnTo>
                <a:lnTo>
                  <a:pt x="96" y="55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3" name="Freeform 584"/>
          <p:cNvSpPr>
            <a:spLocks/>
          </p:cNvSpPr>
          <p:nvPr/>
        </p:nvSpPr>
        <p:spPr bwMode="auto">
          <a:xfrm>
            <a:off x="6181725" y="1739900"/>
            <a:ext cx="74613" cy="92075"/>
          </a:xfrm>
          <a:custGeom>
            <a:avLst/>
            <a:gdLst>
              <a:gd name="T0" fmla="*/ 1548797549 w 289"/>
              <a:gd name="T1" fmla="*/ 1173326940 h 351"/>
              <a:gd name="T2" fmla="*/ 825989920 w 289"/>
              <a:gd name="T3" fmla="*/ 1913408739 h 351"/>
              <a:gd name="T4" fmla="*/ 258155042 w 289"/>
              <a:gd name="T5" fmla="*/ 2147483647 h 351"/>
              <a:gd name="T6" fmla="*/ 0 w 289"/>
              <a:gd name="T7" fmla="*/ 2147483647 h 351"/>
              <a:gd name="T8" fmla="*/ 51657755 w 289"/>
              <a:gd name="T9" fmla="*/ 2147483647 h 351"/>
              <a:gd name="T10" fmla="*/ 137642654 w 289"/>
              <a:gd name="T11" fmla="*/ 2147483647 h 351"/>
              <a:gd name="T12" fmla="*/ 292549311 w 289"/>
              <a:gd name="T13" fmla="*/ 2147483647 h 351"/>
              <a:gd name="T14" fmla="*/ 499046598 w 289"/>
              <a:gd name="T15" fmla="*/ 2147483647 h 351"/>
              <a:gd name="T16" fmla="*/ 860450541 w 289"/>
              <a:gd name="T17" fmla="*/ 2147483647 h 351"/>
              <a:gd name="T18" fmla="*/ 1325103128 w 289"/>
              <a:gd name="T19" fmla="*/ 2147483647 h 351"/>
              <a:gd name="T20" fmla="*/ 1841346860 w 289"/>
              <a:gd name="T21" fmla="*/ 2147483647 h 351"/>
              <a:gd name="T22" fmla="*/ 2147483647 w 289"/>
              <a:gd name="T23" fmla="*/ 2147483647 h 351"/>
              <a:gd name="T24" fmla="*/ 2147483647 w 289"/>
              <a:gd name="T25" fmla="*/ 2147483647 h 351"/>
              <a:gd name="T26" fmla="*/ 2147483647 w 289"/>
              <a:gd name="T27" fmla="*/ 2147483647 h 351"/>
              <a:gd name="T28" fmla="*/ 2147483647 w 289"/>
              <a:gd name="T29" fmla="*/ 2147483647 h 351"/>
              <a:gd name="T30" fmla="*/ 2147483647 w 289"/>
              <a:gd name="T31" fmla="*/ 2147483647 h 351"/>
              <a:gd name="T32" fmla="*/ 2147483647 w 289"/>
              <a:gd name="T33" fmla="*/ 2147483647 h 351"/>
              <a:gd name="T34" fmla="*/ 2147483647 w 289"/>
              <a:gd name="T35" fmla="*/ 2147483647 h 351"/>
              <a:gd name="T36" fmla="*/ 2147483647 w 289"/>
              <a:gd name="T37" fmla="*/ 2147483647 h 351"/>
              <a:gd name="T38" fmla="*/ 2147483647 w 289"/>
              <a:gd name="T39" fmla="*/ 2147483647 h 351"/>
              <a:gd name="T40" fmla="*/ 2147483647 w 289"/>
              <a:gd name="T41" fmla="*/ 2147483647 h 351"/>
              <a:gd name="T42" fmla="*/ 2147483647 w 289"/>
              <a:gd name="T43" fmla="*/ 2147483647 h 351"/>
              <a:gd name="T44" fmla="*/ 2147483647 w 289"/>
              <a:gd name="T45" fmla="*/ 2147483647 h 351"/>
              <a:gd name="T46" fmla="*/ 2147483647 w 289"/>
              <a:gd name="T47" fmla="*/ 2147483647 h 351"/>
              <a:gd name="T48" fmla="*/ 2147483647 w 289"/>
              <a:gd name="T49" fmla="*/ 2147483647 h 351"/>
              <a:gd name="T50" fmla="*/ 2147483647 w 289"/>
              <a:gd name="T51" fmla="*/ 2147483647 h 351"/>
              <a:gd name="T52" fmla="*/ 1686440462 w 289"/>
              <a:gd name="T53" fmla="*/ 2147483647 h 351"/>
              <a:gd name="T54" fmla="*/ 1239051361 w 289"/>
              <a:gd name="T55" fmla="*/ 2147483647 h 351"/>
              <a:gd name="T56" fmla="*/ 843253665 w 289"/>
              <a:gd name="T57" fmla="*/ 2147483647 h 351"/>
              <a:gd name="T58" fmla="*/ 585098365 w 289"/>
              <a:gd name="T59" fmla="*/ 2147483647 h 351"/>
              <a:gd name="T60" fmla="*/ 516243733 w 289"/>
              <a:gd name="T61" fmla="*/ 2147483647 h 351"/>
              <a:gd name="T62" fmla="*/ 585098365 w 289"/>
              <a:gd name="T63" fmla="*/ 2147483647 h 351"/>
              <a:gd name="T64" fmla="*/ 791595909 w 289"/>
              <a:gd name="T65" fmla="*/ 2147483647 h 351"/>
              <a:gd name="T66" fmla="*/ 1101342097 w 289"/>
              <a:gd name="T67" fmla="*/ 2147483647 h 351"/>
              <a:gd name="T68" fmla="*/ 1462746040 w 289"/>
              <a:gd name="T69" fmla="*/ 1841224037 h 351"/>
              <a:gd name="T70" fmla="*/ 1892938006 w 289"/>
              <a:gd name="T71" fmla="*/ 1389949772 h 351"/>
              <a:gd name="T72" fmla="*/ 2147483647 w 289"/>
              <a:gd name="T73" fmla="*/ 956704369 h 351"/>
              <a:gd name="T74" fmla="*/ 2147483647 w 289"/>
              <a:gd name="T75" fmla="*/ 631770383 h 351"/>
              <a:gd name="T76" fmla="*/ 2147483647 w 289"/>
              <a:gd name="T77" fmla="*/ 342963111 h 351"/>
              <a:gd name="T78" fmla="*/ 2147483647 w 289"/>
              <a:gd name="T79" fmla="*/ 108311416 h 351"/>
              <a:gd name="T80" fmla="*/ 2147483647 w 289"/>
              <a:gd name="T81" fmla="*/ 0 h 351"/>
              <a:gd name="T82" fmla="*/ 2147483647 w 289"/>
              <a:gd name="T83" fmla="*/ 72184701 h 351"/>
              <a:gd name="T84" fmla="*/ 2147483647 w 289"/>
              <a:gd name="T85" fmla="*/ 306836396 h 351"/>
              <a:gd name="T86" fmla="*/ 2147483647 w 289"/>
              <a:gd name="T87" fmla="*/ 631770383 h 3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1"/>
              <a:gd name="T134" fmla="*/ 289 w 289"/>
              <a:gd name="T135" fmla="*/ 351 h 35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1">
                <a:moveTo>
                  <a:pt x="112" y="46"/>
                </a:moveTo>
                <a:lnTo>
                  <a:pt x="90" y="65"/>
                </a:lnTo>
                <a:lnTo>
                  <a:pt x="68" y="84"/>
                </a:lnTo>
                <a:lnTo>
                  <a:pt x="48" y="106"/>
                </a:lnTo>
                <a:lnTo>
                  <a:pt x="30" y="130"/>
                </a:lnTo>
                <a:lnTo>
                  <a:pt x="15" y="155"/>
                </a:lnTo>
                <a:lnTo>
                  <a:pt x="5" y="181"/>
                </a:lnTo>
                <a:lnTo>
                  <a:pt x="0" y="210"/>
                </a:lnTo>
                <a:lnTo>
                  <a:pt x="1" y="240"/>
                </a:lnTo>
                <a:lnTo>
                  <a:pt x="3" y="248"/>
                </a:lnTo>
                <a:lnTo>
                  <a:pt x="5" y="256"/>
                </a:lnTo>
                <a:lnTo>
                  <a:pt x="8" y="262"/>
                </a:lnTo>
                <a:lnTo>
                  <a:pt x="12" y="270"/>
                </a:lnTo>
                <a:lnTo>
                  <a:pt x="17" y="276"/>
                </a:lnTo>
                <a:lnTo>
                  <a:pt x="24" y="283"/>
                </a:lnTo>
                <a:lnTo>
                  <a:pt x="29" y="288"/>
                </a:lnTo>
                <a:lnTo>
                  <a:pt x="36" y="292"/>
                </a:lnTo>
                <a:lnTo>
                  <a:pt x="50" y="301"/>
                </a:lnTo>
                <a:lnTo>
                  <a:pt x="64" y="308"/>
                </a:lnTo>
                <a:lnTo>
                  <a:pt x="77" y="315"/>
                </a:lnTo>
                <a:lnTo>
                  <a:pt x="92" y="320"/>
                </a:lnTo>
                <a:lnTo>
                  <a:pt x="107" y="326"/>
                </a:lnTo>
                <a:lnTo>
                  <a:pt x="121" y="330"/>
                </a:lnTo>
                <a:lnTo>
                  <a:pt x="136" y="334"/>
                </a:lnTo>
                <a:lnTo>
                  <a:pt x="151" y="337"/>
                </a:lnTo>
                <a:lnTo>
                  <a:pt x="167" y="341"/>
                </a:lnTo>
                <a:lnTo>
                  <a:pt x="181" y="343"/>
                </a:lnTo>
                <a:lnTo>
                  <a:pt x="197" y="345"/>
                </a:lnTo>
                <a:lnTo>
                  <a:pt x="213" y="347"/>
                </a:lnTo>
                <a:lnTo>
                  <a:pt x="228" y="348"/>
                </a:lnTo>
                <a:lnTo>
                  <a:pt x="243" y="349"/>
                </a:lnTo>
                <a:lnTo>
                  <a:pt x="259" y="350"/>
                </a:lnTo>
                <a:lnTo>
                  <a:pt x="274" y="351"/>
                </a:lnTo>
                <a:lnTo>
                  <a:pt x="279" y="351"/>
                </a:lnTo>
                <a:lnTo>
                  <a:pt x="283" y="349"/>
                </a:lnTo>
                <a:lnTo>
                  <a:pt x="286" y="345"/>
                </a:lnTo>
                <a:lnTo>
                  <a:pt x="289" y="341"/>
                </a:lnTo>
                <a:lnTo>
                  <a:pt x="289" y="335"/>
                </a:lnTo>
                <a:lnTo>
                  <a:pt x="286" y="331"/>
                </a:lnTo>
                <a:lnTo>
                  <a:pt x="282" y="328"/>
                </a:lnTo>
                <a:lnTo>
                  <a:pt x="277" y="326"/>
                </a:lnTo>
                <a:lnTo>
                  <a:pt x="263" y="322"/>
                </a:lnTo>
                <a:lnTo>
                  <a:pt x="250" y="320"/>
                </a:lnTo>
                <a:lnTo>
                  <a:pt x="236" y="317"/>
                </a:lnTo>
                <a:lnTo>
                  <a:pt x="221" y="315"/>
                </a:lnTo>
                <a:lnTo>
                  <a:pt x="208" y="313"/>
                </a:lnTo>
                <a:lnTo>
                  <a:pt x="194" y="311"/>
                </a:lnTo>
                <a:lnTo>
                  <a:pt x="179" y="308"/>
                </a:lnTo>
                <a:lnTo>
                  <a:pt x="166" y="305"/>
                </a:lnTo>
                <a:lnTo>
                  <a:pt x="152" y="303"/>
                </a:lnTo>
                <a:lnTo>
                  <a:pt x="138" y="300"/>
                </a:lnTo>
                <a:lnTo>
                  <a:pt x="125" y="296"/>
                </a:lnTo>
                <a:lnTo>
                  <a:pt x="111" y="292"/>
                </a:lnTo>
                <a:lnTo>
                  <a:pt x="98" y="287"/>
                </a:lnTo>
                <a:lnTo>
                  <a:pt x="85" y="282"/>
                </a:lnTo>
                <a:lnTo>
                  <a:pt x="72" y="276"/>
                </a:lnTo>
                <a:lnTo>
                  <a:pt x="59" y="269"/>
                </a:lnTo>
                <a:lnTo>
                  <a:pt x="49" y="261"/>
                </a:lnTo>
                <a:lnTo>
                  <a:pt x="41" y="252"/>
                </a:lnTo>
                <a:lnTo>
                  <a:pt x="34" y="241"/>
                </a:lnTo>
                <a:lnTo>
                  <a:pt x="31" y="228"/>
                </a:lnTo>
                <a:lnTo>
                  <a:pt x="30" y="215"/>
                </a:lnTo>
                <a:lnTo>
                  <a:pt x="31" y="201"/>
                </a:lnTo>
                <a:lnTo>
                  <a:pt x="34" y="186"/>
                </a:lnTo>
                <a:lnTo>
                  <a:pt x="38" y="174"/>
                </a:lnTo>
                <a:lnTo>
                  <a:pt x="46" y="158"/>
                </a:lnTo>
                <a:lnTo>
                  <a:pt x="54" y="142"/>
                </a:lnTo>
                <a:lnTo>
                  <a:pt x="64" y="128"/>
                </a:lnTo>
                <a:lnTo>
                  <a:pt x="74" y="115"/>
                </a:lnTo>
                <a:lnTo>
                  <a:pt x="85" y="102"/>
                </a:lnTo>
                <a:lnTo>
                  <a:pt x="96" y="89"/>
                </a:lnTo>
                <a:lnTo>
                  <a:pt x="110" y="77"/>
                </a:lnTo>
                <a:lnTo>
                  <a:pt x="124" y="64"/>
                </a:lnTo>
                <a:lnTo>
                  <a:pt x="137" y="53"/>
                </a:lnTo>
                <a:lnTo>
                  <a:pt x="155" y="43"/>
                </a:lnTo>
                <a:lnTo>
                  <a:pt x="175" y="35"/>
                </a:lnTo>
                <a:lnTo>
                  <a:pt x="195" y="26"/>
                </a:lnTo>
                <a:lnTo>
                  <a:pt x="213" y="19"/>
                </a:lnTo>
                <a:lnTo>
                  <a:pt x="228" y="12"/>
                </a:lnTo>
                <a:lnTo>
                  <a:pt x="237" y="6"/>
                </a:lnTo>
                <a:lnTo>
                  <a:pt x="240" y="2"/>
                </a:lnTo>
                <a:lnTo>
                  <a:pt x="230" y="0"/>
                </a:lnTo>
                <a:lnTo>
                  <a:pt x="215" y="1"/>
                </a:lnTo>
                <a:lnTo>
                  <a:pt x="198" y="4"/>
                </a:lnTo>
                <a:lnTo>
                  <a:pt x="180" y="9"/>
                </a:lnTo>
                <a:lnTo>
                  <a:pt x="161" y="17"/>
                </a:lnTo>
                <a:lnTo>
                  <a:pt x="144" y="25"/>
                </a:lnTo>
                <a:lnTo>
                  <a:pt x="127" y="35"/>
                </a:lnTo>
                <a:lnTo>
                  <a:pt x="112" y="46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4" name="Freeform 585"/>
          <p:cNvSpPr>
            <a:spLocks/>
          </p:cNvSpPr>
          <p:nvPr/>
        </p:nvSpPr>
        <p:spPr bwMode="auto">
          <a:xfrm>
            <a:off x="6284913" y="1736725"/>
            <a:ext cx="63500" cy="61913"/>
          </a:xfrm>
          <a:custGeom>
            <a:avLst/>
            <a:gdLst>
              <a:gd name="T0" fmla="*/ 2147483647 w 254"/>
              <a:gd name="T1" fmla="*/ 1315122873 h 234"/>
              <a:gd name="T2" fmla="*/ 2147483647 w 254"/>
              <a:gd name="T3" fmla="*/ 1555871573 h 234"/>
              <a:gd name="T4" fmla="*/ 2147483647 w 254"/>
              <a:gd name="T5" fmla="*/ 1833723359 h 234"/>
              <a:gd name="T6" fmla="*/ 2147483647 w 254"/>
              <a:gd name="T7" fmla="*/ 2130056440 h 234"/>
              <a:gd name="T8" fmla="*/ 2147483647 w 254"/>
              <a:gd name="T9" fmla="*/ 2147483647 h 234"/>
              <a:gd name="T10" fmla="*/ 2147483647 w 254"/>
              <a:gd name="T11" fmla="*/ 2147483647 h 234"/>
              <a:gd name="T12" fmla="*/ 2147483647 w 254"/>
              <a:gd name="T13" fmla="*/ 2147483647 h 234"/>
              <a:gd name="T14" fmla="*/ 2147483647 w 254"/>
              <a:gd name="T15" fmla="*/ 2147483647 h 234"/>
              <a:gd name="T16" fmla="*/ 2147483647 w 254"/>
              <a:gd name="T17" fmla="*/ 2147483647 h 234"/>
              <a:gd name="T18" fmla="*/ 2147483647 w 254"/>
              <a:gd name="T19" fmla="*/ 2147483647 h 234"/>
              <a:gd name="T20" fmla="*/ 2147483647 w 254"/>
              <a:gd name="T21" fmla="*/ 2147483647 h 234"/>
              <a:gd name="T22" fmla="*/ 2147483647 w 254"/>
              <a:gd name="T23" fmla="*/ 2147483647 h 234"/>
              <a:gd name="T24" fmla="*/ 2147483647 w 254"/>
              <a:gd name="T25" fmla="*/ 2147483647 h 234"/>
              <a:gd name="T26" fmla="*/ 2147483647 w 254"/>
              <a:gd name="T27" fmla="*/ 2147483647 h 234"/>
              <a:gd name="T28" fmla="*/ 2147483647 w 254"/>
              <a:gd name="T29" fmla="*/ 2147483647 h 234"/>
              <a:gd name="T30" fmla="*/ 2147483647 w 254"/>
              <a:gd name="T31" fmla="*/ 2147483647 h 234"/>
              <a:gd name="T32" fmla="*/ 2147483647 w 254"/>
              <a:gd name="T33" fmla="*/ 2147483647 h 234"/>
              <a:gd name="T34" fmla="*/ 2147483647 w 254"/>
              <a:gd name="T35" fmla="*/ 2147483647 h 234"/>
              <a:gd name="T36" fmla="*/ 2147483647 w 254"/>
              <a:gd name="T37" fmla="*/ 2147483647 h 234"/>
              <a:gd name="T38" fmla="*/ 2147483647 w 254"/>
              <a:gd name="T39" fmla="*/ 2147483647 h 234"/>
              <a:gd name="T40" fmla="*/ 2147483647 w 254"/>
              <a:gd name="T41" fmla="*/ 2147483647 h 234"/>
              <a:gd name="T42" fmla="*/ 2147483647 w 254"/>
              <a:gd name="T43" fmla="*/ 2147483647 h 234"/>
              <a:gd name="T44" fmla="*/ 2147483647 w 254"/>
              <a:gd name="T45" fmla="*/ 2147483647 h 234"/>
              <a:gd name="T46" fmla="*/ 2147483647 w 254"/>
              <a:gd name="T47" fmla="*/ 2147483647 h 234"/>
              <a:gd name="T48" fmla="*/ 2147483647 w 254"/>
              <a:gd name="T49" fmla="*/ 2147483647 h 234"/>
              <a:gd name="T50" fmla="*/ 2147483647 w 254"/>
              <a:gd name="T51" fmla="*/ 2147483647 h 234"/>
              <a:gd name="T52" fmla="*/ 2147483647 w 254"/>
              <a:gd name="T53" fmla="*/ 1981924824 h 234"/>
              <a:gd name="T54" fmla="*/ 2147483647 w 254"/>
              <a:gd name="T55" fmla="*/ 1555871573 h 234"/>
              <a:gd name="T56" fmla="*/ 2147483647 w 254"/>
              <a:gd name="T57" fmla="*/ 1185402702 h 234"/>
              <a:gd name="T58" fmla="*/ 2147483647 w 254"/>
              <a:gd name="T59" fmla="*/ 981686707 h 234"/>
              <a:gd name="T60" fmla="*/ 2147483647 w 254"/>
              <a:gd name="T61" fmla="*/ 833485242 h 234"/>
              <a:gd name="T62" fmla="*/ 2147483647 w 254"/>
              <a:gd name="T63" fmla="*/ 666802216 h 234"/>
              <a:gd name="T64" fmla="*/ 2147483647 w 254"/>
              <a:gd name="T65" fmla="*/ 537151896 h 234"/>
              <a:gd name="T66" fmla="*/ 2147483647 w 254"/>
              <a:gd name="T67" fmla="*/ 388950431 h 234"/>
              <a:gd name="T68" fmla="*/ 2015625000 w 254"/>
              <a:gd name="T69" fmla="*/ 296333081 h 234"/>
              <a:gd name="T70" fmla="*/ 1734375000 w 254"/>
              <a:gd name="T71" fmla="*/ 222267405 h 234"/>
              <a:gd name="T72" fmla="*/ 1453125000 w 254"/>
              <a:gd name="T73" fmla="*/ 129650055 h 234"/>
              <a:gd name="T74" fmla="*/ 1171875000 w 254"/>
              <a:gd name="T75" fmla="*/ 74065675 h 234"/>
              <a:gd name="T76" fmla="*/ 921875000 w 254"/>
              <a:gd name="T77" fmla="*/ 37032970 h 234"/>
              <a:gd name="T78" fmla="*/ 671875000 w 254"/>
              <a:gd name="T79" fmla="*/ 0 h 234"/>
              <a:gd name="T80" fmla="*/ 484375000 w 254"/>
              <a:gd name="T81" fmla="*/ 0 h 234"/>
              <a:gd name="T82" fmla="*/ 296875000 w 254"/>
              <a:gd name="T83" fmla="*/ 0 h 234"/>
              <a:gd name="T84" fmla="*/ 156250000 w 254"/>
              <a:gd name="T85" fmla="*/ 0 h 234"/>
              <a:gd name="T86" fmla="*/ 46875000 w 254"/>
              <a:gd name="T87" fmla="*/ 37032970 h 234"/>
              <a:gd name="T88" fmla="*/ 0 w 254"/>
              <a:gd name="T89" fmla="*/ 74065675 h 234"/>
              <a:gd name="T90" fmla="*/ 171875000 w 254"/>
              <a:gd name="T91" fmla="*/ 111168760 h 234"/>
              <a:gd name="T92" fmla="*/ 328125000 w 254"/>
              <a:gd name="T93" fmla="*/ 129650055 h 234"/>
              <a:gd name="T94" fmla="*/ 531250000 w 254"/>
              <a:gd name="T95" fmla="*/ 166683025 h 234"/>
              <a:gd name="T96" fmla="*/ 718750000 w 254"/>
              <a:gd name="T97" fmla="*/ 222267405 h 234"/>
              <a:gd name="T98" fmla="*/ 921875000 w 254"/>
              <a:gd name="T99" fmla="*/ 277851786 h 234"/>
              <a:gd name="T100" fmla="*/ 1156250000 w 254"/>
              <a:gd name="T101" fmla="*/ 314884491 h 234"/>
              <a:gd name="T102" fmla="*/ 1359375000 w 254"/>
              <a:gd name="T103" fmla="*/ 370468871 h 234"/>
              <a:gd name="T104" fmla="*/ 1593750000 w 254"/>
              <a:gd name="T105" fmla="*/ 425983401 h 234"/>
              <a:gd name="T106" fmla="*/ 1812500000 w 254"/>
              <a:gd name="T107" fmla="*/ 518600486 h 234"/>
              <a:gd name="T108" fmla="*/ 2046875000 w 254"/>
              <a:gd name="T109" fmla="*/ 592736276 h 234"/>
              <a:gd name="T110" fmla="*/ 2147483647 w 254"/>
              <a:gd name="T111" fmla="*/ 666802216 h 234"/>
              <a:gd name="T112" fmla="*/ 2147483647 w 254"/>
              <a:gd name="T113" fmla="*/ 777970712 h 234"/>
              <a:gd name="T114" fmla="*/ 2147483647 w 254"/>
              <a:gd name="T115" fmla="*/ 889069357 h 234"/>
              <a:gd name="T116" fmla="*/ 2147483647 w 254"/>
              <a:gd name="T117" fmla="*/ 1018719677 h 234"/>
              <a:gd name="T118" fmla="*/ 2147483647 w 254"/>
              <a:gd name="T119" fmla="*/ 1166921143 h 234"/>
              <a:gd name="T120" fmla="*/ 2147483647 w 254"/>
              <a:gd name="T121" fmla="*/ 1315122873 h 23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4"/>
              <a:gd name="T184" fmla="*/ 0 h 234"/>
              <a:gd name="T185" fmla="*/ 254 w 254"/>
              <a:gd name="T186" fmla="*/ 234 h 23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4" h="234">
                <a:moveTo>
                  <a:pt x="210" y="71"/>
                </a:moveTo>
                <a:lnTo>
                  <a:pt x="222" y="84"/>
                </a:lnTo>
                <a:lnTo>
                  <a:pt x="229" y="99"/>
                </a:lnTo>
                <a:lnTo>
                  <a:pt x="232" y="115"/>
                </a:lnTo>
                <a:lnTo>
                  <a:pt x="232" y="132"/>
                </a:lnTo>
                <a:lnTo>
                  <a:pt x="230" y="146"/>
                </a:lnTo>
                <a:lnTo>
                  <a:pt x="226" y="158"/>
                </a:lnTo>
                <a:lnTo>
                  <a:pt x="219" y="170"/>
                </a:lnTo>
                <a:lnTo>
                  <a:pt x="211" y="179"/>
                </a:lnTo>
                <a:lnTo>
                  <a:pt x="202" y="190"/>
                </a:lnTo>
                <a:lnTo>
                  <a:pt x="193" y="199"/>
                </a:lnTo>
                <a:lnTo>
                  <a:pt x="183" y="208"/>
                </a:lnTo>
                <a:lnTo>
                  <a:pt x="174" y="218"/>
                </a:lnTo>
                <a:lnTo>
                  <a:pt x="172" y="221"/>
                </a:lnTo>
                <a:lnTo>
                  <a:pt x="172" y="224"/>
                </a:lnTo>
                <a:lnTo>
                  <a:pt x="172" y="227"/>
                </a:lnTo>
                <a:lnTo>
                  <a:pt x="174" y="231"/>
                </a:lnTo>
                <a:lnTo>
                  <a:pt x="177" y="233"/>
                </a:lnTo>
                <a:lnTo>
                  <a:pt x="181" y="234"/>
                </a:lnTo>
                <a:lnTo>
                  <a:pt x="184" y="233"/>
                </a:lnTo>
                <a:lnTo>
                  <a:pt x="187" y="231"/>
                </a:lnTo>
                <a:lnTo>
                  <a:pt x="208" y="217"/>
                </a:lnTo>
                <a:lnTo>
                  <a:pt x="226" y="199"/>
                </a:lnTo>
                <a:lnTo>
                  <a:pt x="240" y="178"/>
                </a:lnTo>
                <a:lnTo>
                  <a:pt x="249" y="155"/>
                </a:lnTo>
                <a:lnTo>
                  <a:pt x="254" y="131"/>
                </a:lnTo>
                <a:lnTo>
                  <a:pt x="251" y="107"/>
                </a:lnTo>
                <a:lnTo>
                  <a:pt x="243" y="84"/>
                </a:lnTo>
                <a:lnTo>
                  <a:pt x="226" y="64"/>
                </a:lnTo>
                <a:lnTo>
                  <a:pt x="214" y="53"/>
                </a:lnTo>
                <a:lnTo>
                  <a:pt x="199" y="45"/>
                </a:lnTo>
                <a:lnTo>
                  <a:pt x="183" y="36"/>
                </a:lnTo>
                <a:lnTo>
                  <a:pt x="165" y="29"/>
                </a:lnTo>
                <a:lnTo>
                  <a:pt x="147" y="21"/>
                </a:lnTo>
                <a:lnTo>
                  <a:pt x="129" y="16"/>
                </a:lnTo>
                <a:lnTo>
                  <a:pt x="111" y="12"/>
                </a:lnTo>
                <a:lnTo>
                  <a:pt x="93" y="7"/>
                </a:lnTo>
                <a:lnTo>
                  <a:pt x="75" y="4"/>
                </a:lnTo>
                <a:lnTo>
                  <a:pt x="59" y="2"/>
                </a:lnTo>
                <a:lnTo>
                  <a:pt x="43" y="0"/>
                </a:lnTo>
                <a:lnTo>
                  <a:pt x="31" y="0"/>
                </a:lnTo>
                <a:lnTo>
                  <a:pt x="19" y="0"/>
                </a:lnTo>
                <a:lnTo>
                  <a:pt x="10" y="0"/>
                </a:lnTo>
                <a:lnTo>
                  <a:pt x="3" y="2"/>
                </a:lnTo>
                <a:lnTo>
                  <a:pt x="0" y="4"/>
                </a:lnTo>
                <a:lnTo>
                  <a:pt x="11" y="6"/>
                </a:lnTo>
                <a:lnTo>
                  <a:pt x="21" y="7"/>
                </a:lnTo>
                <a:lnTo>
                  <a:pt x="34" y="9"/>
                </a:lnTo>
                <a:lnTo>
                  <a:pt x="46" y="12"/>
                </a:lnTo>
                <a:lnTo>
                  <a:pt x="59" y="15"/>
                </a:lnTo>
                <a:lnTo>
                  <a:pt x="74" y="17"/>
                </a:lnTo>
                <a:lnTo>
                  <a:pt x="87" y="20"/>
                </a:lnTo>
                <a:lnTo>
                  <a:pt x="102" y="23"/>
                </a:lnTo>
                <a:lnTo>
                  <a:pt x="116" y="28"/>
                </a:lnTo>
                <a:lnTo>
                  <a:pt x="131" y="32"/>
                </a:lnTo>
                <a:lnTo>
                  <a:pt x="145" y="36"/>
                </a:lnTo>
                <a:lnTo>
                  <a:pt x="159" y="42"/>
                </a:lnTo>
                <a:lnTo>
                  <a:pt x="173" y="48"/>
                </a:lnTo>
                <a:lnTo>
                  <a:pt x="186" y="55"/>
                </a:lnTo>
                <a:lnTo>
                  <a:pt x="199" y="63"/>
                </a:lnTo>
                <a:lnTo>
                  <a:pt x="210" y="7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5" name="Freeform 586"/>
          <p:cNvSpPr>
            <a:spLocks/>
          </p:cNvSpPr>
          <p:nvPr/>
        </p:nvSpPr>
        <p:spPr bwMode="auto">
          <a:xfrm>
            <a:off x="6156325" y="1765300"/>
            <a:ext cx="25400" cy="57150"/>
          </a:xfrm>
          <a:custGeom>
            <a:avLst/>
            <a:gdLst>
              <a:gd name="T0" fmla="*/ 0 w 103"/>
              <a:gd name="T1" fmla="*/ 2092442260 h 221"/>
              <a:gd name="T2" fmla="*/ 0 w 103"/>
              <a:gd name="T3" fmla="*/ 2147483647 h 221"/>
              <a:gd name="T4" fmla="*/ 59961262 w 103"/>
              <a:gd name="T5" fmla="*/ 2147483647 h 221"/>
              <a:gd name="T6" fmla="*/ 179944204 w 103"/>
              <a:gd name="T7" fmla="*/ 2147483647 h 221"/>
              <a:gd name="T8" fmla="*/ 329908023 w 103"/>
              <a:gd name="T9" fmla="*/ 2147483647 h 221"/>
              <a:gd name="T10" fmla="*/ 524872751 w 103"/>
              <a:gd name="T11" fmla="*/ 2147483647 h 221"/>
              <a:gd name="T12" fmla="*/ 749818357 w 103"/>
              <a:gd name="T13" fmla="*/ 2147483647 h 221"/>
              <a:gd name="T14" fmla="*/ 989784487 w 103"/>
              <a:gd name="T15" fmla="*/ 2147483647 h 221"/>
              <a:gd name="T16" fmla="*/ 1244710724 w 103"/>
              <a:gd name="T17" fmla="*/ 2147483647 h 221"/>
              <a:gd name="T18" fmla="*/ 1334713035 w 103"/>
              <a:gd name="T19" fmla="*/ 2147483647 h 221"/>
              <a:gd name="T20" fmla="*/ 1409695068 w 103"/>
              <a:gd name="T21" fmla="*/ 2147483647 h 221"/>
              <a:gd name="T22" fmla="*/ 1469656083 w 103"/>
              <a:gd name="T23" fmla="*/ 2147483647 h 221"/>
              <a:gd name="T24" fmla="*/ 1499636715 w 103"/>
              <a:gd name="T25" fmla="*/ 2147483647 h 221"/>
              <a:gd name="T26" fmla="*/ 1499636715 w 103"/>
              <a:gd name="T27" fmla="*/ 2147483647 h 221"/>
              <a:gd name="T28" fmla="*/ 1484676854 w 103"/>
              <a:gd name="T29" fmla="*/ 2147483647 h 221"/>
              <a:gd name="T30" fmla="*/ 1439675452 w 103"/>
              <a:gd name="T31" fmla="*/ 2147483647 h 221"/>
              <a:gd name="T32" fmla="*/ 1364693666 w 103"/>
              <a:gd name="T33" fmla="*/ 2147483647 h 221"/>
              <a:gd name="T34" fmla="*/ 1109767676 w 103"/>
              <a:gd name="T35" fmla="*/ 2147483647 h 221"/>
              <a:gd name="T36" fmla="*/ 869801546 w 103"/>
              <a:gd name="T37" fmla="*/ 2147483647 h 221"/>
              <a:gd name="T38" fmla="*/ 674836571 w 103"/>
              <a:gd name="T39" fmla="*/ 2147483647 h 221"/>
              <a:gd name="T40" fmla="*/ 539893522 w 103"/>
              <a:gd name="T41" fmla="*/ 2147483647 h 221"/>
              <a:gd name="T42" fmla="*/ 449890965 w 103"/>
              <a:gd name="T43" fmla="*/ 2147483647 h 221"/>
              <a:gd name="T44" fmla="*/ 404889810 w 103"/>
              <a:gd name="T45" fmla="*/ 2109762330 h 221"/>
              <a:gd name="T46" fmla="*/ 404889810 w 103"/>
              <a:gd name="T47" fmla="*/ 1781217324 h 221"/>
              <a:gd name="T48" fmla="*/ 479871596 w 103"/>
              <a:gd name="T49" fmla="*/ 1452605600 h 221"/>
              <a:gd name="T50" fmla="*/ 569874153 w 103"/>
              <a:gd name="T51" fmla="*/ 1210526992 h 221"/>
              <a:gd name="T52" fmla="*/ 689857095 w 103"/>
              <a:gd name="T53" fmla="*/ 985701478 h 221"/>
              <a:gd name="T54" fmla="*/ 839820915 w 103"/>
              <a:gd name="T55" fmla="*/ 795449128 h 221"/>
              <a:gd name="T56" fmla="*/ 989784487 w 103"/>
              <a:gd name="T57" fmla="*/ 605263496 h 221"/>
              <a:gd name="T58" fmla="*/ 1139748307 w 103"/>
              <a:gd name="T59" fmla="*/ 432330958 h 221"/>
              <a:gd name="T60" fmla="*/ 1289711880 w 103"/>
              <a:gd name="T61" fmla="*/ 293971842 h 221"/>
              <a:gd name="T62" fmla="*/ 1439675452 w 103"/>
              <a:gd name="T63" fmla="*/ 138359374 h 221"/>
              <a:gd name="T64" fmla="*/ 1544637870 w 103"/>
              <a:gd name="T65" fmla="*/ 17320070 h 221"/>
              <a:gd name="T66" fmla="*/ 1439675452 w 103"/>
              <a:gd name="T67" fmla="*/ 0 h 221"/>
              <a:gd name="T68" fmla="*/ 1259731249 w 103"/>
              <a:gd name="T69" fmla="*/ 86466140 h 221"/>
              <a:gd name="T70" fmla="*/ 1034785889 w 103"/>
              <a:gd name="T71" fmla="*/ 293971842 h 221"/>
              <a:gd name="T72" fmla="*/ 764839128 w 103"/>
              <a:gd name="T73" fmla="*/ 570690332 h 221"/>
              <a:gd name="T74" fmla="*/ 509852227 w 103"/>
              <a:gd name="T75" fmla="*/ 916555150 h 221"/>
              <a:gd name="T76" fmla="*/ 269946761 w 103"/>
              <a:gd name="T77" fmla="*/ 1296993132 h 221"/>
              <a:gd name="T78" fmla="*/ 104962417 w 103"/>
              <a:gd name="T79" fmla="*/ 1694751184 h 221"/>
              <a:gd name="T80" fmla="*/ 0 w 103"/>
              <a:gd name="T81" fmla="*/ 2092442260 h 2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1"/>
              <a:gd name="T125" fmla="*/ 103 w 103"/>
              <a:gd name="T126" fmla="*/ 221 h 2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1">
                <a:moveTo>
                  <a:pt x="0" y="121"/>
                </a:moveTo>
                <a:lnTo>
                  <a:pt x="0" y="139"/>
                </a:lnTo>
                <a:lnTo>
                  <a:pt x="4" y="156"/>
                </a:lnTo>
                <a:lnTo>
                  <a:pt x="12" y="172"/>
                </a:lnTo>
                <a:lnTo>
                  <a:pt x="22" y="186"/>
                </a:lnTo>
                <a:lnTo>
                  <a:pt x="35" y="197"/>
                </a:lnTo>
                <a:lnTo>
                  <a:pt x="50" y="208"/>
                </a:lnTo>
                <a:lnTo>
                  <a:pt x="66" y="216"/>
                </a:lnTo>
                <a:lnTo>
                  <a:pt x="83" y="220"/>
                </a:lnTo>
                <a:lnTo>
                  <a:pt x="89" y="221"/>
                </a:lnTo>
                <a:lnTo>
                  <a:pt x="94" y="219"/>
                </a:lnTo>
                <a:lnTo>
                  <a:pt x="98" y="216"/>
                </a:lnTo>
                <a:lnTo>
                  <a:pt x="100" y="211"/>
                </a:lnTo>
                <a:lnTo>
                  <a:pt x="100" y="206"/>
                </a:lnTo>
                <a:lnTo>
                  <a:pt x="99" y="201"/>
                </a:lnTo>
                <a:lnTo>
                  <a:pt x="96" y="196"/>
                </a:lnTo>
                <a:lnTo>
                  <a:pt x="91" y="194"/>
                </a:lnTo>
                <a:lnTo>
                  <a:pt x="74" y="188"/>
                </a:lnTo>
                <a:lnTo>
                  <a:pt x="58" y="179"/>
                </a:lnTo>
                <a:lnTo>
                  <a:pt x="45" y="168"/>
                </a:lnTo>
                <a:lnTo>
                  <a:pt x="36" y="155"/>
                </a:lnTo>
                <a:lnTo>
                  <a:pt x="30" y="139"/>
                </a:lnTo>
                <a:lnTo>
                  <a:pt x="27" y="122"/>
                </a:lnTo>
                <a:lnTo>
                  <a:pt x="27" y="103"/>
                </a:lnTo>
                <a:lnTo>
                  <a:pt x="32" y="84"/>
                </a:lnTo>
                <a:lnTo>
                  <a:pt x="38" y="70"/>
                </a:lnTo>
                <a:lnTo>
                  <a:pt x="46" y="57"/>
                </a:lnTo>
                <a:lnTo>
                  <a:pt x="56" y="46"/>
                </a:lnTo>
                <a:lnTo>
                  <a:pt x="66" y="35"/>
                </a:lnTo>
                <a:lnTo>
                  <a:pt x="76" y="25"/>
                </a:lnTo>
                <a:lnTo>
                  <a:pt x="86" y="17"/>
                </a:lnTo>
                <a:lnTo>
                  <a:pt x="96" y="8"/>
                </a:lnTo>
                <a:lnTo>
                  <a:pt x="103" y="1"/>
                </a:lnTo>
                <a:lnTo>
                  <a:pt x="96" y="0"/>
                </a:lnTo>
                <a:lnTo>
                  <a:pt x="84" y="5"/>
                </a:lnTo>
                <a:lnTo>
                  <a:pt x="69" y="17"/>
                </a:lnTo>
                <a:lnTo>
                  <a:pt x="51" y="33"/>
                </a:lnTo>
                <a:lnTo>
                  <a:pt x="34" y="53"/>
                </a:lnTo>
                <a:lnTo>
                  <a:pt x="18" y="75"/>
                </a:lnTo>
                <a:lnTo>
                  <a:pt x="7" y="98"/>
                </a:lnTo>
                <a:lnTo>
                  <a:pt x="0" y="12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6" name="Freeform 587"/>
          <p:cNvSpPr>
            <a:spLocks/>
          </p:cNvSpPr>
          <p:nvPr/>
        </p:nvSpPr>
        <p:spPr bwMode="auto">
          <a:xfrm>
            <a:off x="6337300" y="1731963"/>
            <a:ext cx="55563" cy="76200"/>
          </a:xfrm>
          <a:custGeom>
            <a:avLst/>
            <a:gdLst>
              <a:gd name="T0" fmla="*/ 2147483647 w 221"/>
              <a:gd name="T1" fmla="*/ 2130022040 h 288"/>
              <a:gd name="T2" fmla="*/ 2147483647 w 221"/>
              <a:gd name="T3" fmla="*/ 2147483647 h 288"/>
              <a:gd name="T4" fmla="*/ 2147483647 w 221"/>
              <a:gd name="T5" fmla="*/ 2147483647 h 288"/>
              <a:gd name="T6" fmla="*/ 2147483647 w 221"/>
              <a:gd name="T7" fmla="*/ 2147483647 h 288"/>
              <a:gd name="T8" fmla="*/ 2147483647 w 221"/>
              <a:gd name="T9" fmla="*/ 2147483647 h 288"/>
              <a:gd name="T10" fmla="*/ 2147483647 w 221"/>
              <a:gd name="T11" fmla="*/ 2147483647 h 288"/>
              <a:gd name="T12" fmla="*/ 2147483647 w 221"/>
              <a:gd name="T13" fmla="*/ 2147483647 h 288"/>
              <a:gd name="T14" fmla="*/ 2050094937 w 221"/>
              <a:gd name="T15" fmla="*/ 2147483647 h 288"/>
              <a:gd name="T16" fmla="*/ 1843460917 w 221"/>
              <a:gd name="T17" fmla="*/ 2147483647 h 288"/>
              <a:gd name="T18" fmla="*/ 1779934558 w 221"/>
              <a:gd name="T19" fmla="*/ 2147483647 h 288"/>
              <a:gd name="T20" fmla="*/ 1732210969 w 221"/>
              <a:gd name="T21" fmla="*/ 2147483647 h 288"/>
              <a:gd name="T22" fmla="*/ 1748139951 w 221"/>
              <a:gd name="T23" fmla="*/ 2147483647 h 288"/>
              <a:gd name="T24" fmla="*/ 1859389899 w 221"/>
              <a:gd name="T25" fmla="*/ 2147483647 h 288"/>
              <a:gd name="T26" fmla="*/ 1986505472 w 221"/>
              <a:gd name="T27" fmla="*/ 2147483647 h 288"/>
              <a:gd name="T28" fmla="*/ 2147483647 w 221"/>
              <a:gd name="T29" fmla="*/ 2147483647 h 288"/>
              <a:gd name="T30" fmla="*/ 2147483647 w 221"/>
              <a:gd name="T31" fmla="*/ 2147483647 h 288"/>
              <a:gd name="T32" fmla="*/ 2147483647 w 221"/>
              <a:gd name="T33" fmla="*/ 2147483647 h 288"/>
              <a:gd name="T34" fmla="*/ 2147483647 w 221"/>
              <a:gd name="T35" fmla="*/ 2147483647 h 288"/>
              <a:gd name="T36" fmla="*/ 2147483647 w 221"/>
              <a:gd name="T37" fmla="*/ 2147483647 h 288"/>
              <a:gd name="T38" fmla="*/ 2147483647 w 221"/>
              <a:gd name="T39" fmla="*/ 2147483647 h 288"/>
              <a:gd name="T40" fmla="*/ 2147483647 w 221"/>
              <a:gd name="T41" fmla="*/ 2074438637 h 288"/>
              <a:gd name="T42" fmla="*/ 2147483647 w 221"/>
              <a:gd name="T43" fmla="*/ 1611429975 h 288"/>
              <a:gd name="T44" fmla="*/ 2147483647 w 221"/>
              <a:gd name="T45" fmla="*/ 1277999148 h 288"/>
              <a:gd name="T46" fmla="*/ 2147483647 w 221"/>
              <a:gd name="T47" fmla="*/ 1018703248 h 288"/>
              <a:gd name="T48" fmla="*/ 1811666059 w 221"/>
              <a:gd name="T49" fmla="*/ 740855823 h 288"/>
              <a:gd name="T50" fmla="*/ 1414390358 w 221"/>
              <a:gd name="T51" fmla="*/ 500110919 h 288"/>
              <a:gd name="T52" fmla="*/ 1048845906 w 221"/>
              <a:gd name="T53" fmla="*/ 277847160 h 288"/>
              <a:gd name="T54" fmla="*/ 667436081 w 221"/>
              <a:gd name="T55" fmla="*/ 111166804 h 288"/>
              <a:gd name="T56" fmla="*/ 349615218 w 221"/>
              <a:gd name="T57" fmla="*/ 18551260 h 288"/>
              <a:gd name="T58" fmla="*/ 111249948 w 221"/>
              <a:gd name="T59" fmla="*/ 18551260 h 288"/>
              <a:gd name="T60" fmla="*/ 127115573 w 221"/>
              <a:gd name="T61" fmla="*/ 92615808 h 288"/>
              <a:gd name="T62" fmla="*/ 413204683 w 221"/>
              <a:gd name="T63" fmla="*/ 240815019 h 288"/>
              <a:gd name="T64" fmla="*/ 746954277 w 221"/>
              <a:gd name="T65" fmla="*/ 407495375 h 288"/>
              <a:gd name="T66" fmla="*/ 1128364353 w 221"/>
              <a:gd name="T67" fmla="*/ 629759133 h 288"/>
              <a:gd name="T68" fmla="*/ 1525640306 w 221"/>
              <a:gd name="T69" fmla="*/ 889055033 h 288"/>
              <a:gd name="T70" fmla="*/ 1922916007 w 221"/>
              <a:gd name="T71" fmla="*/ 1185383604 h 288"/>
              <a:gd name="T72" fmla="*/ 2147483647 w 221"/>
              <a:gd name="T73" fmla="*/ 1500262906 h 288"/>
              <a:gd name="T74" fmla="*/ 2147483647 w 221"/>
              <a:gd name="T75" fmla="*/ 1815142473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1"/>
              <a:gd name="T115" fmla="*/ 0 h 288"/>
              <a:gd name="T116" fmla="*/ 221 w 221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1" h="288">
                <a:moveTo>
                  <a:pt x="179" y="108"/>
                </a:moveTo>
                <a:lnTo>
                  <a:pt x="186" y="115"/>
                </a:lnTo>
                <a:lnTo>
                  <a:pt x="193" y="124"/>
                </a:lnTo>
                <a:lnTo>
                  <a:pt x="197" y="133"/>
                </a:lnTo>
                <a:lnTo>
                  <a:pt x="201" y="143"/>
                </a:lnTo>
                <a:lnTo>
                  <a:pt x="202" y="153"/>
                </a:lnTo>
                <a:lnTo>
                  <a:pt x="202" y="163"/>
                </a:lnTo>
                <a:lnTo>
                  <a:pt x="199" y="174"/>
                </a:lnTo>
                <a:lnTo>
                  <a:pt x="195" y="184"/>
                </a:lnTo>
                <a:lnTo>
                  <a:pt x="187" y="194"/>
                </a:lnTo>
                <a:lnTo>
                  <a:pt x="179" y="204"/>
                </a:lnTo>
                <a:lnTo>
                  <a:pt x="170" y="212"/>
                </a:lnTo>
                <a:lnTo>
                  <a:pt x="159" y="221"/>
                </a:lnTo>
                <a:lnTo>
                  <a:pt x="150" y="229"/>
                </a:lnTo>
                <a:lnTo>
                  <a:pt x="139" y="237"/>
                </a:lnTo>
                <a:lnTo>
                  <a:pt x="129" y="246"/>
                </a:lnTo>
                <a:lnTo>
                  <a:pt x="119" y="255"/>
                </a:lnTo>
                <a:lnTo>
                  <a:pt x="116" y="258"/>
                </a:lnTo>
                <a:lnTo>
                  <a:pt x="114" y="263"/>
                </a:lnTo>
                <a:lnTo>
                  <a:pt x="112" y="267"/>
                </a:lnTo>
                <a:lnTo>
                  <a:pt x="110" y="271"/>
                </a:lnTo>
                <a:lnTo>
                  <a:pt x="109" y="276"/>
                </a:lnTo>
                <a:lnTo>
                  <a:pt x="109" y="280"/>
                </a:lnTo>
                <a:lnTo>
                  <a:pt x="110" y="284"/>
                </a:lnTo>
                <a:lnTo>
                  <a:pt x="113" y="287"/>
                </a:lnTo>
                <a:lnTo>
                  <a:pt x="117" y="288"/>
                </a:lnTo>
                <a:lnTo>
                  <a:pt x="121" y="288"/>
                </a:lnTo>
                <a:lnTo>
                  <a:pt x="125" y="287"/>
                </a:lnTo>
                <a:lnTo>
                  <a:pt x="129" y="284"/>
                </a:lnTo>
                <a:lnTo>
                  <a:pt x="139" y="272"/>
                </a:lnTo>
                <a:lnTo>
                  <a:pt x="151" y="261"/>
                </a:lnTo>
                <a:lnTo>
                  <a:pt x="162" y="250"/>
                </a:lnTo>
                <a:lnTo>
                  <a:pt x="175" y="239"/>
                </a:lnTo>
                <a:lnTo>
                  <a:pt x="186" y="229"/>
                </a:lnTo>
                <a:lnTo>
                  <a:pt x="197" y="217"/>
                </a:lnTo>
                <a:lnTo>
                  <a:pt x="207" y="204"/>
                </a:lnTo>
                <a:lnTo>
                  <a:pt x="215" y="190"/>
                </a:lnTo>
                <a:lnTo>
                  <a:pt x="220" y="174"/>
                </a:lnTo>
                <a:lnTo>
                  <a:pt x="221" y="158"/>
                </a:lnTo>
                <a:lnTo>
                  <a:pt x="218" y="142"/>
                </a:lnTo>
                <a:lnTo>
                  <a:pt x="213" y="127"/>
                </a:lnTo>
                <a:lnTo>
                  <a:pt x="204" y="112"/>
                </a:lnTo>
                <a:lnTo>
                  <a:pt x="194" y="99"/>
                </a:lnTo>
                <a:lnTo>
                  <a:pt x="181" y="87"/>
                </a:lnTo>
                <a:lnTo>
                  <a:pt x="169" y="77"/>
                </a:lnTo>
                <a:lnTo>
                  <a:pt x="159" y="69"/>
                </a:lnTo>
                <a:lnTo>
                  <a:pt x="149" y="63"/>
                </a:lnTo>
                <a:lnTo>
                  <a:pt x="137" y="55"/>
                </a:lnTo>
                <a:lnTo>
                  <a:pt x="125" y="48"/>
                </a:lnTo>
                <a:lnTo>
                  <a:pt x="114" y="40"/>
                </a:lnTo>
                <a:lnTo>
                  <a:pt x="101" y="33"/>
                </a:lnTo>
                <a:lnTo>
                  <a:pt x="89" y="27"/>
                </a:lnTo>
                <a:lnTo>
                  <a:pt x="77" y="20"/>
                </a:lnTo>
                <a:lnTo>
                  <a:pt x="66" y="15"/>
                </a:lnTo>
                <a:lnTo>
                  <a:pt x="54" y="9"/>
                </a:lnTo>
                <a:lnTo>
                  <a:pt x="42" y="6"/>
                </a:lnTo>
                <a:lnTo>
                  <a:pt x="32" y="3"/>
                </a:lnTo>
                <a:lnTo>
                  <a:pt x="22" y="1"/>
                </a:lnTo>
                <a:lnTo>
                  <a:pt x="14" y="0"/>
                </a:lnTo>
                <a:lnTo>
                  <a:pt x="7" y="1"/>
                </a:lnTo>
                <a:lnTo>
                  <a:pt x="0" y="3"/>
                </a:lnTo>
                <a:lnTo>
                  <a:pt x="8" y="5"/>
                </a:lnTo>
                <a:lnTo>
                  <a:pt x="16" y="8"/>
                </a:lnTo>
                <a:lnTo>
                  <a:pt x="26" y="13"/>
                </a:lnTo>
                <a:lnTo>
                  <a:pt x="35" y="17"/>
                </a:lnTo>
                <a:lnTo>
                  <a:pt x="47" y="22"/>
                </a:lnTo>
                <a:lnTo>
                  <a:pt x="58" y="28"/>
                </a:lnTo>
                <a:lnTo>
                  <a:pt x="71" y="34"/>
                </a:lnTo>
                <a:lnTo>
                  <a:pt x="83" y="40"/>
                </a:lnTo>
                <a:lnTo>
                  <a:pt x="96" y="48"/>
                </a:lnTo>
                <a:lnTo>
                  <a:pt x="109" y="55"/>
                </a:lnTo>
                <a:lnTo>
                  <a:pt x="121" y="64"/>
                </a:lnTo>
                <a:lnTo>
                  <a:pt x="134" y="72"/>
                </a:lnTo>
                <a:lnTo>
                  <a:pt x="146" y="81"/>
                </a:lnTo>
                <a:lnTo>
                  <a:pt x="158" y="90"/>
                </a:lnTo>
                <a:lnTo>
                  <a:pt x="169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7" name="Freeform 588"/>
          <p:cNvSpPr>
            <a:spLocks/>
          </p:cNvSpPr>
          <p:nvPr/>
        </p:nvSpPr>
        <p:spPr bwMode="auto">
          <a:xfrm>
            <a:off x="6276975" y="1820863"/>
            <a:ext cx="17463" cy="46037"/>
          </a:xfrm>
          <a:custGeom>
            <a:avLst/>
            <a:gdLst>
              <a:gd name="T0" fmla="*/ 367997091 w 74"/>
              <a:gd name="T1" fmla="*/ 222258963 h 174"/>
              <a:gd name="T2" fmla="*/ 341711500 w 74"/>
              <a:gd name="T3" fmla="*/ 129645219 h 174"/>
              <a:gd name="T4" fmla="*/ 302283350 w 74"/>
              <a:gd name="T5" fmla="*/ 55582269 h 174"/>
              <a:gd name="T6" fmla="*/ 223426814 w 74"/>
              <a:gd name="T7" fmla="*/ 18550794 h 174"/>
              <a:gd name="T8" fmla="*/ 157713073 w 74"/>
              <a:gd name="T9" fmla="*/ 0 h 174"/>
              <a:gd name="T10" fmla="*/ 91999332 w 74"/>
              <a:gd name="T11" fmla="*/ 37031475 h 174"/>
              <a:gd name="T12" fmla="*/ 39428150 w 74"/>
              <a:gd name="T13" fmla="*/ 92613744 h 174"/>
              <a:gd name="T14" fmla="*/ 0 w 74"/>
              <a:gd name="T15" fmla="*/ 185227488 h 174"/>
              <a:gd name="T16" fmla="*/ 0 w 74"/>
              <a:gd name="T17" fmla="*/ 296321913 h 174"/>
              <a:gd name="T18" fmla="*/ 65713741 w 74"/>
              <a:gd name="T19" fmla="*/ 722359159 h 174"/>
              <a:gd name="T20" fmla="*/ 170855868 w 74"/>
              <a:gd name="T21" fmla="*/ 1222389241 h 174"/>
              <a:gd name="T22" fmla="*/ 315425909 w 74"/>
              <a:gd name="T23" fmla="*/ 1703938642 h 174"/>
              <a:gd name="T24" fmla="*/ 473138982 w 74"/>
              <a:gd name="T25" fmla="*/ 2147483647 h 174"/>
              <a:gd name="T26" fmla="*/ 643939158 w 74"/>
              <a:gd name="T27" fmla="*/ 2147483647 h 174"/>
              <a:gd name="T28" fmla="*/ 801651994 w 74"/>
              <a:gd name="T29" fmla="*/ 2147483647 h 174"/>
              <a:gd name="T30" fmla="*/ 906794121 w 74"/>
              <a:gd name="T31" fmla="*/ 2147483647 h 174"/>
              <a:gd name="T32" fmla="*/ 972507862 w 74"/>
              <a:gd name="T33" fmla="*/ 2147483647 h 174"/>
              <a:gd name="T34" fmla="*/ 946222272 w 74"/>
              <a:gd name="T35" fmla="*/ 2147483647 h 174"/>
              <a:gd name="T36" fmla="*/ 880508531 w 74"/>
              <a:gd name="T37" fmla="*/ 2147483647 h 174"/>
              <a:gd name="T38" fmla="*/ 801651994 w 74"/>
              <a:gd name="T39" fmla="*/ 2147483647 h 174"/>
              <a:gd name="T40" fmla="*/ 696510103 w 74"/>
              <a:gd name="T41" fmla="*/ 1944748399 h 174"/>
              <a:gd name="T42" fmla="*/ 604510771 w 74"/>
              <a:gd name="T43" fmla="*/ 1518781267 h 174"/>
              <a:gd name="T44" fmla="*/ 499368880 w 74"/>
              <a:gd name="T45" fmla="*/ 1074263341 h 174"/>
              <a:gd name="T46" fmla="*/ 420568037 w 74"/>
              <a:gd name="T47" fmla="*/ 648226095 h 174"/>
              <a:gd name="T48" fmla="*/ 367997091 w 74"/>
              <a:gd name="T49" fmla="*/ 222258963 h 1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4"/>
              <a:gd name="T76" fmla="*/ 0 h 174"/>
              <a:gd name="T77" fmla="*/ 74 w 74"/>
              <a:gd name="T78" fmla="*/ 174 h 1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4" h="174">
                <a:moveTo>
                  <a:pt x="28" y="12"/>
                </a:moveTo>
                <a:lnTo>
                  <a:pt x="26" y="7"/>
                </a:lnTo>
                <a:lnTo>
                  <a:pt x="23" y="3"/>
                </a:lnTo>
                <a:lnTo>
                  <a:pt x="17" y="1"/>
                </a:lnTo>
                <a:lnTo>
                  <a:pt x="12" y="0"/>
                </a:lnTo>
                <a:lnTo>
                  <a:pt x="7" y="2"/>
                </a:lnTo>
                <a:lnTo>
                  <a:pt x="3" y="5"/>
                </a:lnTo>
                <a:lnTo>
                  <a:pt x="0" y="10"/>
                </a:lnTo>
                <a:lnTo>
                  <a:pt x="0" y="16"/>
                </a:lnTo>
                <a:lnTo>
                  <a:pt x="5" y="39"/>
                </a:lnTo>
                <a:lnTo>
                  <a:pt x="13" y="66"/>
                </a:lnTo>
                <a:lnTo>
                  <a:pt x="24" y="92"/>
                </a:lnTo>
                <a:lnTo>
                  <a:pt x="36" y="118"/>
                </a:lnTo>
                <a:lnTo>
                  <a:pt x="49" y="141"/>
                </a:lnTo>
                <a:lnTo>
                  <a:pt x="61" y="159"/>
                </a:lnTo>
                <a:lnTo>
                  <a:pt x="69" y="171"/>
                </a:lnTo>
                <a:lnTo>
                  <a:pt x="74" y="174"/>
                </a:lnTo>
                <a:lnTo>
                  <a:pt x="72" y="162"/>
                </a:lnTo>
                <a:lnTo>
                  <a:pt x="67" y="147"/>
                </a:lnTo>
                <a:lnTo>
                  <a:pt x="61" y="128"/>
                </a:lnTo>
                <a:lnTo>
                  <a:pt x="53" y="105"/>
                </a:lnTo>
                <a:lnTo>
                  <a:pt x="46" y="82"/>
                </a:lnTo>
                <a:lnTo>
                  <a:pt x="38" y="58"/>
                </a:lnTo>
                <a:lnTo>
                  <a:pt x="32" y="35"/>
                </a:lnTo>
                <a:lnTo>
                  <a:pt x="28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8" name="Freeform 589"/>
          <p:cNvSpPr>
            <a:spLocks/>
          </p:cNvSpPr>
          <p:nvPr/>
        </p:nvSpPr>
        <p:spPr bwMode="auto">
          <a:xfrm>
            <a:off x="6269038" y="1797050"/>
            <a:ext cx="9525" cy="22225"/>
          </a:xfrm>
          <a:custGeom>
            <a:avLst/>
            <a:gdLst>
              <a:gd name="T0" fmla="*/ 291383671 w 39"/>
              <a:gd name="T1" fmla="*/ 150032034 h 87"/>
              <a:gd name="T2" fmla="*/ 276769879 w 39"/>
              <a:gd name="T3" fmla="*/ 83336597 h 87"/>
              <a:gd name="T4" fmla="*/ 233107035 w 39"/>
              <a:gd name="T5" fmla="*/ 33347718 h 87"/>
              <a:gd name="T6" fmla="*/ 189384598 w 39"/>
              <a:gd name="T7" fmla="*/ 0 h 87"/>
              <a:gd name="T8" fmla="*/ 116553517 w 39"/>
              <a:gd name="T9" fmla="*/ 0 h 87"/>
              <a:gd name="T10" fmla="*/ 72831081 w 39"/>
              <a:gd name="T11" fmla="*/ 16641160 h 87"/>
              <a:gd name="T12" fmla="*/ 29108644 w 39"/>
              <a:gd name="T13" fmla="*/ 49988879 h 87"/>
              <a:gd name="T14" fmla="*/ 0 w 39"/>
              <a:gd name="T15" fmla="*/ 100043155 h 87"/>
              <a:gd name="T16" fmla="*/ 0 w 39"/>
              <a:gd name="T17" fmla="*/ 166738592 h 87"/>
              <a:gd name="T18" fmla="*/ 0 w 39"/>
              <a:gd name="T19" fmla="*/ 366759505 h 87"/>
              <a:gd name="T20" fmla="*/ 43722437 w 39"/>
              <a:gd name="T21" fmla="*/ 583486975 h 87"/>
              <a:gd name="T22" fmla="*/ 101999317 w 39"/>
              <a:gd name="T23" fmla="*/ 800214446 h 87"/>
              <a:gd name="T24" fmla="*/ 189384598 w 39"/>
              <a:gd name="T25" fmla="*/ 1000300501 h 87"/>
              <a:gd name="T26" fmla="*/ 276769879 w 39"/>
              <a:gd name="T27" fmla="*/ 1200321669 h 87"/>
              <a:gd name="T28" fmla="*/ 364214752 w 39"/>
              <a:gd name="T29" fmla="*/ 1350353703 h 87"/>
              <a:gd name="T30" fmla="*/ 480768269 w 39"/>
              <a:gd name="T31" fmla="*/ 1433755442 h 87"/>
              <a:gd name="T32" fmla="*/ 553599350 w 39"/>
              <a:gd name="T33" fmla="*/ 1450396603 h 87"/>
              <a:gd name="T34" fmla="*/ 568153550 w 39"/>
              <a:gd name="T35" fmla="*/ 1166973951 h 87"/>
              <a:gd name="T36" fmla="*/ 495322469 w 39"/>
              <a:gd name="T37" fmla="*/ 833562164 h 87"/>
              <a:gd name="T38" fmla="*/ 393323396 w 39"/>
              <a:gd name="T39" fmla="*/ 483443820 h 87"/>
              <a:gd name="T40" fmla="*/ 291383671 w 39"/>
              <a:gd name="T41" fmla="*/ 150032034 h 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9"/>
              <a:gd name="T64" fmla="*/ 0 h 87"/>
              <a:gd name="T65" fmla="*/ 39 w 39"/>
              <a:gd name="T66" fmla="*/ 87 h 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9" h="87">
                <a:moveTo>
                  <a:pt x="20" y="9"/>
                </a:moveTo>
                <a:lnTo>
                  <a:pt x="19" y="5"/>
                </a:lnTo>
                <a:lnTo>
                  <a:pt x="16" y="2"/>
                </a:lnTo>
                <a:lnTo>
                  <a:pt x="13" y="0"/>
                </a:lnTo>
                <a:lnTo>
                  <a:pt x="8" y="0"/>
                </a:lnTo>
                <a:lnTo>
                  <a:pt x="5" y="1"/>
                </a:lnTo>
                <a:lnTo>
                  <a:pt x="2" y="3"/>
                </a:lnTo>
                <a:lnTo>
                  <a:pt x="0" y="6"/>
                </a:lnTo>
                <a:lnTo>
                  <a:pt x="0" y="10"/>
                </a:lnTo>
                <a:lnTo>
                  <a:pt x="0" y="22"/>
                </a:lnTo>
                <a:lnTo>
                  <a:pt x="3" y="35"/>
                </a:lnTo>
                <a:lnTo>
                  <a:pt x="7" y="48"/>
                </a:lnTo>
                <a:lnTo>
                  <a:pt x="13" y="60"/>
                </a:lnTo>
                <a:lnTo>
                  <a:pt x="19" y="72"/>
                </a:lnTo>
                <a:lnTo>
                  <a:pt x="25" y="81"/>
                </a:lnTo>
                <a:lnTo>
                  <a:pt x="33" y="86"/>
                </a:lnTo>
                <a:lnTo>
                  <a:pt x="38" y="87"/>
                </a:lnTo>
                <a:lnTo>
                  <a:pt x="39" y="70"/>
                </a:lnTo>
                <a:lnTo>
                  <a:pt x="34" y="50"/>
                </a:lnTo>
                <a:lnTo>
                  <a:pt x="27" y="29"/>
                </a:lnTo>
                <a:lnTo>
                  <a:pt x="2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9" name="Freeform 590"/>
          <p:cNvSpPr>
            <a:spLocks/>
          </p:cNvSpPr>
          <p:nvPr/>
        </p:nvSpPr>
        <p:spPr bwMode="auto">
          <a:xfrm>
            <a:off x="6261100" y="1781175"/>
            <a:ext cx="7938" cy="12700"/>
          </a:xfrm>
          <a:custGeom>
            <a:avLst/>
            <a:gdLst>
              <a:gd name="T0" fmla="*/ 229044686 w 34"/>
              <a:gd name="T1" fmla="*/ 108084720 h 51"/>
              <a:gd name="T2" fmla="*/ 229044686 w 34"/>
              <a:gd name="T3" fmla="*/ 123525429 h 51"/>
              <a:gd name="T4" fmla="*/ 229044686 w 34"/>
              <a:gd name="T5" fmla="*/ 123525429 h 51"/>
              <a:gd name="T6" fmla="*/ 229044686 w 34"/>
              <a:gd name="T7" fmla="*/ 123525429 h 51"/>
              <a:gd name="T8" fmla="*/ 229044686 w 34"/>
              <a:gd name="T9" fmla="*/ 123525429 h 51"/>
              <a:gd name="T10" fmla="*/ 216344353 w 34"/>
              <a:gd name="T11" fmla="*/ 77203300 h 51"/>
              <a:gd name="T12" fmla="*/ 178188255 w 34"/>
              <a:gd name="T13" fmla="*/ 15440710 h 51"/>
              <a:gd name="T14" fmla="*/ 139977758 w 34"/>
              <a:gd name="T15" fmla="*/ 0 h 51"/>
              <a:gd name="T16" fmla="*/ 89066928 w 34"/>
              <a:gd name="T17" fmla="*/ 0 h 51"/>
              <a:gd name="T18" fmla="*/ 50911063 w 34"/>
              <a:gd name="T19" fmla="*/ 15440710 h 51"/>
              <a:gd name="T20" fmla="*/ 12700567 w 34"/>
              <a:gd name="T21" fmla="*/ 77203300 h 51"/>
              <a:gd name="T22" fmla="*/ 0 w 34"/>
              <a:gd name="T23" fmla="*/ 123525429 h 51"/>
              <a:gd name="T24" fmla="*/ 0 w 34"/>
              <a:gd name="T25" fmla="*/ 169847559 h 51"/>
              <a:gd name="T26" fmla="*/ 12700567 w 34"/>
              <a:gd name="T27" fmla="*/ 247050859 h 51"/>
              <a:gd name="T28" fmla="*/ 50911063 w 34"/>
              <a:gd name="T29" fmla="*/ 355135578 h 51"/>
              <a:gd name="T30" fmla="*/ 101821893 w 34"/>
              <a:gd name="T31" fmla="*/ 463282304 h 51"/>
              <a:gd name="T32" fmla="*/ 165433290 w 34"/>
              <a:gd name="T33" fmla="*/ 571367273 h 51"/>
              <a:gd name="T34" fmla="*/ 229044686 w 34"/>
              <a:gd name="T35" fmla="*/ 664011282 h 51"/>
              <a:gd name="T36" fmla="*/ 318166247 w 34"/>
              <a:gd name="T37" fmla="*/ 725773873 h 51"/>
              <a:gd name="T38" fmla="*/ 381777643 w 34"/>
              <a:gd name="T39" fmla="*/ 787536712 h 51"/>
              <a:gd name="T40" fmla="*/ 432688706 w 34"/>
              <a:gd name="T41" fmla="*/ 787536712 h 51"/>
              <a:gd name="T42" fmla="*/ 419988140 w 34"/>
              <a:gd name="T43" fmla="*/ 617689153 h 51"/>
              <a:gd name="T44" fmla="*/ 369077077 w 34"/>
              <a:gd name="T45" fmla="*/ 416960424 h 51"/>
              <a:gd name="T46" fmla="*/ 292710715 w 34"/>
              <a:gd name="T47" fmla="*/ 231610149 h 51"/>
              <a:gd name="T48" fmla="*/ 229044686 w 34"/>
              <a:gd name="T49" fmla="*/ 108084720 h 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4"/>
              <a:gd name="T76" fmla="*/ 0 h 51"/>
              <a:gd name="T77" fmla="*/ 34 w 34"/>
              <a:gd name="T78" fmla="*/ 51 h 5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4" h="51">
                <a:moveTo>
                  <a:pt x="18" y="7"/>
                </a:moveTo>
                <a:lnTo>
                  <a:pt x="18" y="8"/>
                </a:lnTo>
                <a:lnTo>
                  <a:pt x="17" y="5"/>
                </a:lnTo>
                <a:lnTo>
                  <a:pt x="14" y="1"/>
                </a:lnTo>
                <a:lnTo>
                  <a:pt x="11" y="0"/>
                </a:lnTo>
                <a:lnTo>
                  <a:pt x="7" y="0"/>
                </a:lnTo>
                <a:lnTo>
                  <a:pt x="4" y="1"/>
                </a:lnTo>
                <a:lnTo>
                  <a:pt x="1" y="5"/>
                </a:lnTo>
                <a:lnTo>
                  <a:pt x="0" y="8"/>
                </a:lnTo>
                <a:lnTo>
                  <a:pt x="0" y="11"/>
                </a:lnTo>
                <a:lnTo>
                  <a:pt x="1" y="16"/>
                </a:lnTo>
                <a:lnTo>
                  <a:pt x="4" y="23"/>
                </a:lnTo>
                <a:lnTo>
                  <a:pt x="8" y="30"/>
                </a:lnTo>
                <a:lnTo>
                  <a:pt x="13" y="37"/>
                </a:lnTo>
                <a:lnTo>
                  <a:pt x="18" y="43"/>
                </a:lnTo>
                <a:lnTo>
                  <a:pt x="25" y="47"/>
                </a:lnTo>
                <a:lnTo>
                  <a:pt x="30" y="51"/>
                </a:lnTo>
                <a:lnTo>
                  <a:pt x="34" y="51"/>
                </a:lnTo>
                <a:lnTo>
                  <a:pt x="33" y="40"/>
                </a:lnTo>
                <a:lnTo>
                  <a:pt x="29" y="27"/>
                </a:lnTo>
                <a:lnTo>
                  <a:pt x="23" y="15"/>
                </a:lnTo>
                <a:lnTo>
                  <a:pt x="18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0" name="Freeform 591"/>
          <p:cNvSpPr>
            <a:spLocks/>
          </p:cNvSpPr>
          <p:nvPr/>
        </p:nvSpPr>
        <p:spPr bwMode="auto">
          <a:xfrm>
            <a:off x="6251575" y="1770063"/>
            <a:ext cx="12700" cy="6350"/>
          </a:xfrm>
          <a:custGeom>
            <a:avLst/>
            <a:gdLst>
              <a:gd name="T0" fmla="*/ 778628165 w 46"/>
              <a:gd name="T1" fmla="*/ 170991068 h 33"/>
              <a:gd name="T2" fmla="*/ 862855670 w 46"/>
              <a:gd name="T3" fmla="*/ 156735703 h 33"/>
              <a:gd name="T4" fmla="*/ 947006974 w 46"/>
              <a:gd name="T5" fmla="*/ 135371032 h 33"/>
              <a:gd name="T6" fmla="*/ 968044800 w 46"/>
              <a:gd name="T7" fmla="*/ 106860109 h 33"/>
              <a:gd name="T8" fmla="*/ 968044800 w 46"/>
              <a:gd name="T9" fmla="*/ 71240073 h 33"/>
              <a:gd name="T10" fmla="*/ 925969148 w 46"/>
              <a:gd name="T11" fmla="*/ 35620036 h 33"/>
              <a:gd name="T12" fmla="*/ 862855670 w 46"/>
              <a:gd name="T13" fmla="*/ 14255365 h 33"/>
              <a:gd name="T14" fmla="*/ 778628165 w 46"/>
              <a:gd name="T15" fmla="*/ 0 h 33"/>
              <a:gd name="T16" fmla="*/ 673439035 w 46"/>
              <a:gd name="T17" fmla="*/ 0 h 33"/>
              <a:gd name="T18" fmla="*/ 610325557 w 46"/>
              <a:gd name="T19" fmla="*/ 0 h 33"/>
              <a:gd name="T20" fmla="*/ 526098052 w 46"/>
              <a:gd name="T21" fmla="*/ 7109114 h 33"/>
              <a:gd name="T22" fmla="*/ 399871096 w 46"/>
              <a:gd name="T23" fmla="*/ 21364671 h 33"/>
              <a:gd name="T24" fmla="*/ 252530113 w 46"/>
              <a:gd name="T25" fmla="*/ 49875402 h 33"/>
              <a:gd name="T26" fmla="*/ 105189130 w 46"/>
              <a:gd name="T27" fmla="*/ 99750995 h 33"/>
              <a:gd name="T28" fmla="*/ 42075652 w 46"/>
              <a:gd name="T29" fmla="*/ 142480145 h 33"/>
              <a:gd name="T30" fmla="*/ 0 w 46"/>
              <a:gd name="T31" fmla="*/ 185246433 h 33"/>
              <a:gd name="T32" fmla="*/ 0 w 46"/>
              <a:gd name="T33" fmla="*/ 206611105 h 33"/>
              <a:gd name="T34" fmla="*/ 63113478 w 46"/>
              <a:gd name="T35" fmla="*/ 220866662 h 33"/>
              <a:gd name="T36" fmla="*/ 147340983 w 46"/>
              <a:gd name="T37" fmla="*/ 235122027 h 33"/>
              <a:gd name="T38" fmla="*/ 252530113 w 46"/>
              <a:gd name="T39" fmla="*/ 235122027 h 33"/>
              <a:gd name="T40" fmla="*/ 336681417 w 46"/>
              <a:gd name="T41" fmla="*/ 235122027 h 33"/>
              <a:gd name="T42" fmla="*/ 441946748 w 46"/>
              <a:gd name="T43" fmla="*/ 220866662 h 33"/>
              <a:gd name="T44" fmla="*/ 547135878 w 46"/>
              <a:gd name="T45" fmla="*/ 213757356 h 33"/>
              <a:gd name="T46" fmla="*/ 673439035 w 46"/>
              <a:gd name="T47" fmla="*/ 199501991 h 33"/>
              <a:gd name="T48" fmla="*/ 778628165 w 46"/>
              <a:gd name="T49" fmla="*/ 170991068 h 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6"/>
              <a:gd name="T76" fmla="*/ 0 h 33"/>
              <a:gd name="T77" fmla="*/ 46 w 46"/>
              <a:gd name="T78" fmla="*/ 33 h 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6" h="33">
                <a:moveTo>
                  <a:pt x="37" y="24"/>
                </a:moveTo>
                <a:lnTo>
                  <a:pt x="41" y="22"/>
                </a:lnTo>
                <a:lnTo>
                  <a:pt x="45" y="19"/>
                </a:lnTo>
                <a:lnTo>
                  <a:pt x="46" y="15"/>
                </a:lnTo>
                <a:lnTo>
                  <a:pt x="46" y="10"/>
                </a:lnTo>
                <a:lnTo>
                  <a:pt x="44" y="5"/>
                </a:lnTo>
                <a:lnTo>
                  <a:pt x="41" y="2"/>
                </a:lnTo>
                <a:lnTo>
                  <a:pt x="37" y="0"/>
                </a:lnTo>
                <a:lnTo>
                  <a:pt x="32" y="0"/>
                </a:lnTo>
                <a:lnTo>
                  <a:pt x="29" y="0"/>
                </a:lnTo>
                <a:lnTo>
                  <a:pt x="25" y="1"/>
                </a:lnTo>
                <a:lnTo>
                  <a:pt x="19" y="3"/>
                </a:lnTo>
                <a:lnTo>
                  <a:pt x="12" y="7"/>
                </a:lnTo>
                <a:lnTo>
                  <a:pt x="5" y="14"/>
                </a:lnTo>
                <a:lnTo>
                  <a:pt x="2" y="20"/>
                </a:lnTo>
                <a:lnTo>
                  <a:pt x="0" y="26"/>
                </a:lnTo>
                <a:lnTo>
                  <a:pt x="0" y="29"/>
                </a:lnTo>
                <a:lnTo>
                  <a:pt x="3" y="31"/>
                </a:lnTo>
                <a:lnTo>
                  <a:pt x="7" y="33"/>
                </a:lnTo>
                <a:lnTo>
                  <a:pt x="12" y="33"/>
                </a:lnTo>
                <a:lnTo>
                  <a:pt x="16" y="33"/>
                </a:lnTo>
                <a:lnTo>
                  <a:pt x="21" y="31"/>
                </a:lnTo>
                <a:lnTo>
                  <a:pt x="26" y="30"/>
                </a:lnTo>
                <a:lnTo>
                  <a:pt x="32" y="28"/>
                </a:lnTo>
                <a:lnTo>
                  <a:pt x="37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1" name="Freeform 592"/>
          <p:cNvSpPr>
            <a:spLocks/>
          </p:cNvSpPr>
          <p:nvPr/>
        </p:nvSpPr>
        <p:spPr bwMode="auto">
          <a:xfrm>
            <a:off x="6197600" y="1754188"/>
            <a:ext cx="46038" cy="57150"/>
          </a:xfrm>
          <a:custGeom>
            <a:avLst/>
            <a:gdLst>
              <a:gd name="T0" fmla="*/ 1143807347 w 177"/>
              <a:gd name="T1" fmla="*/ 586473300 h 219"/>
              <a:gd name="T2" fmla="*/ 915005250 w 177"/>
              <a:gd name="T3" fmla="*/ 764145082 h 219"/>
              <a:gd name="T4" fmla="*/ 721450314 w 177"/>
              <a:gd name="T5" fmla="*/ 959658886 h 219"/>
              <a:gd name="T6" fmla="*/ 510305740 w 177"/>
              <a:gd name="T7" fmla="*/ 1172878490 h 219"/>
              <a:gd name="T8" fmla="*/ 351930338 w 177"/>
              <a:gd name="T9" fmla="*/ 1403940376 h 219"/>
              <a:gd name="T10" fmla="*/ 211144574 w 177"/>
              <a:gd name="T11" fmla="*/ 1652708063 h 219"/>
              <a:gd name="T12" fmla="*/ 105606230 w 177"/>
              <a:gd name="T13" fmla="*/ 1901543599 h 219"/>
              <a:gd name="T14" fmla="*/ 35179535 w 177"/>
              <a:gd name="T15" fmla="*/ 2147483647 h 219"/>
              <a:gd name="T16" fmla="*/ 0 w 177"/>
              <a:gd name="T17" fmla="*/ 2147483647 h 219"/>
              <a:gd name="T18" fmla="*/ 35179535 w 177"/>
              <a:gd name="T19" fmla="*/ 2147483647 h 219"/>
              <a:gd name="T20" fmla="*/ 175965299 w 177"/>
              <a:gd name="T21" fmla="*/ 2147483647 h 219"/>
              <a:gd name="T22" fmla="*/ 404699510 w 177"/>
              <a:gd name="T23" fmla="*/ 2147483647 h 219"/>
              <a:gd name="T24" fmla="*/ 668681142 w 177"/>
              <a:gd name="T25" fmla="*/ 2147483647 h 219"/>
              <a:gd name="T26" fmla="*/ 1003021843 w 177"/>
              <a:gd name="T27" fmla="*/ 2147483647 h 219"/>
              <a:gd name="T28" fmla="*/ 1372541818 w 177"/>
              <a:gd name="T29" fmla="*/ 2147483647 h 219"/>
              <a:gd name="T30" fmla="*/ 1724472156 w 177"/>
              <a:gd name="T31" fmla="*/ 2147483647 h 219"/>
              <a:gd name="T32" fmla="*/ 2076402495 w 177"/>
              <a:gd name="T33" fmla="*/ 2147483647 h 219"/>
              <a:gd name="T34" fmla="*/ 2147483647 w 177"/>
              <a:gd name="T35" fmla="*/ 2147483647 h 219"/>
              <a:gd name="T36" fmla="*/ 2147483647 w 177"/>
              <a:gd name="T37" fmla="*/ 2147483647 h 219"/>
              <a:gd name="T38" fmla="*/ 2147483647 w 177"/>
              <a:gd name="T39" fmla="*/ 2147483647 h 219"/>
              <a:gd name="T40" fmla="*/ 2147483647 w 177"/>
              <a:gd name="T41" fmla="*/ 2147483647 h 219"/>
              <a:gd name="T42" fmla="*/ 2147483647 w 177"/>
              <a:gd name="T43" fmla="*/ 2147483647 h 219"/>
              <a:gd name="T44" fmla="*/ 2147483647 w 177"/>
              <a:gd name="T45" fmla="*/ 2147483647 h 219"/>
              <a:gd name="T46" fmla="*/ 2147483647 w 177"/>
              <a:gd name="T47" fmla="*/ 2147483647 h 219"/>
              <a:gd name="T48" fmla="*/ 2058812857 w 177"/>
              <a:gd name="T49" fmla="*/ 2147483647 h 219"/>
              <a:gd name="T50" fmla="*/ 1953206627 w 177"/>
              <a:gd name="T51" fmla="*/ 2147483647 h 219"/>
              <a:gd name="T52" fmla="*/ 1865257921 w 177"/>
              <a:gd name="T53" fmla="*/ 2147483647 h 219"/>
              <a:gd name="T54" fmla="*/ 1759651691 w 177"/>
              <a:gd name="T55" fmla="*/ 2147483647 h 219"/>
              <a:gd name="T56" fmla="*/ 1706882519 w 177"/>
              <a:gd name="T57" fmla="*/ 2147483647 h 219"/>
              <a:gd name="T58" fmla="*/ 1530917220 w 177"/>
              <a:gd name="T59" fmla="*/ 2147483647 h 219"/>
              <a:gd name="T60" fmla="*/ 1354952181 w 177"/>
              <a:gd name="T61" fmla="*/ 2147483647 h 219"/>
              <a:gd name="T62" fmla="*/ 1178986882 w 177"/>
              <a:gd name="T63" fmla="*/ 2147483647 h 219"/>
              <a:gd name="T64" fmla="*/ 985431946 w 177"/>
              <a:gd name="T65" fmla="*/ 2147483647 h 219"/>
              <a:gd name="T66" fmla="*/ 809466906 w 177"/>
              <a:gd name="T67" fmla="*/ 2147483647 h 219"/>
              <a:gd name="T68" fmla="*/ 615911970 w 177"/>
              <a:gd name="T69" fmla="*/ 2147483647 h 219"/>
              <a:gd name="T70" fmla="*/ 457536568 w 177"/>
              <a:gd name="T71" fmla="*/ 2147483647 h 219"/>
              <a:gd name="T72" fmla="*/ 263981632 w 177"/>
              <a:gd name="T73" fmla="*/ 2147483647 h 219"/>
              <a:gd name="T74" fmla="*/ 228734471 w 177"/>
              <a:gd name="T75" fmla="*/ 2147483647 h 219"/>
              <a:gd name="T76" fmla="*/ 246324108 w 177"/>
              <a:gd name="T77" fmla="*/ 2147483647 h 219"/>
              <a:gd name="T78" fmla="*/ 334340701 w 177"/>
              <a:gd name="T79" fmla="*/ 2061441471 h 219"/>
              <a:gd name="T80" fmla="*/ 439946671 w 177"/>
              <a:gd name="T81" fmla="*/ 1812673784 h 219"/>
              <a:gd name="T82" fmla="*/ 598254446 w 177"/>
              <a:gd name="T83" fmla="*/ 1581612158 h 219"/>
              <a:gd name="T84" fmla="*/ 791877009 w 177"/>
              <a:gd name="T85" fmla="*/ 1350618382 h 219"/>
              <a:gd name="T86" fmla="*/ 985431946 w 177"/>
              <a:gd name="T87" fmla="*/ 1155104579 h 219"/>
              <a:gd name="T88" fmla="*/ 1231756314 w 177"/>
              <a:gd name="T89" fmla="*/ 977432797 h 219"/>
              <a:gd name="T90" fmla="*/ 1478148048 w 177"/>
              <a:gd name="T91" fmla="*/ 799692904 h 219"/>
              <a:gd name="T92" fmla="*/ 1724472156 w 177"/>
              <a:gd name="T93" fmla="*/ 657501095 h 219"/>
              <a:gd name="T94" fmla="*/ 1988386162 w 177"/>
              <a:gd name="T95" fmla="*/ 515377395 h 219"/>
              <a:gd name="T96" fmla="*/ 2147483647 w 177"/>
              <a:gd name="T97" fmla="*/ 408733408 h 219"/>
              <a:gd name="T98" fmla="*/ 2147483647 w 177"/>
              <a:gd name="T99" fmla="*/ 302089681 h 219"/>
              <a:gd name="T100" fmla="*/ 2147483647 w 177"/>
              <a:gd name="T101" fmla="*/ 213287714 h 219"/>
              <a:gd name="T102" fmla="*/ 2147483647 w 177"/>
              <a:gd name="T103" fmla="*/ 159965721 h 219"/>
              <a:gd name="T104" fmla="*/ 2147483647 w 177"/>
              <a:gd name="T105" fmla="*/ 124417899 h 219"/>
              <a:gd name="T106" fmla="*/ 2147483647 w 177"/>
              <a:gd name="T107" fmla="*/ 35548083 h 219"/>
              <a:gd name="T108" fmla="*/ 2147483647 w 177"/>
              <a:gd name="T109" fmla="*/ 0 h 219"/>
              <a:gd name="T110" fmla="*/ 2147483647 w 177"/>
              <a:gd name="T111" fmla="*/ 35548083 h 219"/>
              <a:gd name="T112" fmla="*/ 2147483647 w 177"/>
              <a:gd name="T113" fmla="*/ 106643988 h 219"/>
              <a:gd name="T114" fmla="*/ 1953206627 w 177"/>
              <a:gd name="T115" fmla="*/ 195513803 h 219"/>
              <a:gd name="T116" fmla="*/ 1654113087 w 177"/>
              <a:gd name="T117" fmla="*/ 302089681 h 219"/>
              <a:gd name="T118" fmla="*/ 1372541818 w 177"/>
              <a:gd name="T119" fmla="*/ 462055401 h 219"/>
              <a:gd name="T120" fmla="*/ 1143807347 w 177"/>
              <a:gd name="T121" fmla="*/ 586473300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2" name="Freeform 593"/>
          <p:cNvSpPr>
            <a:spLocks/>
          </p:cNvSpPr>
          <p:nvPr/>
        </p:nvSpPr>
        <p:spPr bwMode="auto">
          <a:xfrm>
            <a:off x="6273800" y="1752600"/>
            <a:ext cx="30163" cy="46038"/>
          </a:xfrm>
          <a:custGeom>
            <a:avLst/>
            <a:gdLst>
              <a:gd name="T0" fmla="*/ 1750268401 w 115"/>
              <a:gd name="T1" fmla="*/ 1132060879 h 170"/>
              <a:gd name="T2" fmla="*/ 1804409675 w 115"/>
              <a:gd name="T3" fmla="*/ 1489588738 h 170"/>
              <a:gd name="T4" fmla="*/ 1768292498 w 115"/>
              <a:gd name="T5" fmla="*/ 1787491699 h 170"/>
              <a:gd name="T6" fmla="*/ 1641985854 w 115"/>
              <a:gd name="T7" fmla="*/ 2045718299 h 170"/>
              <a:gd name="T8" fmla="*/ 1443513838 w 115"/>
              <a:gd name="T9" fmla="*/ 2147483647 h 170"/>
              <a:gd name="T10" fmla="*/ 1227017726 w 115"/>
              <a:gd name="T11" fmla="*/ 2147483647 h 170"/>
              <a:gd name="T12" fmla="*/ 974335717 w 115"/>
              <a:gd name="T13" fmla="*/ 2147483647 h 170"/>
              <a:gd name="T14" fmla="*/ 703698331 w 115"/>
              <a:gd name="T15" fmla="*/ 2147483647 h 170"/>
              <a:gd name="T16" fmla="*/ 487202218 w 115"/>
              <a:gd name="T17" fmla="*/ 2147483647 h 170"/>
              <a:gd name="T18" fmla="*/ 451085304 w 115"/>
              <a:gd name="T19" fmla="*/ 2147483647 h 170"/>
              <a:gd name="T20" fmla="*/ 415036847 w 115"/>
              <a:gd name="T21" fmla="*/ 2147483647 h 170"/>
              <a:gd name="T22" fmla="*/ 415036847 w 115"/>
              <a:gd name="T23" fmla="*/ 2147483647 h 170"/>
              <a:gd name="T24" fmla="*/ 469109402 w 115"/>
              <a:gd name="T25" fmla="*/ 2147483647 h 170"/>
              <a:gd name="T26" fmla="*/ 505226316 w 115"/>
              <a:gd name="T27" fmla="*/ 2147483647 h 170"/>
              <a:gd name="T28" fmla="*/ 559367589 w 115"/>
              <a:gd name="T29" fmla="*/ 2147483647 h 170"/>
              <a:gd name="T30" fmla="*/ 613508863 w 115"/>
              <a:gd name="T31" fmla="*/ 2147483647 h 170"/>
              <a:gd name="T32" fmla="*/ 667650136 w 115"/>
              <a:gd name="T33" fmla="*/ 2147483647 h 170"/>
              <a:gd name="T34" fmla="*/ 956311620 w 115"/>
              <a:gd name="T35" fmla="*/ 2147483647 h 170"/>
              <a:gd name="T36" fmla="*/ 1245041823 w 115"/>
              <a:gd name="T37" fmla="*/ 2147483647 h 170"/>
              <a:gd name="T38" fmla="*/ 1497655112 w 115"/>
              <a:gd name="T39" fmla="*/ 2147483647 h 170"/>
              <a:gd name="T40" fmla="*/ 1750268401 w 115"/>
              <a:gd name="T41" fmla="*/ 2147483647 h 170"/>
              <a:gd name="T42" fmla="*/ 1912623240 w 115"/>
              <a:gd name="T43" fmla="*/ 2145019286 h 170"/>
              <a:gd name="T44" fmla="*/ 2038929885 w 115"/>
              <a:gd name="T45" fmla="*/ 1807366574 h 170"/>
              <a:gd name="T46" fmla="*/ 2075046799 w 115"/>
              <a:gd name="T47" fmla="*/ 1449838987 h 170"/>
              <a:gd name="T48" fmla="*/ 2002881428 w 115"/>
              <a:gd name="T49" fmla="*/ 1052634768 h 170"/>
              <a:gd name="T50" fmla="*/ 1822433772 w 115"/>
              <a:gd name="T51" fmla="*/ 774606682 h 170"/>
              <a:gd name="T52" fmla="*/ 1605937659 w 115"/>
              <a:gd name="T53" fmla="*/ 516380082 h 170"/>
              <a:gd name="T54" fmla="*/ 1299183097 w 115"/>
              <a:gd name="T55" fmla="*/ 297902961 h 170"/>
              <a:gd name="T56" fmla="*/ 992428796 w 115"/>
              <a:gd name="T57" fmla="*/ 158852223 h 170"/>
              <a:gd name="T58" fmla="*/ 667650136 w 115"/>
              <a:gd name="T59" fmla="*/ 39749751 h 170"/>
              <a:gd name="T60" fmla="*/ 378919933 w 115"/>
              <a:gd name="T61" fmla="*/ 0 h 170"/>
              <a:gd name="T62" fmla="*/ 162423821 w 115"/>
              <a:gd name="T63" fmla="*/ 19874875 h 170"/>
              <a:gd name="T64" fmla="*/ 0 w 115"/>
              <a:gd name="T65" fmla="*/ 99300987 h 170"/>
              <a:gd name="T66" fmla="*/ 270637386 w 115"/>
              <a:gd name="T67" fmla="*/ 198601974 h 170"/>
              <a:gd name="T68" fmla="*/ 541343492 w 115"/>
              <a:gd name="T69" fmla="*/ 258226600 h 170"/>
              <a:gd name="T70" fmla="*/ 775863702 w 115"/>
              <a:gd name="T71" fmla="*/ 317777837 h 170"/>
              <a:gd name="T72" fmla="*/ 1028476991 w 115"/>
              <a:gd name="T73" fmla="*/ 397204219 h 170"/>
              <a:gd name="T74" fmla="*/ 1263066183 w 115"/>
              <a:gd name="T75" fmla="*/ 516380082 h 170"/>
              <a:gd name="T76" fmla="*/ 1461537936 w 115"/>
              <a:gd name="T77" fmla="*/ 655430819 h 170"/>
              <a:gd name="T78" fmla="*/ 1641985854 w 115"/>
              <a:gd name="T79" fmla="*/ 854032794 h 170"/>
              <a:gd name="T80" fmla="*/ 1750268401 w 115"/>
              <a:gd name="T81" fmla="*/ 1132060879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3" name="Freeform 594"/>
          <p:cNvSpPr>
            <a:spLocks/>
          </p:cNvSpPr>
          <p:nvPr/>
        </p:nvSpPr>
        <p:spPr bwMode="auto">
          <a:xfrm>
            <a:off x="6169025" y="1743075"/>
            <a:ext cx="73025" cy="92075"/>
          </a:xfrm>
          <a:custGeom>
            <a:avLst/>
            <a:gdLst>
              <a:gd name="T0" fmla="*/ 1451967951 w 289"/>
              <a:gd name="T1" fmla="*/ 1163317141 h 352"/>
              <a:gd name="T2" fmla="*/ 774412690 w 289"/>
              <a:gd name="T3" fmla="*/ 1897147043 h 352"/>
              <a:gd name="T4" fmla="*/ 258137563 w 289"/>
              <a:gd name="T5" fmla="*/ 2147483647 h 352"/>
              <a:gd name="T6" fmla="*/ 0 w 289"/>
              <a:gd name="T7" fmla="*/ 2147483647 h 352"/>
              <a:gd name="T8" fmla="*/ 48396877 w 289"/>
              <a:gd name="T9" fmla="*/ 2147483647 h 352"/>
              <a:gd name="T10" fmla="*/ 161344063 w 289"/>
              <a:gd name="T11" fmla="*/ 2147483647 h 352"/>
              <a:gd name="T12" fmla="*/ 306534440 w 289"/>
              <a:gd name="T13" fmla="*/ 2147483647 h 352"/>
              <a:gd name="T14" fmla="*/ 500121441 w 289"/>
              <a:gd name="T15" fmla="*/ 2147483647 h 352"/>
              <a:gd name="T16" fmla="*/ 822809567 w 289"/>
              <a:gd name="T17" fmla="*/ 2147483647 h 352"/>
              <a:gd name="T18" fmla="*/ 1258380697 w 289"/>
              <a:gd name="T19" fmla="*/ 2147483647 h 352"/>
              <a:gd name="T20" fmla="*/ 1726258948 w 289"/>
              <a:gd name="T21" fmla="*/ 2147483647 h 352"/>
              <a:gd name="T22" fmla="*/ 2147483647 w 289"/>
              <a:gd name="T23" fmla="*/ 2147483647 h 352"/>
              <a:gd name="T24" fmla="*/ 2147483647 w 289"/>
              <a:gd name="T25" fmla="*/ 2147483647 h 352"/>
              <a:gd name="T26" fmla="*/ 2147483647 w 289"/>
              <a:gd name="T27" fmla="*/ 2147483647 h 352"/>
              <a:gd name="T28" fmla="*/ 2147483647 w 289"/>
              <a:gd name="T29" fmla="*/ 2147483647 h 352"/>
              <a:gd name="T30" fmla="*/ 2147483647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147483647 w 289"/>
              <a:gd name="T41" fmla="*/ 2147483647 h 352"/>
              <a:gd name="T42" fmla="*/ 2147483647 w 289"/>
              <a:gd name="T43" fmla="*/ 2147483647 h 352"/>
              <a:gd name="T44" fmla="*/ 2147483647 w 289"/>
              <a:gd name="T45" fmla="*/ 2147483647 h 352"/>
              <a:gd name="T46" fmla="*/ 2147483647 w 289"/>
              <a:gd name="T47" fmla="*/ 2147483647 h 352"/>
              <a:gd name="T48" fmla="*/ 2147483647 w 289"/>
              <a:gd name="T49" fmla="*/ 2147483647 h 352"/>
              <a:gd name="T50" fmla="*/ 1968243078 w 289"/>
              <a:gd name="T51" fmla="*/ 2147483647 h 352"/>
              <a:gd name="T52" fmla="*/ 1532671694 w 289"/>
              <a:gd name="T53" fmla="*/ 2147483647 h 352"/>
              <a:gd name="T54" fmla="*/ 1097036635 w 289"/>
              <a:gd name="T55" fmla="*/ 2147483647 h 352"/>
              <a:gd name="T56" fmla="*/ 726015813 w 289"/>
              <a:gd name="T57" fmla="*/ 2147483647 h 352"/>
              <a:gd name="T58" fmla="*/ 516275127 w 289"/>
              <a:gd name="T59" fmla="*/ 2147483647 h 352"/>
              <a:gd name="T60" fmla="*/ 435571131 w 289"/>
              <a:gd name="T61" fmla="*/ 2147483647 h 352"/>
              <a:gd name="T62" fmla="*/ 548518317 w 289"/>
              <a:gd name="T63" fmla="*/ 2147483647 h 352"/>
              <a:gd name="T64" fmla="*/ 726015813 w 289"/>
              <a:gd name="T65" fmla="*/ 2147483647 h 352"/>
              <a:gd name="T66" fmla="*/ 984153377 w 289"/>
              <a:gd name="T67" fmla="*/ 2147483647 h 352"/>
              <a:gd name="T68" fmla="*/ 1290687817 w 289"/>
              <a:gd name="T69" fmla="*/ 1843435668 h 352"/>
              <a:gd name="T70" fmla="*/ 1645618880 w 289"/>
              <a:gd name="T71" fmla="*/ 1467591534 h 352"/>
              <a:gd name="T72" fmla="*/ 2081190011 w 289"/>
              <a:gd name="T73" fmla="*/ 1055962399 h 352"/>
              <a:gd name="T74" fmla="*/ 2147483647 w 289"/>
              <a:gd name="T75" fmla="*/ 680118265 h 352"/>
              <a:gd name="T76" fmla="*/ 2147483647 w 289"/>
              <a:gd name="T77" fmla="*/ 357985769 h 352"/>
              <a:gd name="T78" fmla="*/ 2147483647 w 289"/>
              <a:gd name="T79" fmla="*/ 107354742 h 352"/>
              <a:gd name="T80" fmla="*/ 2147483647 w 289"/>
              <a:gd name="T81" fmla="*/ 0 h 352"/>
              <a:gd name="T82" fmla="*/ 2147483647 w 289"/>
              <a:gd name="T83" fmla="*/ 89496377 h 352"/>
              <a:gd name="T84" fmla="*/ 2147483647 w 289"/>
              <a:gd name="T85" fmla="*/ 322132496 h 352"/>
              <a:gd name="T86" fmla="*/ 2048946821 w 289"/>
              <a:gd name="T87" fmla="*/ 644333526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4" name="Freeform 595"/>
          <p:cNvSpPr>
            <a:spLocks/>
          </p:cNvSpPr>
          <p:nvPr/>
        </p:nvSpPr>
        <p:spPr bwMode="auto">
          <a:xfrm>
            <a:off x="6272213" y="1739900"/>
            <a:ext cx="65087" cy="63500"/>
          </a:xfrm>
          <a:custGeom>
            <a:avLst/>
            <a:gdLst>
              <a:gd name="T0" fmla="*/ 2147483647 w 252"/>
              <a:gd name="T1" fmla="*/ 1420505538 h 235"/>
              <a:gd name="T2" fmla="*/ 2147483647 w 252"/>
              <a:gd name="T3" fmla="*/ 1677007168 h 235"/>
              <a:gd name="T4" fmla="*/ 2147483647 w 252"/>
              <a:gd name="T5" fmla="*/ 1972936623 h 235"/>
              <a:gd name="T6" fmla="*/ 2147483647 w 252"/>
              <a:gd name="T7" fmla="*/ 2147483647 h 235"/>
              <a:gd name="T8" fmla="*/ 2147483647 w 252"/>
              <a:gd name="T9" fmla="*/ 2147483647 h 235"/>
              <a:gd name="T10" fmla="*/ 2147483647 w 252"/>
              <a:gd name="T11" fmla="*/ 2147483647 h 235"/>
              <a:gd name="T12" fmla="*/ 2147483647 w 252"/>
              <a:gd name="T13" fmla="*/ 2147483647 h 235"/>
              <a:gd name="T14" fmla="*/ 2147483647 w 252"/>
              <a:gd name="T15" fmla="*/ 2147483647 h 235"/>
              <a:gd name="T16" fmla="*/ 2147483647 w 252"/>
              <a:gd name="T17" fmla="*/ 2147483647 h 235"/>
              <a:gd name="T18" fmla="*/ 2147483647 w 252"/>
              <a:gd name="T19" fmla="*/ 2147483647 h 235"/>
              <a:gd name="T20" fmla="*/ 2147483647 w 252"/>
              <a:gd name="T21" fmla="*/ 2147483647 h 235"/>
              <a:gd name="T22" fmla="*/ 2147483647 w 252"/>
              <a:gd name="T23" fmla="*/ 2147483647 h 235"/>
              <a:gd name="T24" fmla="*/ 2147483647 w 252"/>
              <a:gd name="T25" fmla="*/ 2147483647 h 235"/>
              <a:gd name="T26" fmla="*/ 2147483647 w 252"/>
              <a:gd name="T27" fmla="*/ 2147483647 h 235"/>
              <a:gd name="T28" fmla="*/ 2147483647 w 252"/>
              <a:gd name="T29" fmla="*/ 2147483647 h 235"/>
              <a:gd name="T30" fmla="*/ 2147483647 w 252"/>
              <a:gd name="T31" fmla="*/ 2147483647 h 235"/>
              <a:gd name="T32" fmla="*/ 2147483647 w 252"/>
              <a:gd name="T33" fmla="*/ 2147483647 h 235"/>
              <a:gd name="T34" fmla="*/ 2147483647 w 252"/>
              <a:gd name="T35" fmla="*/ 2147483647 h 235"/>
              <a:gd name="T36" fmla="*/ 2147483647 w 252"/>
              <a:gd name="T37" fmla="*/ 2147483647 h 235"/>
              <a:gd name="T38" fmla="*/ 2147483647 w 252"/>
              <a:gd name="T39" fmla="*/ 2147483647 h 235"/>
              <a:gd name="T40" fmla="*/ 2147483647 w 252"/>
              <a:gd name="T41" fmla="*/ 2147483647 h 235"/>
              <a:gd name="T42" fmla="*/ 2147483647 w 252"/>
              <a:gd name="T43" fmla="*/ 2147483647 h 235"/>
              <a:gd name="T44" fmla="*/ 2147483647 w 252"/>
              <a:gd name="T45" fmla="*/ 2147483647 h 235"/>
              <a:gd name="T46" fmla="*/ 2147483647 w 252"/>
              <a:gd name="T47" fmla="*/ 2147483647 h 235"/>
              <a:gd name="T48" fmla="*/ 2147483647 w 252"/>
              <a:gd name="T49" fmla="*/ 2147483647 h 235"/>
              <a:gd name="T50" fmla="*/ 2147483647 w 252"/>
              <a:gd name="T51" fmla="*/ 2147483647 h 235"/>
              <a:gd name="T52" fmla="*/ 2147483647 w 252"/>
              <a:gd name="T53" fmla="*/ 2130794921 h 235"/>
              <a:gd name="T54" fmla="*/ 2147483647 w 252"/>
              <a:gd name="T55" fmla="*/ 1677007168 h 235"/>
              <a:gd name="T56" fmla="*/ 2147483647 w 252"/>
              <a:gd name="T57" fmla="*/ 1282434381 h 235"/>
              <a:gd name="T58" fmla="*/ 2147483647 w 252"/>
              <a:gd name="T59" fmla="*/ 1065360847 h 235"/>
              <a:gd name="T60" fmla="*/ 2147483647 w 252"/>
              <a:gd name="T61" fmla="*/ 887861594 h 235"/>
              <a:gd name="T62" fmla="*/ 2147483647 w 252"/>
              <a:gd name="T63" fmla="*/ 710289383 h 235"/>
              <a:gd name="T64" fmla="*/ 2147483647 w 252"/>
              <a:gd name="T65" fmla="*/ 572144998 h 235"/>
              <a:gd name="T66" fmla="*/ 2147483647 w 252"/>
              <a:gd name="T67" fmla="*/ 434073840 h 235"/>
              <a:gd name="T68" fmla="*/ 2147483647 w 252"/>
              <a:gd name="T69" fmla="*/ 335430509 h 235"/>
              <a:gd name="T70" fmla="*/ 1878071438 w 252"/>
              <a:gd name="T71" fmla="*/ 236787447 h 235"/>
              <a:gd name="T72" fmla="*/ 1550661357 w 252"/>
              <a:gd name="T73" fmla="*/ 138071157 h 235"/>
              <a:gd name="T74" fmla="*/ 1257806792 w 252"/>
              <a:gd name="T75" fmla="*/ 78929149 h 235"/>
              <a:gd name="T76" fmla="*/ 982096710 w 252"/>
              <a:gd name="T77" fmla="*/ 39428096 h 235"/>
              <a:gd name="T78" fmla="*/ 723664127 w 252"/>
              <a:gd name="T79" fmla="*/ 0 h 235"/>
              <a:gd name="T80" fmla="*/ 482442924 w 252"/>
              <a:gd name="T81" fmla="*/ 0 h 235"/>
              <a:gd name="T82" fmla="*/ 292921202 w 252"/>
              <a:gd name="T83" fmla="*/ 0 h 235"/>
              <a:gd name="T84" fmla="*/ 137821723 w 252"/>
              <a:gd name="T85" fmla="*/ 19713913 h 235"/>
              <a:gd name="T86" fmla="*/ 51699741 w 252"/>
              <a:gd name="T87" fmla="*/ 59215236 h 235"/>
              <a:gd name="T88" fmla="*/ 0 w 252"/>
              <a:gd name="T89" fmla="*/ 98643062 h 235"/>
              <a:gd name="T90" fmla="*/ 172310601 w 252"/>
              <a:gd name="T91" fmla="*/ 138071157 h 235"/>
              <a:gd name="T92" fmla="*/ 379043184 w 252"/>
              <a:gd name="T93" fmla="*/ 157858298 h 235"/>
              <a:gd name="T94" fmla="*/ 568564647 w 252"/>
              <a:gd name="T95" fmla="*/ 217000306 h 235"/>
              <a:gd name="T96" fmla="*/ 792574989 w 252"/>
              <a:gd name="T97" fmla="*/ 256501360 h 235"/>
              <a:gd name="T98" fmla="*/ 1033796450 w 252"/>
              <a:gd name="T99" fmla="*/ 295929455 h 235"/>
              <a:gd name="T100" fmla="*/ 1257806792 w 252"/>
              <a:gd name="T101" fmla="*/ 335430509 h 235"/>
              <a:gd name="T102" fmla="*/ 1499028253 w 252"/>
              <a:gd name="T103" fmla="*/ 394572787 h 235"/>
              <a:gd name="T104" fmla="*/ 1757460836 w 252"/>
              <a:gd name="T105" fmla="*/ 453787753 h 235"/>
              <a:gd name="T106" fmla="*/ 1981404282 w 252"/>
              <a:gd name="T107" fmla="*/ 552431085 h 235"/>
              <a:gd name="T108" fmla="*/ 2147483647 w 252"/>
              <a:gd name="T109" fmla="*/ 631360234 h 235"/>
              <a:gd name="T110" fmla="*/ 2147483647 w 252"/>
              <a:gd name="T111" fmla="*/ 730003296 h 235"/>
              <a:gd name="T112" fmla="*/ 2147483647 w 252"/>
              <a:gd name="T113" fmla="*/ 848360540 h 235"/>
              <a:gd name="T114" fmla="*/ 2147483647 w 252"/>
              <a:gd name="T115" fmla="*/ 966717785 h 235"/>
              <a:gd name="T116" fmla="*/ 2147483647 w 252"/>
              <a:gd name="T117" fmla="*/ 1085147987 h 235"/>
              <a:gd name="T118" fmla="*/ 2147483647 w 252"/>
              <a:gd name="T119" fmla="*/ 1262720468 h 235"/>
              <a:gd name="T120" fmla="*/ 2147483647 w 252"/>
              <a:gd name="T121" fmla="*/ 1420505538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5" name="Freeform 596"/>
          <p:cNvSpPr>
            <a:spLocks/>
          </p:cNvSpPr>
          <p:nvPr/>
        </p:nvSpPr>
        <p:spPr bwMode="auto">
          <a:xfrm>
            <a:off x="6145213" y="1773238"/>
            <a:ext cx="26987" cy="58737"/>
          </a:xfrm>
          <a:custGeom>
            <a:avLst/>
            <a:gdLst>
              <a:gd name="T0" fmla="*/ 0 w 103"/>
              <a:gd name="T1" fmla="*/ 2147483647 h 220"/>
              <a:gd name="T2" fmla="*/ 0 w 103"/>
              <a:gd name="T3" fmla="*/ 2147483647 h 220"/>
              <a:gd name="T4" fmla="*/ 71944198 w 103"/>
              <a:gd name="T5" fmla="*/ 2147483647 h 220"/>
              <a:gd name="T6" fmla="*/ 215832856 w 103"/>
              <a:gd name="T7" fmla="*/ 2147483647 h 220"/>
              <a:gd name="T8" fmla="*/ 395693350 w 103"/>
              <a:gd name="T9" fmla="*/ 2147483647 h 220"/>
              <a:gd name="T10" fmla="*/ 629512124 w 103"/>
              <a:gd name="T11" fmla="*/ 2147483647 h 220"/>
              <a:gd name="T12" fmla="*/ 899302998 w 103"/>
              <a:gd name="T13" fmla="*/ 2147483647 h 220"/>
              <a:gd name="T14" fmla="*/ 1187148698 w 103"/>
              <a:gd name="T15" fmla="*/ 2147483647 h 220"/>
              <a:gd name="T16" fmla="*/ 1492911670 w 103"/>
              <a:gd name="T17" fmla="*/ 2147483647 h 220"/>
              <a:gd name="T18" fmla="*/ 1600827966 w 103"/>
              <a:gd name="T19" fmla="*/ 2147483647 h 220"/>
              <a:gd name="T20" fmla="*/ 1690758345 w 103"/>
              <a:gd name="T21" fmla="*/ 2147483647 h 220"/>
              <a:gd name="T22" fmla="*/ 1762702543 w 103"/>
              <a:gd name="T23" fmla="*/ 2147483647 h 220"/>
              <a:gd name="T24" fmla="*/ 1798674642 w 103"/>
              <a:gd name="T25" fmla="*/ 2147483647 h 220"/>
              <a:gd name="T26" fmla="*/ 1798674642 w 103"/>
              <a:gd name="T27" fmla="*/ 2147483647 h 220"/>
              <a:gd name="T28" fmla="*/ 1780688723 w 103"/>
              <a:gd name="T29" fmla="*/ 2147483647 h 220"/>
              <a:gd name="T30" fmla="*/ 1726730444 w 103"/>
              <a:gd name="T31" fmla="*/ 2147483647 h 220"/>
              <a:gd name="T32" fmla="*/ 1636800065 w 103"/>
              <a:gd name="T33" fmla="*/ 2147483647 h 220"/>
              <a:gd name="T34" fmla="*/ 1331037093 w 103"/>
              <a:gd name="T35" fmla="*/ 2147483647 h 220"/>
              <a:gd name="T36" fmla="*/ 1043260302 w 103"/>
              <a:gd name="T37" fmla="*/ 2147483647 h 220"/>
              <a:gd name="T38" fmla="*/ 809372619 w 103"/>
              <a:gd name="T39" fmla="*/ 2147483647 h 220"/>
              <a:gd name="T40" fmla="*/ 647498305 w 103"/>
              <a:gd name="T41" fmla="*/ 2147483647 h 220"/>
              <a:gd name="T42" fmla="*/ 539581746 w 103"/>
              <a:gd name="T43" fmla="*/ 2147483647 h 220"/>
              <a:gd name="T44" fmla="*/ 485623729 w 103"/>
              <a:gd name="T45" fmla="*/ 2147483647 h 220"/>
              <a:gd name="T46" fmla="*/ 485623729 w 103"/>
              <a:gd name="T47" fmla="*/ 1960247255 h 220"/>
              <a:gd name="T48" fmla="*/ 575553845 w 103"/>
              <a:gd name="T49" fmla="*/ 1579602928 h 220"/>
              <a:gd name="T50" fmla="*/ 701456322 w 103"/>
              <a:gd name="T51" fmla="*/ 1313151872 h 220"/>
              <a:gd name="T52" fmla="*/ 917289178 w 103"/>
              <a:gd name="T53" fmla="*/ 1065732939 h 220"/>
              <a:gd name="T54" fmla="*/ 1133190418 w 103"/>
              <a:gd name="T55" fmla="*/ 818314006 h 220"/>
              <a:gd name="T56" fmla="*/ 1384995373 w 103"/>
              <a:gd name="T57" fmla="*/ 589998748 h 220"/>
              <a:gd name="T58" fmla="*/ 1600827966 w 103"/>
              <a:gd name="T59" fmla="*/ 399676717 h 220"/>
              <a:gd name="T60" fmla="*/ 1762702543 w 103"/>
              <a:gd name="T61" fmla="*/ 228386543 h 220"/>
              <a:gd name="T62" fmla="*/ 1852632921 w 103"/>
              <a:gd name="T63" fmla="*/ 95161149 h 220"/>
              <a:gd name="T64" fmla="*/ 1852632921 w 103"/>
              <a:gd name="T65" fmla="*/ 0 h 220"/>
              <a:gd name="T66" fmla="*/ 1654786246 w 103"/>
              <a:gd name="T67" fmla="*/ 76128759 h 220"/>
              <a:gd name="T68" fmla="*/ 1384995373 w 103"/>
              <a:gd name="T69" fmla="*/ 228386543 h 220"/>
              <a:gd name="T70" fmla="*/ 1097218319 w 103"/>
              <a:gd name="T71" fmla="*/ 475805476 h 220"/>
              <a:gd name="T72" fmla="*/ 791386701 w 103"/>
              <a:gd name="T73" fmla="*/ 761217370 h 220"/>
              <a:gd name="T74" fmla="*/ 521595828 w 103"/>
              <a:gd name="T75" fmla="*/ 1084765061 h 220"/>
              <a:gd name="T76" fmla="*/ 287777054 w 103"/>
              <a:gd name="T77" fmla="*/ 1465409656 h 220"/>
              <a:gd name="T78" fmla="*/ 107916297 w 103"/>
              <a:gd name="T79" fmla="*/ 1865086106 h 220"/>
              <a:gd name="T80" fmla="*/ 0 w 103"/>
              <a:gd name="T81" fmla="*/ 2147483647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6" name="Freeform 597"/>
          <p:cNvSpPr>
            <a:spLocks/>
          </p:cNvSpPr>
          <p:nvPr/>
        </p:nvSpPr>
        <p:spPr bwMode="auto">
          <a:xfrm>
            <a:off x="6324600" y="1736725"/>
            <a:ext cx="57150" cy="74613"/>
          </a:xfrm>
          <a:custGeom>
            <a:avLst/>
            <a:gdLst>
              <a:gd name="T0" fmla="*/ 2147483647 w 220"/>
              <a:gd name="T1" fmla="*/ 1999669593 h 288"/>
              <a:gd name="T2" fmla="*/ 2147483647 w 220"/>
              <a:gd name="T3" fmla="*/ 2147483647 h 288"/>
              <a:gd name="T4" fmla="*/ 2147483647 w 220"/>
              <a:gd name="T5" fmla="*/ 2147483647 h 288"/>
              <a:gd name="T6" fmla="*/ 2147483647 w 220"/>
              <a:gd name="T7" fmla="*/ 2147483647 h 288"/>
              <a:gd name="T8" fmla="*/ 2147483647 w 220"/>
              <a:gd name="T9" fmla="*/ 2147483647 h 288"/>
              <a:gd name="T10" fmla="*/ 2147483647 w 220"/>
              <a:gd name="T11" fmla="*/ 2147483647 h 288"/>
              <a:gd name="T12" fmla="*/ 2147483647 w 220"/>
              <a:gd name="T13" fmla="*/ 2147483647 h 288"/>
              <a:gd name="T14" fmla="*/ 2147483647 w 220"/>
              <a:gd name="T15" fmla="*/ 2147483647 h 288"/>
              <a:gd name="T16" fmla="*/ 2015953261 w 220"/>
              <a:gd name="T17" fmla="*/ 2147483647 h 288"/>
              <a:gd name="T18" fmla="*/ 1928294513 w 220"/>
              <a:gd name="T19" fmla="*/ 2147483647 h 288"/>
              <a:gd name="T20" fmla="*/ 1875726125 w 220"/>
              <a:gd name="T21" fmla="*/ 2147483647 h 288"/>
              <a:gd name="T22" fmla="*/ 1910749203 w 220"/>
              <a:gd name="T23" fmla="*/ 2147483647 h 288"/>
              <a:gd name="T24" fmla="*/ 2050976340 w 220"/>
              <a:gd name="T25" fmla="*/ 2147483647 h 288"/>
              <a:gd name="T26" fmla="*/ 2147483647 w 220"/>
              <a:gd name="T27" fmla="*/ 2147483647 h 288"/>
              <a:gd name="T28" fmla="*/ 2147483647 w 220"/>
              <a:gd name="T29" fmla="*/ 2147483647 h 288"/>
              <a:gd name="T30" fmla="*/ 2147483647 w 220"/>
              <a:gd name="T31" fmla="*/ 2147483647 h 288"/>
              <a:gd name="T32" fmla="*/ 2147483647 w 220"/>
              <a:gd name="T33" fmla="*/ 2147483647 h 288"/>
              <a:gd name="T34" fmla="*/ 2147483647 w 220"/>
              <a:gd name="T35" fmla="*/ 2147483647 h 288"/>
              <a:gd name="T36" fmla="*/ 2147483647 w 220"/>
              <a:gd name="T37" fmla="*/ 2147483647 h 288"/>
              <a:gd name="T38" fmla="*/ 2147483647 w 220"/>
              <a:gd name="T39" fmla="*/ 2147483647 h 288"/>
              <a:gd name="T40" fmla="*/ 2147483647 w 220"/>
              <a:gd name="T41" fmla="*/ 1930134681 h 288"/>
              <a:gd name="T42" fmla="*/ 2147483647 w 220"/>
              <a:gd name="T43" fmla="*/ 1495406441 h 288"/>
              <a:gd name="T44" fmla="*/ 2147483647 w 220"/>
              <a:gd name="T45" fmla="*/ 1217198916 h 288"/>
              <a:gd name="T46" fmla="*/ 2147483647 w 220"/>
              <a:gd name="T47" fmla="*/ 973759237 h 288"/>
              <a:gd name="T48" fmla="*/ 1910749203 w 220"/>
              <a:gd name="T49" fmla="*/ 747703091 h 288"/>
              <a:gd name="T50" fmla="*/ 1454976655 w 220"/>
              <a:gd name="T51" fmla="*/ 504263411 h 288"/>
              <a:gd name="T52" fmla="*/ 1034294725 w 220"/>
              <a:gd name="T53" fmla="*/ 295591058 h 288"/>
              <a:gd name="T54" fmla="*/ 631090565 w 220"/>
              <a:gd name="T55" fmla="*/ 121753390 h 288"/>
              <a:gd name="T56" fmla="*/ 315545153 w 220"/>
              <a:gd name="T57" fmla="*/ 17383793 h 288"/>
              <a:gd name="T58" fmla="*/ 70113698 w 220"/>
              <a:gd name="T59" fmla="*/ 0 h 288"/>
              <a:gd name="T60" fmla="*/ 157772706 w 220"/>
              <a:gd name="T61" fmla="*/ 121753390 h 288"/>
              <a:gd name="T62" fmla="*/ 543431557 w 220"/>
              <a:gd name="T63" fmla="*/ 312974850 h 288"/>
              <a:gd name="T64" fmla="*/ 946635717 w 220"/>
              <a:gd name="T65" fmla="*/ 504263411 h 288"/>
              <a:gd name="T66" fmla="*/ 1349839878 w 220"/>
              <a:gd name="T67" fmla="*/ 695551972 h 288"/>
              <a:gd name="T68" fmla="*/ 1770521807 w 220"/>
              <a:gd name="T69" fmla="*/ 921607859 h 288"/>
              <a:gd name="T70" fmla="*/ 2147483647 w 220"/>
              <a:gd name="T71" fmla="*/ 1147664005 h 288"/>
              <a:gd name="T72" fmla="*/ 2147483647 w 220"/>
              <a:gd name="T73" fmla="*/ 1425871270 h 288"/>
              <a:gd name="T74" fmla="*/ 2147483647 w 220"/>
              <a:gd name="T75" fmla="*/ 1704078535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7" name="Freeform 598"/>
          <p:cNvSpPr>
            <a:spLocks/>
          </p:cNvSpPr>
          <p:nvPr/>
        </p:nvSpPr>
        <p:spPr bwMode="auto">
          <a:xfrm>
            <a:off x="6270625" y="1852613"/>
            <a:ext cx="214313" cy="130175"/>
          </a:xfrm>
          <a:custGeom>
            <a:avLst/>
            <a:gdLst>
              <a:gd name="T0" fmla="*/ 1132946847 w 1070"/>
              <a:gd name="T1" fmla="*/ 0 h 844"/>
              <a:gd name="T2" fmla="*/ 2147483647 w 1070"/>
              <a:gd name="T3" fmla="*/ 711804766 h 844"/>
              <a:gd name="T4" fmla="*/ 2147483647 w 1070"/>
              <a:gd name="T5" fmla="*/ 2147483647 h 844"/>
              <a:gd name="T6" fmla="*/ 0 w 1070"/>
              <a:gd name="T7" fmla="*/ 2147483647 h 844"/>
              <a:gd name="T8" fmla="*/ 1132946847 w 1070"/>
              <a:gd name="T9" fmla="*/ 0 h 8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0"/>
              <a:gd name="T16" fmla="*/ 0 h 844"/>
              <a:gd name="T17" fmla="*/ 1070 w 1070"/>
              <a:gd name="T18" fmla="*/ 844 h 8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0" h="844">
                <a:moveTo>
                  <a:pt x="141" y="0"/>
                </a:moveTo>
                <a:lnTo>
                  <a:pt x="1070" y="194"/>
                </a:lnTo>
                <a:lnTo>
                  <a:pt x="919" y="844"/>
                </a:lnTo>
                <a:lnTo>
                  <a:pt x="0" y="624"/>
                </a:lnTo>
                <a:lnTo>
                  <a:pt x="141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8" name="Freeform 599"/>
          <p:cNvSpPr>
            <a:spLocks/>
          </p:cNvSpPr>
          <p:nvPr/>
        </p:nvSpPr>
        <p:spPr bwMode="auto">
          <a:xfrm>
            <a:off x="6288088" y="1855788"/>
            <a:ext cx="165100" cy="52387"/>
          </a:xfrm>
          <a:custGeom>
            <a:avLst/>
            <a:gdLst>
              <a:gd name="T0" fmla="*/ 794624486 w 819"/>
              <a:gd name="T1" fmla="*/ 0 h 333"/>
              <a:gd name="T2" fmla="*/ 2147483647 w 819"/>
              <a:gd name="T3" fmla="*/ 541187600 h 333"/>
              <a:gd name="T4" fmla="*/ 1409022062 w 819"/>
              <a:gd name="T5" fmla="*/ 381556231 h 333"/>
              <a:gd name="T6" fmla="*/ 0 w 819"/>
              <a:gd name="T7" fmla="*/ 1296528695 h 333"/>
              <a:gd name="T8" fmla="*/ 794624486 w 819"/>
              <a:gd name="T9" fmla="*/ 0 h 3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9"/>
              <a:gd name="T16" fmla="*/ 0 h 333"/>
              <a:gd name="T17" fmla="*/ 819 w 819"/>
              <a:gd name="T18" fmla="*/ 333 h 3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9" h="333">
                <a:moveTo>
                  <a:pt x="97" y="0"/>
                </a:moveTo>
                <a:lnTo>
                  <a:pt x="819" y="139"/>
                </a:lnTo>
                <a:lnTo>
                  <a:pt x="172" y="98"/>
                </a:lnTo>
                <a:lnTo>
                  <a:pt x="0" y="333"/>
                </a:lnTo>
                <a:lnTo>
                  <a:pt x="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9" name="Freeform 600"/>
          <p:cNvSpPr>
            <a:spLocks/>
          </p:cNvSpPr>
          <p:nvPr/>
        </p:nvSpPr>
        <p:spPr bwMode="auto">
          <a:xfrm>
            <a:off x="6248400" y="2009775"/>
            <a:ext cx="217488" cy="47625"/>
          </a:xfrm>
          <a:custGeom>
            <a:avLst/>
            <a:gdLst>
              <a:gd name="T0" fmla="*/ 275364107 w 1083"/>
              <a:gd name="T1" fmla="*/ 0 h 306"/>
              <a:gd name="T2" fmla="*/ 2147483647 w 1083"/>
              <a:gd name="T3" fmla="*/ 983960670 h 306"/>
              <a:gd name="T4" fmla="*/ 2147483647 w 1083"/>
              <a:gd name="T5" fmla="*/ 1153618196 h 306"/>
              <a:gd name="T6" fmla="*/ 0 w 1083"/>
              <a:gd name="T7" fmla="*/ 105563614 h 306"/>
              <a:gd name="T8" fmla="*/ 275364107 w 1083"/>
              <a:gd name="T9" fmla="*/ 0 h 3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3"/>
              <a:gd name="T16" fmla="*/ 0 h 306"/>
              <a:gd name="T17" fmla="*/ 1083 w 1083"/>
              <a:gd name="T18" fmla="*/ 306 h 3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3" h="306">
                <a:moveTo>
                  <a:pt x="34" y="0"/>
                </a:moveTo>
                <a:lnTo>
                  <a:pt x="1083" y="261"/>
                </a:lnTo>
                <a:lnTo>
                  <a:pt x="1055" y="306"/>
                </a:lnTo>
                <a:lnTo>
                  <a:pt x="0" y="28"/>
                </a:lnTo>
                <a:lnTo>
                  <a:pt x="34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0" name="Freeform 601"/>
          <p:cNvSpPr>
            <a:spLocks/>
          </p:cNvSpPr>
          <p:nvPr/>
        </p:nvSpPr>
        <p:spPr bwMode="auto">
          <a:xfrm>
            <a:off x="6227763" y="2024063"/>
            <a:ext cx="219075" cy="47625"/>
          </a:xfrm>
          <a:custGeom>
            <a:avLst/>
            <a:gdLst>
              <a:gd name="T0" fmla="*/ 318392893 w 1088"/>
              <a:gd name="T1" fmla="*/ 0 h 311"/>
              <a:gd name="T2" fmla="*/ 2147483647 w 1088"/>
              <a:gd name="T3" fmla="*/ 933675415 h 311"/>
              <a:gd name="T4" fmla="*/ 2147483647 w 1088"/>
              <a:gd name="T5" fmla="*/ 1116822635 h 311"/>
              <a:gd name="T6" fmla="*/ 0 w 1088"/>
              <a:gd name="T7" fmla="*/ 122105906 h 311"/>
              <a:gd name="T8" fmla="*/ 318392893 w 1088"/>
              <a:gd name="T9" fmla="*/ 0 h 3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8"/>
              <a:gd name="T16" fmla="*/ 0 h 311"/>
              <a:gd name="T17" fmla="*/ 1088 w 1088"/>
              <a:gd name="T18" fmla="*/ 311 h 3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8" h="311">
                <a:moveTo>
                  <a:pt x="39" y="0"/>
                </a:moveTo>
                <a:lnTo>
                  <a:pt x="1088" y="260"/>
                </a:lnTo>
                <a:lnTo>
                  <a:pt x="1055" y="311"/>
                </a:lnTo>
                <a:lnTo>
                  <a:pt x="0" y="34"/>
                </a:lnTo>
                <a:lnTo>
                  <a:pt x="39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1" name="Freeform 602"/>
          <p:cNvSpPr>
            <a:spLocks/>
          </p:cNvSpPr>
          <p:nvPr/>
        </p:nvSpPr>
        <p:spPr bwMode="auto">
          <a:xfrm>
            <a:off x="6262688" y="2068513"/>
            <a:ext cx="31750" cy="11112"/>
          </a:xfrm>
          <a:custGeom>
            <a:avLst/>
            <a:gdLst>
              <a:gd name="T0" fmla="*/ 116113041 w 164"/>
              <a:gd name="T1" fmla="*/ 3668040 h 72"/>
              <a:gd name="T2" fmla="*/ 152393805 w 164"/>
              <a:gd name="T3" fmla="*/ 3668040 h 72"/>
              <a:gd name="T4" fmla="*/ 253964572 w 164"/>
              <a:gd name="T5" fmla="*/ 0 h 72"/>
              <a:gd name="T6" fmla="*/ 391816102 w 164"/>
              <a:gd name="T7" fmla="*/ 0 h 72"/>
              <a:gd name="T8" fmla="*/ 565985761 w 164"/>
              <a:gd name="T9" fmla="*/ 7360002 h 72"/>
              <a:gd name="T10" fmla="*/ 754622578 w 164"/>
              <a:gd name="T11" fmla="*/ 25724280 h 72"/>
              <a:gd name="T12" fmla="*/ 928754872 w 164"/>
              <a:gd name="T13" fmla="*/ 62500524 h 72"/>
              <a:gd name="T14" fmla="*/ 1081148483 w 164"/>
              <a:gd name="T15" fmla="*/ 113949084 h 72"/>
              <a:gd name="T16" fmla="*/ 1189990581 w 164"/>
              <a:gd name="T17" fmla="*/ 187477651 h 72"/>
              <a:gd name="T18" fmla="*/ 1189990581 w 164"/>
              <a:gd name="T19" fmla="*/ 191145692 h 72"/>
              <a:gd name="T20" fmla="*/ 1189990581 w 164"/>
              <a:gd name="T21" fmla="*/ 209533737 h 72"/>
              <a:gd name="T22" fmla="*/ 1182719444 w 164"/>
              <a:gd name="T23" fmla="*/ 227921936 h 72"/>
              <a:gd name="T24" fmla="*/ 1168214534 w 164"/>
              <a:gd name="T25" fmla="*/ 246286214 h 72"/>
              <a:gd name="T26" fmla="*/ 1131933963 w 164"/>
              <a:gd name="T27" fmla="*/ 261006218 h 72"/>
              <a:gd name="T28" fmla="*/ 1081148483 w 164"/>
              <a:gd name="T29" fmla="*/ 264674259 h 72"/>
              <a:gd name="T30" fmla="*/ 1001316012 w 164"/>
              <a:gd name="T31" fmla="*/ 261006218 h 72"/>
              <a:gd name="T32" fmla="*/ 899745245 w 164"/>
              <a:gd name="T33" fmla="*/ 238949979 h 72"/>
              <a:gd name="T34" fmla="*/ 899745245 w 164"/>
              <a:gd name="T35" fmla="*/ 231589976 h 72"/>
              <a:gd name="T36" fmla="*/ 892511666 w 164"/>
              <a:gd name="T37" fmla="*/ 216893739 h 72"/>
              <a:gd name="T38" fmla="*/ 870735813 w 164"/>
              <a:gd name="T39" fmla="*/ 191145692 h 72"/>
              <a:gd name="T40" fmla="*/ 819950332 w 164"/>
              <a:gd name="T41" fmla="*/ 165421412 h 72"/>
              <a:gd name="T42" fmla="*/ 725613145 w 164"/>
              <a:gd name="T43" fmla="*/ 139697132 h 72"/>
              <a:gd name="T44" fmla="*/ 587724056 w 164"/>
              <a:gd name="T45" fmla="*/ 117640892 h 72"/>
              <a:gd name="T46" fmla="*/ 399087239 w 164"/>
              <a:gd name="T47" fmla="*/ 106612849 h 72"/>
              <a:gd name="T48" fmla="*/ 145122668 w 164"/>
              <a:gd name="T49" fmla="*/ 106612849 h 72"/>
              <a:gd name="T50" fmla="*/ 130617951 w 164"/>
              <a:gd name="T51" fmla="*/ 106612849 h 72"/>
              <a:gd name="T52" fmla="*/ 101570767 w 164"/>
              <a:gd name="T53" fmla="*/ 99252847 h 72"/>
              <a:gd name="T54" fmla="*/ 65290197 w 164"/>
              <a:gd name="T55" fmla="*/ 91892845 h 72"/>
              <a:gd name="T56" fmla="*/ 29009627 w 164"/>
              <a:gd name="T57" fmla="*/ 80864802 h 72"/>
              <a:gd name="T58" fmla="*/ 0 w 164"/>
              <a:gd name="T59" fmla="*/ 66168565 h 72"/>
              <a:gd name="T60" fmla="*/ 0 w 164"/>
              <a:gd name="T61" fmla="*/ 51472327 h 72"/>
              <a:gd name="T62" fmla="*/ 36280570 w 164"/>
              <a:gd name="T63" fmla="*/ 25724280 h 72"/>
              <a:gd name="T64" fmla="*/ 116113041 w 164"/>
              <a:gd name="T65" fmla="*/ 3668040 h 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4"/>
              <a:gd name="T100" fmla="*/ 0 h 72"/>
              <a:gd name="T101" fmla="*/ 164 w 164"/>
              <a:gd name="T102" fmla="*/ 72 h 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4" h="72">
                <a:moveTo>
                  <a:pt x="16" y="1"/>
                </a:moveTo>
                <a:lnTo>
                  <a:pt x="21" y="1"/>
                </a:lnTo>
                <a:lnTo>
                  <a:pt x="35" y="0"/>
                </a:lnTo>
                <a:lnTo>
                  <a:pt x="54" y="0"/>
                </a:lnTo>
                <a:lnTo>
                  <a:pt x="78" y="2"/>
                </a:lnTo>
                <a:lnTo>
                  <a:pt x="104" y="7"/>
                </a:lnTo>
                <a:lnTo>
                  <a:pt x="128" y="17"/>
                </a:lnTo>
                <a:lnTo>
                  <a:pt x="149" y="31"/>
                </a:lnTo>
                <a:lnTo>
                  <a:pt x="164" y="51"/>
                </a:lnTo>
                <a:lnTo>
                  <a:pt x="164" y="52"/>
                </a:lnTo>
                <a:lnTo>
                  <a:pt x="164" y="57"/>
                </a:lnTo>
                <a:lnTo>
                  <a:pt x="163" y="62"/>
                </a:lnTo>
                <a:lnTo>
                  <a:pt x="161" y="67"/>
                </a:lnTo>
                <a:lnTo>
                  <a:pt x="156" y="71"/>
                </a:lnTo>
                <a:lnTo>
                  <a:pt x="149" y="72"/>
                </a:lnTo>
                <a:lnTo>
                  <a:pt x="138" y="71"/>
                </a:lnTo>
                <a:lnTo>
                  <a:pt x="124" y="65"/>
                </a:lnTo>
                <a:lnTo>
                  <a:pt x="124" y="63"/>
                </a:lnTo>
                <a:lnTo>
                  <a:pt x="123" y="59"/>
                </a:lnTo>
                <a:lnTo>
                  <a:pt x="120" y="52"/>
                </a:lnTo>
                <a:lnTo>
                  <a:pt x="113" y="45"/>
                </a:lnTo>
                <a:lnTo>
                  <a:pt x="100" y="38"/>
                </a:lnTo>
                <a:lnTo>
                  <a:pt x="81" y="32"/>
                </a:lnTo>
                <a:lnTo>
                  <a:pt x="55" y="29"/>
                </a:lnTo>
                <a:lnTo>
                  <a:pt x="20" y="29"/>
                </a:lnTo>
                <a:lnTo>
                  <a:pt x="18" y="29"/>
                </a:lnTo>
                <a:lnTo>
                  <a:pt x="14" y="27"/>
                </a:lnTo>
                <a:lnTo>
                  <a:pt x="9" y="25"/>
                </a:lnTo>
                <a:lnTo>
                  <a:pt x="4" y="22"/>
                </a:lnTo>
                <a:lnTo>
                  <a:pt x="0" y="18"/>
                </a:lnTo>
                <a:lnTo>
                  <a:pt x="0" y="14"/>
                </a:lnTo>
                <a:lnTo>
                  <a:pt x="5" y="7"/>
                </a:lnTo>
                <a:lnTo>
                  <a:pt x="16" y="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2" name="Freeform 603"/>
          <p:cNvSpPr>
            <a:spLocks/>
          </p:cNvSpPr>
          <p:nvPr/>
        </p:nvSpPr>
        <p:spPr bwMode="auto">
          <a:xfrm>
            <a:off x="6269038" y="1989138"/>
            <a:ext cx="30162" cy="15875"/>
          </a:xfrm>
          <a:custGeom>
            <a:avLst/>
            <a:gdLst>
              <a:gd name="T0" fmla="*/ 396786894 w 146"/>
              <a:gd name="T1" fmla="*/ 0 h 109"/>
              <a:gd name="T2" fmla="*/ 370325937 w 146"/>
              <a:gd name="T3" fmla="*/ 0 h 109"/>
              <a:gd name="T4" fmla="*/ 308612006 w 146"/>
              <a:gd name="T5" fmla="*/ 9269544 h 109"/>
              <a:gd name="T6" fmla="*/ 229229134 w 146"/>
              <a:gd name="T7" fmla="*/ 21614614 h 109"/>
              <a:gd name="T8" fmla="*/ 132262229 w 146"/>
              <a:gd name="T9" fmla="*/ 43250491 h 109"/>
              <a:gd name="T10" fmla="*/ 52921915 w 146"/>
              <a:gd name="T11" fmla="*/ 74134648 h 109"/>
              <a:gd name="T12" fmla="*/ 8834574 w 146"/>
              <a:gd name="T13" fmla="*/ 120482220 h 109"/>
              <a:gd name="T14" fmla="*/ 0 w 146"/>
              <a:gd name="T15" fmla="*/ 182271653 h 109"/>
              <a:gd name="T16" fmla="*/ 52921915 w 146"/>
              <a:gd name="T17" fmla="*/ 262600172 h 109"/>
              <a:gd name="T18" fmla="*/ 749443891 w 146"/>
              <a:gd name="T19" fmla="*/ 336734966 h 109"/>
              <a:gd name="T20" fmla="*/ 740609317 w 146"/>
              <a:gd name="T21" fmla="*/ 321292814 h 109"/>
              <a:gd name="T22" fmla="*/ 740609317 w 146"/>
              <a:gd name="T23" fmla="*/ 287311867 h 109"/>
              <a:gd name="T24" fmla="*/ 740609317 w 146"/>
              <a:gd name="T25" fmla="*/ 234791833 h 109"/>
              <a:gd name="T26" fmla="*/ 767070274 w 146"/>
              <a:gd name="T27" fmla="*/ 179174862 h 109"/>
              <a:gd name="T28" fmla="*/ 819992189 w 146"/>
              <a:gd name="T29" fmla="*/ 123579010 h 109"/>
              <a:gd name="T30" fmla="*/ 916959094 w 146"/>
              <a:gd name="T31" fmla="*/ 83404192 h 109"/>
              <a:gd name="T32" fmla="*/ 1066847707 w 146"/>
              <a:gd name="T33" fmla="*/ 61789578 h 109"/>
              <a:gd name="T34" fmla="*/ 1287285031 w 146"/>
              <a:gd name="T35" fmla="*/ 71058976 h 109"/>
              <a:gd name="T36" fmla="*/ 396786894 w 146"/>
              <a:gd name="T37" fmla="*/ 0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9"/>
              <a:gd name="T59" fmla="*/ 146 w 146"/>
              <a:gd name="T60" fmla="*/ 109 h 1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9">
                <a:moveTo>
                  <a:pt x="45" y="0"/>
                </a:moveTo>
                <a:lnTo>
                  <a:pt x="42" y="0"/>
                </a:lnTo>
                <a:lnTo>
                  <a:pt x="35" y="3"/>
                </a:lnTo>
                <a:lnTo>
                  <a:pt x="26" y="7"/>
                </a:lnTo>
                <a:lnTo>
                  <a:pt x="15" y="14"/>
                </a:lnTo>
                <a:lnTo>
                  <a:pt x="6" y="24"/>
                </a:lnTo>
                <a:lnTo>
                  <a:pt x="1" y="39"/>
                </a:lnTo>
                <a:lnTo>
                  <a:pt x="0" y="59"/>
                </a:lnTo>
                <a:lnTo>
                  <a:pt x="6" y="85"/>
                </a:lnTo>
                <a:lnTo>
                  <a:pt x="85" y="109"/>
                </a:lnTo>
                <a:lnTo>
                  <a:pt x="84" y="104"/>
                </a:lnTo>
                <a:lnTo>
                  <a:pt x="84" y="93"/>
                </a:lnTo>
                <a:lnTo>
                  <a:pt x="84" y="76"/>
                </a:lnTo>
                <a:lnTo>
                  <a:pt x="87" y="58"/>
                </a:lnTo>
                <a:lnTo>
                  <a:pt x="93" y="40"/>
                </a:lnTo>
                <a:lnTo>
                  <a:pt x="104" y="27"/>
                </a:lnTo>
                <a:lnTo>
                  <a:pt x="121" y="20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3" name="Freeform 604"/>
          <p:cNvSpPr>
            <a:spLocks/>
          </p:cNvSpPr>
          <p:nvPr/>
        </p:nvSpPr>
        <p:spPr bwMode="auto">
          <a:xfrm>
            <a:off x="6435725" y="2019300"/>
            <a:ext cx="30163" cy="15875"/>
          </a:xfrm>
          <a:custGeom>
            <a:avLst/>
            <a:gdLst>
              <a:gd name="T0" fmla="*/ 396813272 w 146"/>
              <a:gd name="T1" fmla="*/ 0 h 107"/>
              <a:gd name="T2" fmla="*/ 370350611 w 146"/>
              <a:gd name="T3" fmla="*/ 0 h 107"/>
              <a:gd name="T4" fmla="*/ 308632568 w 146"/>
              <a:gd name="T5" fmla="*/ 6537533 h 107"/>
              <a:gd name="T6" fmla="*/ 220451864 w 146"/>
              <a:gd name="T7" fmla="*/ 19590640 h 107"/>
              <a:gd name="T8" fmla="*/ 132271159 w 146"/>
              <a:gd name="T9" fmla="*/ 39181429 h 107"/>
              <a:gd name="T10" fmla="*/ 52925529 w 146"/>
              <a:gd name="T11" fmla="*/ 75105070 h 107"/>
              <a:gd name="T12" fmla="*/ 0 w 146"/>
              <a:gd name="T13" fmla="*/ 124103777 h 107"/>
              <a:gd name="T14" fmla="*/ 0 w 146"/>
              <a:gd name="T15" fmla="*/ 189413379 h 107"/>
              <a:gd name="T16" fmla="*/ 52925529 w 146"/>
              <a:gd name="T17" fmla="*/ 277593662 h 107"/>
              <a:gd name="T18" fmla="*/ 740701015 w 146"/>
              <a:gd name="T19" fmla="*/ 349440797 h 107"/>
              <a:gd name="T20" fmla="*/ 731865942 w 146"/>
              <a:gd name="T21" fmla="*/ 336387689 h 107"/>
              <a:gd name="T22" fmla="*/ 731865942 w 146"/>
              <a:gd name="T23" fmla="*/ 297184303 h 107"/>
              <a:gd name="T24" fmla="*/ 731865942 w 146"/>
              <a:gd name="T25" fmla="*/ 244927808 h 107"/>
              <a:gd name="T26" fmla="*/ 758328603 w 146"/>
              <a:gd name="T27" fmla="*/ 182875846 h 107"/>
              <a:gd name="T28" fmla="*/ 811254131 w 146"/>
              <a:gd name="T29" fmla="*/ 130641310 h 107"/>
              <a:gd name="T30" fmla="*/ 908227350 w 146"/>
              <a:gd name="T31" fmla="*/ 88180136 h 107"/>
              <a:gd name="T32" fmla="*/ 1066961170 w 146"/>
              <a:gd name="T33" fmla="*/ 62051814 h 107"/>
              <a:gd name="T34" fmla="*/ 1287413034 w 146"/>
              <a:gd name="T35" fmla="*/ 75105070 h 107"/>
              <a:gd name="T36" fmla="*/ 396813272 w 146"/>
              <a:gd name="T37" fmla="*/ 0 h 1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7"/>
              <a:gd name="T59" fmla="*/ 146 w 146"/>
              <a:gd name="T60" fmla="*/ 107 h 1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7">
                <a:moveTo>
                  <a:pt x="45" y="0"/>
                </a:moveTo>
                <a:lnTo>
                  <a:pt x="42" y="0"/>
                </a:lnTo>
                <a:lnTo>
                  <a:pt x="35" y="2"/>
                </a:lnTo>
                <a:lnTo>
                  <a:pt x="25" y="6"/>
                </a:lnTo>
                <a:lnTo>
                  <a:pt x="15" y="12"/>
                </a:lnTo>
                <a:lnTo>
                  <a:pt x="6" y="23"/>
                </a:lnTo>
                <a:lnTo>
                  <a:pt x="0" y="38"/>
                </a:lnTo>
                <a:lnTo>
                  <a:pt x="0" y="58"/>
                </a:lnTo>
                <a:lnTo>
                  <a:pt x="6" y="85"/>
                </a:lnTo>
                <a:lnTo>
                  <a:pt x="84" y="107"/>
                </a:lnTo>
                <a:lnTo>
                  <a:pt x="83" y="103"/>
                </a:lnTo>
                <a:lnTo>
                  <a:pt x="83" y="91"/>
                </a:lnTo>
                <a:lnTo>
                  <a:pt x="83" y="75"/>
                </a:lnTo>
                <a:lnTo>
                  <a:pt x="86" y="56"/>
                </a:lnTo>
                <a:lnTo>
                  <a:pt x="92" y="40"/>
                </a:lnTo>
                <a:lnTo>
                  <a:pt x="103" y="27"/>
                </a:lnTo>
                <a:lnTo>
                  <a:pt x="121" y="19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4" name="Freeform 605"/>
          <p:cNvSpPr>
            <a:spLocks/>
          </p:cNvSpPr>
          <p:nvPr/>
        </p:nvSpPr>
        <p:spPr bwMode="auto">
          <a:xfrm>
            <a:off x="6300788" y="1992313"/>
            <a:ext cx="127000" cy="30162"/>
          </a:xfrm>
          <a:custGeom>
            <a:avLst/>
            <a:gdLst>
              <a:gd name="T0" fmla="*/ 0 w 629"/>
              <a:gd name="T1" fmla="*/ 182064627 h 182"/>
              <a:gd name="T2" fmla="*/ 2147483647 w 629"/>
              <a:gd name="T3" fmla="*/ 828395353 h 182"/>
              <a:gd name="T4" fmla="*/ 2147483647 w 629"/>
              <a:gd name="T5" fmla="*/ 646330726 h 182"/>
              <a:gd name="T6" fmla="*/ 238689332 w 629"/>
              <a:gd name="T7" fmla="*/ 0 h 182"/>
              <a:gd name="T8" fmla="*/ 0 w 629"/>
              <a:gd name="T9" fmla="*/ 18206462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9"/>
              <a:gd name="T16" fmla="*/ 0 h 182"/>
              <a:gd name="T17" fmla="*/ 629 w 62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9" h="182">
                <a:moveTo>
                  <a:pt x="0" y="40"/>
                </a:moveTo>
                <a:lnTo>
                  <a:pt x="601" y="182"/>
                </a:lnTo>
                <a:lnTo>
                  <a:pt x="629" y="142"/>
                </a:lnTo>
                <a:lnTo>
                  <a:pt x="29" y="0"/>
                </a:lnTo>
                <a:lnTo>
                  <a:pt x="0" y="4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5" name="Freeform 606"/>
          <p:cNvSpPr>
            <a:spLocks/>
          </p:cNvSpPr>
          <p:nvPr/>
        </p:nvSpPr>
        <p:spPr bwMode="auto">
          <a:xfrm>
            <a:off x="6300788" y="2005013"/>
            <a:ext cx="120650" cy="26987"/>
          </a:xfrm>
          <a:custGeom>
            <a:avLst/>
            <a:gdLst>
              <a:gd name="T0" fmla="*/ 0 w 606"/>
              <a:gd name="T1" fmla="*/ 112016846 h 170"/>
              <a:gd name="T2" fmla="*/ 2147483647 w 606"/>
              <a:gd name="T3" fmla="*/ 680089386 h 170"/>
              <a:gd name="T4" fmla="*/ 2147483647 w 606"/>
              <a:gd name="T5" fmla="*/ 568072540 h 170"/>
              <a:gd name="T6" fmla="*/ 39439609 w 606"/>
              <a:gd name="T7" fmla="*/ 0 h 170"/>
              <a:gd name="T8" fmla="*/ 0 w 606"/>
              <a:gd name="T9" fmla="*/ 112016846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6" name="Freeform 607"/>
          <p:cNvSpPr>
            <a:spLocks/>
          </p:cNvSpPr>
          <p:nvPr/>
        </p:nvSpPr>
        <p:spPr bwMode="auto">
          <a:xfrm>
            <a:off x="6300788" y="1987550"/>
            <a:ext cx="120650" cy="25400"/>
          </a:xfrm>
          <a:custGeom>
            <a:avLst/>
            <a:gdLst>
              <a:gd name="T0" fmla="*/ 0 w 606"/>
              <a:gd name="T1" fmla="*/ 93403121 h 170"/>
              <a:gd name="T2" fmla="*/ 2147483647 w 606"/>
              <a:gd name="T3" fmla="*/ 567026462 h 170"/>
              <a:gd name="T4" fmla="*/ 2147483647 w 606"/>
              <a:gd name="T5" fmla="*/ 473623341 h 170"/>
              <a:gd name="T6" fmla="*/ 39439609 w 606"/>
              <a:gd name="T7" fmla="*/ 0 h 170"/>
              <a:gd name="T8" fmla="*/ 0 w 606"/>
              <a:gd name="T9" fmla="*/ 93403121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7" name="AutoShape 608"/>
          <p:cNvSpPr>
            <a:spLocks noChangeAspect="1" noChangeArrowheads="1" noTextEdit="1"/>
          </p:cNvSpPr>
          <p:nvPr/>
        </p:nvSpPr>
        <p:spPr bwMode="auto">
          <a:xfrm flipH="1">
            <a:off x="5227638" y="2174875"/>
            <a:ext cx="5175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8" name="Freeform 609"/>
          <p:cNvSpPr>
            <a:spLocks/>
          </p:cNvSpPr>
          <p:nvPr/>
        </p:nvSpPr>
        <p:spPr bwMode="auto">
          <a:xfrm>
            <a:off x="5637213" y="1844675"/>
            <a:ext cx="46037" cy="57150"/>
          </a:xfrm>
          <a:custGeom>
            <a:avLst/>
            <a:gdLst>
              <a:gd name="T0" fmla="*/ 1143690168 w 177"/>
              <a:gd name="T1" fmla="*/ 586473300 h 219"/>
              <a:gd name="T2" fmla="*/ 914965608 w 177"/>
              <a:gd name="T3" fmla="*/ 764145082 h 219"/>
              <a:gd name="T4" fmla="*/ 721419037 w 177"/>
              <a:gd name="T5" fmla="*/ 959658886 h 219"/>
              <a:gd name="T6" fmla="*/ 510283471 w 177"/>
              <a:gd name="T7" fmla="*/ 1172878490 h 219"/>
              <a:gd name="T8" fmla="*/ 351915151 w 177"/>
              <a:gd name="T9" fmla="*/ 1403940376 h 219"/>
              <a:gd name="T10" fmla="*/ 211135566 w 177"/>
              <a:gd name="T11" fmla="*/ 1652708063 h 219"/>
              <a:gd name="T12" fmla="*/ 105601595 w 177"/>
              <a:gd name="T13" fmla="*/ 1901543599 h 219"/>
              <a:gd name="T14" fmla="*/ 35177990 w 177"/>
              <a:gd name="T15" fmla="*/ 2147483647 h 219"/>
              <a:gd name="T16" fmla="*/ 0 w 177"/>
              <a:gd name="T17" fmla="*/ 2147483647 h 219"/>
              <a:gd name="T18" fmla="*/ 35177990 w 177"/>
              <a:gd name="T19" fmla="*/ 2147483647 h 219"/>
              <a:gd name="T20" fmla="*/ 175957576 w 177"/>
              <a:gd name="T21" fmla="*/ 2147483647 h 219"/>
              <a:gd name="T22" fmla="*/ 404682136 w 177"/>
              <a:gd name="T23" fmla="*/ 2147483647 h 219"/>
              <a:gd name="T24" fmla="*/ 668652052 w 177"/>
              <a:gd name="T25" fmla="*/ 2147483647 h 219"/>
              <a:gd name="T26" fmla="*/ 1002910583 w 177"/>
              <a:gd name="T27" fmla="*/ 2147483647 h 219"/>
              <a:gd name="T28" fmla="*/ 1372414469 w 177"/>
              <a:gd name="T29" fmla="*/ 2147483647 h 219"/>
              <a:gd name="T30" fmla="*/ 1724329620 w 177"/>
              <a:gd name="T31" fmla="*/ 2147483647 h 219"/>
              <a:gd name="T32" fmla="*/ 2076244771 w 177"/>
              <a:gd name="T33" fmla="*/ 2147483647 h 219"/>
              <a:gd name="T34" fmla="*/ 2147483647 w 177"/>
              <a:gd name="T35" fmla="*/ 2147483647 h 219"/>
              <a:gd name="T36" fmla="*/ 2147483647 w 177"/>
              <a:gd name="T37" fmla="*/ 2147483647 h 219"/>
              <a:gd name="T38" fmla="*/ 2147483647 w 177"/>
              <a:gd name="T39" fmla="*/ 2147483647 h 219"/>
              <a:gd name="T40" fmla="*/ 2147483647 w 177"/>
              <a:gd name="T41" fmla="*/ 2147483647 h 219"/>
              <a:gd name="T42" fmla="*/ 2147483647 w 177"/>
              <a:gd name="T43" fmla="*/ 2147483647 h 219"/>
              <a:gd name="T44" fmla="*/ 2147483647 w 177"/>
              <a:gd name="T45" fmla="*/ 2147483647 h 219"/>
              <a:gd name="T46" fmla="*/ 2147483647 w 177"/>
              <a:gd name="T47" fmla="*/ 2147483647 h 219"/>
              <a:gd name="T48" fmla="*/ 2058655776 w 177"/>
              <a:gd name="T49" fmla="*/ 2147483647 h 219"/>
              <a:gd name="T50" fmla="*/ 1953121806 w 177"/>
              <a:gd name="T51" fmla="*/ 2147483647 h 219"/>
              <a:gd name="T52" fmla="*/ 1865109206 w 177"/>
              <a:gd name="T53" fmla="*/ 2147483647 h 219"/>
              <a:gd name="T54" fmla="*/ 1759575235 w 177"/>
              <a:gd name="T55" fmla="*/ 2147483647 h 219"/>
              <a:gd name="T56" fmla="*/ 1706740625 w 177"/>
              <a:gd name="T57" fmla="*/ 2147483647 h 219"/>
              <a:gd name="T58" fmla="*/ 1530783049 w 177"/>
              <a:gd name="T59" fmla="*/ 2147483647 h 219"/>
              <a:gd name="T60" fmla="*/ 1354825474 w 177"/>
              <a:gd name="T61" fmla="*/ 2147483647 h 219"/>
              <a:gd name="T62" fmla="*/ 1178868159 w 177"/>
              <a:gd name="T63" fmla="*/ 2147483647 h 219"/>
              <a:gd name="T64" fmla="*/ 985321588 w 177"/>
              <a:gd name="T65" fmla="*/ 2147483647 h 219"/>
              <a:gd name="T66" fmla="*/ 809364012 w 177"/>
              <a:gd name="T67" fmla="*/ 2147483647 h 219"/>
              <a:gd name="T68" fmla="*/ 615817442 w 177"/>
              <a:gd name="T69" fmla="*/ 2147483647 h 219"/>
              <a:gd name="T70" fmla="*/ 457448861 w 177"/>
              <a:gd name="T71" fmla="*/ 2147483647 h 219"/>
              <a:gd name="T72" fmla="*/ 263902551 w 177"/>
              <a:gd name="T73" fmla="*/ 2147483647 h 219"/>
              <a:gd name="T74" fmla="*/ 228724561 w 177"/>
              <a:gd name="T75" fmla="*/ 2147483647 h 219"/>
              <a:gd name="T76" fmla="*/ 246313556 w 177"/>
              <a:gd name="T77" fmla="*/ 2147483647 h 219"/>
              <a:gd name="T78" fmla="*/ 334326156 w 177"/>
              <a:gd name="T79" fmla="*/ 2061441471 h 219"/>
              <a:gd name="T80" fmla="*/ 439859866 w 177"/>
              <a:gd name="T81" fmla="*/ 1812673784 h 219"/>
              <a:gd name="T82" fmla="*/ 598228447 w 177"/>
              <a:gd name="T83" fmla="*/ 1581612158 h 219"/>
              <a:gd name="T84" fmla="*/ 791775017 w 177"/>
              <a:gd name="T85" fmla="*/ 1350618382 h 219"/>
              <a:gd name="T86" fmla="*/ 985321588 w 177"/>
              <a:gd name="T87" fmla="*/ 1155104579 h 219"/>
              <a:gd name="T88" fmla="*/ 1231702769 w 177"/>
              <a:gd name="T89" fmla="*/ 977432797 h 219"/>
              <a:gd name="T90" fmla="*/ 1478016064 w 177"/>
              <a:gd name="T91" fmla="*/ 799692904 h 219"/>
              <a:gd name="T92" fmla="*/ 1724329620 w 177"/>
              <a:gd name="T93" fmla="*/ 657501095 h 219"/>
              <a:gd name="T94" fmla="*/ 1988299796 w 177"/>
              <a:gd name="T95" fmla="*/ 515377395 h 219"/>
              <a:gd name="T96" fmla="*/ 2147483647 w 177"/>
              <a:gd name="T97" fmla="*/ 408733408 h 219"/>
              <a:gd name="T98" fmla="*/ 2147483647 w 177"/>
              <a:gd name="T99" fmla="*/ 302089681 h 219"/>
              <a:gd name="T100" fmla="*/ 2147483647 w 177"/>
              <a:gd name="T101" fmla="*/ 213287714 h 219"/>
              <a:gd name="T102" fmla="*/ 2147483647 w 177"/>
              <a:gd name="T103" fmla="*/ 159965721 h 219"/>
              <a:gd name="T104" fmla="*/ 2147483647 w 177"/>
              <a:gd name="T105" fmla="*/ 124417899 h 219"/>
              <a:gd name="T106" fmla="*/ 2147483647 w 177"/>
              <a:gd name="T107" fmla="*/ 35548083 h 219"/>
              <a:gd name="T108" fmla="*/ 2147483647 w 177"/>
              <a:gd name="T109" fmla="*/ 0 h 219"/>
              <a:gd name="T110" fmla="*/ 2147483647 w 177"/>
              <a:gd name="T111" fmla="*/ 35548083 h 219"/>
              <a:gd name="T112" fmla="*/ 2147483647 w 177"/>
              <a:gd name="T113" fmla="*/ 106643988 h 219"/>
              <a:gd name="T114" fmla="*/ 1953121806 w 177"/>
              <a:gd name="T115" fmla="*/ 195513803 h 219"/>
              <a:gd name="T116" fmla="*/ 1653973640 w 177"/>
              <a:gd name="T117" fmla="*/ 302089681 h 219"/>
              <a:gd name="T118" fmla="*/ 1372414469 w 177"/>
              <a:gd name="T119" fmla="*/ 462055401 h 219"/>
              <a:gd name="T120" fmla="*/ 1143690168 w 177"/>
              <a:gd name="T121" fmla="*/ 586473300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9" name="Freeform 610"/>
          <p:cNvSpPr>
            <a:spLocks/>
          </p:cNvSpPr>
          <p:nvPr/>
        </p:nvSpPr>
        <p:spPr bwMode="auto">
          <a:xfrm>
            <a:off x="5713413" y="1843088"/>
            <a:ext cx="30162" cy="46037"/>
          </a:xfrm>
          <a:custGeom>
            <a:avLst/>
            <a:gdLst>
              <a:gd name="T0" fmla="*/ 1750083431 w 115"/>
              <a:gd name="T1" fmla="*/ 1132011917 h 170"/>
              <a:gd name="T2" fmla="*/ 1804221074 w 115"/>
              <a:gd name="T3" fmla="*/ 1489450497 h 170"/>
              <a:gd name="T4" fmla="*/ 1768106407 w 115"/>
              <a:gd name="T5" fmla="*/ 1787414147 h 170"/>
              <a:gd name="T6" fmla="*/ 1641808146 w 115"/>
              <a:gd name="T7" fmla="*/ 2045556063 h 170"/>
              <a:gd name="T8" fmla="*/ 1443349268 w 115"/>
              <a:gd name="T9" fmla="*/ 2147483647 h 170"/>
              <a:gd name="T10" fmla="*/ 1226867676 w 115"/>
              <a:gd name="T11" fmla="*/ 2147483647 h 170"/>
              <a:gd name="T12" fmla="*/ 974271155 w 115"/>
              <a:gd name="T13" fmla="*/ 2147483647 h 170"/>
              <a:gd name="T14" fmla="*/ 703651659 w 115"/>
              <a:gd name="T15" fmla="*/ 2147483647 h 170"/>
              <a:gd name="T16" fmla="*/ 487170067 w 115"/>
              <a:gd name="T17" fmla="*/ 2147483647 h 170"/>
              <a:gd name="T18" fmla="*/ 451055400 w 115"/>
              <a:gd name="T19" fmla="*/ 2147483647 h 170"/>
              <a:gd name="T20" fmla="*/ 414940470 w 115"/>
              <a:gd name="T21" fmla="*/ 2147483647 h 170"/>
              <a:gd name="T22" fmla="*/ 414940470 w 115"/>
              <a:gd name="T23" fmla="*/ 2147483647 h 170"/>
              <a:gd name="T24" fmla="*/ 469078113 w 115"/>
              <a:gd name="T25" fmla="*/ 2147483647 h 170"/>
              <a:gd name="T26" fmla="*/ 505193042 w 115"/>
              <a:gd name="T27" fmla="*/ 2147483647 h 170"/>
              <a:gd name="T28" fmla="*/ 559330685 w 115"/>
              <a:gd name="T29" fmla="*/ 2147483647 h 170"/>
              <a:gd name="T30" fmla="*/ 613399348 w 115"/>
              <a:gd name="T31" fmla="*/ 2147483647 h 170"/>
              <a:gd name="T32" fmla="*/ 667536991 w 115"/>
              <a:gd name="T33" fmla="*/ 2147483647 h 170"/>
              <a:gd name="T34" fmla="*/ 956248180 w 115"/>
              <a:gd name="T35" fmla="*/ 2147483647 h 170"/>
              <a:gd name="T36" fmla="*/ 1244890651 w 115"/>
              <a:gd name="T37" fmla="*/ 2147483647 h 170"/>
              <a:gd name="T38" fmla="*/ 1497486910 w 115"/>
              <a:gd name="T39" fmla="*/ 2147483647 h 170"/>
              <a:gd name="T40" fmla="*/ 1750083431 w 115"/>
              <a:gd name="T41" fmla="*/ 2147483647 h 170"/>
              <a:gd name="T42" fmla="*/ 1912427642 w 115"/>
              <a:gd name="T43" fmla="*/ 2144852998 h 170"/>
              <a:gd name="T44" fmla="*/ 2038725903 w 115"/>
              <a:gd name="T45" fmla="*/ 1807214661 h 170"/>
              <a:gd name="T46" fmla="*/ 2074840570 w 115"/>
              <a:gd name="T47" fmla="*/ 1449775810 h 170"/>
              <a:gd name="T48" fmla="*/ 2002679952 w 115"/>
              <a:gd name="T49" fmla="*/ 1052589156 h 170"/>
              <a:gd name="T50" fmla="*/ 1822244049 w 115"/>
              <a:gd name="T51" fmla="*/ 774499678 h 170"/>
              <a:gd name="T52" fmla="*/ 1605762195 w 115"/>
              <a:gd name="T53" fmla="*/ 516357491 h 170"/>
              <a:gd name="T54" fmla="*/ 1299028294 w 115"/>
              <a:gd name="T55" fmla="*/ 297889991 h 170"/>
              <a:gd name="T56" fmla="*/ 992294130 w 115"/>
              <a:gd name="T57" fmla="*/ 158845523 h 170"/>
              <a:gd name="T58" fmla="*/ 667536991 w 115"/>
              <a:gd name="T59" fmla="*/ 39748075 h 170"/>
              <a:gd name="T60" fmla="*/ 378894782 w 115"/>
              <a:gd name="T61" fmla="*/ 0 h 170"/>
              <a:gd name="T62" fmla="*/ 162412928 w 115"/>
              <a:gd name="T63" fmla="*/ 19873902 h 170"/>
              <a:gd name="T64" fmla="*/ 0 w 115"/>
              <a:gd name="T65" fmla="*/ 99296664 h 170"/>
              <a:gd name="T66" fmla="*/ 270619496 w 115"/>
              <a:gd name="T67" fmla="*/ 198593327 h 170"/>
              <a:gd name="T68" fmla="*/ 541238731 w 115"/>
              <a:gd name="T69" fmla="*/ 258142187 h 170"/>
              <a:gd name="T70" fmla="*/ 775812276 w 115"/>
              <a:gd name="T71" fmla="*/ 317764164 h 170"/>
              <a:gd name="T72" fmla="*/ 1028408798 w 115"/>
              <a:gd name="T73" fmla="*/ 397186926 h 170"/>
              <a:gd name="T74" fmla="*/ 1262913627 w 115"/>
              <a:gd name="T75" fmla="*/ 516357491 h 170"/>
              <a:gd name="T76" fmla="*/ 1461441222 w 115"/>
              <a:gd name="T77" fmla="*/ 655402230 h 170"/>
              <a:gd name="T78" fmla="*/ 1641808146 w 115"/>
              <a:gd name="T79" fmla="*/ 853995828 h 170"/>
              <a:gd name="T80" fmla="*/ 1750083431 w 115"/>
              <a:gd name="T81" fmla="*/ 1132011917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20" name="Freeform 611"/>
          <p:cNvSpPr>
            <a:spLocks/>
          </p:cNvSpPr>
          <p:nvPr/>
        </p:nvSpPr>
        <p:spPr bwMode="auto">
          <a:xfrm>
            <a:off x="5608638" y="1833563"/>
            <a:ext cx="73025" cy="92075"/>
          </a:xfrm>
          <a:custGeom>
            <a:avLst/>
            <a:gdLst>
              <a:gd name="T0" fmla="*/ 1451967951 w 289"/>
              <a:gd name="T1" fmla="*/ 1163317141 h 352"/>
              <a:gd name="T2" fmla="*/ 774412690 w 289"/>
              <a:gd name="T3" fmla="*/ 1897147043 h 352"/>
              <a:gd name="T4" fmla="*/ 258137563 w 289"/>
              <a:gd name="T5" fmla="*/ 2147483647 h 352"/>
              <a:gd name="T6" fmla="*/ 0 w 289"/>
              <a:gd name="T7" fmla="*/ 2147483647 h 352"/>
              <a:gd name="T8" fmla="*/ 48396877 w 289"/>
              <a:gd name="T9" fmla="*/ 2147483647 h 352"/>
              <a:gd name="T10" fmla="*/ 161344063 w 289"/>
              <a:gd name="T11" fmla="*/ 2147483647 h 352"/>
              <a:gd name="T12" fmla="*/ 306534440 w 289"/>
              <a:gd name="T13" fmla="*/ 2147483647 h 352"/>
              <a:gd name="T14" fmla="*/ 500121441 w 289"/>
              <a:gd name="T15" fmla="*/ 2147483647 h 352"/>
              <a:gd name="T16" fmla="*/ 822809567 w 289"/>
              <a:gd name="T17" fmla="*/ 2147483647 h 352"/>
              <a:gd name="T18" fmla="*/ 1258380697 w 289"/>
              <a:gd name="T19" fmla="*/ 2147483647 h 352"/>
              <a:gd name="T20" fmla="*/ 1726258948 w 289"/>
              <a:gd name="T21" fmla="*/ 2147483647 h 352"/>
              <a:gd name="T22" fmla="*/ 2147483647 w 289"/>
              <a:gd name="T23" fmla="*/ 2147483647 h 352"/>
              <a:gd name="T24" fmla="*/ 2147483647 w 289"/>
              <a:gd name="T25" fmla="*/ 2147483647 h 352"/>
              <a:gd name="T26" fmla="*/ 2147483647 w 289"/>
              <a:gd name="T27" fmla="*/ 2147483647 h 352"/>
              <a:gd name="T28" fmla="*/ 2147483647 w 289"/>
              <a:gd name="T29" fmla="*/ 2147483647 h 352"/>
              <a:gd name="T30" fmla="*/ 2147483647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147483647 w 289"/>
              <a:gd name="T41" fmla="*/ 2147483647 h 352"/>
              <a:gd name="T42" fmla="*/ 2147483647 w 289"/>
              <a:gd name="T43" fmla="*/ 2147483647 h 352"/>
              <a:gd name="T44" fmla="*/ 2147483647 w 289"/>
              <a:gd name="T45" fmla="*/ 2147483647 h 352"/>
              <a:gd name="T46" fmla="*/ 2147483647 w 289"/>
              <a:gd name="T47" fmla="*/ 2147483647 h 352"/>
              <a:gd name="T48" fmla="*/ 2147483647 w 289"/>
              <a:gd name="T49" fmla="*/ 2147483647 h 352"/>
              <a:gd name="T50" fmla="*/ 1968243078 w 289"/>
              <a:gd name="T51" fmla="*/ 2147483647 h 352"/>
              <a:gd name="T52" fmla="*/ 1532671694 w 289"/>
              <a:gd name="T53" fmla="*/ 2147483647 h 352"/>
              <a:gd name="T54" fmla="*/ 1097036635 w 289"/>
              <a:gd name="T55" fmla="*/ 2147483647 h 352"/>
              <a:gd name="T56" fmla="*/ 726015813 w 289"/>
              <a:gd name="T57" fmla="*/ 2147483647 h 352"/>
              <a:gd name="T58" fmla="*/ 516275127 w 289"/>
              <a:gd name="T59" fmla="*/ 2147483647 h 352"/>
              <a:gd name="T60" fmla="*/ 435571131 w 289"/>
              <a:gd name="T61" fmla="*/ 2147483647 h 352"/>
              <a:gd name="T62" fmla="*/ 548518317 w 289"/>
              <a:gd name="T63" fmla="*/ 2147483647 h 352"/>
              <a:gd name="T64" fmla="*/ 726015813 w 289"/>
              <a:gd name="T65" fmla="*/ 2147483647 h 352"/>
              <a:gd name="T66" fmla="*/ 984153377 w 289"/>
              <a:gd name="T67" fmla="*/ 2147483647 h 352"/>
              <a:gd name="T68" fmla="*/ 1290687817 w 289"/>
              <a:gd name="T69" fmla="*/ 1843435668 h 352"/>
              <a:gd name="T70" fmla="*/ 1645618880 w 289"/>
              <a:gd name="T71" fmla="*/ 1467591534 h 352"/>
              <a:gd name="T72" fmla="*/ 2081190011 w 289"/>
              <a:gd name="T73" fmla="*/ 1055962399 h 352"/>
              <a:gd name="T74" fmla="*/ 2147483647 w 289"/>
              <a:gd name="T75" fmla="*/ 680118265 h 352"/>
              <a:gd name="T76" fmla="*/ 2147483647 w 289"/>
              <a:gd name="T77" fmla="*/ 357985769 h 352"/>
              <a:gd name="T78" fmla="*/ 2147483647 w 289"/>
              <a:gd name="T79" fmla="*/ 107354742 h 352"/>
              <a:gd name="T80" fmla="*/ 2147483647 w 289"/>
              <a:gd name="T81" fmla="*/ 0 h 352"/>
              <a:gd name="T82" fmla="*/ 2147483647 w 289"/>
              <a:gd name="T83" fmla="*/ 89496377 h 352"/>
              <a:gd name="T84" fmla="*/ 2147483647 w 289"/>
              <a:gd name="T85" fmla="*/ 322132496 h 352"/>
              <a:gd name="T86" fmla="*/ 2048946821 w 289"/>
              <a:gd name="T87" fmla="*/ 644333526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21" name="Freeform 612"/>
          <p:cNvSpPr>
            <a:spLocks/>
          </p:cNvSpPr>
          <p:nvPr/>
        </p:nvSpPr>
        <p:spPr bwMode="auto">
          <a:xfrm>
            <a:off x="5711825" y="1830388"/>
            <a:ext cx="65088" cy="63500"/>
          </a:xfrm>
          <a:custGeom>
            <a:avLst/>
            <a:gdLst>
              <a:gd name="T0" fmla="*/ 2147483647 w 252"/>
              <a:gd name="T1" fmla="*/ 1420505538 h 235"/>
              <a:gd name="T2" fmla="*/ 2147483647 w 252"/>
              <a:gd name="T3" fmla="*/ 1677007168 h 235"/>
              <a:gd name="T4" fmla="*/ 2147483647 w 252"/>
              <a:gd name="T5" fmla="*/ 1972936623 h 235"/>
              <a:gd name="T6" fmla="*/ 2147483647 w 252"/>
              <a:gd name="T7" fmla="*/ 2147483647 h 235"/>
              <a:gd name="T8" fmla="*/ 2147483647 w 252"/>
              <a:gd name="T9" fmla="*/ 2147483647 h 235"/>
              <a:gd name="T10" fmla="*/ 2147483647 w 252"/>
              <a:gd name="T11" fmla="*/ 2147483647 h 235"/>
              <a:gd name="T12" fmla="*/ 2147483647 w 252"/>
              <a:gd name="T13" fmla="*/ 2147483647 h 235"/>
              <a:gd name="T14" fmla="*/ 2147483647 w 252"/>
              <a:gd name="T15" fmla="*/ 2147483647 h 235"/>
              <a:gd name="T16" fmla="*/ 2147483647 w 252"/>
              <a:gd name="T17" fmla="*/ 2147483647 h 235"/>
              <a:gd name="T18" fmla="*/ 2147483647 w 252"/>
              <a:gd name="T19" fmla="*/ 2147483647 h 235"/>
              <a:gd name="T20" fmla="*/ 2147483647 w 252"/>
              <a:gd name="T21" fmla="*/ 2147483647 h 235"/>
              <a:gd name="T22" fmla="*/ 2147483647 w 252"/>
              <a:gd name="T23" fmla="*/ 2147483647 h 235"/>
              <a:gd name="T24" fmla="*/ 2147483647 w 252"/>
              <a:gd name="T25" fmla="*/ 2147483647 h 235"/>
              <a:gd name="T26" fmla="*/ 2147483647 w 252"/>
              <a:gd name="T27" fmla="*/ 2147483647 h 235"/>
              <a:gd name="T28" fmla="*/ 2147483647 w 252"/>
              <a:gd name="T29" fmla="*/ 2147483647 h 235"/>
              <a:gd name="T30" fmla="*/ 2147483647 w 252"/>
              <a:gd name="T31" fmla="*/ 2147483647 h 235"/>
              <a:gd name="T32" fmla="*/ 2147483647 w 252"/>
              <a:gd name="T33" fmla="*/ 2147483647 h 235"/>
              <a:gd name="T34" fmla="*/ 2147483647 w 252"/>
              <a:gd name="T35" fmla="*/ 2147483647 h 235"/>
              <a:gd name="T36" fmla="*/ 2147483647 w 252"/>
              <a:gd name="T37" fmla="*/ 2147483647 h 235"/>
              <a:gd name="T38" fmla="*/ 2147483647 w 252"/>
              <a:gd name="T39" fmla="*/ 2147483647 h 235"/>
              <a:gd name="T40" fmla="*/ 2147483647 w 252"/>
              <a:gd name="T41" fmla="*/ 2147483647 h 235"/>
              <a:gd name="T42" fmla="*/ 2147483647 w 252"/>
              <a:gd name="T43" fmla="*/ 2147483647 h 235"/>
              <a:gd name="T44" fmla="*/ 2147483647 w 252"/>
              <a:gd name="T45" fmla="*/ 2147483647 h 235"/>
              <a:gd name="T46" fmla="*/ 2147483647 w 252"/>
              <a:gd name="T47" fmla="*/ 2147483647 h 235"/>
              <a:gd name="T48" fmla="*/ 2147483647 w 252"/>
              <a:gd name="T49" fmla="*/ 2147483647 h 235"/>
              <a:gd name="T50" fmla="*/ 2147483647 w 252"/>
              <a:gd name="T51" fmla="*/ 2147483647 h 235"/>
              <a:gd name="T52" fmla="*/ 2147483647 w 252"/>
              <a:gd name="T53" fmla="*/ 2130794921 h 235"/>
              <a:gd name="T54" fmla="*/ 2147483647 w 252"/>
              <a:gd name="T55" fmla="*/ 1677007168 h 235"/>
              <a:gd name="T56" fmla="*/ 2147483647 w 252"/>
              <a:gd name="T57" fmla="*/ 1282434381 h 235"/>
              <a:gd name="T58" fmla="*/ 2147483647 w 252"/>
              <a:gd name="T59" fmla="*/ 1065360847 h 235"/>
              <a:gd name="T60" fmla="*/ 2147483647 w 252"/>
              <a:gd name="T61" fmla="*/ 887861594 h 235"/>
              <a:gd name="T62" fmla="*/ 2147483647 w 252"/>
              <a:gd name="T63" fmla="*/ 710289383 h 235"/>
              <a:gd name="T64" fmla="*/ 2147483647 w 252"/>
              <a:gd name="T65" fmla="*/ 572144998 h 235"/>
              <a:gd name="T66" fmla="*/ 2147483647 w 252"/>
              <a:gd name="T67" fmla="*/ 434073840 h 235"/>
              <a:gd name="T68" fmla="*/ 2147483647 w 252"/>
              <a:gd name="T69" fmla="*/ 335430509 h 235"/>
              <a:gd name="T70" fmla="*/ 1878129221 w 252"/>
              <a:gd name="T71" fmla="*/ 236787447 h 235"/>
              <a:gd name="T72" fmla="*/ 1550775840 w 252"/>
              <a:gd name="T73" fmla="*/ 138071157 h 235"/>
              <a:gd name="T74" fmla="*/ 1257845488 w 252"/>
              <a:gd name="T75" fmla="*/ 78929149 h 235"/>
              <a:gd name="T76" fmla="*/ 982126779 w 252"/>
              <a:gd name="T77" fmla="*/ 39428096 h 235"/>
              <a:gd name="T78" fmla="*/ 723686352 w 252"/>
              <a:gd name="T79" fmla="*/ 0 h 235"/>
              <a:gd name="T80" fmla="*/ 482457568 w 252"/>
              <a:gd name="T81" fmla="*/ 0 h 235"/>
              <a:gd name="T82" fmla="*/ 292930352 w 252"/>
              <a:gd name="T83" fmla="*/ 0 h 235"/>
              <a:gd name="T84" fmla="*/ 137825906 w 252"/>
              <a:gd name="T85" fmla="*/ 19713913 h 235"/>
              <a:gd name="T86" fmla="*/ 51701310 w 252"/>
              <a:gd name="T87" fmla="*/ 59215236 h 235"/>
              <a:gd name="T88" fmla="*/ 0 w 252"/>
              <a:gd name="T89" fmla="*/ 98643062 h 235"/>
              <a:gd name="T90" fmla="*/ 172315831 w 252"/>
              <a:gd name="T91" fmla="*/ 138071157 h 235"/>
              <a:gd name="T92" fmla="*/ 379054690 w 252"/>
              <a:gd name="T93" fmla="*/ 157858298 h 235"/>
              <a:gd name="T94" fmla="*/ 568582165 w 252"/>
              <a:gd name="T95" fmla="*/ 217000306 h 235"/>
              <a:gd name="T96" fmla="*/ 792599563 w 252"/>
              <a:gd name="T97" fmla="*/ 256501360 h 235"/>
              <a:gd name="T98" fmla="*/ 1033828347 w 252"/>
              <a:gd name="T99" fmla="*/ 295929455 h 235"/>
              <a:gd name="T100" fmla="*/ 1257845488 w 252"/>
              <a:gd name="T101" fmla="*/ 335430509 h 235"/>
              <a:gd name="T102" fmla="*/ 1499074272 w 252"/>
              <a:gd name="T103" fmla="*/ 394572787 h 235"/>
              <a:gd name="T104" fmla="*/ 1757514699 w 252"/>
              <a:gd name="T105" fmla="*/ 453787753 h 235"/>
              <a:gd name="T106" fmla="*/ 1981532098 w 252"/>
              <a:gd name="T107" fmla="*/ 552431085 h 235"/>
              <a:gd name="T108" fmla="*/ 2147483647 w 252"/>
              <a:gd name="T109" fmla="*/ 631360234 h 235"/>
              <a:gd name="T110" fmla="*/ 2147483647 w 252"/>
              <a:gd name="T111" fmla="*/ 730003296 h 235"/>
              <a:gd name="T112" fmla="*/ 2147483647 w 252"/>
              <a:gd name="T113" fmla="*/ 848360540 h 235"/>
              <a:gd name="T114" fmla="*/ 2147483647 w 252"/>
              <a:gd name="T115" fmla="*/ 966717785 h 235"/>
              <a:gd name="T116" fmla="*/ 2147483647 w 252"/>
              <a:gd name="T117" fmla="*/ 1085147987 h 235"/>
              <a:gd name="T118" fmla="*/ 2147483647 w 252"/>
              <a:gd name="T119" fmla="*/ 1262720468 h 235"/>
              <a:gd name="T120" fmla="*/ 2147483647 w 252"/>
              <a:gd name="T121" fmla="*/ 1420505538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22" name="Freeform 613"/>
          <p:cNvSpPr>
            <a:spLocks/>
          </p:cNvSpPr>
          <p:nvPr/>
        </p:nvSpPr>
        <p:spPr bwMode="auto">
          <a:xfrm>
            <a:off x="5584825" y="1863725"/>
            <a:ext cx="26988" cy="58738"/>
          </a:xfrm>
          <a:custGeom>
            <a:avLst/>
            <a:gdLst>
              <a:gd name="T0" fmla="*/ 0 w 103"/>
              <a:gd name="T1" fmla="*/ 2147483647 h 220"/>
              <a:gd name="T2" fmla="*/ 0 w 103"/>
              <a:gd name="T3" fmla="*/ 2147483647 h 220"/>
              <a:gd name="T4" fmla="*/ 71949484 w 103"/>
              <a:gd name="T5" fmla="*/ 2147483647 h 220"/>
              <a:gd name="T6" fmla="*/ 215848714 w 103"/>
              <a:gd name="T7" fmla="*/ 2147483647 h 220"/>
              <a:gd name="T8" fmla="*/ 395722686 w 103"/>
              <a:gd name="T9" fmla="*/ 2147483647 h 220"/>
              <a:gd name="T10" fmla="*/ 629627420 w 103"/>
              <a:gd name="T11" fmla="*/ 2147483647 h 220"/>
              <a:gd name="T12" fmla="*/ 899438247 w 103"/>
              <a:gd name="T13" fmla="*/ 2147483647 h 220"/>
              <a:gd name="T14" fmla="*/ 1187236707 w 103"/>
              <a:gd name="T15" fmla="*/ 2147483647 h 220"/>
              <a:gd name="T16" fmla="*/ 1493090925 w 103"/>
              <a:gd name="T17" fmla="*/ 2147483647 h 220"/>
              <a:gd name="T18" fmla="*/ 1601015412 w 103"/>
              <a:gd name="T19" fmla="*/ 2147483647 h 220"/>
              <a:gd name="T20" fmla="*/ 1690952267 w 103"/>
              <a:gd name="T21" fmla="*/ 2147483647 h 220"/>
              <a:gd name="T22" fmla="*/ 1762902013 w 103"/>
              <a:gd name="T23" fmla="*/ 2147483647 h 220"/>
              <a:gd name="T24" fmla="*/ 1798876755 w 103"/>
              <a:gd name="T25" fmla="*/ 2147483647 h 220"/>
              <a:gd name="T26" fmla="*/ 1798876755 w 103"/>
              <a:gd name="T27" fmla="*/ 2147483647 h 220"/>
              <a:gd name="T28" fmla="*/ 1780889384 w 103"/>
              <a:gd name="T29" fmla="*/ 2147483647 h 220"/>
              <a:gd name="T30" fmla="*/ 1726927009 w 103"/>
              <a:gd name="T31" fmla="*/ 2147483647 h 220"/>
              <a:gd name="T32" fmla="*/ 1636990154 w 103"/>
              <a:gd name="T33" fmla="*/ 2147483647 h 220"/>
              <a:gd name="T34" fmla="*/ 1331135674 w 103"/>
              <a:gd name="T35" fmla="*/ 2147483647 h 220"/>
              <a:gd name="T36" fmla="*/ 1043337477 w 103"/>
              <a:gd name="T37" fmla="*/ 2147483647 h 220"/>
              <a:gd name="T38" fmla="*/ 809501392 w 103"/>
              <a:gd name="T39" fmla="*/ 2147483647 h 220"/>
              <a:gd name="T40" fmla="*/ 647614791 w 103"/>
              <a:gd name="T41" fmla="*/ 2147483647 h 220"/>
              <a:gd name="T42" fmla="*/ 539690565 w 103"/>
              <a:gd name="T43" fmla="*/ 2147483647 h 220"/>
              <a:gd name="T44" fmla="*/ 485728190 w 103"/>
              <a:gd name="T45" fmla="*/ 2147483647 h 220"/>
              <a:gd name="T46" fmla="*/ 485728190 w 103"/>
              <a:gd name="T47" fmla="*/ 1960314002 h 220"/>
              <a:gd name="T48" fmla="*/ 575665307 w 103"/>
              <a:gd name="T49" fmla="*/ 1579656786 h 220"/>
              <a:gd name="T50" fmla="*/ 701576904 w 103"/>
              <a:gd name="T51" fmla="*/ 1313196655 h 220"/>
              <a:gd name="T52" fmla="*/ 917425618 w 103"/>
              <a:gd name="T53" fmla="*/ 1065769238 h 220"/>
              <a:gd name="T54" fmla="*/ 1133274594 w 103"/>
              <a:gd name="T55" fmla="*/ 818413374 h 220"/>
              <a:gd name="T56" fmla="*/ 1385098049 w 103"/>
              <a:gd name="T57" fmla="*/ 590018938 h 220"/>
              <a:gd name="T58" fmla="*/ 1601015412 w 103"/>
              <a:gd name="T59" fmla="*/ 399690197 h 220"/>
              <a:gd name="T60" fmla="*/ 1762902013 w 103"/>
              <a:gd name="T61" fmla="*/ 228394436 h 220"/>
              <a:gd name="T62" fmla="*/ 1852838868 w 103"/>
              <a:gd name="T63" fmla="*/ 95164371 h 220"/>
              <a:gd name="T64" fmla="*/ 1852838868 w 103"/>
              <a:gd name="T65" fmla="*/ 0 h 220"/>
              <a:gd name="T66" fmla="*/ 1654977525 w 103"/>
              <a:gd name="T67" fmla="*/ 76131390 h 220"/>
              <a:gd name="T68" fmla="*/ 1385098049 w 103"/>
              <a:gd name="T69" fmla="*/ 228394436 h 220"/>
              <a:gd name="T70" fmla="*/ 1097299590 w 103"/>
              <a:gd name="T71" fmla="*/ 475821587 h 220"/>
              <a:gd name="T72" fmla="*/ 791514021 w 103"/>
              <a:gd name="T73" fmla="*/ 761314699 h 220"/>
              <a:gd name="T74" fmla="*/ 521703194 w 103"/>
              <a:gd name="T75" fmla="*/ 1084802219 h 220"/>
              <a:gd name="T76" fmla="*/ 287798198 w 103"/>
              <a:gd name="T77" fmla="*/ 1465459435 h 220"/>
              <a:gd name="T78" fmla="*/ 107924488 w 103"/>
              <a:gd name="T79" fmla="*/ 1865149632 h 220"/>
              <a:gd name="T80" fmla="*/ 0 w 103"/>
              <a:gd name="T81" fmla="*/ 2147483647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23" name="Freeform 614"/>
          <p:cNvSpPr>
            <a:spLocks/>
          </p:cNvSpPr>
          <p:nvPr/>
        </p:nvSpPr>
        <p:spPr bwMode="auto">
          <a:xfrm>
            <a:off x="5764213" y="1827213"/>
            <a:ext cx="57150" cy="74612"/>
          </a:xfrm>
          <a:custGeom>
            <a:avLst/>
            <a:gdLst>
              <a:gd name="T0" fmla="*/ 2147483647 w 220"/>
              <a:gd name="T1" fmla="*/ 1999616108 h 288"/>
              <a:gd name="T2" fmla="*/ 2147483647 w 220"/>
              <a:gd name="T3" fmla="*/ 2147483647 h 288"/>
              <a:gd name="T4" fmla="*/ 2147483647 w 220"/>
              <a:gd name="T5" fmla="*/ 2147483647 h 288"/>
              <a:gd name="T6" fmla="*/ 2147483647 w 220"/>
              <a:gd name="T7" fmla="*/ 2147483647 h 288"/>
              <a:gd name="T8" fmla="*/ 2147483647 w 220"/>
              <a:gd name="T9" fmla="*/ 2147483647 h 288"/>
              <a:gd name="T10" fmla="*/ 2147483647 w 220"/>
              <a:gd name="T11" fmla="*/ 2147483647 h 288"/>
              <a:gd name="T12" fmla="*/ 2147483647 w 220"/>
              <a:gd name="T13" fmla="*/ 2147483647 h 288"/>
              <a:gd name="T14" fmla="*/ 2147483647 w 220"/>
              <a:gd name="T15" fmla="*/ 2147483647 h 288"/>
              <a:gd name="T16" fmla="*/ 2015953261 w 220"/>
              <a:gd name="T17" fmla="*/ 2147483647 h 288"/>
              <a:gd name="T18" fmla="*/ 1928294513 w 220"/>
              <a:gd name="T19" fmla="*/ 2147483647 h 288"/>
              <a:gd name="T20" fmla="*/ 1875726125 w 220"/>
              <a:gd name="T21" fmla="*/ 2147483647 h 288"/>
              <a:gd name="T22" fmla="*/ 1910749203 w 220"/>
              <a:gd name="T23" fmla="*/ 2147483647 h 288"/>
              <a:gd name="T24" fmla="*/ 2050976340 w 220"/>
              <a:gd name="T25" fmla="*/ 2147483647 h 288"/>
              <a:gd name="T26" fmla="*/ 2147483647 w 220"/>
              <a:gd name="T27" fmla="*/ 2147483647 h 288"/>
              <a:gd name="T28" fmla="*/ 2147483647 w 220"/>
              <a:gd name="T29" fmla="*/ 2147483647 h 288"/>
              <a:gd name="T30" fmla="*/ 2147483647 w 220"/>
              <a:gd name="T31" fmla="*/ 2147483647 h 288"/>
              <a:gd name="T32" fmla="*/ 2147483647 w 220"/>
              <a:gd name="T33" fmla="*/ 2147483647 h 288"/>
              <a:gd name="T34" fmla="*/ 2147483647 w 220"/>
              <a:gd name="T35" fmla="*/ 2147483647 h 288"/>
              <a:gd name="T36" fmla="*/ 2147483647 w 220"/>
              <a:gd name="T37" fmla="*/ 2147483647 h 288"/>
              <a:gd name="T38" fmla="*/ 2147483647 w 220"/>
              <a:gd name="T39" fmla="*/ 2147483647 h 288"/>
              <a:gd name="T40" fmla="*/ 2147483647 w 220"/>
              <a:gd name="T41" fmla="*/ 1930082905 h 288"/>
              <a:gd name="T42" fmla="*/ 2147483647 w 220"/>
              <a:gd name="T43" fmla="*/ 1495366191 h 288"/>
              <a:gd name="T44" fmla="*/ 2147483647 w 220"/>
              <a:gd name="T45" fmla="*/ 1217166282 h 288"/>
              <a:gd name="T46" fmla="*/ 2147483647 w 220"/>
              <a:gd name="T47" fmla="*/ 973733233 h 288"/>
              <a:gd name="T48" fmla="*/ 1910749203 w 220"/>
              <a:gd name="T49" fmla="*/ 747683225 h 288"/>
              <a:gd name="T50" fmla="*/ 1454976655 w 220"/>
              <a:gd name="T51" fmla="*/ 504249917 h 288"/>
              <a:gd name="T52" fmla="*/ 1034294725 w 220"/>
              <a:gd name="T53" fmla="*/ 295583210 h 288"/>
              <a:gd name="T54" fmla="*/ 631090565 w 220"/>
              <a:gd name="T55" fmla="*/ 121683105 h 288"/>
              <a:gd name="T56" fmla="*/ 315545153 w 220"/>
              <a:gd name="T57" fmla="*/ 17383301 h 288"/>
              <a:gd name="T58" fmla="*/ 70113698 w 220"/>
              <a:gd name="T59" fmla="*/ 0 h 288"/>
              <a:gd name="T60" fmla="*/ 157772706 w 220"/>
              <a:gd name="T61" fmla="*/ 121683105 h 288"/>
              <a:gd name="T62" fmla="*/ 543431557 w 220"/>
              <a:gd name="T63" fmla="*/ 312966511 h 288"/>
              <a:gd name="T64" fmla="*/ 946635717 w 220"/>
              <a:gd name="T65" fmla="*/ 504249917 h 288"/>
              <a:gd name="T66" fmla="*/ 1349839878 w 220"/>
              <a:gd name="T67" fmla="*/ 695533323 h 288"/>
              <a:gd name="T68" fmla="*/ 1770521807 w 220"/>
              <a:gd name="T69" fmla="*/ 921583331 h 288"/>
              <a:gd name="T70" fmla="*/ 2147483647 w 220"/>
              <a:gd name="T71" fmla="*/ 1147633079 h 288"/>
              <a:gd name="T72" fmla="*/ 2147483647 w 220"/>
              <a:gd name="T73" fmla="*/ 1425832988 h 288"/>
              <a:gd name="T74" fmla="*/ 2147483647 w 220"/>
              <a:gd name="T75" fmla="*/ 1704032898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9724" name="Group 615"/>
          <p:cNvGrpSpPr>
            <a:grpSpLocks/>
          </p:cNvGrpSpPr>
          <p:nvPr/>
        </p:nvGrpSpPr>
        <p:grpSpPr bwMode="auto">
          <a:xfrm>
            <a:off x="5367338" y="3430588"/>
            <a:ext cx="290512" cy="404812"/>
            <a:chOff x="3381" y="2161"/>
            <a:chExt cx="183" cy="255"/>
          </a:xfrm>
        </p:grpSpPr>
        <p:pic>
          <p:nvPicPr>
            <p:cNvPr id="19751" name="Picture 616" descr="31u_bnrz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" y="2242"/>
              <a:ext cx="121" cy="174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52" name="Freeform 617"/>
            <p:cNvSpPr>
              <a:spLocks/>
            </p:cNvSpPr>
            <p:nvPr/>
          </p:nvSpPr>
          <p:spPr bwMode="auto">
            <a:xfrm>
              <a:off x="3430" y="2174"/>
              <a:ext cx="33" cy="39"/>
            </a:xfrm>
            <a:custGeom>
              <a:avLst/>
              <a:gdLst>
                <a:gd name="T0" fmla="*/ 0 w 199"/>
                <a:gd name="T1" fmla="*/ 0 h 232"/>
                <a:gd name="T2" fmla="*/ 0 w 199"/>
                <a:gd name="T3" fmla="*/ 0 h 232"/>
                <a:gd name="T4" fmla="*/ 0 w 199"/>
                <a:gd name="T5" fmla="*/ 0 h 232"/>
                <a:gd name="T6" fmla="*/ 0 w 199"/>
                <a:gd name="T7" fmla="*/ 0 h 232"/>
                <a:gd name="T8" fmla="*/ 0 w 199"/>
                <a:gd name="T9" fmla="*/ 0 h 232"/>
                <a:gd name="T10" fmla="*/ 0 w 199"/>
                <a:gd name="T11" fmla="*/ 1 h 232"/>
                <a:gd name="T12" fmla="*/ 0 w 199"/>
                <a:gd name="T13" fmla="*/ 1 h 232"/>
                <a:gd name="T14" fmla="*/ 0 w 199"/>
                <a:gd name="T15" fmla="*/ 1 h 232"/>
                <a:gd name="T16" fmla="*/ 0 w 199"/>
                <a:gd name="T17" fmla="*/ 1 h 232"/>
                <a:gd name="T18" fmla="*/ 0 w 199"/>
                <a:gd name="T19" fmla="*/ 1 h 232"/>
                <a:gd name="T20" fmla="*/ 0 w 199"/>
                <a:gd name="T21" fmla="*/ 1 h 232"/>
                <a:gd name="T22" fmla="*/ 0 w 199"/>
                <a:gd name="T23" fmla="*/ 1 h 232"/>
                <a:gd name="T24" fmla="*/ 0 w 199"/>
                <a:gd name="T25" fmla="*/ 1 h 232"/>
                <a:gd name="T26" fmla="*/ 0 w 199"/>
                <a:gd name="T27" fmla="*/ 1 h 232"/>
                <a:gd name="T28" fmla="*/ 0 w 199"/>
                <a:gd name="T29" fmla="*/ 1 h 232"/>
                <a:gd name="T30" fmla="*/ 0 w 199"/>
                <a:gd name="T31" fmla="*/ 1 h 232"/>
                <a:gd name="T32" fmla="*/ 1 w 199"/>
                <a:gd name="T33" fmla="*/ 1 h 232"/>
                <a:gd name="T34" fmla="*/ 1 w 199"/>
                <a:gd name="T35" fmla="*/ 1 h 232"/>
                <a:gd name="T36" fmla="*/ 1 w 199"/>
                <a:gd name="T37" fmla="*/ 1 h 232"/>
                <a:gd name="T38" fmla="*/ 1 w 199"/>
                <a:gd name="T39" fmla="*/ 1 h 232"/>
                <a:gd name="T40" fmla="*/ 1 w 199"/>
                <a:gd name="T41" fmla="*/ 1 h 232"/>
                <a:gd name="T42" fmla="*/ 1 w 199"/>
                <a:gd name="T43" fmla="*/ 1 h 232"/>
                <a:gd name="T44" fmla="*/ 1 w 199"/>
                <a:gd name="T45" fmla="*/ 1 h 232"/>
                <a:gd name="T46" fmla="*/ 1 w 199"/>
                <a:gd name="T47" fmla="*/ 1 h 232"/>
                <a:gd name="T48" fmla="*/ 0 w 199"/>
                <a:gd name="T49" fmla="*/ 1 h 232"/>
                <a:gd name="T50" fmla="*/ 0 w 199"/>
                <a:gd name="T51" fmla="*/ 1 h 232"/>
                <a:gd name="T52" fmla="*/ 0 w 199"/>
                <a:gd name="T53" fmla="*/ 1 h 232"/>
                <a:gd name="T54" fmla="*/ 0 w 199"/>
                <a:gd name="T55" fmla="*/ 1 h 232"/>
                <a:gd name="T56" fmla="*/ 0 w 199"/>
                <a:gd name="T57" fmla="*/ 1 h 232"/>
                <a:gd name="T58" fmla="*/ 0 w 199"/>
                <a:gd name="T59" fmla="*/ 1 h 232"/>
                <a:gd name="T60" fmla="*/ 0 w 199"/>
                <a:gd name="T61" fmla="*/ 1 h 232"/>
                <a:gd name="T62" fmla="*/ 0 w 199"/>
                <a:gd name="T63" fmla="*/ 1 h 232"/>
                <a:gd name="T64" fmla="*/ 0 w 199"/>
                <a:gd name="T65" fmla="*/ 1 h 232"/>
                <a:gd name="T66" fmla="*/ 0 w 199"/>
                <a:gd name="T67" fmla="*/ 1 h 232"/>
                <a:gd name="T68" fmla="*/ 0 w 199"/>
                <a:gd name="T69" fmla="*/ 1 h 232"/>
                <a:gd name="T70" fmla="*/ 0 w 199"/>
                <a:gd name="T71" fmla="*/ 0 h 232"/>
                <a:gd name="T72" fmla="*/ 0 w 199"/>
                <a:gd name="T73" fmla="*/ 0 h 232"/>
                <a:gd name="T74" fmla="*/ 0 w 199"/>
                <a:gd name="T75" fmla="*/ 0 h 232"/>
                <a:gd name="T76" fmla="*/ 1 w 199"/>
                <a:gd name="T77" fmla="*/ 0 h 232"/>
                <a:gd name="T78" fmla="*/ 1 w 199"/>
                <a:gd name="T79" fmla="*/ 0 h 232"/>
                <a:gd name="T80" fmla="*/ 1 w 199"/>
                <a:gd name="T81" fmla="*/ 0 h 232"/>
                <a:gd name="T82" fmla="*/ 1 w 199"/>
                <a:gd name="T83" fmla="*/ 0 h 232"/>
                <a:gd name="T84" fmla="*/ 1 w 199"/>
                <a:gd name="T85" fmla="*/ 0 h 232"/>
                <a:gd name="T86" fmla="*/ 1 w 199"/>
                <a:gd name="T87" fmla="*/ 0 h 232"/>
                <a:gd name="T88" fmla="*/ 1 w 199"/>
                <a:gd name="T89" fmla="*/ 0 h 232"/>
                <a:gd name="T90" fmla="*/ 0 w 199"/>
                <a:gd name="T91" fmla="*/ 0 h 232"/>
                <a:gd name="T92" fmla="*/ 0 w 199"/>
                <a:gd name="T93" fmla="*/ 0 h 232"/>
                <a:gd name="T94" fmla="*/ 0 w 199"/>
                <a:gd name="T95" fmla="*/ 0 h 232"/>
                <a:gd name="T96" fmla="*/ 0 w 199"/>
                <a:gd name="T97" fmla="*/ 0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9"/>
                <a:gd name="T148" fmla="*/ 0 h 232"/>
                <a:gd name="T149" fmla="*/ 199 w 199"/>
                <a:gd name="T150" fmla="*/ 232 h 2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9" h="232">
                  <a:moveTo>
                    <a:pt x="70" y="29"/>
                  </a:moveTo>
                  <a:lnTo>
                    <a:pt x="55" y="39"/>
                  </a:lnTo>
                  <a:lnTo>
                    <a:pt x="42" y="50"/>
                  </a:lnTo>
                  <a:lnTo>
                    <a:pt x="30" y="63"/>
                  </a:lnTo>
                  <a:lnTo>
                    <a:pt x="20" y="77"/>
                  </a:lnTo>
                  <a:lnTo>
                    <a:pt x="12" y="91"/>
                  </a:lnTo>
                  <a:lnTo>
                    <a:pt x="6" y="108"/>
                  </a:lnTo>
                  <a:lnTo>
                    <a:pt x="2" y="125"/>
                  </a:lnTo>
                  <a:lnTo>
                    <a:pt x="0" y="142"/>
                  </a:lnTo>
                  <a:lnTo>
                    <a:pt x="2" y="166"/>
                  </a:lnTo>
                  <a:lnTo>
                    <a:pt x="12" y="186"/>
                  </a:lnTo>
                  <a:lnTo>
                    <a:pt x="26" y="203"/>
                  </a:lnTo>
                  <a:lnTo>
                    <a:pt x="45" y="216"/>
                  </a:lnTo>
                  <a:lnTo>
                    <a:pt x="66" y="226"/>
                  </a:lnTo>
                  <a:lnTo>
                    <a:pt x="88" y="230"/>
                  </a:lnTo>
                  <a:lnTo>
                    <a:pt x="111" y="232"/>
                  </a:lnTo>
                  <a:lnTo>
                    <a:pt x="134" y="228"/>
                  </a:lnTo>
                  <a:lnTo>
                    <a:pt x="138" y="228"/>
                  </a:lnTo>
                  <a:lnTo>
                    <a:pt x="143" y="226"/>
                  </a:lnTo>
                  <a:lnTo>
                    <a:pt x="147" y="222"/>
                  </a:lnTo>
                  <a:lnTo>
                    <a:pt x="148" y="218"/>
                  </a:lnTo>
                  <a:lnTo>
                    <a:pt x="145" y="212"/>
                  </a:lnTo>
                  <a:lnTo>
                    <a:pt x="141" y="207"/>
                  </a:lnTo>
                  <a:lnTo>
                    <a:pt x="135" y="203"/>
                  </a:lnTo>
                  <a:lnTo>
                    <a:pt x="129" y="201"/>
                  </a:lnTo>
                  <a:lnTo>
                    <a:pt x="117" y="197"/>
                  </a:lnTo>
                  <a:lnTo>
                    <a:pt x="105" y="195"/>
                  </a:lnTo>
                  <a:lnTo>
                    <a:pt x="94" y="193"/>
                  </a:lnTo>
                  <a:lnTo>
                    <a:pt x="83" y="190"/>
                  </a:lnTo>
                  <a:lnTo>
                    <a:pt x="73" y="187"/>
                  </a:lnTo>
                  <a:lnTo>
                    <a:pt x="62" y="182"/>
                  </a:lnTo>
                  <a:lnTo>
                    <a:pt x="53" y="176"/>
                  </a:lnTo>
                  <a:lnTo>
                    <a:pt x="43" y="167"/>
                  </a:lnTo>
                  <a:lnTo>
                    <a:pt x="40" y="128"/>
                  </a:lnTo>
                  <a:lnTo>
                    <a:pt x="49" y="96"/>
                  </a:lnTo>
                  <a:lnTo>
                    <a:pt x="68" y="71"/>
                  </a:lnTo>
                  <a:lnTo>
                    <a:pt x="94" y="50"/>
                  </a:lnTo>
                  <a:lnTo>
                    <a:pt x="122" y="34"/>
                  </a:lnTo>
                  <a:lnTo>
                    <a:pt x="151" y="21"/>
                  </a:lnTo>
                  <a:lnTo>
                    <a:pt x="178" y="12"/>
                  </a:lnTo>
                  <a:lnTo>
                    <a:pt x="199" y="4"/>
                  </a:lnTo>
                  <a:lnTo>
                    <a:pt x="186" y="1"/>
                  </a:lnTo>
                  <a:lnTo>
                    <a:pt x="172" y="0"/>
                  </a:lnTo>
                  <a:lnTo>
                    <a:pt x="156" y="2"/>
                  </a:lnTo>
                  <a:lnTo>
                    <a:pt x="138" y="4"/>
                  </a:lnTo>
                  <a:lnTo>
                    <a:pt x="121" y="10"/>
                  </a:lnTo>
                  <a:lnTo>
                    <a:pt x="103" y="16"/>
                  </a:lnTo>
                  <a:lnTo>
                    <a:pt x="86" y="23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3" name="Freeform 618"/>
            <p:cNvSpPr>
              <a:spLocks/>
            </p:cNvSpPr>
            <p:nvPr/>
          </p:nvSpPr>
          <p:spPr bwMode="auto">
            <a:xfrm>
              <a:off x="3486" y="2173"/>
              <a:ext cx="22" cy="30"/>
            </a:xfrm>
            <a:custGeom>
              <a:avLst/>
              <a:gdLst>
                <a:gd name="T0" fmla="*/ 1 w 128"/>
                <a:gd name="T1" fmla="*/ 0 h 180"/>
                <a:gd name="T2" fmla="*/ 1 w 128"/>
                <a:gd name="T3" fmla="*/ 0 h 180"/>
                <a:gd name="T4" fmla="*/ 1 w 128"/>
                <a:gd name="T5" fmla="*/ 1 h 180"/>
                <a:gd name="T6" fmla="*/ 1 w 128"/>
                <a:gd name="T7" fmla="*/ 1 h 180"/>
                <a:gd name="T8" fmla="*/ 1 w 128"/>
                <a:gd name="T9" fmla="*/ 1 h 180"/>
                <a:gd name="T10" fmla="*/ 0 w 128"/>
                <a:gd name="T11" fmla="*/ 1 h 180"/>
                <a:gd name="T12" fmla="*/ 0 w 128"/>
                <a:gd name="T13" fmla="*/ 1 h 180"/>
                <a:gd name="T14" fmla="*/ 0 w 128"/>
                <a:gd name="T15" fmla="*/ 1 h 180"/>
                <a:gd name="T16" fmla="*/ 0 w 128"/>
                <a:gd name="T17" fmla="*/ 1 h 180"/>
                <a:gd name="T18" fmla="*/ 0 w 128"/>
                <a:gd name="T19" fmla="*/ 1 h 180"/>
                <a:gd name="T20" fmla="*/ 0 w 128"/>
                <a:gd name="T21" fmla="*/ 1 h 180"/>
                <a:gd name="T22" fmla="*/ 0 w 128"/>
                <a:gd name="T23" fmla="*/ 1 h 180"/>
                <a:gd name="T24" fmla="*/ 0 w 128"/>
                <a:gd name="T25" fmla="*/ 1 h 180"/>
                <a:gd name="T26" fmla="*/ 0 w 128"/>
                <a:gd name="T27" fmla="*/ 1 h 180"/>
                <a:gd name="T28" fmla="*/ 0 w 128"/>
                <a:gd name="T29" fmla="*/ 1 h 180"/>
                <a:gd name="T30" fmla="*/ 0 w 128"/>
                <a:gd name="T31" fmla="*/ 1 h 180"/>
                <a:gd name="T32" fmla="*/ 0 w 128"/>
                <a:gd name="T33" fmla="*/ 1 h 180"/>
                <a:gd name="T34" fmla="*/ 0 w 128"/>
                <a:gd name="T35" fmla="*/ 1 h 180"/>
                <a:gd name="T36" fmla="*/ 0 w 128"/>
                <a:gd name="T37" fmla="*/ 1 h 180"/>
                <a:gd name="T38" fmla="*/ 1 w 128"/>
                <a:gd name="T39" fmla="*/ 1 h 180"/>
                <a:gd name="T40" fmla="*/ 1 w 128"/>
                <a:gd name="T41" fmla="*/ 1 h 180"/>
                <a:gd name="T42" fmla="*/ 1 w 128"/>
                <a:gd name="T43" fmla="*/ 1 h 180"/>
                <a:gd name="T44" fmla="*/ 1 w 128"/>
                <a:gd name="T45" fmla="*/ 1 h 180"/>
                <a:gd name="T46" fmla="*/ 1 w 128"/>
                <a:gd name="T47" fmla="*/ 0 h 180"/>
                <a:gd name="T48" fmla="*/ 1 w 128"/>
                <a:gd name="T49" fmla="*/ 0 h 180"/>
                <a:gd name="T50" fmla="*/ 1 w 128"/>
                <a:gd name="T51" fmla="*/ 0 h 180"/>
                <a:gd name="T52" fmla="*/ 1 w 128"/>
                <a:gd name="T53" fmla="*/ 0 h 180"/>
                <a:gd name="T54" fmla="*/ 0 w 128"/>
                <a:gd name="T55" fmla="*/ 0 h 180"/>
                <a:gd name="T56" fmla="*/ 0 w 128"/>
                <a:gd name="T57" fmla="*/ 0 h 180"/>
                <a:gd name="T58" fmla="*/ 0 w 128"/>
                <a:gd name="T59" fmla="*/ 0 h 180"/>
                <a:gd name="T60" fmla="*/ 0 w 128"/>
                <a:gd name="T61" fmla="*/ 0 h 180"/>
                <a:gd name="T62" fmla="*/ 0 w 128"/>
                <a:gd name="T63" fmla="*/ 0 h 180"/>
                <a:gd name="T64" fmla="*/ 0 w 128"/>
                <a:gd name="T65" fmla="*/ 0 h 180"/>
                <a:gd name="T66" fmla="*/ 0 w 128"/>
                <a:gd name="T67" fmla="*/ 0 h 180"/>
                <a:gd name="T68" fmla="*/ 0 w 128"/>
                <a:gd name="T69" fmla="*/ 0 h 180"/>
                <a:gd name="T70" fmla="*/ 0 w 128"/>
                <a:gd name="T71" fmla="*/ 0 h 180"/>
                <a:gd name="T72" fmla="*/ 0 w 128"/>
                <a:gd name="T73" fmla="*/ 0 h 180"/>
                <a:gd name="T74" fmla="*/ 0 w 128"/>
                <a:gd name="T75" fmla="*/ 0 h 180"/>
                <a:gd name="T76" fmla="*/ 1 w 128"/>
                <a:gd name="T77" fmla="*/ 0 h 180"/>
                <a:gd name="T78" fmla="*/ 1 w 128"/>
                <a:gd name="T79" fmla="*/ 0 h 180"/>
                <a:gd name="T80" fmla="*/ 1 w 128"/>
                <a:gd name="T81" fmla="*/ 0 h 1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0"/>
                <a:gd name="T125" fmla="*/ 128 w 128"/>
                <a:gd name="T126" fmla="*/ 180 h 18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0">
                  <a:moveTo>
                    <a:pt x="108" y="59"/>
                  </a:moveTo>
                  <a:lnTo>
                    <a:pt x="113" y="77"/>
                  </a:lnTo>
                  <a:lnTo>
                    <a:pt x="111" y="94"/>
                  </a:lnTo>
                  <a:lnTo>
                    <a:pt x="103" y="108"/>
                  </a:lnTo>
                  <a:lnTo>
                    <a:pt x="91" y="121"/>
                  </a:lnTo>
                  <a:lnTo>
                    <a:pt x="77" y="132"/>
                  </a:lnTo>
                  <a:lnTo>
                    <a:pt x="61" y="144"/>
                  </a:lnTo>
                  <a:lnTo>
                    <a:pt x="45" y="154"/>
                  </a:lnTo>
                  <a:lnTo>
                    <a:pt x="30" y="164"/>
                  </a:lnTo>
                  <a:lnTo>
                    <a:pt x="28" y="168"/>
                  </a:lnTo>
                  <a:lnTo>
                    <a:pt x="27" y="170"/>
                  </a:lnTo>
                  <a:lnTo>
                    <a:pt x="27" y="174"/>
                  </a:lnTo>
                  <a:lnTo>
                    <a:pt x="28" y="177"/>
                  </a:lnTo>
                  <a:lnTo>
                    <a:pt x="32" y="179"/>
                  </a:lnTo>
                  <a:lnTo>
                    <a:pt x="35" y="180"/>
                  </a:lnTo>
                  <a:lnTo>
                    <a:pt x="37" y="180"/>
                  </a:lnTo>
                  <a:lnTo>
                    <a:pt x="41" y="179"/>
                  </a:lnTo>
                  <a:lnTo>
                    <a:pt x="60" y="169"/>
                  </a:lnTo>
                  <a:lnTo>
                    <a:pt x="77" y="158"/>
                  </a:lnTo>
                  <a:lnTo>
                    <a:pt x="94" y="145"/>
                  </a:lnTo>
                  <a:lnTo>
                    <a:pt x="109" y="130"/>
                  </a:lnTo>
                  <a:lnTo>
                    <a:pt x="120" y="114"/>
                  </a:lnTo>
                  <a:lnTo>
                    <a:pt x="127" y="95"/>
                  </a:lnTo>
                  <a:lnTo>
                    <a:pt x="128" y="76"/>
                  </a:lnTo>
                  <a:lnTo>
                    <a:pt x="123" y="55"/>
                  </a:lnTo>
                  <a:lnTo>
                    <a:pt x="113" y="39"/>
                  </a:lnTo>
                  <a:lnTo>
                    <a:pt x="97" y="25"/>
                  </a:lnTo>
                  <a:lnTo>
                    <a:pt x="79" y="15"/>
                  </a:lnTo>
                  <a:lnTo>
                    <a:pt x="57" y="7"/>
                  </a:lnTo>
                  <a:lnTo>
                    <a:pt x="36" y="2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14" y="9"/>
                  </a:lnTo>
                  <a:lnTo>
                    <a:pt x="29" y="14"/>
                  </a:lnTo>
                  <a:lnTo>
                    <a:pt x="46" y="19"/>
                  </a:lnTo>
                  <a:lnTo>
                    <a:pt x="61" y="23"/>
                  </a:lnTo>
                  <a:lnTo>
                    <a:pt x="76" y="29"/>
                  </a:lnTo>
                  <a:lnTo>
                    <a:pt x="89" y="37"/>
                  </a:lnTo>
                  <a:lnTo>
                    <a:pt x="100" y="46"/>
                  </a:lnTo>
                  <a:lnTo>
                    <a:pt x="108" y="5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4" name="Freeform 619"/>
            <p:cNvSpPr>
              <a:spLocks/>
            </p:cNvSpPr>
            <p:nvPr/>
          </p:nvSpPr>
          <p:spPr bwMode="auto">
            <a:xfrm>
              <a:off x="3409" y="2166"/>
              <a:ext cx="54" cy="63"/>
            </a:xfrm>
            <a:custGeom>
              <a:avLst/>
              <a:gdLst>
                <a:gd name="T0" fmla="*/ 1 w 322"/>
                <a:gd name="T1" fmla="*/ 0 h 378"/>
                <a:gd name="T2" fmla="*/ 0 w 322"/>
                <a:gd name="T3" fmla="*/ 1 h 378"/>
                <a:gd name="T4" fmla="*/ 0 w 322"/>
                <a:gd name="T5" fmla="*/ 1 h 378"/>
                <a:gd name="T6" fmla="*/ 0 w 322"/>
                <a:gd name="T7" fmla="*/ 1 h 378"/>
                <a:gd name="T8" fmla="*/ 0 w 322"/>
                <a:gd name="T9" fmla="*/ 1 h 378"/>
                <a:gd name="T10" fmla="*/ 0 w 322"/>
                <a:gd name="T11" fmla="*/ 1 h 378"/>
                <a:gd name="T12" fmla="*/ 0 w 322"/>
                <a:gd name="T13" fmla="*/ 1 h 378"/>
                <a:gd name="T14" fmla="*/ 0 w 322"/>
                <a:gd name="T15" fmla="*/ 2 h 378"/>
                <a:gd name="T16" fmla="*/ 0 w 322"/>
                <a:gd name="T17" fmla="*/ 2 h 378"/>
                <a:gd name="T18" fmla="*/ 0 w 322"/>
                <a:gd name="T19" fmla="*/ 2 h 378"/>
                <a:gd name="T20" fmla="*/ 1 w 322"/>
                <a:gd name="T21" fmla="*/ 2 h 378"/>
                <a:gd name="T22" fmla="*/ 1 w 322"/>
                <a:gd name="T23" fmla="*/ 2 h 378"/>
                <a:gd name="T24" fmla="*/ 1 w 322"/>
                <a:gd name="T25" fmla="*/ 2 h 378"/>
                <a:gd name="T26" fmla="*/ 1 w 322"/>
                <a:gd name="T27" fmla="*/ 2 h 378"/>
                <a:gd name="T28" fmla="*/ 1 w 322"/>
                <a:gd name="T29" fmla="*/ 2 h 378"/>
                <a:gd name="T30" fmla="*/ 1 w 322"/>
                <a:gd name="T31" fmla="*/ 2 h 378"/>
                <a:gd name="T32" fmla="*/ 2 w 322"/>
                <a:gd name="T33" fmla="*/ 2 h 378"/>
                <a:gd name="T34" fmla="*/ 2 w 322"/>
                <a:gd name="T35" fmla="*/ 2 h 378"/>
                <a:gd name="T36" fmla="*/ 2 w 322"/>
                <a:gd name="T37" fmla="*/ 2 h 378"/>
                <a:gd name="T38" fmla="*/ 2 w 322"/>
                <a:gd name="T39" fmla="*/ 2 h 378"/>
                <a:gd name="T40" fmla="*/ 1 w 322"/>
                <a:gd name="T41" fmla="*/ 2 h 378"/>
                <a:gd name="T42" fmla="*/ 1 w 322"/>
                <a:gd name="T43" fmla="*/ 2 h 378"/>
                <a:gd name="T44" fmla="*/ 1 w 322"/>
                <a:gd name="T45" fmla="*/ 2 h 378"/>
                <a:gd name="T46" fmla="*/ 1 w 322"/>
                <a:gd name="T47" fmla="*/ 2 h 378"/>
                <a:gd name="T48" fmla="*/ 1 w 322"/>
                <a:gd name="T49" fmla="*/ 2 h 378"/>
                <a:gd name="T50" fmla="*/ 1 w 322"/>
                <a:gd name="T51" fmla="*/ 2 h 378"/>
                <a:gd name="T52" fmla="*/ 1 w 322"/>
                <a:gd name="T53" fmla="*/ 2 h 378"/>
                <a:gd name="T54" fmla="*/ 0 w 322"/>
                <a:gd name="T55" fmla="*/ 1 h 378"/>
                <a:gd name="T56" fmla="*/ 0 w 322"/>
                <a:gd name="T57" fmla="*/ 1 h 378"/>
                <a:gd name="T58" fmla="*/ 0 w 322"/>
                <a:gd name="T59" fmla="*/ 1 h 378"/>
                <a:gd name="T60" fmla="*/ 0 w 322"/>
                <a:gd name="T61" fmla="*/ 1 h 378"/>
                <a:gd name="T62" fmla="*/ 0 w 322"/>
                <a:gd name="T63" fmla="*/ 1 h 378"/>
                <a:gd name="T64" fmla="*/ 0 w 322"/>
                <a:gd name="T65" fmla="*/ 1 h 378"/>
                <a:gd name="T66" fmla="*/ 0 w 322"/>
                <a:gd name="T67" fmla="*/ 1 h 378"/>
                <a:gd name="T68" fmla="*/ 1 w 322"/>
                <a:gd name="T69" fmla="*/ 1 h 378"/>
                <a:gd name="T70" fmla="*/ 1 w 322"/>
                <a:gd name="T71" fmla="*/ 0 h 378"/>
                <a:gd name="T72" fmla="*/ 1 w 322"/>
                <a:gd name="T73" fmla="*/ 0 h 378"/>
                <a:gd name="T74" fmla="*/ 1 w 322"/>
                <a:gd name="T75" fmla="*/ 0 h 378"/>
                <a:gd name="T76" fmla="*/ 1 w 322"/>
                <a:gd name="T77" fmla="*/ 0 h 378"/>
                <a:gd name="T78" fmla="*/ 1 w 322"/>
                <a:gd name="T79" fmla="*/ 0 h 378"/>
                <a:gd name="T80" fmla="*/ 1 w 322"/>
                <a:gd name="T81" fmla="*/ 0 h 378"/>
                <a:gd name="T82" fmla="*/ 1 w 322"/>
                <a:gd name="T83" fmla="*/ 0 h 378"/>
                <a:gd name="T84" fmla="*/ 1 w 322"/>
                <a:gd name="T85" fmla="*/ 0 h 378"/>
                <a:gd name="T86" fmla="*/ 1 w 322"/>
                <a:gd name="T87" fmla="*/ 0 h 3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2"/>
                <a:gd name="T133" fmla="*/ 0 h 378"/>
                <a:gd name="T134" fmla="*/ 322 w 322"/>
                <a:gd name="T135" fmla="*/ 378 h 3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2" h="378">
                  <a:moveTo>
                    <a:pt x="125" y="49"/>
                  </a:moveTo>
                  <a:lnTo>
                    <a:pt x="100" y="70"/>
                  </a:lnTo>
                  <a:lnTo>
                    <a:pt x="76" y="90"/>
                  </a:lnTo>
                  <a:lnTo>
                    <a:pt x="53" y="115"/>
                  </a:lnTo>
                  <a:lnTo>
                    <a:pt x="34" y="140"/>
                  </a:lnTo>
                  <a:lnTo>
                    <a:pt x="17" y="166"/>
                  </a:lnTo>
                  <a:lnTo>
                    <a:pt x="5" y="195"/>
                  </a:lnTo>
                  <a:lnTo>
                    <a:pt x="0" y="226"/>
                  </a:lnTo>
                  <a:lnTo>
                    <a:pt x="1" y="258"/>
                  </a:lnTo>
                  <a:lnTo>
                    <a:pt x="3" y="266"/>
                  </a:lnTo>
                  <a:lnTo>
                    <a:pt x="5" y="275"/>
                  </a:lnTo>
                  <a:lnTo>
                    <a:pt x="9" y="282"/>
                  </a:lnTo>
                  <a:lnTo>
                    <a:pt x="14" y="290"/>
                  </a:lnTo>
                  <a:lnTo>
                    <a:pt x="19" y="297"/>
                  </a:lnTo>
                  <a:lnTo>
                    <a:pt x="26" y="304"/>
                  </a:lnTo>
                  <a:lnTo>
                    <a:pt x="32" y="310"/>
                  </a:lnTo>
                  <a:lnTo>
                    <a:pt x="41" y="314"/>
                  </a:lnTo>
                  <a:lnTo>
                    <a:pt x="56" y="324"/>
                  </a:lnTo>
                  <a:lnTo>
                    <a:pt x="71" y="332"/>
                  </a:lnTo>
                  <a:lnTo>
                    <a:pt x="86" y="338"/>
                  </a:lnTo>
                  <a:lnTo>
                    <a:pt x="103" y="344"/>
                  </a:lnTo>
                  <a:lnTo>
                    <a:pt x="119" y="350"/>
                  </a:lnTo>
                  <a:lnTo>
                    <a:pt x="136" y="355"/>
                  </a:lnTo>
                  <a:lnTo>
                    <a:pt x="152" y="359"/>
                  </a:lnTo>
                  <a:lnTo>
                    <a:pt x="168" y="363"/>
                  </a:lnTo>
                  <a:lnTo>
                    <a:pt x="186" y="366"/>
                  </a:lnTo>
                  <a:lnTo>
                    <a:pt x="202" y="368"/>
                  </a:lnTo>
                  <a:lnTo>
                    <a:pt x="220" y="371"/>
                  </a:lnTo>
                  <a:lnTo>
                    <a:pt x="238" y="373"/>
                  </a:lnTo>
                  <a:lnTo>
                    <a:pt x="254" y="374"/>
                  </a:lnTo>
                  <a:lnTo>
                    <a:pt x="272" y="375"/>
                  </a:lnTo>
                  <a:lnTo>
                    <a:pt x="289" y="376"/>
                  </a:lnTo>
                  <a:lnTo>
                    <a:pt x="306" y="378"/>
                  </a:lnTo>
                  <a:lnTo>
                    <a:pt x="311" y="378"/>
                  </a:lnTo>
                  <a:lnTo>
                    <a:pt x="316" y="375"/>
                  </a:lnTo>
                  <a:lnTo>
                    <a:pt x="320" y="371"/>
                  </a:lnTo>
                  <a:lnTo>
                    <a:pt x="322" y="366"/>
                  </a:lnTo>
                  <a:lnTo>
                    <a:pt x="322" y="360"/>
                  </a:lnTo>
                  <a:lnTo>
                    <a:pt x="320" y="356"/>
                  </a:lnTo>
                  <a:lnTo>
                    <a:pt x="315" y="352"/>
                  </a:lnTo>
                  <a:lnTo>
                    <a:pt x="309" y="350"/>
                  </a:lnTo>
                  <a:lnTo>
                    <a:pt x="294" y="347"/>
                  </a:lnTo>
                  <a:lnTo>
                    <a:pt x="279" y="344"/>
                  </a:lnTo>
                  <a:lnTo>
                    <a:pt x="263" y="341"/>
                  </a:lnTo>
                  <a:lnTo>
                    <a:pt x="247" y="338"/>
                  </a:lnTo>
                  <a:lnTo>
                    <a:pt x="232" y="336"/>
                  </a:lnTo>
                  <a:lnTo>
                    <a:pt x="216" y="334"/>
                  </a:lnTo>
                  <a:lnTo>
                    <a:pt x="200" y="332"/>
                  </a:lnTo>
                  <a:lnTo>
                    <a:pt x="185" y="328"/>
                  </a:lnTo>
                  <a:lnTo>
                    <a:pt x="170" y="326"/>
                  </a:lnTo>
                  <a:lnTo>
                    <a:pt x="154" y="322"/>
                  </a:lnTo>
                  <a:lnTo>
                    <a:pt x="139" y="318"/>
                  </a:lnTo>
                  <a:lnTo>
                    <a:pt x="124" y="314"/>
                  </a:lnTo>
                  <a:lnTo>
                    <a:pt x="110" y="309"/>
                  </a:lnTo>
                  <a:lnTo>
                    <a:pt x="94" y="303"/>
                  </a:lnTo>
                  <a:lnTo>
                    <a:pt x="80" y="297"/>
                  </a:lnTo>
                  <a:lnTo>
                    <a:pt x="66" y="289"/>
                  </a:lnTo>
                  <a:lnTo>
                    <a:pt x="55" y="281"/>
                  </a:lnTo>
                  <a:lnTo>
                    <a:pt x="45" y="271"/>
                  </a:lnTo>
                  <a:lnTo>
                    <a:pt x="38" y="259"/>
                  </a:lnTo>
                  <a:lnTo>
                    <a:pt x="35" y="245"/>
                  </a:lnTo>
                  <a:lnTo>
                    <a:pt x="34" y="232"/>
                  </a:lnTo>
                  <a:lnTo>
                    <a:pt x="35" y="216"/>
                  </a:lnTo>
                  <a:lnTo>
                    <a:pt x="38" y="200"/>
                  </a:lnTo>
                  <a:lnTo>
                    <a:pt x="43" y="187"/>
                  </a:lnTo>
                  <a:lnTo>
                    <a:pt x="51" y="170"/>
                  </a:lnTo>
                  <a:lnTo>
                    <a:pt x="60" y="152"/>
                  </a:lnTo>
                  <a:lnTo>
                    <a:pt x="71" y="137"/>
                  </a:lnTo>
                  <a:lnTo>
                    <a:pt x="83" y="124"/>
                  </a:lnTo>
                  <a:lnTo>
                    <a:pt x="94" y="110"/>
                  </a:lnTo>
                  <a:lnTo>
                    <a:pt x="107" y="96"/>
                  </a:lnTo>
                  <a:lnTo>
                    <a:pt x="123" y="82"/>
                  </a:lnTo>
                  <a:lnTo>
                    <a:pt x="138" y="69"/>
                  </a:lnTo>
                  <a:lnTo>
                    <a:pt x="153" y="57"/>
                  </a:lnTo>
                  <a:lnTo>
                    <a:pt x="173" y="47"/>
                  </a:lnTo>
                  <a:lnTo>
                    <a:pt x="195" y="38"/>
                  </a:lnTo>
                  <a:lnTo>
                    <a:pt x="218" y="28"/>
                  </a:lnTo>
                  <a:lnTo>
                    <a:pt x="238" y="20"/>
                  </a:lnTo>
                  <a:lnTo>
                    <a:pt x="254" y="13"/>
                  </a:lnTo>
                  <a:lnTo>
                    <a:pt x="264" y="7"/>
                  </a:lnTo>
                  <a:lnTo>
                    <a:pt x="268" y="2"/>
                  </a:lnTo>
                  <a:lnTo>
                    <a:pt x="256" y="0"/>
                  </a:lnTo>
                  <a:lnTo>
                    <a:pt x="240" y="1"/>
                  </a:lnTo>
                  <a:lnTo>
                    <a:pt x="221" y="4"/>
                  </a:lnTo>
                  <a:lnTo>
                    <a:pt x="201" y="10"/>
                  </a:lnTo>
                  <a:lnTo>
                    <a:pt x="180" y="18"/>
                  </a:lnTo>
                  <a:lnTo>
                    <a:pt x="160" y="27"/>
                  </a:lnTo>
                  <a:lnTo>
                    <a:pt x="141" y="38"/>
                  </a:lnTo>
                  <a:lnTo>
                    <a:pt x="125" y="4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5" name="Freeform 620"/>
            <p:cNvSpPr>
              <a:spLocks/>
            </p:cNvSpPr>
            <p:nvPr/>
          </p:nvSpPr>
          <p:spPr bwMode="auto">
            <a:xfrm>
              <a:off x="3485" y="2164"/>
              <a:ext cx="47" cy="42"/>
            </a:xfrm>
            <a:custGeom>
              <a:avLst/>
              <a:gdLst>
                <a:gd name="T0" fmla="*/ 1 w 283"/>
                <a:gd name="T1" fmla="*/ 0 h 252"/>
                <a:gd name="T2" fmla="*/ 1 w 283"/>
                <a:gd name="T3" fmla="*/ 1 h 252"/>
                <a:gd name="T4" fmla="*/ 1 w 283"/>
                <a:gd name="T5" fmla="*/ 1 h 252"/>
                <a:gd name="T6" fmla="*/ 1 w 283"/>
                <a:gd name="T7" fmla="*/ 1 h 252"/>
                <a:gd name="T8" fmla="*/ 1 w 283"/>
                <a:gd name="T9" fmla="*/ 1 h 252"/>
                <a:gd name="T10" fmla="*/ 1 w 283"/>
                <a:gd name="T11" fmla="*/ 1 h 252"/>
                <a:gd name="T12" fmla="*/ 1 w 283"/>
                <a:gd name="T13" fmla="*/ 1 h 252"/>
                <a:gd name="T14" fmla="*/ 1 w 283"/>
                <a:gd name="T15" fmla="*/ 1 h 252"/>
                <a:gd name="T16" fmla="*/ 1 w 283"/>
                <a:gd name="T17" fmla="*/ 1 h 252"/>
                <a:gd name="T18" fmla="*/ 1 w 283"/>
                <a:gd name="T19" fmla="*/ 1 h 252"/>
                <a:gd name="T20" fmla="*/ 1 w 283"/>
                <a:gd name="T21" fmla="*/ 1 h 252"/>
                <a:gd name="T22" fmla="*/ 1 w 283"/>
                <a:gd name="T23" fmla="*/ 1 h 252"/>
                <a:gd name="T24" fmla="*/ 1 w 283"/>
                <a:gd name="T25" fmla="*/ 1 h 252"/>
                <a:gd name="T26" fmla="*/ 1 w 283"/>
                <a:gd name="T27" fmla="*/ 1 h 252"/>
                <a:gd name="T28" fmla="*/ 1 w 283"/>
                <a:gd name="T29" fmla="*/ 1 h 252"/>
                <a:gd name="T30" fmla="*/ 1 w 283"/>
                <a:gd name="T31" fmla="*/ 1 h 252"/>
                <a:gd name="T32" fmla="*/ 1 w 283"/>
                <a:gd name="T33" fmla="*/ 1 h 252"/>
                <a:gd name="T34" fmla="*/ 1 w 283"/>
                <a:gd name="T35" fmla="*/ 1 h 252"/>
                <a:gd name="T36" fmla="*/ 1 w 283"/>
                <a:gd name="T37" fmla="*/ 1 h 252"/>
                <a:gd name="T38" fmla="*/ 1 w 283"/>
                <a:gd name="T39" fmla="*/ 1 h 252"/>
                <a:gd name="T40" fmla="*/ 1 w 283"/>
                <a:gd name="T41" fmla="*/ 1 h 252"/>
                <a:gd name="T42" fmla="*/ 1 w 283"/>
                <a:gd name="T43" fmla="*/ 1 h 252"/>
                <a:gd name="T44" fmla="*/ 1 w 283"/>
                <a:gd name="T45" fmla="*/ 1 h 252"/>
                <a:gd name="T46" fmla="*/ 1 w 283"/>
                <a:gd name="T47" fmla="*/ 1 h 252"/>
                <a:gd name="T48" fmla="*/ 1 w 283"/>
                <a:gd name="T49" fmla="*/ 1 h 252"/>
                <a:gd name="T50" fmla="*/ 1 w 283"/>
                <a:gd name="T51" fmla="*/ 1 h 252"/>
                <a:gd name="T52" fmla="*/ 1 w 283"/>
                <a:gd name="T53" fmla="*/ 1 h 252"/>
                <a:gd name="T54" fmla="*/ 1 w 283"/>
                <a:gd name="T55" fmla="*/ 1 h 252"/>
                <a:gd name="T56" fmla="*/ 1 w 283"/>
                <a:gd name="T57" fmla="*/ 0 h 252"/>
                <a:gd name="T58" fmla="*/ 1 w 283"/>
                <a:gd name="T59" fmla="*/ 0 h 252"/>
                <a:gd name="T60" fmla="*/ 1 w 283"/>
                <a:gd name="T61" fmla="*/ 0 h 252"/>
                <a:gd name="T62" fmla="*/ 1 w 283"/>
                <a:gd name="T63" fmla="*/ 0 h 252"/>
                <a:gd name="T64" fmla="*/ 1 w 283"/>
                <a:gd name="T65" fmla="*/ 0 h 252"/>
                <a:gd name="T66" fmla="*/ 1 w 283"/>
                <a:gd name="T67" fmla="*/ 0 h 252"/>
                <a:gd name="T68" fmla="*/ 1 w 283"/>
                <a:gd name="T69" fmla="*/ 0 h 252"/>
                <a:gd name="T70" fmla="*/ 0 w 283"/>
                <a:gd name="T71" fmla="*/ 0 h 252"/>
                <a:gd name="T72" fmla="*/ 0 w 283"/>
                <a:gd name="T73" fmla="*/ 0 h 252"/>
                <a:gd name="T74" fmla="*/ 0 w 283"/>
                <a:gd name="T75" fmla="*/ 0 h 252"/>
                <a:gd name="T76" fmla="*/ 0 w 283"/>
                <a:gd name="T77" fmla="*/ 0 h 252"/>
                <a:gd name="T78" fmla="*/ 0 w 283"/>
                <a:gd name="T79" fmla="*/ 0 h 252"/>
                <a:gd name="T80" fmla="*/ 0 w 283"/>
                <a:gd name="T81" fmla="*/ 0 h 252"/>
                <a:gd name="T82" fmla="*/ 0 w 283"/>
                <a:gd name="T83" fmla="*/ 0 h 252"/>
                <a:gd name="T84" fmla="*/ 0 w 283"/>
                <a:gd name="T85" fmla="*/ 0 h 252"/>
                <a:gd name="T86" fmla="*/ 0 w 283"/>
                <a:gd name="T87" fmla="*/ 0 h 252"/>
                <a:gd name="T88" fmla="*/ 0 w 283"/>
                <a:gd name="T89" fmla="*/ 0 h 252"/>
                <a:gd name="T90" fmla="*/ 0 w 283"/>
                <a:gd name="T91" fmla="*/ 0 h 252"/>
                <a:gd name="T92" fmla="*/ 0 w 283"/>
                <a:gd name="T93" fmla="*/ 0 h 252"/>
                <a:gd name="T94" fmla="*/ 0 w 283"/>
                <a:gd name="T95" fmla="*/ 0 h 252"/>
                <a:gd name="T96" fmla="*/ 0 w 283"/>
                <a:gd name="T97" fmla="*/ 0 h 252"/>
                <a:gd name="T98" fmla="*/ 0 w 283"/>
                <a:gd name="T99" fmla="*/ 0 h 252"/>
                <a:gd name="T100" fmla="*/ 0 w 283"/>
                <a:gd name="T101" fmla="*/ 0 h 252"/>
                <a:gd name="T102" fmla="*/ 0 w 283"/>
                <a:gd name="T103" fmla="*/ 0 h 252"/>
                <a:gd name="T104" fmla="*/ 0 w 283"/>
                <a:gd name="T105" fmla="*/ 0 h 252"/>
                <a:gd name="T106" fmla="*/ 0 w 283"/>
                <a:gd name="T107" fmla="*/ 0 h 252"/>
                <a:gd name="T108" fmla="*/ 1 w 283"/>
                <a:gd name="T109" fmla="*/ 0 h 252"/>
                <a:gd name="T110" fmla="*/ 1 w 283"/>
                <a:gd name="T111" fmla="*/ 0 h 252"/>
                <a:gd name="T112" fmla="*/ 1 w 283"/>
                <a:gd name="T113" fmla="*/ 0 h 252"/>
                <a:gd name="T114" fmla="*/ 1 w 283"/>
                <a:gd name="T115" fmla="*/ 0 h 252"/>
                <a:gd name="T116" fmla="*/ 1 w 283"/>
                <a:gd name="T117" fmla="*/ 0 h 252"/>
                <a:gd name="T118" fmla="*/ 1 w 283"/>
                <a:gd name="T119" fmla="*/ 0 h 252"/>
                <a:gd name="T120" fmla="*/ 1 w 283"/>
                <a:gd name="T121" fmla="*/ 0 h 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3"/>
                <a:gd name="T184" fmla="*/ 0 h 252"/>
                <a:gd name="T185" fmla="*/ 283 w 283"/>
                <a:gd name="T186" fmla="*/ 252 h 2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3" h="252">
                  <a:moveTo>
                    <a:pt x="235" y="77"/>
                  </a:moveTo>
                  <a:lnTo>
                    <a:pt x="248" y="91"/>
                  </a:lnTo>
                  <a:lnTo>
                    <a:pt x="256" y="107"/>
                  </a:lnTo>
                  <a:lnTo>
                    <a:pt x="259" y="124"/>
                  </a:lnTo>
                  <a:lnTo>
                    <a:pt x="259" y="142"/>
                  </a:lnTo>
                  <a:lnTo>
                    <a:pt x="257" y="157"/>
                  </a:lnTo>
                  <a:lnTo>
                    <a:pt x="252" y="170"/>
                  </a:lnTo>
                  <a:lnTo>
                    <a:pt x="244" y="183"/>
                  </a:lnTo>
                  <a:lnTo>
                    <a:pt x="236" y="193"/>
                  </a:lnTo>
                  <a:lnTo>
                    <a:pt x="225" y="204"/>
                  </a:lnTo>
                  <a:lnTo>
                    <a:pt x="215" y="214"/>
                  </a:lnTo>
                  <a:lnTo>
                    <a:pt x="204" y="224"/>
                  </a:lnTo>
                  <a:lnTo>
                    <a:pt x="194" y="234"/>
                  </a:lnTo>
                  <a:lnTo>
                    <a:pt x="191" y="238"/>
                  </a:lnTo>
                  <a:lnTo>
                    <a:pt x="191" y="241"/>
                  </a:lnTo>
                  <a:lnTo>
                    <a:pt x="191" y="245"/>
                  </a:lnTo>
                  <a:lnTo>
                    <a:pt x="194" y="248"/>
                  </a:lnTo>
                  <a:lnTo>
                    <a:pt x="197" y="250"/>
                  </a:lnTo>
                  <a:lnTo>
                    <a:pt x="202" y="252"/>
                  </a:lnTo>
                  <a:lnTo>
                    <a:pt x="205" y="250"/>
                  </a:lnTo>
                  <a:lnTo>
                    <a:pt x="209" y="248"/>
                  </a:lnTo>
                  <a:lnTo>
                    <a:pt x="232" y="233"/>
                  </a:lnTo>
                  <a:lnTo>
                    <a:pt x="252" y="214"/>
                  </a:lnTo>
                  <a:lnTo>
                    <a:pt x="268" y="192"/>
                  </a:lnTo>
                  <a:lnTo>
                    <a:pt x="278" y="167"/>
                  </a:lnTo>
                  <a:lnTo>
                    <a:pt x="283" y="141"/>
                  </a:lnTo>
                  <a:lnTo>
                    <a:pt x="280" y="115"/>
                  </a:lnTo>
                  <a:lnTo>
                    <a:pt x="271" y="91"/>
                  </a:lnTo>
                  <a:lnTo>
                    <a:pt x="252" y="69"/>
                  </a:lnTo>
                  <a:lnTo>
                    <a:pt x="238" y="57"/>
                  </a:lnTo>
                  <a:lnTo>
                    <a:pt x="222" y="48"/>
                  </a:lnTo>
                  <a:lnTo>
                    <a:pt x="204" y="39"/>
                  </a:lnTo>
                  <a:lnTo>
                    <a:pt x="184" y="31"/>
                  </a:lnTo>
                  <a:lnTo>
                    <a:pt x="164" y="23"/>
                  </a:lnTo>
                  <a:lnTo>
                    <a:pt x="144" y="17"/>
                  </a:lnTo>
                  <a:lnTo>
                    <a:pt x="123" y="13"/>
                  </a:lnTo>
                  <a:lnTo>
                    <a:pt x="103" y="8"/>
                  </a:lnTo>
                  <a:lnTo>
                    <a:pt x="83" y="5"/>
                  </a:lnTo>
                  <a:lnTo>
                    <a:pt x="66" y="2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12" y="7"/>
                  </a:lnTo>
                  <a:lnTo>
                    <a:pt x="24" y="8"/>
                  </a:lnTo>
                  <a:lnTo>
                    <a:pt x="38" y="10"/>
                  </a:lnTo>
                  <a:lnTo>
                    <a:pt x="52" y="13"/>
                  </a:lnTo>
                  <a:lnTo>
                    <a:pt x="66" y="16"/>
                  </a:lnTo>
                  <a:lnTo>
                    <a:pt x="82" y="18"/>
                  </a:lnTo>
                  <a:lnTo>
                    <a:pt x="98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4"/>
                  </a:lnTo>
                  <a:lnTo>
                    <a:pt x="162" y="39"/>
                  </a:lnTo>
                  <a:lnTo>
                    <a:pt x="177" y="45"/>
                  </a:lnTo>
                  <a:lnTo>
                    <a:pt x="193" y="52"/>
                  </a:lnTo>
                  <a:lnTo>
                    <a:pt x="208" y="60"/>
                  </a:lnTo>
                  <a:lnTo>
                    <a:pt x="222" y="68"/>
                  </a:lnTo>
                  <a:lnTo>
                    <a:pt x="235" y="77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6" name="Freeform 621"/>
            <p:cNvSpPr>
              <a:spLocks/>
            </p:cNvSpPr>
            <p:nvPr/>
          </p:nvSpPr>
          <p:spPr bwMode="auto">
            <a:xfrm>
              <a:off x="3389" y="2184"/>
              <a:ext cx="19" cy="39"/>
            </a:xfrm>
            <a:custGeom>
              <a:avLst/>
              <a:gdLst>
                <a:gd name="T0" fmla="*/ 0 w 114"/>
                <a:gd name="T1" fmla="*/ 0 h 238"/>
                <a:gd name="T2" fmla="*/ 0 w 114"/>
                <a:gd name="T3" fmla="*/ 1 h 238"/>
                <a:gd name="T4" fmla="*/ 0 w 114"/>
                <a:gd name="T5" fmla="*/ 1 h 238"/>
                <a:gd name="T6" fmla="*/ 0 w 114"/>
                <a:gd name="T7" fmla="*/ 1 h 238"/>
                <a:gd name="T8" fmla="*/ 0 w 114"/>
                <a:gd name="T9" fmla="*/ 1 h 238"/>
                <a:gd name="T10" fmla="*/ 0 w 114"/>
                <a:gd name="T11" fmla="*/ 1 h 238"/>
                <a:gd name="T12" fmla="*/ 0 w 114"/>
                <a:gd name="T13" fmla="*/ 1 h 238"/>
                <a:gd name="T14" fmla="*/ 0 w 114"/>
                <a:gd name="T15" fmla="*/ 1 h 238"/>
                <a:gd name="T16" fmla="*/ 1 w 114"/>
                <a:gd name="T17" fmla="*/ 1 h 238"/>
                <a:gd name="T18" fmla="*/ 1 w 114"/>
                <a:gd name="T19" fmla="*/ 1 h 238"/>
                <a:gd name="T20" fmla="*/ 1 w 114"/>
                <a:gd name="T21" fmla="*/ 1 h 238"/>
                <a:gd name="T22" fmla="*/ 1 w 114"/>
                <a:gd name="T23" fmla="*/ 1 h 238"/>
                <a:gd name="T24" fmla="*/ 1 w 114"/>
                <a:gd name="T25" fmla="*/ 1 h 238"/>
                <a:gd name="T26" fmla="*/ 1 w 114"/>
                <a:gd name="T27" fmla="*/ 1 h 238"/>
                <a:gd name="T28" fmla="*/ 1 w 114"/>
                <a:gd name="T29" fmla="*/ 1 h 238"/>
                <a:gd name="T30" fmla="*/ 1 w 114"/>
                <a:gd name="T31" fmla="*/ 1 h 238"/>
                <a:gd name="T32" fmla="*/ 1 w 114"/>
                <a:gd name="T33" fmla="*/ 1 h 238"/>
                <a:gd name="T34" fmla="*/ 0 w 114"/>
                <a:gd name="T35" fmla="*/ 1 h 238"/>
                <a:gd name="T36" fmla="*/ 0 w 114"/>
                <a:gd name="T37" fmla="*/ 1 h 238"/>
                <a:gd name="T38" fmla="*/ 0 w 114"/>
                <a:gd name="T39" fmla="*/ 1 h 238"/>
                <a:gd name="T40" fmla="*/ 0 w 114"/>
                <a:gd name="T41" fmla="*/ 1 h 238"/>
                <a:gd name="T42" fmla="*/ 0 w 114"/>
                <a:gd name="T43" fmla="*/ 1 h 238"/>
                <a:gd name="T44" fmla="*/ 0 w 114"/>
                <a:gd name="T45" fmla="*/ 0 h 238"/>
                <a:gd name="T46" fmla="*/ 0 w 114"/>
                <a:gd name="T47" fmla="*/ 0 h 238"/>
                <a:gd name="T48" fmla="*/ 0 w 114"/>
                <a:gd name="T49" fmla="*/ 0 h 238"/>
                <a:gd name="T50" fmla="*/ 0 w 114"/>
                <a:gd name="T51" fmla="*/ 0 h 238"/>
                <a:gd name="T52" fmla="*/ 0 w 114"/>
                <a:gd name="T53" fmla="*/ 0 h 238"/>
                <a:gd name="T54" fmla="*/ 0 w 114"/>
                <a:gd name="T55" fmla="*/ 0 h 238"/>
                <a:gd name="T56" fmla="*/ 0 w 114"/>
                <a:gd name="T57" fmla="*/ 0 h 238"/>
                <a:gd name="T58" fmla="*/ 0 w 114"/>
                <a:gd name="T59" fmla="*/ 0 h 238"/>
                <a:gd name="T60" fmla="*/ 1 w 114"/>
                <a:gd name="T61" fmla="*/ 0 h 238"/>
                <a:gd name="T62" fmla="*/ 1 w 114"/>
                <a:gd name="T63" fmla="*/ 0 h 238"/>
                <a:gd name="T64" fmla="*/ 1 w 114"/>
                <a:gd name="T65" fmla="*/ 0 h 238"/>
                <a:gd name="T66" fmla="*/ 1 w 114"/>
                <a:gd name="T67" fmla="*/ 0 h 238"/>
                <a:gd name="T68" fmla="*/ 1 w 114"/>
                <a:gd name="T69" fmla="*/ 0 h 238"/>
                <a:gd name="T70" fmla="*/ 0 w 114"/>
                <a:gd name="T71" fmla="*/ 0 h 238"/>
                <a:gd name="T72" fmla="*/ 0 w 114"/>
                <a:gd name="T73" fmla="*/ 0 h 238"/>
                <a:gd name="T74" fmla="*/ 0 w 114"/>
                <a:gd name="T75" fmla="*/ 0 h 238"/>
                <a:gd name="T76" fmla="*/ 0 w 114"/>
                <a:gd name="T77" fmla="*/ 0 h 238"/>
                <a:gd name="T78" fmla="*/ 0 w 114"/>
                <a:gd name="T79" fmla="*/ 0 h 238"/>
                <a:gd name="T80" fmla="*/ 0 w 114"/>
                <a:gd name="T81" fmla="*/ 0 h 2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238"/>
                <a:gd name="T125" fmla="*/ 114 w 114"/>
                <a:gd name="T126" fmla="*/ 238 h 2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238">
                  <a:moveTo>
                    <a:pt x="0" y="130"/>
                  </a:moveTo>
                  <a:lnTo>
                    <a:pt x="0" y="149"/>
                  </a:lnTo>
                  <a:lnTo>
                    <a:pt x="4" y="168"/>
                  </a:lnTo>
                  <a:lnTo>
                    <a:pt x="12" y="185"/>
                  </a:lnTo>
                  <a:lnTo>
                    <a:pt x="24" y="200"/>
                  </a:lnTo>
                  <a:lnTo>
                    <a:pt x="38" y="213"/>
                  </a:lnTo>
                  <a:lnTo>
                    <a:pt x="55" y="224"/>
                  </a:lnTo>
                  <a:lnTo>
                    <a:pt x="73" y="232"/>
                  </a:lnTo>
                  <a:lnTo>
                    <a:pt x="92" y="237"/>
                  </a:lnTo>
                  <a:lnTo>
                    <a:pt x="98" y="238"/>
                  </a:lnTo>
                  <a:lnTo>
                    <a:pt x="104" y="235"/>
                  </a:lnTo>
                  <a:lnTo>
                    <a:pt x="109" y="232"/>
                  </a:lnTo>
                  <a:lnTo>
                    <a:pt x="111" y="227"/>
                  </a:lnTo>
                  <a:lnTo>
                    <a:pt x="111" y="222"/>
                  </a:lnTo>
                  <a:lnTo>
                    <a:pt x="110" y="216"/>
                  </a:lnTo>
                  <a:lnTo>
                    <a:pt x="106" y="211"/>
                  </a:lnTo>
                  <a:lnTo>
                    <a:pt x="100" y="209"/>
                  </a:lnTo>
                  <a:lnTo>
                    <a:pt x="82" y="202"/>
                  </a:lnTo>
                  <a:lnTo>
                    <a:pt x="64" y="193"/>
                  </a:lnTo>
                  <a:lnTo>
                    <a:pt x="50" y="180"/>
                  </a:lnTo>
                  <a:lnTo>
                    <a:pt x="39" y="167"/>
                  </a:lnTo>
                  <a:lnTo>
                    <a:pt x="32" y="149"/>
                  </a:lnTo>
                  <a:lnTo>
                    <a:pt x="29" y="131"/>
                  </a:lnTo>
                  <a:lnTo>
                    <a:pt x="29" y="111"/>
                  </a:lnTo>
                  <a:lnTo>
                    <a:pt x="35" y="91"/>
                  </a:lnTo>
                  <a:lnTo>
                    <a:pt x="42" y="76"/>
                  </a:lnTo>
                  <a:lnTo>
                    <a:pt x="51" y="62"/>
                  </a:lnTo>
                  <a:lnTo>
                    <a:pt x="62" y="49"/>
                  </a:lnTo>
                  <a:lnTo>
                    <a:pt x="73" y="38"/>
                  </a:lnTo>
                  <a:lnTo>
                    <a:pt x="84" y="28"/>
                  </a:lnTo>
                  <a:lnTo>
                    <a:pt x="96" y="18"/>
                  </a:lnTo>
                  <a:lnTo>
                    <a:pt x="106" y="9"/>
                  </a:lnTo>
                  <a:lnTo>
                    <a:pt x="114" y="1"/>
                  </a:lnTo>
                  <a:lnTo>
                    <a:pt x="106" y="0"/>
                  </a:lnTo>
                  <a:lnTo>
                    <a:pt x="93" y="6"/>
                  </a:lnTo>
                  <a:lnTo>
                    <a:pt x="76" y="18"/>
                  </a:lnTo>
                  <a:lnTo>
                    <a:pt x="56" y="36"/>
                  </a:lnTo>
                  <a:lnTo>
                    <a:pt x="37" y="57"/>
                  </a:lnTo>
                  <a:lnTo>
                    <a:pt x="20" y="80"/>
                  </a:lnTo>
                  <a:lnTo>
                    <a:pt x="7" y="106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7" name="Freeform 622"/>
            <p:cNvSpPr>
              <a:spLocks/>
            </p:cNvSpPr>
            <p:nvPr/>
          </p:nvSpPr>
          <p:spPr bwMode="auto">
            <a:xfrm>
              <a:off x="3523" y="2161"/>
              <a:ext cx="41" cy="52"/>
            </a:xfrm>
            <a:custGeom>
              <a:avLst/>
              <a:gdLst>
                <a:gd name="T0" fmla="*/ 1 w 246"/>
                <a:gd name="T1" fmla="*/ 1 h 310"/>
                <a:gd name="T2" fmla="*/ 1 w 246"/>
                <a:gd name="T3" fmla="*/ 1 h 310"/>
                <a:gd name="T4" fmla="*/ 1 w 246"/>
                <a:gd name="T5" fmla="*/ 1 h 310"/>
                <a:gd name="T6" fmla="*/ 1 w 246"/>
                <a:gd name="T7" fmla="*/ 1 h 310"/>
                <a:gd name="T8" fmla="*/ 1 w 246"/>
                <a:gd name="T9" fmla="*/ 1 h 310"/>
                <a:gd name="T10" fmla="*/ 1 w 246"/>
                <a:gd name="T11" fmla="*/ 1 h 310"/>
                <a:gd name="T12" fmla="*/ 1 w 246"/>
                <a:gd name="T13" fmla="*/ 1 h 310"/>
                <a:gd name="T14" fmla="*/ 1 w 246"/>
                <a:gd name="T15" fmla="*/ 1 h 310"/>
                <a:gd name="T16" fmla="*/ 1 w 246"/>
                <a:gd name="T17" fmla="*/ 1 h 310"/>
                <a:gd name="T18" fmla="*/ 1 w 246"/>
                <a:gd name="T19" fmla="*/ 1 h 310"/>
                <a:gd name="T20" fmla="*/ 1 w 246"/>
                <a:gd name="T21" fmla="*/ 1 h 310"/>
                <a:gd name="T22" fmla="*/ 1 w 246"/>
                <a:gd name="T23" fmla="*/ 2 h 310"/>
                <a:gd name="T24" fmla="*/ 1 w 246"/>
                <a:gd name="T25" fmla="*/ 2 h 310"/>
                <a:gd name="T26" fmla="*/ 1 w 246"/>
                <a:gd name="T27" fmla="*/ 2 h 310"/>
                <a:gd name="T28" fmla="*/ 1 w 246"/>
                <a:gd name="T29" fmla="*/ 1 h 310"/>
                <a:gd name="T30" fmla="*/ 1 w 246"/>
                <a:gd name="T31" fmla="*/ 1 h 310"/>
                <a:gd name="T32" fmla="*/ 1 w 246"/>
                <a:gd name="T33" fmla="*/ 1 h 310"/>
                <a:gd name="T34" fmla="*/ 1 w 246"/>
                <a:gd name="T35" fmla="*/ 1 h 310"/>
                <a:gd name="T36" fmla="*/ 1 w 246"/>
                <a:gd name="T37" fmla="*/ 1 h 310"/>
                <a:gd name="T38" fmla="*/ 1 w 246"/>
                <a:gd name="T39" fmla="*/ 1 h 310"/>
                <a:gd name="T40" fmla="*/ 1 w 246"/>
                <a:gd name="T41" fmla="*/ 1 h 310"/>
                <a:gd name="T42" fmla="*/ 1 w 246"/>
                <a:gd name="T43" fmla="*/ 1 h 310"/>
                <a:gd name="T44" fmla="*/ 1 w 246"/>
                <a:gd name="T45" fmla="*/ 0 h 310"/>
                <a:gd name="T46" fmla="*/ 1 w 246"/>
                <a:gd name="T47" fmla="*/ 0 h 310"/>
                <a:gd name="T48" fmla="*/ 1 w 246"/>
                <a:gd name="T49" fmla="*/ 0 h 310"/>
                <a:gd name="T50" fmla="*/ 1 w 246"/>
                <a:gd name="T51" fmla="*/ 0 h 310"/>
                <a:gd name="T52" fmla="*/ 0 w 246"/>
                <a:gd name="T53" fmla="*/ 0 h 310"/>
                <a:gd name="T54" fmla="*/ 0 w 246"/>
                <a:gd name="T55" fmla="*/ 0 h 310"/>
                <a:gd name="T56" fmla="*/ 0 w 246"/>
                <a:gd name="T57" fmla="*/ 0 h 310"/>
                <a:gd name="T58" fmla="*/ 0 w 246"/>
                <a:gd name="T59" fmla="*/ 0 h 310"/>
                <a:gd name="T60" fmla="*/ 0 w 246"/>
                <a:gd name="T61" fmla="*/ 0 h 310"/>
                <a:gd name="T62" fmla="*/ 0 w 246"/>
                <a:gd name="T63" fmla="*/ 0 h 310"/>
                <a:gd name="T64" fmla="*/ 0 w 246"/>
                <a:gd name="T65" fmla="*/ 0 h 310"/>
                <a:gd name="T66" fmla="*/ 0 w 246"/>
                <a:gd name="T67" fmla="*/ 0 h 310"/>
                <a:gd name="T68" fmla="*/ 1 w 246"/>
                <a:gd name="T69" fmla="*/ 0 h 310"/>
                <a:gd name="T70" fmla="*/ 1 w 246"/>
                <a:gd name="T71" fmla="*/ 0 h 310"/>
                <a:gd name="T72" fmla="*/ 1 w 246"/>
                <a:gd name="T73" fmla="*/ 1 h 310"/>
                <a:gd name="T74" fmla="*/ 1 w 246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6"/>
                <a:gd name="T115" fmla="*/ 0 h 310"/>
                <a:gd name="T116" fmla="*/ 246 w 246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6" h="310">
                  <a:moveTo>
                    <a:pt x="199" y="116"/>
                  </a:moveTo>
                  <a:lnTo>
                    <a:pt x="207" y="124"/>
                  </a:lnTo>
                  <a:lnTo>
                    <a:pt x="214" y="133"/>
                  </a:lnTo>
                  <a:lnTo>
                    <a:pt x="219" y="143"/>
                  </a:lnTo>
                  <a:lnTo>
                    <a:pt x="223" y="154"/>
                  </a:lnTo>
                  <a:lnTo>
                    <a:pt x="225" y="164"/>
                  </a:lnTo>
                  <a:lnTo>
                    <a:pt x="225" y="176"/>
                  </a:lnTo>
                  <a:lnTo>
                    <a:pt x="221" y="187"/>
                  </a:lnTo>
                  <a:lnTo>
                    <a:pt x="216" y="197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8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3" y="264"/>
                  </a:lnTo>
                  <a:lnTo>
                    <a:pt x="132" y="274"/>
                  </a:lnTo>
                  <a:lnTo>
                    <a:pt x="129" y="278"/>
                  </a:lnTo>
                  <a:lnTo>
                    <a:pt x="126" y="282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1" y="305"/>
                  </a:lnTo>
                  <a:lnTo>
                    <a:pt x="125" y="309"/>
                  </a:lnTo>
                  <a:lnTo>
                    <a:pt x="130" y="310"/>
                  </a:lnTo>
                  <a:lnTo>
                    <a:pt x="134" y="310"/>
                  </a:lnTo>
                  <a:lnTo>
                    <a:pt x="139" y="309"/>
                  </a:lnTo>
                  <a:lnTo>
                    <a:pt x="143" y="305"/>
                  </a:lnTo>
                  <a:lnTo>
                    <a:pt x="154" y="293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19" y="233"/>
                  </a:lnTo>
                  <a:lnTo>
                    <a:pt x="231" y="219"/>
                  </a:lnTo>
                  <a:lnTo>
                    <a:pt x="239" y="204"/>
                  </a:lnTo>
                  <a:lnTo>
                    <a:pt x="245" y="187"/>
                  </a:lnTo>
                  <a:lnTo>
                    <a:pt x="246" y="170"/>
                  </a:lnTo>
                  <a:lnTo>
                    <a:pt x="242" y="153"/>
                  </a:lnTo>
                  <a:lnTo>
                    <a:pt x="236" y="136"/>
                  </a:lnTo>
                  <a:lnTo>
                    <a:pt x="227" y="120"/>
                  </a:lnTo>
                  <a:lnTo>
                    <a:pt x="215" y="107"/>
                  </a:lnTo>
                  <a:lnTo>
                    <a:pt x="201" y="94"/>
                  </a:lnTo>
                  <a:lnTo>
                    <a:pt x="187" y="82"/>
                  </a:lnTo>
                  <a:lnTo>
                    <a:pt x="177" y="74"/>
                  </a:lnTo>
                  <a:lnTo>
                    <a:pt x="165" y="68"/>
                  </a:lnTo>
                  <a:lnTo>
                    <a:pt x="152" y="60"/>
                  </a:lnTo>
                  <a:lnTo>
                    <a:pt x="139" y="51"/>
                  </a:lnTo>
                  <a:lnTo>
                    <a:pt x="126" y="43"/>
                  </a:lnTo>
                  <a:lnTo>
                    <a:pt x="112" y="35"/>
                  </a:lnTo>
                  <a:lnTo>
                    <a:pt x="98" y="28"/>
                  </a:lnTo>
                  <a:lnTo>
                    <a:pt x="85" y="22"/>
                  </a:lnTo>
                  <a:lnTo>
                    <a:pt x="72" y="16"/>
                  </a:lnTo>
                  <a:lnTo>
                    <a:pt x="59" y="10"/>
                  </a:lnTo>
                  <a:lnTo>
                    <a:pt x="46" y="7"/>
                  </a:lnTo>
                  <a:lnTo>
                    <a:pt x="35" y="3"/>
                  </a:lnTo>
                  <a:lnTo>
                    <a:pt x="24" y="1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8" y="6"/>
                  </a:lnTo>
                  <a:lnTo>
                    <a:pt x="17" y="9"/>
                  </a:lnTo>
                  <a:lnTo>
                    <a:pt x="28" y="14"/>
                  </a:lnTo>
                  <a:lnTo>
                    <a:pt x="38" y="18"/>
                  </a:lnTo>
                  <a:lnTo>
                    <a:pt x="51" y="24"/>
                  </a:lnTo>
                  <a:lnTo>
                    <a:pt x="64" y="30"/>
                  </a:lnTo>
                  <a:lnTo>
                    <a:pt x="78" y="37"/>
                  </a:lnTo>
                  <a:lnTo>
                    <a:pt x="92" y="43"/>
                  </a:lnTo>
                  <a:lnTo>
                    <a:pt x="106" y="51"/>
                  </a:lnTo>
                  <a:lnTo>
                    <a:pt x="120" y="60"/>
                  </a:lnTo>
                  <a:lnTo>
                    <a:pt x="134" y="69"/>
                  </a:lnTo>
                  <a:lnTo>
                    <a:pt x="148" y="78"/>
                  </a:lnTo>
                  <a:lnTo>
                    <a:pt x="163" y="87"/>
                  </a:lnTo>
                  <a:lnTo>
                    <a:pt x="175" y="96"/>
                  </a:lnTo>
                  <a:lnTo>
                    <a:pt x="187" y="105"/>
                  </a:lnTo>
                  <a:lnTo>
                    <a:pt x="199" y="11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8" name="Freeform 623"/>
            <p:cNvSpPr>
              <a:spLocks/>
            </p:cNvSpPr>
            <p:nvPr/>
          </p:nvSpPr>
          <p:spPr bwMode="auto">
            <a:xfrm>
              <a:off x="3478" y="2222"/>
              <a:ext cx="14" cy="31"/>
            </a:xfrm>
            <a:custGeom>
              <a:avLst/>
              <a:gdLst>
                <a:gd name="T0" fmla="*/ 0 w 83"/>
                <a:gd name="T1" fmla="*/ 0 h 187"/>
                <a:gd name="T2" fmla="*/ 0 w 83"/>
                <a:gd name="T3" fmla="*/ 0 h 187"/>
                <a:gd name="T4" fmla="*/ 0 w 83"/>
                <a:gd name="T5" fmla="*/ 0 h 187"/>
                <a:gd name="T6" fmla="*/ 0 w 83"/>
                <a:gd name="T7" fmla="*/ 0 h 187"/>
                <a:gd name="T8" fmla="*/ 0 w 83"/>
                <a:gd name="T9" fmla="*/ 0 h 187"/>
                <a:gd name="T10" fmla="*/ 0 w 83"/>
                <a:gd name="T11" fmla="*/ 0 h 187"/>
                <a:gd name="T12" fmla="*/ 0 w 83"/>
                <a:gd name="T13" fmla="*/ 0 h 187"/>
                <a:gd name="T14" fmla="*/ 0 w 83"/>
                <a:gd name="T15" fmla="*/ 0 h 187"/>
                <a:gd name="T16" fmla="*/ 0 w 83"/>
                <a:gd name="T17" fmla="*/ 0 h 187"/>
                <a:gd name="T18" fmla="*/ 0 w 83"/>
                <a:gd name="T19" fmla="*/ 0 h 187"/>
                <a:gd name="T20" fmla="*/ 0 w 83"/>
                <a:gd name="T21" fmla="*/ 0 h 187"/>
                <a:gd name="T22" fmla="*/ 0 w 83"/>
                <a:gd name="T23" fmla="*/ 0 h 187"/>
                <a:gd name="T24" fmla="*/ 0 w 83"/>
                <a:gd name="T25" fmla="*/ 0 h 187"/>
                <a:gd name="T26" fmla="*/ 0 w 83"/>
                <a:gd name="T27" fmla="*/ 1 h 187"/>
                <a:gd name="T28" fmla="*/ 0 w 83"/>
                <a:gd name="T29" fmla="*/ 1 h 187"/>
                <a:gd name="T30" fmla="*/ 0 w 83"/>
                <a:gd name="T31" fmla="*/ 1 h 187"/>
                <a:gd name="T32" fmla="*/ 0 w 83"/>
                <a:gd name="T33" fmla="*/ 1 h 187"/>
                <a:gd name="T34" fmla="*/ 0 w 83"/>
                <a:gd name="T35" fmla="*/ 1 h 187"/>
                <a:gd name="T36" fmla="*/ 0 w 83"/>
                <a:gd name="T37" fmla="*/ 1 h 187"/>
                <a:gd name="T38" fmla="*/ 0 w 83"/>
                <a:gd name="T39" fmla="*/ 1 h 187"/>
                <a:gd name="T40" fmla="*/ 0 w 83"/>
                <a:gd name="T41" fmla="*/ 0 h 187"/>
                <a:gd name="T42" fmla="*/ 0 w 83"/>
                <a:gd name="T43" fmla="*/ 0 h 187"/>
                <a:gd name="T44" fmla="*/ 0 w 83"/>
                <a:gd name="T45" fmla="*/ 0 h 187"/>
                <a:gd name="T46" fmla="*/ 0 w 83"/>
                <a:gd name="T47" fmla="*/ 0 h 187"/>
                <a:gd name="T48" fmla="*/ 0 w 83"/>
                <a:gd name="T49" fmla="*/ 0 h 1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87"/>
                <a:gd name="T77" fmla="*/ 83 w 83"/>
                <a:gd name="T78" fmla="*/ 187 h 1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87">
                  <a:moveTo>
                    <a:pt x="31" y="14"/>
                  </a:moveTo>
                  <a:lnTo>
                    <a:pt x="29" y="8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42"/>
                  </a:lnTo>
                  <a:lnTo>
                    <a:pt x="15" y="71"/>
                  </a:lnTo>
                  <a:lnTo>
                    <a:pt x="27" y="100"/>
                  </a:lnTo>
                  <a:lnTo>
                    <a:pt x="41" y="127"/>
                  </a:lnTo>
                  <a:lnTo>
                    <a:pt x="55" y="151"/>
                  </a:lnTo>
                  <a:lnTo>
                    <a:pt x="68" y="171"/>
                  </a:lnTo>
                  <a:lnTo>
                    <a:pt x="77" y="184"/>
                  </a:lnTo>
                  <a:lnTo>
                    <a:pt x="83" y="187"/>
                  </a:lnTo>
                  <a:lnTo>
                    <a:pt x="80" y="174"/>
                  </a:lnTo>
                  <a:lnTo>
                    <a:pt x="75" y="158"/>
                  </a:lnTo>
                  <a:lnTo>
                    <a:pt x="68" y="138"/>
                  </a:lnTo>
                  <a:lnTo>
                    <a:pt x="59" y="113"/>
                  </a:lnTo>
                  <a:lnTo>
                    <a:pt x="51" y="88"/>
                  </a:lnTo>
                  <a:lnTo>
                    <a:pt x="43" y="63"/>
                  </a:lnTo>
                  <a:lnTo>
                    <a:pt x="36" y="38"/>
                  </a:lnTo>
                  <a:lnTo>
                    <a:pt x="3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9" name="Freeform 624"/>
            <p:cNvSpPr>
              <a:spLocks/>
            </p:cNvSpPr>
            <p:nvPr/>
          </p:nvSpPr>
          <p:spPr bwMode="auto">
            <a:xfrm>
              <a:off x="3472" y="2205"/>
              <a:ext cx="7" cy="16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0 h 94"/>
                <a:gd name="T4" fmla="*/ 0 w 44"/>
                <a:gd name="T5" fmla="*/ 0 h 94"/>
                <a:gd name="T6" fmla="*/ 0 w 44"/>
                <a:gd name="T7" fmla="*/ 0 h 94"/>
                <a:gd name="T8" fmla="*/ 0 w 44"/>
                <a:gd name="T9" fmla="*/ 0 h 94"/>
                <a:gd name="T10" fmla="*/ 0 w 44"/>
                <a:gd name="T11" fmla="*/ 0 h 94"/>
                <a:gd name="T12" fmla="*/ 0 w 44"/>
                <a:gd name="T13" fmla="*/ 0 h 94"/>
                <a:gd name="T14" fmla="*/ 0 w 44"/>
                <a:gd name="T15" fmla="*/ 0 h 94"/>
                <a:gd name="T16" fmla="*/ 0 w 44"/>
                <a:gd name="T17" fmla="*/ 0 h 94"/>
                <a:gd name="T18" fmla="*/ 0 w 44"/>
                <a:gd name="T19" fmla="*/ 0 h 94"/>
                <a:gd name="T20" fmla="*/ 0 w 44"/>
                <a:gd name="T21" fmla="*/ 0 h 94"/>
                <a:gd name="T22" fmla="*/ 0 w 44"/>
                <a:gd name="T23" fmla="*/ 0 h 94"/>
                <a:gd name="T24" fmla="*/ 0 w 44"/>
                <a:gd name="T25" fmla="*/ 0 h 94"/>
                <a:gd name="T26" fmla="*/ 0 w 44"/>
                <a:gd name="T27" fmla="*/ 0 h 94"/>
                <a:gd name="T28" fmla="*/ 0 w 44"/>
                <a:gd name="T29" fmla="*/ 1 h 94"/>
                <a:gd name="T30" fmla="*/ 0 w 44"/>
                <a:gd name="T31" fmla="*/ 1 h 94"/>
                <a:gd name="T32" fmla="*/ 0 w 44"/>
                <a:gd name="T33" fmla="*/ 1 h 94"/>
                <a:gd name="T34" fmla="*/ 0 w 44"/>
                <a:gd name="T35" fmla="*/ 0 h 94"/>
                <a:gd name="T36" fmla="*/ 0 w 44"/>
                <a:gd name="T37" fmla="*/ 0 h 94"/>
                <a:gd name="T38" fmla="*/ 0 w 44"/>
                <a:gd name="T39" fmla="*/ 0 h 94"/>
                <a:gd name="T40" fmla="*/ 0 w 44"/>
                <a:gd name="T41" fmla="*/ 0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94"/>
                <a:gd name="T65" fmla="*/ 44 w 44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94">
                  <a:moveTo>
                    <a:pt x="22" y="10"/>
                  </a:moveTo>
                  <a:lnTo>
                    <a:pt x="21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4" y="38"/>
                  </a:lnTo>
                  <a:lnTo>
                    <a:pt x="8" y="52"/>
                  </a:lnTo>
                  <a:lnTo>
                    <a:pt x="14" y="65"/>
                  </a:lnTo>
                  <a:lnTo>
                    <a:pt x="21" y="78"/>
                  </a:lnTo>
                  <a:lnTo>
                    <a:pt x="28" y="87"/>
                  </a:lnTo>
                  <a:lnTo>
                    <a:pt x="37" y="93"/>
                  </a:lnTo>
                  <a:lnTo>
                    <a:pt x="42" y="94"/>
                  </a:lnTo>
                  <a:lnTo>
                    <a:pt x="44" y="76"/>
                  </a:lnTo>
                  <a:lnTo>
                    <a:pt x="38" y="54"/>
                  </a:lnTo>
                  <a:lnTo>
                    <a:pt x="31" y="3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0" name="Freeform 625"/>
            <p:cNvSpPr>
              <a:spLocks/>
            </p:cNvSpPr>
            <p:nvPr/>
          </p:nvSpPr>
          <p:spPr bwMode="auto">
            <a:xfrm>
              <a:off x="3466" y="2194"/>
              <a:ext cx="6" cy="9"/>
            </a:xfrm>
            <a:custGeom>
              <a:avLst/>
              <a:gdLst>
                <a:gd name="T0" fmla="*/ 0 w 38"/>
                <a:gd name="T1" fmla="*/ 0 h 54"/>
                <a:gd name="T2" fmla="*/ 0 w 38"/>
                <a:gd name="T3" fmla="*/ 0 h 54"/>
                <a:gd name="T4" fmla="*/ 0 w 38"/>
                <a:gd name="T5" fmla="*/ 0 h 54"/>
                <a:gd name="T6" fmla="*/ 0 w 38"/>
                <a:gd name="T7" fmla="*/ 0 h 54"/>
                <a:gd name="T8" fmla="*/ 0 w 38"/>
                <a:gd name="T9" fmla="*/ 0 h 54"/>
                <a:gd name="T10" fmla="*/ 0 w 38"/>
                <a:gd name="T11" fmla="*/ 0 h 54"/>
                <a:gd name="T12" fmla="*/ 0 w 38"/>
                <a:gd name="T13" fmla="*/ 0 h 54"/>
                <a:gd name="T14" fmla="*/ 0 w 38"/>
                <a:gd name="T15" fmla="*/ 0 h 54"/>
                <a:gd name="T16" fmla="*/ 0 w 38"/>
                <a:gd name="T17" fmla="*/ 0 h 54"/>
                <a:gd name="T18" fmla="*/ 0 w 38"/>
                <a:gd name="T19" fmla="*/ 0 h 54"/>
                <a:gd name="T20" fmla="*/ 0 w 38"/>
                <a:gd name="T21" fmla="*/ 0 h 54"/>
                <a:gd name="T22" fmla="*/ 0 w 38"/>
                <a:gd name="T23" fmla="*/ 0 h 54"/>
                <a:gd name="T24" fmla="*/ 0 w 38"/>
                <a:gd name="T25" fmla="*/ 0 h 54"/>
                <a:gd name="T26" fmla="*/ 0 w 38"/>
                <a:gd name="T27" fmla="*/ 0 h 54"/>
                <a:gd name="T28" fmla="*/ 0 w 38"/>
                <a:gd name="T29" fmla="*/ 0 h 54"/>
                <a:gd name="T30" fmla="*/ 0 w 38"/>
                <a:gd name="T31" fmla="*/ 0 h 54"/>
                <a:gd name="T32" fmla="*/ 0 w 38"/>
                <a:gd name="T33" fmla="*/ 0 h 54"/>
                <a:gd name="T34" fmla="*/ 0 w 38"/>
                <a:gd name="T35" fmla="*/ 0 h 54"/>
                <a:gd name="T36" fmla="*/ 0 w 38"/>
                <a:gd name="T37" fmla="*/ 0 h 54"/>
                <a:gd name="T38" fmla="*/ 0 w 38"/>
                <a:gd name="T39" fmla="*/ 0 h 54"/>
                <a:gd name="T40" fmla="*/ 0 w 38"/>
                <a:gd name="T41" fmla="*/ 0 h 54"/>
                <a:gd name="T42" fmla="*/ 0 w 38"/>
                <a:gd name="T43" fmla="*/ 0 h 54"/>
                <a:gd name="T44" fmla="*/ 0 w 38"/>
                <a:gd name="T45" fmla="*/ 0 h 54"/>
                <a:gd name="T46" fmla="*/ 0 w 38"/>
                <a:gd name="T47" fmla="*/ 0 h 54"/>
                <a:gd name="T48" fmla="*/ 0 w 38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54"/>
                <a:gd name="T77" fmla="*/ 38 w 38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54">
                  <a:moveTo>
                    <a:pt x="20" y="7"/>
                  </a:moveTo>
                  <a:lnTo>
                    <a:pt x="20" y="8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8" y="32"/>
                  </a:lnTo>
                  <a:lnTo>
                    <a:pt x="14" y="39"/>
                  </a:lnTo>
                  <a:lnTo>
                    <a:pt x="20" y="46"/>
                  </a:lnTo>
                  <a:lnTo>
                    <a:pt x="27" y="50"/>
                  </a:lnTo>
                  <a:lnTo>
                    <a:pt x="33" y="54"/>
                  </a:lnTo>
                  <a:lnTo>
                    <a:pt x="38" y="54"/>
                  </a:lnTo>
                  <a:lnTo>
                    <a:pt x="36" y="42"/>
                  </a:lnTo>
                  <a:lnTo>
                    <a:pt x="32" y="29"/>
                  </a:lnTo>
                  <a:lnTo>
                    <a:pt x="25" y="16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1" name="Freeform 626"/>
            <p:cNvSpPr>
              <a:spLocks/>
            </p:cNvSpPr>
            <p:nvPr/>
          </p:nvSpPr>
          <p:spPr bwMode="auto">
            <a:xfrm>
              <a:off x="3461" y="2186"/>
              <a:ext cx="8" cy="6"/>
            </a:xfrm>
            <a:custGeom>
              <a:avLst/>
              <a:gdLst>
                <a:gd name="T0" fmla="*/ 0 w 52"/>
                <a:gd name="T1" fmla="*/ 0 h 36"/>
                <a:gd name="T2" fmla="*/ 0 w 52"/>
                <a:gd name="T3" fmla="*/ 0 h 36"/>
                <a:gd name="T4" fmla="*/ 0 w 52"/>
                <a:gd name="T5" fmla="*/ 0 h 36"/>
                <a:gd name="T6" fmla="*/ 0 w 52"/>
                <a:gd name="T7" fmla="*/ 0 h 36"/>
                <a:gd name="T8" fmla="*/ 0 w 52"/>
                <a:gd name="T9" fmla="*/ 0 h 36"/>
                <a:gd name="T10" fmla="*/ 0 w 52"/>
                <a:gd name="T11" fmla="*/ 0 h 36"/>
                <a:gd name="T12" fmla="*/ 0 w 52"/>
                <a:gd name="T13" fmla="*/ 0 h 36"/>
                <a:gd name="T14" fmla="*/ 0 w 52"/>
                <a:gd name="T15" fmla="*/ 0 h 36"/>
                <a:gd name="T16" fmla="*/ 0 w 52"/>
                <a:gd name="T17" fmla="*/ 0 h 36"/>
                <a:gd name="T18" fmla="*/ 0 w 52"/>
                <a:gd name="T19" fmla="*/ 0 h 36"/>
                <a:gd name="T20" fmla="*/ 0 w 52"/>
                <a:gd name="T21" fmla="*/ 0 h 36"/>
                <a:gd name="T22" fmla="*/ 0 w 52"/>
                <a:gd name="T23" fmla="*/ 0 h 36"/>
                <a:gd name="T24" fmla="*/ 0 w 52"/>
                <a:gd name="T25" fmla="*/ 0 h 36"/>
                <a:gd name="T26" fmla="*/ 0 w 52"/>
                <a:gd name="T27" fmla="*/ 0 h 36"/>
                <a:gd name="T28" fmla="*/ 0 w 52"/>
                <a:gd name="T29" fmla="*/ 0 h 36"/>
                <a:gd name="T30" fmla="*/ 0 w 52"/>
                <a:gd name="T31" fmla="*/ 0 h 36"/>
                <a:gd name="T32" fmla="*/ 0 w 52"/>
                <a:gd name="T33" fmla="*/ 0 h 36"/>
                <a:gd name="T34" fmla="*/ 0 w 52"/>
                <a:gd name="T35" fmla="*/ 0 h 36"/>
                <a:gd name="T36" fmla="*/ 0 w 52"/>
                <a:gd name="T37" fmla="*/ 0 h 36"/>
                <a:gd name="T38" fmla="*/ 0 w 52"/>
                <a:gd name="T39" fmla="*/ 0 h 36"/>
                <a:gd name="T40" fmla="*/ 0 w 52"/>
                <a:gd name="T41" fmla="*/ 0 h 36"/>
                <a:gd name="T42" fmla="*/ 0 w 52"/>
                <a:gd name="T43" fmla="*/ 0 h 36"/>
                <a:gd name="T44" fmla="*/ 0 w 52"/>
                <a:gd name="T45" fmla="*/ 0 h 36"/>
                <a:gd name="T46" fmla="*/ 0 w 52"/>
                <a:gd name="T47" fmla="*/ 0 h 36"/>
                <a:gd name="T48" fmla="*/ 0 w 52"/>
                <a:gd name="T49" fmla="*/ 0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2"/>
                <a:gd name="T76" fmla="*/ 0 h 36"/>
                <a:gd name="T77" fmla="*/ 52 w 52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2" h="36">
                  <a:moveTo>
                    <a:pt x="41" y="27"/>
                  </a:moveTo>
                  <a:lnTo>
                    <a:pt x="46" y="24"/>
                  </a:lnTo>
                  <a:lnTo>
                    <a:pt x="51" y="21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1" y="4"/>
                  </a:lnTo>
                  <a:lnTo>
                    <a:pt x="13" y="8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4" y="33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8" y="36"/>
                  </a:lnTo>
                  <a:lnTo>
                    <a:pt x="24" y="33"/>
                  </a:lnTo>
                  <a:lnTo>
                    <a:pt x="30" y="32"/>
                  </a:lnTo>
                  <a:lnTo>
                    <a:pt x="36" y="30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2" name="Freeform 627"/>
            <p:cNvSpPr>
              <a:spLocks/>
            </p:cNvSpPr>
            <p:nvPr/>
          </p:nvSpPr>
          <p:spPr bwMode="auto">
            <a:xfrm>
              <a:off x="3421" y="2176"/>
              <a:ext cx="33" cy="39"/>
            </a:xfrm>
            <a:custGeom>
              <a:avLst/>
              <a:gdLst>
                <a:gd name="T0" fmla="*/ 0 w 198"/>
                <a:gd name="T1" fmla="*/ 0 h 236"/>
                <a:gd name="T2" fmla="*/ 0 w 198"/>
                <a:gd name="T3" fmla="*/ 0 h 236"/>
                <a:gd name="T4" fmla="*/ 0 w 198"/>
                <a:gd name="T5" fmla="*/ 0 h 236"/>
                <a:gd name="T6" fmla="*/ 0 w 198"/>
                <a:gd name="T7" fmla="*/ 0 h 236"/>
                <a:gd name="T8" fmla="*/ 0 w 198"/>
                <a:gd name="T9" fmla="*/ 0 h 236"/>
                <a:gd name="T10" fmla="*/ 0 w 198"/>
                <a:gd name="T11" fmla="*/ 0 h 236"/>
                <a:gd name="T12" fmla="*/ 0 w 198"/>
                <a:gd name="T13" fmla="*/ 0 h 236"/>
                <a:gd name="T14" fmla="*/ 0 w 198"/>
                <a:gd name="T15" fmla="*/ 0 h 236"/>
                <a:gd name="T16" fmla="*/ 0 w 198"/>
                <a:gd name="T17" fmla="*/ 1 h 236"/>
                <a:gd name="T18" fmla="*/ 0 w 198"/>
                <a:gd name="T19" fmla="*/ 1 h 236"/>
                <a:gd name="T20" fmla="*/ 0 w 198"/>
                <a:gd name="T21" fmla="*/ 1 h 236"/>
                <a:gd name="T22" fmla="*/ 0 w 198"/>
                <a:gd name="T23" fmla="*/ 1 h 236"/>
                <a:gd name="T24" fmla="*/ 0 w 198"/>
                <a:gd name="T25" fmla="*/ 1 h 236"/>
                <a:gd name="T26" fmla="*/ 0 w 198"/>
                <a:gd name="T27" fmla="*/ 1 h 236"/>
                <a:gd name="T28" fmla="*/ 1 w 198"/>
                <a:gd name="T29" fmla="*/ 1 h 236"/>
                <a:gd name="T30" fmla="*/ 1 w 198"/>
                <a:gd name="T31" fmla="*/ 1 h 236"/>
                <a:gd name="T32" fmla="*/ 1 w 198"/>
                <a:gd name="T33" fmla="*/ 1 h 236"/>
                <a:gd name="T34" fmla="*/ 1 w 198"/>
                <a:gd name="T35" fmla="*/ 1 h 236"/>
                <a:gd name="T36" fmla="*/ 1 w 198"/>
                <a:gd name="T37" fmla="*/ 1 h 236"/>
                <a:gd name="T38" fmla="*/ 1 w 198"/>
                <a:gd name="T39" fmla="*/ 1 h 236"/>
                <a:gd name="T40" fmla="*/ 1 w 198"/>
                <a:gd name="T41" fmla="*/ 1 h 236"/>
                <a:gd name="T42" fmla="*/ 1 w 198"/>
                <a:gd name="T43" fmla="*/ 1 h 236"/>
                <a:gd name="T44" fmla="*/ 1 w 198"/>
                <a:gd name="T45" fmla="*/ 1 h 236"/>
                <a:gd name="T46" fmla="*/ 1 w 198"/>
                <a:gd name="T47" fmla="*/ 1 h 236"/>
                <a:gd name="T48" fmla="*/ 1 w 198"/>
                <a:gd name="T49" fmla="*/ 1 h 236"/>
                <a:gd name="T50" fmla="*/ 1 w 198"/>
                <a:gd name="T51" fmla="*/ 1 h 236"/>
                <a:gd name="T52" fmla="*/ 1 w 198"/>
                <a:gd name="T53" fmla="*/ 1 h 236"/>
                <a:gd name="T54" fmla="*/ 1 w 198"/>
                <a:gd name="T55" fmla="*/ 1 h 236"/>
                <a:gd name="T56" fmla="*/ 1 w 198"/>
                <a:gd name="T57" fmla="*/ 1 h 236"/>
                <a:gd name="T58" fmla="*/ 1 w 198"/>
                <a:gd name="T59" fmla="*/ 1 h 236"/>
                <a:gd name="T60" fmla="*/ 1 w 198"/>
                <a:gd name="T61" fmla="*/ 1 h 236"/>
                <a:gd name="T62" fmla="*/ 0 w 198"/>
                <a:gd name="T63" fmla="*/ 1 h 236"/>
                <a:gd name="T64" fmla="*/ 0 w 198"/>
                <a:gd name="T65" fmla="*/ 1 h 236"/>
                <a:gd name="T66" fmla="*/ 0 w 198"/>
                <a:gd name="T67" fmla="*/ 1 h 236"/>
                <a:gd name="T68" fmla="*/ 0 w 198"/>
                <a:gd name="T69" fmla="*/ 1 h 236"/>
                <a:gd name="T70" fmla="*/ 0 w 198"/>
                <a:gd name="T71" fmla="*/ 1 h 236"/>
                <a:gd name="T72" fmla="*/ 0 w 198"/>
                <a:gd name="T73" fmla="*/ 1 h 236"/>
                <a:gd name="T74" fmla="*/ 0 w 198"/>
                <a:gd name="T75" fmla="*/ 1 h 236"/>
                <a:gd name="T76" fmla="*/ 0 w 198"/>
                <a:gd name="T77" fmla="*/ 1 h 236"/>
                <a:gd name="T78" fmla="*/ 0 w 198"/>
                <a:gd name="T79" fmla="*/ 0 h 236"/>
                <a:gd name="T80" fmla="*/ 0 w 198"/>
                <a:gd name="T81" fmla="*/ 0 h 236"/>
                <a:gd name="T82" fmla="*/ 0 w 198"/>
                <a:gd name="T83" fmla="*/ 0 h 236"/>
                <a:gd name="T84" fmla="*/ 0 w 198"/>
                <a:gd name="T85" fmla="*/ 0 h 236"/>
                <a:gd name="T86" fmla="*/ 0 w 198"/>
                <a:gd name="T87" fmla="*/ 0 h 236"/>
                <a:gd name="T88" fmla="*/ 0 w 198"/>
                <a:gd name="T89" fmla="*/ 0 h 236"/>
                <a:gd name="T90" fmla="*/ 1 w 198"/>
                <a:gd name="T91" fmla="*/ 0 h 236"/>
                <a:gd name="T92" fmla="*/ 1 w 198"/>
                <a:gd name="T93" fmla="*/ 0 h 236"/>
                <a:gd name="T94" fmla="*/ 1 w 198"/>
                <a:gd name="T95" fmla="*/ 0 h 236"/>
                <a:gd name="T96" fmla="*/ 1 w 198"/>
                <a:gd name="T97" fmla="*/ 0 h 236"/>
                <a:gd name="T98" fmla="*/ 1 w 198"/>
                <a:gd name="T99" fmla="*/ 0 h 236"/>
                <a:gd name="T100" fmla="*/ 1 w 198"/>
                <a:gd name="T101" fmla="*/ 0 h 236"/>
                <a:gd name="T102" fmla="*/ 1 w 198"/>
                <a:gd name="T103" fmla="*/ 0 h 236"/>
                <a:gd name="T104" fmla="*/ 1 w 198"/>
                <a:gd name="T105" fmla="*/ 0 h 236"/>
                <a:gd name="T106" fmla="*/ 1 w 198"/>
                <a:gd name="T107" fmla="*/ 0 h 236"/>
                <a:gd name="T108" fmla="*/ 1 w 198"/>
                <a:gd name="T109" fmla="*/ 0 h 236"/>
                <a:gd name="T110" fmla="*/ 1 w 198"/>
                <a:gd name="T111" fmla="*/ 0 h 236"/>
                <a:gd name="T112" fmla="*/ 1 w 198"/>
                <a:gd name="T113" fmla="*/ 0 h 236"/>
                <a:gd name="T114" fmla="*/ 1 w 198"/>
                <a:gd name="T115" fmla="*/ 0 h 236"/>
                <a:gd name="T116" fmla="*/ 1 w 198"/>
                <a:gd name="T117" fmla="*/ 0 h 236"/>
                <a:gd name="T118" fmla="*/ 1 w 198"/>
                <a:gd name="T119" fmla="*/ 0 h 236"/>
                <a:gd name="T120" fmla="*/ 0 w 198"/>
                <a:gd name="T121" fmla="*/ 0 h 2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8"/>
                <a:gd name="T184" fmla="*/ 0 h 236"/>
                <a:gd name="T185" fmla="*/ 198 w 198"/>
                <a:gd name="T186" fmla="*/ 236 h 2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8" h="236">
                  <a:moveTo>
                    <a:pt x="73" y="36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3" y="72"/>
                  </a:lnTo>
                  <a:lnTo>
                    <a:pt x="22" y="85"/>
                  </a:lnTo>
                  <a:lnTo>
                    <a:pt x="14" y="100"/>
                  </a:lnTo>
                  <a:lnTo>
                    <a:pt x="7" y="115"/>
                  </a:lnTo>
                  <a:lnTo>
                    <a:pt x="2" y="130"/>
                  </a:lnTo>
                  <a:lnTo>
                    <a:pt x="0" y="146"/>
                  </a:lnTo>
                  <a:lnTo>
                    <a:pt x="2" y="170"/>
                  </a:lnTo>
                  <a:lnTo>
                    <a:pt x="12" y="190"/>
                  </a:lnTo>
                  <a:lnTo>
                    <a:pt x="26" y="207"/>
                  </a:lnTo>
                  <a:lnTo>
                    <a:pt x="43" y="220"/>
                  </a:lnTo>
                  <a:lnTo>
                    <a:pt x="64" y="229"/>
                  </a:lnTo>
                  <a:lnTo>
                    <a:pt x="88" y="235"/>
                  </a:lnTo>
                  <a:lnTo>
                    <a:pt x="110" y="236"/>
                  </a:lnTo>
                  <a:lnTo>
                    <a:pt x="132" y="232"/>
                  </a:lnTo>
                  <a:lnTo>
                    <a:pt x="137" y="232"/>
                  </a:lnTo>
                  <a:lnTo>
                    <a:pt x="142" y="230"/>
                  </a:lnTo>
                  <a:lnTo>
                    <a:pt x="145" y="226"/>
                  </a:lnTo>
                  <a:lnTo>
                    <a:pt x="146" y="221"/>
                  </a:lnTo>
                  <a:lnTo>
                    <a:pt x="145" y="219"/>
                  </a:lnTo>
                  <a:lnTo>
                    <a:pt x="142" y="219"/>
                  </a:lnTo>
                  <a:lnTo>
                    <a:pt x="137" y="217"/>
                  </a:lnTo>
                  <a:lnTo>
                    <a:pt x="131" y="217"/>
                  </a:lnTo>
                  <a:lnTo>
                    <a:pt x="124" y="217"/>
                  </a:lnTo>
                  <a:lnTo>
                    <a:pt x="118" y="217"/>
                  </a:lnTo>
                  <a:lnTo>
                    <a:pt x="112" y="217"/>
                  </a:lnTo>
                  <a:lnTo>
                    <a:pt x="109" y="217"/>
                  </a:lnTo>
                  <a:lnTo>
                    <a:pt x="97" y="216"/>
                  </a:lnTo>
                  <a:lnTo>
                    <a:pt x="87" y="215"/>
                  </a:lnTo>
                  <a:lnTo>
                    <a:pt x="75" y="214"/>
                  </a:lnTo>
                  <a:lnTo>
                    <a:pt x="63" y="211"/>
                  </a:lnTo>
                  <a:lnTo>
                    <a:pt x="51" y="207"/>
                  </a:lnTo>
                  <a:lnTo>
                    <a:pt x="40" y="199"/>
                  </a:lnTo>
                  <a:lnTo>
                    <a:pt x="29" y="189"/>
                  </a:lnTo>
                  <a:lnTo>
                    <a:pt x="17" y="174"/>
                  </a:lnTo>
                  <a:lnTo>
                    <a:pt x="15" y="157"/>
                  </a:lnTo>
                  <a:lnTo>
                    <a:pt x="16" y="141"/>
                  </a:lnTo>
                  <a:lnTo>
                    <a:pt x="21" y="124"/>
                  </a:lnTo>
                  <a:lnTo>
                    <a:pt x="28" y="109"/>
                  </a:lnTo>
                  <a:lnTo>
                    <a:pt x="39" y="96"/>
                  </a:lnTo>
                  <a:lnTo>
                    <a:pt x="50" y="82"/>
                  </a:lnTo>
                  <a:lnTo>
                    <a:pt x="63" y="70"/>
                  </a:lnTo>
                  <a:lnTo>
                    <a:pt x="78" y="59"/>
                  </a:lnTo>
                  <a:lnTo>
                    <a:pt x="94" y="49"/>
                  </a:lnTo>
                  <a:lnTo>
                    <a:pt x="110" y="39"/>
                  </a:lnTo>
                  <a:lnTo>
                    <a:pt x="126" y="31"/>
                  </a:lnTo>
                  <a:lnTo>
                    <a:pt x="142" y="24"/>
                  </a:lnTo>
                  <a:lnTo>
                    <a:pt x="158" y="19"/>
                  </a:lnTo>
                  <a:lnTo>
                    <a:pt x="172" y="13"/>
                  </a:lnTo>
                  <a:lnTo>
                    <a:pt x="186" y="10"/>
                  </a:lnTo>
                  <a:lnTo>
                    <a:pt x="198" y="7"/>
                  </a:lnTo>
                  <a:lnTo>
                    <a:pt x="190" y="3"/>
                  </a:lnTo>
                  <a:lnTo>
                    <a:pt x="177" y="0"/>
                  </a:lnTo>
                  <a:lnTo>
                    <a:pt x="162" y="3"/>
                  </a:lnTo>
                  <a:lnTo>
                    <a:pt x="144" y="6"/>
                  </a:lnTo>
                  <a:lnTo>
                    <a:pt x="124" y="12"/>
                  </a:lnTo>
                  <a:lnTo>
                    <a:pt x="105" y="19"/>
                  </a:lnTo>
                  <a:lnTo>
                    <a:pt x="88" y="28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3" name="Freeform 628"/>
            <p:cNvSpPr>
              <a:spLocks/>
            </p:cNvSpPr>
            <p:nvPr/>
          </p:nvSpPr>
          <p:spPr bwMode="auto">
            <a:xfrm>
              <a:off x="3477" y="2176"/>
              <a:ext cx="22" cy="30"/>
            </a:xfrm>
            <a:custGeom>
              <a:avLst/>
              <a:gdLst>
                <a:gd name="T0" fmla="*/ 1 w 128"/>
                <a:gd name="T1" fmla="*/ 0 h 183"/>
                <a:gd name="T2" fmla="*/ 1 w 128"/>
                <a:gd name="T3" fmla="*/ 0 h 183"/>
                <a:gd name="T4" fmla="*/ 1 w 128"/>
                <a:gd name="T5" fmla="*/ 0 h 183"/>
                <a:gd name="T6" fmla="*/ 1 w 128"/>
                <a:gd name="T7" fmla="*/ 0 h 183"/>
                <a:gd name="T8" fmla="*/ 1 w 128"/>
                <a:gd name="T9" fmla="*/ 0 h 183"/>
                <a:gd name="T10" fmla="*/ 0 w 128"/>
                <a:gd name="T11" fmla="*/ 1 h 183"/>
                <a:gd name="T12" fmla="*/ 0 w 128"/>
                <a:gd name="T13" fmla="*/ 1 h 183"/>
                <a:gd name="T14" fmla="*/ 0 w 128"/>
                <a:gd name="T15" fmla="*/ 1 h 183"/>
                <a:gd name="T16" fmla="*/ 0 w 128"/>
                <a:gd name="T17" fmla="*/ 1 h 183"/>
                <a:gd name="T18" fmla="*/ 0 w 128"/>
                <a:gd name="T19" fmla="*/ 1 h 183"/>
                <a:gd name="T20" fmla="*/ 0 w 128"/>
                <a:gd name="T21" fmla="*/ 1 h 183"/>
                <a:gd name="T22" fmla="*/ 0 w 128"/>
                <a:gd name="T23" fmla="*/ 1 h 183"/>
                <a:gd name="T24" fmla="*/ 0 w 128"/>
                <a:gd name="T25" fmla="*/ 1 h 183"/>
                <a:gd name="T26" fmla="*/ 0 w 128"/>
                <a:gd name="T27" fmla="*/ 1 h 183"/>
                <a:gd name="T28" fmla="*/ 0 w 128"/>
                <a:gd name="T29" fmla="*/ 1 h 183"/>
                <a:gd name="T30" fmla="*/ 0 w 128"/>
                <a:gd name="T31" fmla="*/ 1 h 183"/>
                <a:gd name="T32" fmla="*/ 0 w 128"/>
                <a:gd name="T33" fmla="*/ 1 h 183"/>
                <a:gd name="T34" fmla="*/ 0 w 128"/>
                <a:gd name="T35" fmla="*/ 1 h 183"/>
                <a:gd name="T36" fmla="*/ 0 w 128"/>
                <a:gd name="T37" fmla="*/ 1 h 183"/>
                <a:gd name="T38" fmla="*/ 1 w 128"/>
                <a:gd name="T39" fmla="*/ 1 h 183"/>
                <a:gd name="T40" fmla="*/ 1 w 128"/>
                <a:gd name="T41" fmla="*/ 1 h 183"/>
                <a:gd name="T42" fmla="*/ 1 w 128"/>
                <a:gd name="T43" fmla="*/ 0 h 183"/>
                <a:gd name="T44" fmla="*/ 1 w 128"/>
                <a:gd name="T45" fmla="*/ 0 h 183"/>
                <a:gd name="T46" fmla="*/ 1 w 128"/>
                <a:gd name="T47" fmla="*/ 0 h 183"/>
                <a:gd name="T48" fmla="*/ 1 w 128"/>
                <a:gd name="T49" fmla="*/ 0 h 183"/>
                <a:gd name="T50" fmla="*/ 1 w 128"/>
                <a:gd name="T51" fmla="*/ 0 h 183"/>
                <a:gd name="T52" fmla="*/ 1 w 128"/>
                <a:gd name="T53" fmla="*/ 0 h 183"/>
                <a:gd name="T54" fmla="*/ 0 w 128"/>
                <a:gd name="T55" fmla="*/ 0 h 183"/>
                <a:gd name="T56" fmla="*/ 0 w 128"/>
                <a:gd name="T57" fmla="*/ 0 h 183"/>
                <a:gd name="T58" fmla="*/ 0 w 128"/>
                <a:gd name="T59" fmla="*/ 0 h 183"/>
                <a:gd name="T60" fmla="*/ 0 w 128"/>
                <a:gd name="T61" fmla="*/ 0 h 183"/>
                <a:gd name="T62" fmla="*/ 0 w 128"/>
                <a:gd name="T63" fmla="*/ 0 h 183"/>
                <a:gd name="T64" fmla="*/ 0 w 128"/>
                <a:gd name="T65" fmla="*/ 0 h 183"/>
                <a:gd name="T66" fmla="*/ 0 w 128"/>
                <a:gd name="T67" fmla="*/ 0 h 183"/>
                <a:gd name="T68" fmla="*/ 0 w 128"/>
                <a:gd name="T69" fmla="*/ 0 h 183"/>
                <a:gd name="T70" fmla="*/ 0 w 128"/>
                <a:gd name="T71" fmla="*/ 0 h 183"/>
                <a:gd name="T72" fmla="*/ 0 w 128"/>
                <a:gd name="T73" fmla="*/ 0 h 183"/>
                <a:gd name="T74" fmla="*/ 0 w 128"/>
                <a:gd name="T75" fmla="*/ 0 h 183"/>
                <a:gd name="T76" fmla="*/ 1 w 128"/>
                <a:gd name="T77" fmla="*/ 0 h 183"/>
                <a:gd name="T78" fmla="*/ 1 w 128"/>
                <a:gd name="T79" fmla="*/ 0 h 183"/>
                <a:gd name="T80" fmla="*/ 1 w 128"/>
                <a:gd name="T81" fmla="*/ 0 h 1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3"/>
                <a:gd name="T125" fmla="*/ 128 w 128"/>
                <a:gd name="T126" fmla="*/ 183 h 1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3">
                  <a:moveTo>
                    <a:pt x="108" y="61"/>
                  </a:moveTo>
                  <a:lnTo>
                    <a:pt x="111" y="80"/>
                  </a:lnTo>
                  <a:lnTo>
                    <a:pt x="109" y="97"/>
                  </a:lnTo>
                  <a:lnTo>
                    <a:pt x="101" y="110"/>
                  </a:lnTo>
                  <a:lnTo>
                    <a:pt x="89" y="123"/>
                  </a:lnTo>
                  <a:lnTo>
                    <a:pt x="75" y="134"/>
                  </a:lnTo>
                  <a:lnTo>
                    <a:pt x="60" y="145"/>
                  </a:lnTo>
                  <a:lnTo>
                    <a:pt x="43" y="156"/>
                  </a:lnTo>
                  <a:lnTo>
                    <a:pt x="29" y="167"/>
                  </a:lnTo>
                  <a:lnTo>
                    <a:pt x="27" y="170"/>
                  </a:lnTo>
                  <a:lnTo>
                    <a:pt x="26" y="172"/>
                  </a:lnTo>
                  <a:lnTo>
                    <a:pt x="26" y="176"/>
                  </a:lnTo>
                  <a:lnTo>
                    <a:pt x="28" y="179"/>
                  </a:lnTo>
                  <a:lnTo>
                    <a:pt x="30" y="182"/>
                  </a:lnTo>
                  <a:lnTo>
                    <a:pt x="34" y="183"/>
                  </a:lnTo>
                  <a:lnTo>
                    <a:pt x="37" y="183"/>
                  </a:lnTo>
                  <a:lnTo>
                    <a:pt x="41" y="182"/>
                  </a:lnTo>
                  <a:lnTo>
                    <a:pt x="58" y="171"/>
                  </a:lnTo>
                  <a:lnTo>
                    <a:pt x="76" y="160"/>
                  </a:lnTo>
                  <a:lnTo>
                    <a:pt x="92" y="147"/>
                  </a:lnTo>
                  <a:lnTo>
                    <a:pt x="108" y="132"/>
                  </a:lnTo>
                  <a:lnTo>
                    <a:pt x="118" y="116"/>
                  </a:lnTo>
                  <a:lnTo>
                    <a:pt x="125" y="98"/>
                  </a:lnTo>
                  <a:lnTo>
                    <a:pt x="128" y="78"/>
                  </a:lnTo>
                  <a:lnTo>
                    <a:pt x="123" y="58"/>
                  </a:lnTo>
                  <a:lnTo>
                    <a:pt x="112" y="41"/>
                  </a:lnTo>
                  <a:lnTo>
                    <a:pt x="98" y="28"/>
                  </a:lnTo>
                  <a:lnTo>
                    <a:pt x="80" y="16"/>
                  </a:lnTo>
                  <a:lnTo>
                    <a:pt x="61" y="8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9" y="1"/>
                  </a:lnTo>
                  <a:lnTo>
                    <a:pt x="0" y="6"/>
                  </a:lnTo>
                  <a:lnTo>
                    <a:pt x="16" y="10"/>
                  </a:lnTo>
                  <a:lnTo>
                    <a:pt x="33" y="14"/>
                  </a:lnTo>
                  <a:lnTo>
                    <a:pt x="48" y="17"/>
                  </a:lnTo>
                  <a:lnTo>
                    <a:pt x="63" y="22"/>
                  </a:lnTo>
                  <a:lnTo>
                    <a:pt x="77" y="28"/>
                  </a:lnTo>
                  <a:lnTo>
                    <a:pt x="90" y="36"/>
                  </a:lnTo>
                  <a:lnTo>
                    <a:pt x="101" y="46"/>
                  </a:lnTo>
                  <a:lnTo>
                    <a:pt x="108" y="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4" name="Freeform 629"/>
            <p:cNvSpPr>
              <a:spLocks/>
            </p:cNvSpPr>
            <p:nvPr/>
          </p:nvSpPr>
          <p:spPr bwMode="auto">
            <a:xfrm>
              <a:off x="3400" y="2169"/>
              <a:ext cx="53" cy="63"/>
            </a:xfrm>
            <a:custGeom>
              <a:avLst/>
              <a:gdLst>
                <a:gd name="T0" fmla="*/ 0 w 323"/>
                <a:gd name="T1" fmla="*/ 0 h 379"/>
                <a:gd name="T2" fmla="*/ 0 w 323"/>
                <a:gd name="T3" fmla="*/ 0 h 379"/>
                <a:gd name="T4" fmla="*/ 0 w 323"/>
                <a:gd name="T5" fmla="*/ 1 h 379"/>
                <a:gd name="T6" fmla="*/ 0 w 323"/>
                <a:gd name="T7" fmla="*/ 1 h 379"/>
                <a:gd name="T8" fmla="*/ 0 w 323"/>
                <a:gd name="T9" fmla="*/ 1 h 379"/>
                <a:gd name="T10" fmla="*/ 0 w 323"/>
                <a:gd name="T11" fmla="*/ 1 h 379"/>
                <a:gd name="T12" fmla="*/ 0 w 323"/>
                <a:gd name="T13" fmla="*/ 1 h 379"/>
                <a:gd name="T14" fmla="*/ 0 w 323"/>
                <a:gd name="T15" fmla="*/ 1 h 379"/>
                <a:gd name="T16" fmla="*/ 0 w 323"/>
                <a:gd name="T17" fmla="*/ 1 h 379"/>
                <a:gd name="T18" fmla="*/ 0 w 323"/>
                <a:gd name="T19" fmla="*/ 1 h 379"/>
                <a:gd name="T20" fmla="*/ 0 w 323"/>
                <a:gd name="T21" fmla="*/ 2 h 379"/>
                <a:gd name="T22" fmla="*/ 1 w 323"/>
                <a:gd name="T23" fmla="*/ 2 h 379"/>
                <a:gd name="T24" fmla="*/ 1 w 323"/>
                <a:gd name="T25" fmla="*/ 2 h 379"/>
                <a:gd name="T26" fmla="*/ 1 w 323"/>
                <a:gd name="T27" fmla="*/ 2 h 379"/>
                <a:gd name="T28" fmla="*/ 1 w 323"/>
                <a:gd name="T29" fmla="*/ 2 h 379"/>
                <a:gd name="T30" fmla="*/ 1 w 323"/>
                <a:gd name="T31" fmla="*/ 2 h 379"/>
                <a:gd name="T32" fmla="*/ 1 w 323"/>
                <a:gd name="T33" fmla="*/ 2 h 379"/>
                <a:gd name="T34" fmla="*/ 1 w 323"/>
                <a:gd name="T35" fmla="*/ 2 h 379"/>
                <a:gd name="T36" fmla="*/ 1 w 323"/>
                <a:gd name="T37" fmla="*/ 2 h 379"/>
                <a:gd name="T38" fmla="*/ 1 w 323"/>
                <a:gd name="T39" fmla="*/ 2 h 379"/>
                <a:gd name="T40" fmla="*/ 1 w 323"/>
                <a:gd name="T41" fmla="*/ 2 h 379"/>
                <a:gd name="T42" fmla="*/ 1 w 323"/>
                <a:gd name="T43" fmla="*/ 2 h 379"/>
                <a:gd name="T44" fmla="*/ 1 w 323"/>
                <a:gd name="T45" fmla="*/ 2 h 379"/>
                <a:gd name="T46" fmla="*/ 1 w 323"/>
                <a:gd name="T47" fmla="*/ 1 h 379"/>
                <a:gd name="T48" fmla="*/ 1 w 323"/>
                <a:gd name="T49" fmla="*/ 1 h 379"/>
                <a:gd name="T50" fmla="*/ 1 w 323"/>
                <a:gd name="T51" fmla="*/ 1 h 379"/>
                <a:gd name="T52" fmla="*/ 0 w 323"/>
                <a:gd name="T53" fmla="*/ 1 h 379"/>
                <a:gd name="T54" fmla="*/ 0 w 323"/>
                <a:gd name="T55" fmla="*/ 1 h 379"/>
                <a:gd name="T56" fmla="*/ 0 w 323"/>
                <a:gd name="T57" fmla="*/ 1 h 379"/>
                <a:gd name="T58" fmla="*/ 0 w 323"/>
                <a:gd name="T59" fmla="*/ 1 h 379"/>
                <a:gd name="T60" fmla="*/ 0 w 323"/>
                <a:gd name="T61" fmla="*/ 1 h 379"/>
                <a:gd name="T62" fmla="*/ 0 w 323"/>
                <a:gd name="T63" fmla="*/ 1 h 379"/>
                <a:gd name="T64" fmla="*/ 0 w 323"/>
                <a:gd name="T65" fmla="*/ 1 h 379"/>
                <a:gd name="T66" fmla="*/ 0 w 323"/>
                <a:gd name="T67" fmla="*/ 1 h 379"/>
                <a:gd name="T68" fmla="*/ 0 w 323"/>
                <a:gd name="T69" fmla="*/ 0 h 379"/>
                <a:gd name="T70" fmla="*/ 0 w 323"/>
                <a:gd name="T71" fmla="*/ 0 h 379"/>
                <a:gd name="T72" fmla="*/ 1 w 323"/>
                <a:gd name="T73" fmla="*/ 0 h 379"/>
                <a:gd name="T74" fmla="*/ 1 w 323"/>
                <a:gd name="T75" fmla="*/ 0 h 379"/>
                <a:gd name="T76" fmla="*/ 1 w 323"/>
                <a:gd name="T77" fmla="*/ 0 h 379"/>
                <a:gd name="T78" fmla="*/ 1 w 323"/>
                <a:gd name="T79" fmla="*/ 0 h 379"/>
                <a:gd name="T80" fmla="*/ 1 w 323"/>
                <a:gd name="T81" fmla="*/ 0 h 379"/>
                <a:gd name="T82" fmla="*/ 1 w 323"/>
                <a:gd name="T83" fmla="*/ 0 h 379"/>
                <a:gd name="T84" fmla="*/ 1 w 323"/>
                <a:gd name="T85" fmla="*/ 0 h 379"/>
                <a:gd name="T86" fmla="*/ 1 w 323"/>
                <a:gd name="T87" fmla="*/ 0 h 3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3"/>
                <a:gd name="T133" fmla="*/ 0 h 379"/>
                <a:gd name="T134" fmla="*/ 323 w 323"/>
                <a:gd name="T135" fmla="*/ 379 h 3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3" h="379">
                  <a:moveTo>
                    <a:pt x="126" y="50"/>
                  </a:moveTo>
                  <a:lnTo>
                    <a:pt x="101" y="70"/>
                  </a:lnTo>
                  <a:lnTo>
                    <a:pt x="76" y="92"/>
                  </a:lnTo>
                  <a:lnTo>
                    <a:pt x="54" y="115"/>
                  </a:lnTo>
                  <a:lnTo>
                    <a:pt x="34" y="140"/>
                  </a:lnTo>
                  <a:lnTo>
                    <a:pt x="18" y="167"/>
                  </a:lnTo>
                  <a:lnTo>
                    <a:pt x="6" y="196"/>
                  </a:lnTo>
                  <a:lnTo>
                    <a:pt x="0" y="227"/>
                  </a:lnTo>
                  <a:lnTo>
                    <a:pt x="1" y="259"/>
                  </a:lnTo>
                  <a:lnTo>
                    <a:pt x="4" y="267"/>
                  </a:lnTo>
                  <a:lnTo>
                    <a:pt x="7" y="277"/>
                  </a:lnTo>
                  <a:lnTo>
                    <a:pt x="11" y="283"/>
                  </a:lnTo>
                  <a:lnTo>
                    <a:pt x="15" y="291"/>
                  </a:lnTo>
                  <a:lnTo>
                    <a:pt x="21" y="298"/>
                  </a:lnTo>
                  <a:lnTo>
                    <a:pt x="27" y="305"/>
                  </a:lnTo>
                  <a:lnTo>
                    <a:pt x="34" y="311"/>
                  </a:lnTo>
                  <a:lnTo>
                    <a:pt x="41" y="316"/>
                  </a:lnTo>
                  <a:lnTo>
                    <a:pt x="57" y="325"/>
                  </a:lnTo>
                  <a:lnTo>
                    <a:pt x="72" y="333"/>
                  </a:lnTo>
                  <a:lnTo>
                    <a:pt x="87" y="340"/>
                  </a:lnTo>
                  <a:lnTo>
                    <a:pt x="103" y="345"/>
                  </a:lnTo>
                  <a:lnTo>
                    <a:pt x="120" y="351"/>
                  </a:lnTo>
                  <a:lnTo>
                    <a:pt x="136" y="356"/>
                  </a:lnTo>
                  <a:lnTo>
                    <a:pt x="153" y="360"/>
                  </a:lnTo>
                  <a:lnTo>
                    <a:pt x="169" y="364"/>
                  </a:lnTo>
                  <a:lnTo>
                    <a:pt x="187" y="367"/>
                  </a:lnTo>
                  <a:lnTo>
                    <a:pt x="204" y="370"/>
                  </a:lnTo>
                  <a:lnTo>
                    <a:pt x="221" y="372"/>
                  </a:lnTo>
                  <a:lnTo>
                    <a:pt x="238" y="374"/>
                  </a:lnTo>
                  <a:lnTo>
                    <a:pt x="256" y="375"/>
                  </a:lnTo>
                  <a:lnTo>
                    <a:pt x="273" y="376"/>
                  </a:lnTo>
                  <a:lnTo>
                    <a:pt x="290" y="378"/>
                  </a:lnTo>
                  <a:lnTo>
                    <a:pt x="307" y="379"/>
                  </a:lnTo>
                  <a:lnTo>
                    <a:pt x="312" y="379"/>
                  </a:lnTo>
                  <a:lnTo>
                    <a:pt x="317" y="375"/>
                  </a:lnTo>
                  <a:lnTo>
                    <a:pt x="320" y="372"/>
                  </a:lnTo>
                  <a:lnTo>
                    <a:pt x="323" y="366"/>
                  </a:lnTo>
                  <a:lnTo>
                    <a:pt x="323" y="360"/>
                  </a:lnTo>
                  <a:lnTo>
                    <a:pt x="320" y="356"/>
                  </a:lnTo>
                  <a:lnTo>
                    <a:pt x="316" y="352"/>
                  </a:lnTo>
                  <a:lnTo>
                    <a:pt x="311" y="351"/>
                  </a:lnTo>
                  <a:lnTo>
                    <a:pt x="295" y="351"/>
                  </a:lnTo>
                  <a:lnTo>
                    <a:pt x="279" y="351"/>
                  </a:lnTo>
                  <a:lnTo>
                    <a:pt x="263" y="350"/>
                  </a:lnTo>
                  <a:lnTo>
                    <a:pt x="248" y="349"/>
                  </a:lnTo>
                  <a:lnTo>
                    <a:pt x="231" y="348"/>
                  </a:lnTo>
                  <a:lnTo>
                    <a:pt x="215" y="345"/>
                  </a:lnTo>
                  <a:lnTo>
                    <a:pt x="200" y="343"/>
                  </a:lnTo>
                  <a:lnTo>
                    <a:pt x="183" y="341"/>
                  </a:lnTo>
                  <a:lnTo>
                    <a:pt x="168" y="337"/>
                  </a:lnTo>
                  <a:lnTo>
                    <a:pt x="151" y="334"/>
                  </a:lnTo>
                  <a:lnTo>
                    <a:pt x="136" y="329"/>
                  </a:lnTo>
                  <a:lnTo>
                    <a:pt x="121" y="325"/>
                  </a:lnTo>
                  <a:lnTo>
                    <a:pt x="106" y="320"/>
                  </a:lnTo>
                  <a:lnTo>
                    <a:pt x="92" y="313"/>
                  </a:lnTo>
                  <a:lnTo>
                    <a:pt x="76" y="306"/>
                  </a:lnTo>
                  <a:lnTo>
                    <a:pt x="62" y="300"/>
                  </a:lnTo>
                  <a:lnTo>
                    <a:pt x="51" y="291"/>
                  </a:lnTo>
                  <a:lnTo>
                    <a:pt x="41" y="280"/>
                  </a:lnTo>
                  <a:lnTo>
                    <a:pt x="35" y="269"/>
                  </a:lnTo>
                  <a:lnTo>
                    <a:pt x="31" y="255"/>
                  </a:lnTo>
                  <a:lnTo>
                    <a:pt x="31" y="239"/>
                  </a:lnTo>
                  <a:lnTo>
                    <a:pt x="33" y="218"/>
                  </a:lnTo>
                  <a:lnTo>
                    <a:pt x="38" y="197"/>
                  </a:lnTo>
                  <a:lnTo>
                    <a:pt x="42" y="182"/>
                  </a:lnTo>
                  <a:lnTo>
                    <a:pt x="51" y="165"/>
                  </a:lnTo>
                  <a:lnTo>
                    <a:pt x="60" y="150"/>
                  </a:lnTo>
                  <a:lnTo>
                    <a:pt x="68" y="136"/>
                  </a:lnTo>
                  <a:lnTo>
                    <a:pt x="79" y="124"/>
                  </a:lnTo>
                  <a:lnTo>
                    <a:pt x="89" y="111"/>
                  </a:lnTo>
                  <a:lnTo>
                    <a:pt x="101" y="100"/>
                  </a:lnTo>
                  <a:lnTo>
                    <a:pt x="114" y="88"/>
                  </a:lnTo>
                  <a:lnTo>
                    <a:pt x="129" y="76"/>
                  </a:lnTo>
                  <a:lnTo>
                    <a:pt x="144" y="64"/>
                  </a:lnTo>
                  <a:lnTo>
                    <a:pt x="162" y="53"/>
                  </a:lnTo>
                  <a:lnTo>
                    <a:pt x="181" y="41"/>
                  </a:lnTo>
                  <a:lnTo>
                    <a:pt x="201" y="31"/>
                  </a:lnTo>
                  <a:lnTo>
                    <a:pt x="219" y="22"/>
                  </a:lnTo>
                  <a:lnTo>
                    <a:pt x="237" y="14"/>
                  </a:lnTo>
                  <a:lnTo>
                    <a:pt x="253" y="7"/>
                  </a:lnTo>
                  <a:lnTo>
                    <a:pt x="268" y="1"/>
                  </a:lnTo>
                  <a:lnTo>
                    <a:pt x="255" y="0"/>
                  </a:lnTo>
                  <a:lnTo>
                    <a:pt x="238" y="1"/>
                  </a:lnTo>
                  <a:lnTo>
                    <a:pt x="221" y="5"/>
                  </a:lnTo>
                  <a:lnTo>
                    <a:pt x="201" y="11"/>
                  </a:lnTo>
                  <a:lnTo>
                    <a:pt x="181" y="19"/>
                  </a:lnTo>
                  <a:lnTo>
                    <a:pt x="161" y="28"/>
                  </a:lnTo>
                  <a:lnTo>
                    <a:pt x="142" y="39"/>
                  </a:lnTo>
                  <a:lnTo>
                    <a:pt x="126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5" name="Freeform 630"/>
            <p:cNvSpPr>
              <a:spLocks/>
            </p:cNvSpPr>
            <p:nvPr/>
          </p:nvSpPr>
          <p:spPr bwMode="auto">
            <a:xfrm>
              <a:off x="3475" y="2167"/>
              <a:ext cx="47" cy="42"/>
            </a:xfrm>
            <a:custGeom>
              <a:avLst/>
              <a:gdLst>
                <a:gd name="T0" fmla="*/ 1 w 282"/>
                <a:gd name="T1" fmla="*/ 0 h 253"/>
                <a:gd name="T2" fmla="*/ 1 w 282"/>
                <a:gd name="T3" fmla="*/ 0 h 253"/>
                <a:gd name="T4" fmla="*/ 1 w 282"/>
                <a:gd name="T5" fmla="*/ 0 h 253"/>
                <a:gd name="T6" fmla="*/ 1 w 282"/>
                <a:gd name="T7" fmla="*/ 0 h 253"/>
                <a:gd name="T8" fmla="*/ 1 w 282"/>
                <a:gd name="T9" fmla="*/ 1 h 253"/>
                <a:gd name="T10" fmla="*/ 1 w 282"/>
                <a:gd name="T11" fmla="*/ 1 h 253"/>
                <a:gd name="T12" fmla="*/ 1 w 282"/>
                <a:gd name="T13" fmla="*/ 1 h 253"/>
                <a:gd name="T14" fmla="*/ 1 w 282"/>
                <a:gd name="T15" fmla="*/ 1 h 253"/>
                <a:gd name="T16" fmla="*/ 1 w 282"/>
                <a:gd name="T17" fmla="*/ 1 h 253"/>
                <a:gd name="T18" fmla="*/ 1 w 282"/>
                <a:gd name="T19" fmla="*/ 1 h 253"/>
                <a:gd name="T20" fmla="*/ 1 w 282"/>
                <a:gd name="T21" fmla="*/ 1 h 253"/>
                <a:gd name="T22" fmla="*/ 1 w 282"/>
                <a:gd name="T23" fmla="*/ 1 h 253"/>
                <a:gd name="T24" fmla="*/ 1 w 282"/>
                <a:gd name="T25" fmla="*/ 1 h 253"/>
                <a:gd name="T26" fmla="*/ 1 w 282"/>
                <a:gd name="T27" fmla="*/ 1 h 253"/>
                <a:gd name="T28" fmla="*/ 1 w 282"/>
                <a:gd name="T29" fmla="*/ 1 h 253"/>
                <a:gd name="T30" fmla="*/ 1 w 282"/>
                <a:gd name="T31" fmla="*/ 1 h 253"/>
                <a:gd name="T32" fmla="*/ 1 w 282"/>
                <a:gd name="T33" fmla="*/ 1 h 253"/>
                <a:gd name="T34" fmla="*/ 1 w 282"/>
                <a:gd name="T35" fmla="*/ 1 h 253"/>
                <a:gd name="T36" fmla="*/ 1 w 282"/>
                <a:gd name="T37" fmla="*/ 1 h 253"/>
                <a:gd name="T38" fmla="*/ 1 w 282"/>
                <a:gd name="T39" fmla="*/ 1 h 253"/>
                <a:gd name="T40" fmla="*/ 1 w 282"/>
                <a:gd name="T41" fmla="*/ 1 h 253"/>
                <a:gd name="T42" fmla="*/ 1 w 282"/>
                <a:gd name="T43" fmla="*/ 1 h 253"/>
                <a:gd name="T44" fmla="*/ 1 w 282"/>
                <a:gd name="T45" fmla="*/ 1 h 253"/>
                <a:gd name="T46" fmla="*/ 1 w 282"/>
                <a:gd name="T47" fmla="*/ 1 h 253"/>
                <a:gd name="T48" fmla="*/ 1 w 282"/>
                <a:gd name="T49" fmla="*/ 1 h 253"/>
                <a:gd name="T50" fmla="*/ 1 w 282"/>
                <a:gd name="T51" fmla="*/ 1 h 253"/>
                <a:gd name="T52" fmla="*/ 1 w 282"/>
                <a:gd name="T53" fmla="*/ 0 h 253"/>
                <a:gd name="T54" fmla="*/ 1 w 282"/>
                <a:gd name="T55" fmla="*/ 0 h 253"/>
                <a:gd name="T56" fmla="*/ 1 w 282"/>
                <a:gd name="T57" fmla="*/ 0 h 253"/>
                <a:gd name="T58" fmla="*/ 1 w 282"/>
                <a:gd name="T59" fmla="*/ 0 h 253"/>
                <a:gd name="T60" fmla="*/ 1 w 282"/>
                <a:gd name="T61" fmla="*/ 0 h 253"/>
                <a:gd name="T62" fmla="*/ 1 w 282"/>
                <a:gd name="T63" fmla="*/ 0 h 253"/>
                <a:gd name="T64" fmla="*/ 1 w 282"/>
                <a:gd name="T65" fmla="*/ 0 h 253"/>
                <a:gd name="T66" fmla="*/ 1 w 282"/>
                <a:gd name="T67" fmla="*/ 0 h 253"/>
                <a:gd name="T68" fmla="*/ 1 w 282"/>
                <a:gd name="T69" fmla="*/ 0 h 253"/>
                <a:gd name="T70" fmla="*/ 1 w 282"/>
                <a:gd name="T71" fmla="*/ 0 h 253"/>
                <a:gd name="T72" fmla="*/ 1 w 282"/>
                <a:gd name="T73" fmla="*/ 0 h 253"/>
                <a:gd name="T74" fmla="*/ 0 w 282"/>
                <a:gd name="T75" fmla="*/ 0 h 253"/>
                <a:gd name="T76" fmla="*/ 0 w 282"/>
                <a:gd name="T77" fmla="*/ 0 h 253"/>
                <a:gd name="T78" fmla="*/ 0 w 282"/>
                <a:gd name="T79" fmla="*/ 0 h 253"/>
                <a:gd name="T80" fmla="*/ 0 w 282"/>
                <a:gd name="T81" fmla="*/ 0 h 253"/>
                <a:gd name="T82" fmla="*/ 0 w 282"/>
                <a:gd name="T83" fmla="*/ 0 h 253"/>
                <a:gd name="T84" fmla="*/ 0 w 282"/>
                <a:gd name="T85" fmla="*/ 0 h 253"/>
                <a:gd name="T86" fmla="*/ 0 w 282"/>
                <a:gd name="T87" fmla="*/ 0 h 253"/>
                <a:gd name="T88" fmla="*/ 0 w 282"/>
                <a:gd name="T89" fmla="*/ 0 h 253"/>
                <a:gd name="T90" fmla="*/ 0 w 282"/>
                <a:gd name="T91" fmla="*/ 0 h 253"/>
                <a:gd name="T92" fmla="*/ 0 w 282"/>
                <a:gd name="T93" fmla="*/ 0 h 253"/>
                <a:gd name="T94" fmla="*/ 0 w 282"/>
                <a:gd name="T95" fmla="*/ 0 h 253"/>
                <a:gd name="T96" fmla="*/ 0 w 282"/>
                <a:gd name="T97" fmla="*/ 0 h 253"/>
                <a:gd name="T98" fmla="*/ 0 w 282"/>
                <a:gd name="T99" fmla="*/ 0 h 253"/>
                <a:gd name="T100" fmla="*/ 0 w 282"/>
                <a:gd name="T101" fmla="*/ 0 h 253"/>
                <a:gd name="T102" fmla="*/ 1 w 282"/>
                <a:gd name="T103" fmla="*/ 0 h 253"/>
                <a:gd name="T104" fmla="*/ 1 w 282"/>
                <a:gd name="T105" fmla="*/ 0 h 253"/>
                <a:gd name="T106" fmla="*/ 1 w 282"/>
                <a:gd name="T107" fmla="*/ 0 h 253"/>
                <a:gd name="T108" fmla="*/ 1 w 282"/>
                <a:gd name="T109" fmla="*/ 0 h 253"/>
                <a:gd name="T110" fmla="*/ 1 w 282"/>
                <a:gd name="T111" fmla="*/ 0 h 253"/>
                <a:gd name="T112" fmla="*/ 1 w 282"/>
                <a:gd name="T113" fmla="*/ 0 h 253"/>
                <a:gd name="T114" fmla="*/ 1 w 282"/>
                <a:gd name="T115" fmla="*/ 0 h 253"/>
                <a:gd name="T116" fmla="*/ 1 w 282"/>
                <a:gd name="T117" fmla="*/ 0 h 253"/>
                <a:gd name="T118" fmla="*/ 1 w 282"/>
                <a:gd name="T119" fmla="*/ 0 h 253"/>
                <a:gd name="T120" fmla="*/ 1 w 282"/>
                <a:gd name="T121" fmla="*/ 0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2"/>
                <a:gd name="T184" fmla="*/ 0 h 253"/>
                <a:gd name="T185" fmla="*/ 282 w 282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2" h="253">
                  <a:moveTo>
                    <a:pt x="235" y="78"/>
                  </a:moveTo>
                  <a:lnTo>
                    <a:pt x="248" y="92"/>
                  </a:lnTo>
                  <a:lnTo>
                    <a:pt x="255" y="108"/>
                  </a:lnTo>
                  <a:lnTo>
                    <a:pt x="259" y="125"/>
                  </a:lnTo>
                  <a:lnTo>
                    <a:pt x="259" y="144"/>
                  </a:lnTo>
                  <a:lnTo>
                    <a:pt x="257" y="159"/>
                  </a:lnTo>
                  <a:lnTo>
                    <a:pt x="252" y="171"/>
                  </a:lnTo>
                  <a:lnTo>
                    <a:pt x="244" y="184"/>
                  </a:lnTo>
                  <a:lnTo>
                    <a:pt x="236" y="194"/>
                  </a:lnTo>
                  <a:lnTo>
                    <a:pt x="225" y="206"/>
                  </a:lnTo>
                  <a:lnTo>
                    <a:pt x="215" y="215"/>
                  </a:lnTo>
                  <a:lnTo>
                    <a:pt x="204" y="225"/>
                  </a:lnTo>
                  <a:lnTo>
                    <a:pt x="194" y="236"/>
                  </a:lnTo>
                  <a:lnTo>
                    <a:pt x="191" y="239"/>
                  </a:lnTo>
                  <a:lnTo>
                    <a:pt x="190" y="242"/>
                  </a:lnTo>
                  <a:lnTo>
                    <a:pt x="191" y="246"/>
                  </a:lnTo>
                  <a:lnTo>
                    <a:pt x="194" y="249"/>
                  </a:lnTo>
                  <a:lnTo>
                    <a:pt x="197" y="252"/>
                  </a:lnTo>
                  <a:lnTo>
                    <a:pt x="201" y="253"/>
                  </a:lnTo>
                  <a:lnTo>
                    <a:pt x="205" y="252"/>
                  </a:lnTo>
                  <a:lnTo>
                    <a:pt x="209" y="249"/>
                  </a:lnTo>
                  <a:lnTo>
                    <a:pt x="232" y="234"/>
                  </a:lnTo>
                  <a:lnTo>
                    <a:pt x="251" y="215"/>
                  </a:lnTo>
                  <a:lnTo>
                    <a:pt x="267" y="192"/>
                  </a:lnTo>
                  <a:lnTo>
                    <a:pt x="278" y="168"/>
                  </a:lnTo>
                  <a:lnTo>
                    <a:pt x="282" y="141"/>
                  </a:lnTo>
                  <a:lnTo>
                    <a:pt x="279" y="116"/>
                  </a:lnTo>
                  <a:lnTo>
                    <a:pt x="270" y="92"/>
                  </a:lnTo>
                  <a:lnTo>
                    <a:pt x="251" y="70"/>
                  </a:lnTo>
                  <a:lnTo>
                    <a:pt x="237" y="59"/>
                  </a:lnTo>
                  <a:lnTo>
                    <a:pt x="221" y="48"/>
                  </a:lnTo>
                  <a:lnTo>
                    <a:pt x="202" y="39"/>
                  </a:lnTo>
                  <a:lnTo>
                    <a:pt x="183" y="31"/>
                  </a:lnTo>
                  <a:lnTo>
                    <a:pt x="163" y="24"/>
                  </a:lnTo>
                  <a:lnTo>
                    <a:pt x="142" y="18"/>
                  </a:lnTo>
                  <a:lnTo>
                    <a:pt x="122" y="13"/>
                  </a:lnTo>
                  <a:lnTo>
                    <a:pt x="101" y="8"/>
                  </a:lnTo>
                  <a:lnTo>
                    <a:pt x="82" y="5"/>
                  </a:lnTo>
                  <a:lnTo>
                    <a:pt x="63" y="2"/>
                  </a:lnTo>
                  <a:lnTo>
                    <a:pt x="47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4" y="4"/>
                  </a:lnTo>
                  <a:lnTo>
                    <a:pt x="0" y="6"/>
                  </a:lnTo>
                  <a:lnTo>
                    <a:pt x="12" y="8"/>
                  </a:lnTo>
                  <a:lnTo>
                    <a:pt x="25" y="9"/>
                  </a:lnTo>
                  <a:lnTo>
                    <a:pt x="38" y="12"/>
                  </a:lnTo>
                  <a:lnTo>
                    <a:pt x="52" y="14"/>
                  </a:lnTo>
                  <a:lnTo>
                    <a:pt x="67" y="16"/>
                  </a:lnTo>
                  <a:lnTo>
                    <a:pt x="82" y="18"/>
                  </a:lnTo>
                  <a:lnTo>
                    <a:pt x="97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5"/>
                  </a:lnTo>
                  <a:lnTo>
                    <a:pt x="162" y="40"/>
                  </a:lnTo>
                  <a:lnTo>
                    <a:pt x="177" y="46"/>
                  </a:lnTo>
                  <a:lnTo>
                    <a:pt x="192" y="53"/>
                  </a:lnTo>
                  <a:lnTo>
                    <a:pt x="208" y="60"/>
                  </a:lnTo>
                  <a:lnTo>
                    <a:pt x="222" y="69"/>
                  </a:lnTo>
                  <a:lnTo>
                    <a:pt x="235" y="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6" name="Freeform 631"/>
            <p:cNvSpPr>
              <a:spLocks/>
            </p:cNvSpPr>
            <p:nvPr/>
          </p:nvSpPr>
          <p:spPr bwMode="auto">
            <a:xfrm>
              <a:off x="3381" y="2190"/>
              <a:ext cx="19" cy="39"/>
            </a:xfrm>
            <a:custGeom>
              <a:avLst/>
              <a:gdLst>
                <a:gd name="T0" fmla="*/ 0 w 115"/>
                <a:gd name="T1" fmla="*/ 0 h 236"/>
                <a:gd name="T2" fmla="*/ 0 w 115"/>
                <a:gd name="T3" fmla="*/ 1 h 236"/>
                <a:gd name="T4" fmla="*/ 0 w 115"/>
                <a:gd name="T5" fmla="*/ 1 h 236"/>
                <a:gd name="T6" fmla="*/ 0 w 115"/>
                <a:gd name="T7" fmla="*/ 1 h 236"/>
                <a:gd name="T8" fmla="*/ 0 w 115"/>
                <a:gd name="T9" fmla="*/ 1 h 236"/>
                <a:gd name="T10" fmla="*/ 0 w 115"/>
                <a:gd name="T11" fmla="*/ 1 h 236"/>
                <a:gd name="T12" fmla="*/ 0 w 115"/>
                <a:gd name="T13" fmla="*/ 1 h 236"/>
                <a:gd name="T14" fmla="*/ 0 w 115"/>
                <a:gd name="T15" fmla="*/ 1 h 236"/>
                <a:gd name="T16" fmla="*/ 0 w 115"/>
                <a:gd name="T17" fmla="*/ 1 h 236"/>
                <a:gd name="T18" fmla="*/ 0 w 115"/>
                <a:gd name="T19" fmla="*/ 1 h 236"/>
                <a:gd name="T20" fmla="*/ 0 w 115"/>
                <a:gd name="T21" fmla="*/ 1 h 236"/>
                <a:gd name="T22" fmla="*/ 0 w 115"/>
                <a:gd name="T23" fmla="*/ 1 h 236"/>
                <a:gd name="T24" fmla="*/ 0 w 115"/>
                <a:gd name="T25" fmla="*/ 1 h 236"/>
                <a:gd name="T26" fmla="*/ 0 w 115"/>
                <a:gd name="T27" fmla="*/ 1 h 236"/>
                <a:gd name="T28" fmla="*/ 0 w 115"/>
                <a:gd name="T29" fmla="*/ 1 h 236"/>
                <a:gd name="T30" fmla="*/ 0 w 115"/>
                <a:gd name="T31" fmla="*/ 1 h 236"/>
                <a:gd name="T32" fmla="*/ 0 w 115"/>
                <a:gd name="T33" fmla="*/ 1 h 236"/>
                <a:gd name="T34" fmla="*/ 0 w 115"/>
                <a:gd name="T35" fmla="*/ 1 h 236"/>
                <a:gd name="T36" fmla="*/ 0 w 115"/>
                <a:gd name="T37" fmla="*/ 1 h 236"/>
                <a:gd name="T38" fmla="*/ 0 w 115"/>
                <a:gd name="T39" fmla="*/ 1 h 236"/>
                <a:gd name="T40" fmla="*/ 0 w 115"/>
                <a:gd name="T41" fmla="*/ 1 h 236"/>
                <a:gd name="T42" fmla="*/ 0 w 115"/>
                <a:gd name="T43" fmla="*/ 1 h 236"/>
                <a:gd name="T44" fmla="*/ 0 w 115"/>
                <a:gd name="T45" fmla="*/ 0 h 236"/>
                <a:gd name="T46" fmla="*/ 0 w 115"/>
                <a:gd name="T47" fmla="*/ 0 h 236"/>
                <a:gd name="T48" fmla="*/ 0 w 115"/>
                <a:gd name="T49" fmla="*/ 0 h 236"/>
                <a:gd name="T50" fmla="*/ 0 w 115"/>
                <a:gd name="T51" fmla="*/ 0 h 236"/>
                <a:gd name="T52" fmla="*/ 0 w 115"/>
                <a:gd name="T53" fmla="*/ 0 h 236"/>
                <a:gd name="T54" fmla="*/ 0 w 115"/>
                <a:gd name="T55" fmla="*/ 0 h 236"/>
                <a:gd name="T56" fmla="*/ 0 w 115"/>
                <a:gd name="T57" fmla="*/ 0 h 236"/>
                <a:gd name="T58" fmla="*/ 0 w 115"/>
                <a:gd name="T59" fmla="*/ 0 h 236"/>
                <a:gd name="T60" fmla="*/ 0 w 115"/>
                <a:gd name="T61" fmla="*/ 0 h 236"/>
                <a:gd name="T62" fmla="*/ 0 w 115"/>
                <a:gd name="T63" fmla="*/ 0 h 236"/>
                <a:gd name="T64" fmla="*/ 0 w 115"/>
                <a:gd name="T65" fmla="*/ 0 h 236"/>
                <a:gd name="T66" fmla="*/ 0 w 115"/>
                <a:gd name="T67" fmla="*/ 0 h 236"/>
                <a:gd name="T68" fmla="*/ 0 w 115"/>
                <a:gd name="T69" fmla="*/ 0 h 236"/>
                <a:gd name="T70" fmla="*/ 0 w 115"/>
                <a:gd name="T71" fmla="*/ 0 h 236"/>
                <a:gd name="T72" fmla="*/ 0 w 115"/>
                <a:gd name="T73" fmla="*/ 0 h 236"/>
                <a:gd name="T74" fmla="*/ 0 w 115"/>
                <a:gd name="T75" fmla="*/ 0 h 236"/>
                <a:gd name="T76" fmla="*/ 0 w 115"/>
                <a:gd name="T77" fmla="*/ 0 h 236"/>
                <a:gd name="T78" fmla="*/ 0 w 115"/>
                <a:gd name="T79" fmla="*/ 0 h 236"/>
                <a:gd name="T80" fmla="*/ 0 w 115"/>
                <a:gd name="T81" fmla="*/ 0 h 2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5"/>
                <a:gd name="T124" fmla="*/ 0 h 236"/>
                <a:gd name="T125" fmla="*/ 115 w 115"/>
                <a:gd name="T126" fmla="*/ 236 h 2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5" h="236">
                  <a:moveTo>
                    <a:pt x="0" y="128"/>
                  </a:moveTo>
                  <a:lnTo>
                    <a:pt x="0" y="148"/>
                  </a:lnTo>
                  <a:lnTo>
                    <a:pt x="5" y="166"/>
                  </a:lnTo>
                  <a:lnTo>
                    <a:pt x="13" y="184"/>
                  </a:lnTo>
                  <a:lnTo>
                    <a:pt x="24" y="198"/>
                  </a:lnTo>
                  <a:lnTo>
                    <a:pt x="39" y="211"/>
                  </a:lnTo>
                  <a:lnTo>
                    <a:pt x="55" y="223"/>
                  </a:lnTo>
                  <a:lnTo>
                    <a:pt x="74" y="231"/>
                  </a:lnTo>
                  <a:lnTo>
                    <a:pt x="92" y="235"/>
                  </a:lnTo>
                  <a:lnTo>
                    <a:pt x="98" y="236"/>
                  </a:lnTo>
                  <a:lnTo>
                    <a:pt x="104" y="234"/>
                  </a:lnTo>
                  <a:lnTo>
                    <a:pt x="109" y="231"/>
                  </a:lnTo>
                  <a:lnTo>
                    <a:pt x="111" y="226"/>
                  </a:lnTo>
                  <a:lnTo>
                    <a:pt x="111" y="220"/>
                  </a:lnTo>
                  <a:lnTo>
                    <a:pt x="110" y="215"/>
                  </a:lnTo>
                  <a:lnTo>
                    <a:pt x="107" y="210"/>
                  </a:lnTo>
                  <a:lnTo>
                    <a:pt x="101" y="208"/>
                  </a:lnTo>
                  <a:lnTo>
                    <a:pt x="82" y="201"/>
                  </a:lnTo>
                  <a:lnTo>
                    <a:pt x="64" y="192"/>
                  </a:lnTo>
                  <a:lnTo>
                    <a:pt x="50" y="179"/>
                  </a:lnTo>
                  <a:lnTo>
                    <a:pt x="40" y="165"/>
                  </a:lnTo>
                  <a:lnTo>
                    <a:pt x="33" y="148"/>
                  </a:lnTo>
                  <a:lnTo>
                    <a:pt x="29" y="130"/>
                  </a:lnTo>
                  <a:lnTo>
                    <a:pt x="29" y="110"/>
                  </a:lnTo>
                  <a:lnTo>
                    <a:pt x="35" y="89"/>
                  </a:lnTo>
                  <a:lnTo>
                    <a:pt x="43" y="74"/>
                  </a:lnTo>
                  <a:lnTo>
                    <a:pt x="56" y="60"/>
                  </a:lnTo>
                  <a:lnTo>
                    <a:pt x="70" y="46"/>
                  </a:lnTo>
                  <a:lnTo>
                    <a:pt x="85" y="33"/>
                  </a:lnTo>
                  <a:lnTo>
                    <a:pt x="98" y="23"/>
                  </a:lnTo>
                  <a:lnTo>
                    <a:pt x="109" y="12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102" y="4"/>
                  </a:lnTo>
                  <a:lnTo>
                    <a:pt x="85" y="12"/>
                  </a:lnTo>
                  <a:lnTo>
                    <a:pt x="68" y="26"/>
                  </a:lnTo>
                  <a:lnTo>
                    <a:pt x="49" y="42"/>
                  </a:lnTo>
                  <a:lnTo>
                    <a:pt x="32" y="61"/>
                  </a:lnTo>
                  <a:lnTo>
                    <a:pt x="17" y="82"/>
                  </a:lnTo>
                  <a:lnTo>
                    <a:pt x="6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7" name="Freeform 632"/>
            <p:cNvSpPr>
              <a:spLocks/>
            </p:cNvSpPr>
            <p:nvPr/>
          </p:nvSpPr>
          <p:spPr bwMode="auto">
            <a:xfrm>
              <a:off x="3514" y="2164"/>
              <a:ext cx="41" cy="52"/>
            </a:xfrm>
            <a:custGeom>
              <a:avLst/>
              <a:gdLst>
                <a:gd name="T0" fmla="*/ 1 w 245"/>
                <a:gd name="T1" fmla="*/ 1 h 310"/>
                <a:gd name="T2" fmla="*/ 1 w 245"/>
                <a:gd name="T3" fmla="*/ 1 h 310"/>
                <a:gd name="T4" fmla="*/ 1 w 245"/>
                <a:gd name="T5" fmla="*/ 1 h 310"/>
                <a:gd name="T6" fmla="*/ 1 w 245"/>
                <a:gd name="T7" fmla="*/ 1 h 310"/>
                <a:gd name="T8" fmla="*/ 1 w 245"/>
                <a:gd name="T9" fmla="*/ 1 h 310"/>
                <a:gd name="T10" fmla="*/ 1 w 245"/>
                <a:gd name="T11" fmla="*/ 1 h 310"/>
                <a:gd name="T12" fmla="*/ 1 w 245"/>
                <a:gd name="T13" fmla="*/ 1 h 310"/>
                <a:gd name="T14" fmla="*/ 1 w 245"/>
                <a:gd name="T15" fmla="*/ 1 h 310"/>
                <a:gd name="T16" fmla="*/ 1 w 245"/>
                <a:gd name="T17" fmla="*/ 1 h 310"/>
                <a:gd name="T18" fmla="*/ 1 w 245"/>
                <a:gd name="T19" fmla="*/ 1 h 310"/>
                <a:gd name="T20" fmla="*/ 1 w 245"/>
                <a:gd name="T21" fmla="*/ 1 h 310"/>
                <a:gd name="T22" fmla="*/ 1 w 245"/>
                <a:gd name="T23" fmla="*/ 2 h 310"/>
                <a:gd name="T24" fmla="*/ 1 w 245"/>
                <a:gd name="T25" fmla="*/ 2 h 310"/>
                <a:gd name="T26" fmla="*/ 1 w 245"/>
                <a:gd name="T27" fmla="*/ 2 h 310"/>
                <a:gd name="T28" fmla="*/ 1 w 245"/>
                <a:gd name="T29" fmla="*/ 1 h 310"/>
                <a:gd name="T30" fmla="*/ 1 w 245"/>
                <a:gd name="T31" fmla="*/ 1 h 310"/>
                <a:gd name="T32" fmla="*/ 1 w 245"/>
                <a:gd name="T33" fmla="*/ 1 h 310"/>
                <a:gd name="T34" fmla="*/ 1 w 245"/>
                <a:gd name="T35" fmla="*/ 1 h 310"/>
                <a:gd name="T36" fmla="*/ 1 w 245"/>
                <a:gd name="T37" fmla="*/ 1 h 310"/>
                <a:gd name="T38" fmla="*/ 1 w 245"/>
                <a:gd name="T39" fmla="*/ 1 h 310"/>
                <a:gd name="T40" fmla="*/ 1 w 245"/>
                <a:gd name="T41" fmla="*/ 1 h 310"/>
                <a:gd name="T42" fmla="*/ 1 w 245"/>
                <a:gd name="T43" fmla="*/ 1 h 310"/>
                <a:gd name="T44" fmla="*/ 1 w 245"/>
                <a:gd name="T45" fmla="*/ 0 h 310"/>
                <a:gd name="T46" fmla="*/ 1 w 245"/>
                <a:gd name="T47" fmla="*/ 0 h 310"/>
                <a:gd name="T48" fmla="*/ 1 w 245"/>
                <a:gd name="T49" fmla="*/ 0 h 310"/>
                <a:gd name="T50" fmla="*/ 1 w 245"/>
                <a:gd name="T51" fmla="*/ 0 h 310"/>
                <a:gd name="T52" fmla="*/ 0 w 245"/>
                <a:gd name="T53" fmla="*/ 0 h 310"/>
                <a:gd name="T54" fmla="*/ 0 w 245"/>
                <a:gd name="T55" fmla="*/ 0 h 310"/>
                <a:gd name="T56" fmla="*/ 0 w 245"/>
                <a:gd name="T57" fmla="*/ 0 h 310"/>
                <a:gd name="T58" fmla="*/ 0 w 245"/>
                <a:gd name="T59" fmla="*/ 0 h 310"/>
                <a:gd name="T60" fmla="*/ 0 w 245"/>
                <a:gd name="T61" fmla="*/ 0 h 310"/>
                <a:gd name="T62" fmla="*/ 0 w 245"/>
                <a:gd name="T63" fmla="*/ 0 h 310"/>
                <a:gd name="T64" fmla="*/ 0 w 245"/>
                <a:gd name="T65" fmla="*/ 0 h 310"/>
                <a:gd name="T66" fmla="*/ 0 w 245"/>
                <a:gd name="T67" fmla="*/ 0 h 310"/>
                <a:gd name="T68" fmla="*/ 1 w 245"/>
                <a:gd name="T69" fmla="*/ 0 h 310"/>
                <a:gd name="T70" fmla="*/ 1 w 245"/>
                <a:gd name="T71" fmla="*/ 0 h 310"/>
                <a:gd name="T72" fmla="*/ 1 w 245"/>
                <a:gd name="T73" fmla="*/ 1 h 310"/>
                <a:gd name="T74" fmla="*/ 1 w 245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5"/>
                <a:gd name="T115" fmla="*/ 0 h 310"/>
                <a:gd name="T116" fmla="*/ 245 w 245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5" h="310">
                  <a:moveTo>
                    <a:pt x="200" y="116"/>
                  </a:moveTo>
                  <a:lnTo>
                    <a:pt x="208" y="124"/>
                  </a:lnTo>
                  <a:lnTo>
                    <a:pt x="214" y="133"/>
                  </a:lnTo>
                  <a:lnTo>
                    <a:pt x="220" y="144"/>
                  </a:lnTo>
                  <a:lnTo>
                    <a:pt x="223" y="154"/>
                  </a:lnTo>
                  <a:lnTo>
                    <a:pt x="226" y="164"/>
                  </a:lnTo>
                  <a:lnTo>
                    <a:pt x="224" y="176"/>
                  </a:lnTo>
                  <a:lnTo>
                    <a:pt x="222" y="187"/>
                  </a:lnTo>
                  <a:lnTo>
                    <a:pt x="216" y="198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9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2" y="264"/>
                  </a:lnTo>
                  <a:lnTo>
                    <a:pt x="132" y="275"/>
                  </a:lnTo>
                  <a:lnTo>
                    <a:pt x="128" y="278"/>
                  </a:lnTo>
                  <a:lnTo>
                    <a:pt x="126" y="283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2" y="306"/>
                  </a:lnTo>
                  <a:lnTo>
                    <a:pt x="126" y="309"/>
                  </a:lnTo>
                  <a:lnTo>
                    <a:pt x="131" y="310"/>
                  </a:lnTo>
                  <a:lnTo>
                    <a:pt x="135" y="310"/>
                  </a:lnTo>
                  <a:lnTo>
                    <a:pt x="139" y="309"/>
                  </a:lnTo>
                  <a:lnTo>
                    <a:pt x="142" y="306"/>
                  </a:lnTo>
                  <a:lnTo>
                    <a:pt x="154" y="292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20" y="233"/>
                  </a:lnTo>
                  <a:lnTo>
                    <a:pt x="230" y="219"/>
                  </a:lnTo>
                  <a:lnTo>
                    <a:pt x="238" y="204"/>
                  </a:lnTo>
                  <a:lnTo>
                    <a:pt x="244" y="186"/>
                  </a:lnTo>
                  <a:lnTo>
                    <a:pt x="245" y="169"/>
                  </a:lnTo>
                  <a:lnTo>
                    <a:pt x="243" y="152"/>
                  </a:lnTo>
                  <a:lnTo>
                    <a:pt x="237" y="134"/>
                  </a:lnTo>
                  <a:lnTo>
                    <a:pt x="228" y="119"/>
                  </a:lnTo>
                  <a:lnTo>
                    <a:pt x="217" y="105"/>
                  </a:lnTo>
                  <a:lnTo>
                    <a:pt x="203" y="93"/>
                  </a:lnTo>
                  <a:lnTo>
                    <a:pt x="188" y="83"/>
                  </a:lnTo>
                  <a:lnTo>
                    <a:pt x="176" y="76"/>
                  </a:lnTo>
                  <a:lnTo>
                    <a:pt x="163" y="69"/>
                  </a:lnTo>
                  <a:lnTo>
                    <a:pt x="151" y="61"/>
                  </a:lnTo>
                  <a:lnTo>
                    <a:pt x="136" y="54"/>
                  </a:lnTo>
                  <a:lnTo>
                    <a:pt x="122" y="46"/>
                  </a:lnTo>
                  <a:lnTo>
                    <a:pt x="107" y="39"/>
                  </a:lnTo>
                  <a:lnTo>
                    <a:pt x="93" y="31"/>
                  </a:lnTo>
                  <a:lnTo>
                    <a:pt x="79" y="24"/>
                  </a:lnTo>
                  <a:lnTo>
                    <a:pt x="66" y="18"/>
                  </a:lnTo>
                  <a:lnTo>
                    <a:pt x="53" y="13"/>
                  </a:lnTo>
                  <a:lnTo>
                    <a:pt x="40" y="8"/>
                  </a:lnTo>
                  <a:lnTo>
                    <a:pt x="30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1" y="8"/>
                  </a:lnTo>
                  <a:lnTo>
                    <a:pt x="23" y="14"/>
                  </a:lnTo>
                  <a:lnTo>
                    <a:pt x="36" y="20"/>
                  </a:lnTo>
                  <a:lnTo>
                    <a:pt x="47" y="25"/>
                  </a:lnTo>
                  <a:lnTo>
                    <a:pt x="60" y="31"/>
                  </a:lnTo>
                  <a:lnTo>
                    <a:pt x="73" y="37"/>
                  </a:lnTo>
                  <a:lnTo>
                    <a:pt x="86" y="44"/>
                  </a:lnTo>
                  <a:lnTo>
                    <a:pt x="99" y="51"/>
                  </a:lnTo>
                  <a:lnTo>
                    <a:pt x="113" y="57"/>
                  </a:lnTo>
                  <a:lnTo>
                    <a:pt x="126" y="64"/>
                  </a:lnTo>
                  <a:lnTo>
                    <a:pt x="139" y="71"/>
                  </a:lnTo>
                  <a:lnTo>
                    <a:pt x="152" y="79"/>
                  </a:lnTo>
                  <a:lnTo>
                    <a:pt x="165" y="88"/>
                  </a:lnTo>
                  <a:lnTo>
                    <a:pt x="176" y="96"/>
                  </a:lnTo>
                  <a:lnTo>
                    <a:pt x="188" y="106"/>
                  </a:lnTo>
                  <a:lnTo>
                    <a:pt x="200" y="1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19768" name="Group 633"/>
            <p:cNvGrpSpPr>
              <a:grpSpLocks/>
            </p:cNvGrpSpPr>
            <p:nvPr/>
          </p:nvGrpSpPr>
          <p:grpSpPr bwMode="auto">
            <a:xfrm>
              <a:off x="3429" y="2236"/>
              <a:ext cx="135" cy="180"/>
              <a:chOff x="3774" y="2423"/>
              <a:chExt cx="189" cy="286"/>
            </a:xfrm>
          </p:grpSpPr>
          <p:sp>
            <p:nvSpPr>
              <p:cNvPr id="19769" name="Rectangle 634"/>
              <p:cNvSpPr>
                <a:spLocks noChangeArrowheads="1"/>
              </p:cNvSpPr>
              <p:nvPr/>
            </p:nvSpPr>
            <p:spPr bwMode="auto">
              <a:xfrm>
                <a:off x="3790" y="2610"/>
                <a:ext cx="153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70" name="Rectangle 635"/>
              <p:cNvSpPr>
                <a:spLocks noChangeArrowheads="1"/>
              </p:cNvSpPr>
              <p:nvPr/>
            </p:nvSpPr>
            <p:spPr bwMode="auto">
              <a:xfrm>
                <a:off x="3774" y="2653"/>
                <a:ext cx="189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71" name="Rectangle 636"/>
              <p:cNvSpPr>
                <a:spLocks noChangeArrowheads="1"/>
              </p:cNvSpPr>
              <p:nvPr/>
            </p:nvSpPr>
            <p:spPr bwMode="auto">
              <a:xfrm>
                <a:off x="3808" y="2564"/>
                <a:ext cx="119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72" name="Rectangle 637"/>
              <p:cNvSpPr>
                <a:spLocks noChangeArrowheads="1"/>
              </p:cNvSpPr>
              <p:nvPr/>
            </p:nvSpPr>
            <p:spPr bwMode="auto">
              <a:xfrm>
                <a:off x="3818" y="2518"/>
                <a:ext cx="97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73" name="Rectangle 638"/>
              <p:cNvSpPr>
                <a:spLocks noChangeArrowheads="1"/>
              </p:cNvSpPr>
              <p:nvPr/>
            </p:nvSpPr>
            <p:spPr bwMode="auto">
              <a:xfrm>
                <a:off x="3828" y="2472"/>
                <a:ext cx="74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74" name="Rectangle 639"/>
              <p:cNvSpPr>
                <a:spLocks noChangeArrowheads="1"/>
              </p:cNvSpPr>
              <p:nvPr/>
            </p:nvSpPr>
            <p:spPr bwMode="auto">
              <a:xfrm>
                <a:off x="3839" y="2423"/>
                <a:ext cx="51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19725" name="Line 640"/>
          <p:cNvSpPr>
            <a:spLocks noChangeShapeType="1"/>
          </p:cNvSpPr>
          <p:nvPr/>
        </p:nvSpPr>
        <p:spPr bwMode="auto">
          <a:xfrm flipV="1">
            <a:off x="5597525" y="3663950"/>
            <a:ext cx="168275" cy="31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9726" name="Group 641"/>
          <p:cNvGrpSpPr>
            <a:grpSpLocks/>
          </p:cNvGrpSpPr>
          <p:nvPr/>
        </p:nvGrpSpPr>
        <p:grpSpPr bwMode="auto">
          <a:xfrm>
            <a:off x="6791325" y="4984750"/>
            <a:ext cx="290513" cy="404813"/>
            <a:chOff x="3901" y="2524"/>
            <a:chExt cx="183" cy="255"/>
          </a:xfrm>
        </p:grpSpPr>
        <p:sp>
          <p:nvSpPr>
            <p:cNvPr id="19728" name="Freeform 642"/>
            <p:cNvSpPr>
              <a:spLocks/>
            </p:cNvSpPr>
            <p:nvPr/>
          </p:nvSpPr>
          <p:spPr bwMode="auto">
            <a:xfrm>
              <a:off x="3950" y="2537"/>
              <a:ext cx="33" cy="39"/>
            </a:xfrm>
            <a:custGeom>
              <a:avLst/>
              <a:gdLst>
                <a:gd name="T0" fmla="*/ 0 w 199"/>
                <a:gd name="T1" fmla="*/ 0 h 232"/>
                <a:gd name="T2" fmla="*/ 0 w 199"/>
                <a:gd name="T3" fmla="*/ 0 h 232"/>
                <a:gd name="T4" fmla="*/ 0 w 199"/>
                <a:gd name="T5" fmla="*/ 0 h 232"/>
                <a:gd name="T6" fmla="*/ 0 w 199"/>
                <a:gd name="T7" fmla="*/ 0 h 232"/>
                <a:gd name="T8" fmla="*/ 0 w 199"/>
                <a:gd name="T9" fmla="*/ 0 h 232"/>
                <a:gd name="T10" fmla="*/ 0 w 199"/>
                <a:gd name="T11" fmla="*/ 1 h 232"/>
                <a:gd name="T12" fmla="*/ 0 w 199"/>
                <a:gd name="T13" fmla="*/ 1 h 232"/>
                <a:gd name="T14" fmla="*/ 0 w 199"/>
                <a:gd name="T15" fmla="*/ 1 h 232"/>
                <a:gd name="T16" fmla="*/ 0 w 199"/>
                <a:gd name="T17" fmla="*/ 1 h 232"/>
                <a:gd name="T18" fmla="*/ 0 w 199"/>
                <a:gd name="T19" fmla="*/ 1 h 232"/>
                <a:gd name="T20" fmla="*/ 0 w 199"/>
                <a:gd name="T21" fmla="*/ 1 h 232"/>
                <a:gd name="T22" fmla="*/ 0 w 199"/>
                <a:gd name="T23" fmla="*/ 1 h 232"/>
                <a:gd name="T24" fmla="*/ 0 w 199"/>
                <a:gd name="T25" fmla="*/ 1 h 232"/>
                <a:gd name="T26" fmla="*/ 0 w 199"/>
                <a:gd name="T27" fmla="*/ 1 h 232"/>
                <a:gd name="T28" fmla="*/ 0 w 199"/>
                <a:gd name="T29" fmla="*/ 1 h 232"/>
                <a:gd name="T30" fmla="*/ 0 w 199"/>
                <a:gd name="T31" fmla="*/ 1 h 232"/>
                <a:gd name="T32" fmla="*/ 1 w 199"/>
                <a:gd name="T33" fmla="*/ 1 h 232"/>
                <a:gd name="T34" fmla="*/ 1 w 199"/>
                <a:gd name="T35" fmla="*/ 1 h 232"/>
                <a:gd name="T36" fmla="*/ 1 w 199"/>
                <a:gd name="T37" fmla="*/ 1 h 232"/>
                <a:gd name="T38" fmla="*/ 1 w 199"/>
                <a:gd name="T39" fmla="*/ 1 h 232"/>
                <a:gd name="T40" fmla="*/ 1 w 199"/>
                <a:gd name="T41" fmla="*/ 1 h 232"/>
                <a:gd name="T42" fmla="*/ 1 w 199"/>
                <a:gd name="T43" fmla="*/ 1 h 232"/>
                <a:gd name="T44" fmla="*/ 1 w 199"/>
                <a:gd name="T45" fmla="*/ 1 h 232"/>
                <a:gd name="T46" fmla="*/ 1 w 199"/>
                <a:gd name="T47" fmla="*/ 1 h 232"/>
                <a:gd name="T48" fmla="*/ 0 w 199"/>
                <a:gd name="T49" fmla="*/ 1 h 232"/>
                <a:gd name="T50" fmla="*/ 0 w 199"/>
                <a:gd name="T51" fmla="*/ 1 h 232"/>
                <a:gd name="T52" fmla="*/ 0 w 199"/>
                <a:gd name="T53" fmla="*/ 1 h 232"/>
                <a:gd name="T54" fmla="*/ 0 w 199"/>
                <a:gd name="T55" fmla="*/ 1 h 232"/>
                <a:gd name="T56" fmla="*/ 0 w 199"/>
                <a:gd name="T57" fmla="*/ 1 h 232"/>
                <a:gd name="T58" fmla="*/ 0 w 199"/>
                <a:gd name="T59" fmla="*/ 1 h 232"/>
                <a:gd name="T60" fmla="*/ 0 w 199"/>
                <a:gd name="T61" fmla="*/ 1 h 232"/>
                <a:gd name="T62" fmla="*/ 0 w 199"/>
                <a:gd name="T63" fmla="*/ 1 h 232"/>
                <a:gd name="T64" fmla="*/ 0 w 199"/>
                <a:gd name="T65" fmla="*/ 1 h 232"/>
                <a:gd name="T66" fmla="*/ 0 w 199"/>
                <a:gd name="T67" fmla="*/ 1 h 232"/>
                <a:gd name="T68" fmla="*/ 0 w 199"/>
                <a:gd name="T69" fmla="*/ 1 h 232"/>
                <a:gd name="T70" fmla="*/ 0 w 199"/>
                <a:gd name="T71" fmla="*/ 0 h 232"/>
                <a:gd name="T72" fmla="*/ 0 w 199"/>
                <a:gd name="T73" fmla="*/ 0 h 232"/>
                <a:gd name="T74" fmla="*/ 0 w 199"/>
                <a:gd name="T75" fmla="*/ 0 h 232"/>
                <a:gd name="T76" fmla="*/ 1 w 199"/>
                <a:gd name="T77" fmla="*/ 0 h 232"/>
                <a:gd name="T78" fmla="*/ 1 w 199"/>
                <a:gd name="T79" fmla="*/ 0 h 232"/>
                <a:gd name="T80" fmla="*/ 1 w 199"/>
                <a:gd name="T81" fmla="*/ 0 h 232"/>
                <a:gd name="T82" fmla="*/ 1 w 199"/>
                <a:gd name="T83" fmla="*/ 0 h 232"/>
                <a:gd name="T84" fmla="*/ 1 w 199"/>
                <a:gd name="T85" fmla="*/ 0 h 232"/>
                <a:gd name="T86" fmla="*/ 1 w 199"/>
                <a:gd name="T87" fmla="*/ 0 h 232"/>
                <a:gd name="T88" fmla="*/ 1 w 199"/>
                <a:gd name="T89" fmla="*/ 0 h 232"/>
                <a:gd name="T90" fmla="*/ 0 w 199"/>
                <a:gd name="T91" fmla="*/ 0 h 232"/>
                <a:gd name="T92" fmla="*/ 0 w 199"/>
                <a:gd name="T93" fmla="*/ 0 h 232"/>
                <a:gd name="T94" fmla="*/ 0 w 199"/>
                <a:gd name="T95" fmla="*/ 0 h 232"/>
                <a:gd name="T96" fmla="*/ 0 w 199"/>
                <a:gd name="T97" fmla="*/ 0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9"/>
                <a:gd name="T148" fmla="*/ 0 h 232"/>
                <a:gd name="T149" fmla="*/ 199 w 199"/>
                <a:gd name="T150" fmla="*/ 232 h 2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9" h="232">
                  <a:moveTo>
                    <a:pt x="70" y="29"/>
                  </a:moveTo>
                  <a:lnTo>
                    <a:pt x="55" y="39"/>
                  </a:lnTo>
                  <a:lnTo>
                    <a:pt x="42" y="50"/>
                  </a:lnTo>
                  <a:lnTo>
                    <a:pt x="30" y="63"/>
                  </a:lnTo>
                  <a:lnTo>
                    <a:pt x="20" y="77"/>
                  </a:lnTo>
                  <a:lnTo>
                    <a:pt x="12" y="91"/>
                  </a:lnTo>
                  <a:lnTo>
                    <a:pt x="6" y="108"/>
                  </a:lnTo>
                  <a:lnTo>
                    <a:pt x="2" y="125"/>
                  </a:lnTo>
                  <a:lnTo>
                    <a:pt x="0" y="142"/>
                  </a:lnTo>
                  <a:lnTo>
                    <a:pt x="2" y="166"/>
                  </a:lnTo>
                  <a:lnTo>
                    <a:pt x="12" y="186"/>
                  </a:lnTo>
                  <a:lnTo>
                    <a:pt x="26" y="203"/>
                  </a:lnTo>
                  <a:lnTo>
                    <a:pt x="45" y="216"/>
                  </a:lnTo>
                  <a:lnTo>
                    <a:pt x="66" y="226"/>
                  </a:lnTo>
                  <a:lnTo>
                    <a:pt x="88" y="230"/>
                  </a:lnTo>
                  <a:lnTo>
                    <a:pt x="111" y="232"/>
                  </a:lnTo>
                  <a:lnTo>
                    <a:pt x="134" y="228"/>
                  </a:lnTo>
                  <a:lnTo>
                    <a:pt x="138" y="228"/>
                  </a:lnTo>
                  <a:lnTo>
                    <a:pt x="143" y="226"/>
                  </a:lnTo>
                  <a:lnTo>
                    <a:pt x="147" y="222"/>
                  </a:lnTo>
                  <a:lnTo>
                    <a:pt x="148" y="218"/>
                  </a:lnTo>
                  <a:lnTo>
                    <a:pt x="145" y="212"/>
                  </a:lnTo>
                  <a:lnTo>
                    <a:pt x="141" y="207"/>
                  </a:lnTo>
                  <a:lnTo>
                    <a:pt x="135" y="203"/>
                  </a:lnTo>
                  <a:lnTo>
                    <a:pt x="129" y="201"/>
                  </a:lnTo>
                  <a:lnTo>
                    <a:pt x="117" y="197"/>
                  </a:lnTo>
                  <a:lnTo>
                    <a:pt x="105" y="195"/>
                  </a:lnTo>
                  <a:lnTo>
                    <a:pt x="94" y="193"/>
                  </a:lnTo>
                  <a:lnTo>
                    <a:pt x="83" y="190"/>
                  </a:lnTo>
                  <a:lnTo>
                    <a:pt x="73" y="187"/>
                  </a:lnTo>
                  <a:lnTo>
                    <a:pt x="62" y="182"/>
                  </a:lnTo>
                  <a:lnTo>
                    <a:pt x="53" y="176"/>
                  </a:lnTo>
                  <a:lnTo>
                    <a:pt x="43" y="167"/>
                  </a:lnTo>
                  <a:lnTo>
                    <a:pt x="40" y="128"/>
                  </a:lnTo>
                  <a:lnTo>
                    <a:pt x="49" y="96"/>
                  </a:lnTo>
                  <a:lnTo>
                    <a:pt x="68" y="71"/>
                  </a:lnTo>
                  <a:lnTo>
                    <a:pt x="94" y="50"/>
                  </a:lnTo>
                  <a:lnTo>
                    <a:pt x="122" y="34"/>
                  </a:lnTo>
                  <a:lnTo>
                    <a:pt x="151" y="21"/>
                  </a:lnTo>
                  <a:lnTo>
                    <a:pt x="178" y="12"/>
                  </a:lnTo>
                  <a:lnTo>
                    <a:pt x="199" y="4"/>
                  </a:lnTo>
                  <a:lnTo>
                    <a:pt x="186" y="1"/>
                  </a:lnTo>
                  <a:lnTo>
                    <a:pt x="172" y="0"/>
                  </a:lnTo>
                  <a:lnTo>
                    <a:pt x="156" y="2"/>
                  </a:lnTo>
                  <a:lnTo>
                    <a:pt x="138" y="4"/>
                  </a:lnTo>
                  <a:lnTo>
                    <a:pt x="121" y="10"/>
                  </a:lnTo>
                  <a:lnTo>
                    <a:pt x="103" y="16"/>
                  </a:lnTo>
                  <a:lnTo>
                    <a:pt x="86" y="23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29" name="Freeform 643"/>
            <p:cNvSpPr>
              <a:spLocks/>
            </p:cNvSpPr>
            <p:nvPr/>
          </p:nvSpPr>
          <p:spPr bwMode="auto">
            <a:xfrm>
              <a:off x="4006" y="2536"/>
              <a:ext cx="22" cy="30"/>
            </a:xfrm>
            <a:custGeom>
              <a:avLst/>
              <a:gdLst>
                <a:gd name="T0" fmla="*/ 1 w 128"/>
                <a:gd name="T1" fmla="*/ 0 h 180"/>
                <a:gd name="T2" fmla="*/ 1 w 128"/>
                <a:gd name="T3" fmla="*/ 0 h 180"/>
                <a:gd name="T4" fmla="*/ 1 w 128"/>
                <a:gd name="T5" fmla="*/ 1 h 180"/>
                <a:gd name="T6" fmla="*/ 1 w 128"/>
                <a:gd name="T7" fmla="*/ 1 h 180"/>
                <a:gd name="T8" fmla="*/ 1 w 128"/>
                <a:gd name="T9" fmla="*/ 1 h 180"/>
                <a:gd name="T10" fmla="*/ 0 w 128"/>
                <a:gd name="T11" fmla="*/ 1 h 180"/>
                <a:gd name="T12" fmla="*/ 0 w 128"/>
                <a:gd name="T13" fmla="*/ 1 h 180"/>
                <a:gd name="T14" fmla="*/ 0 w 128"/>
                <a:gd name="T15" fmla="*/ 1 h 180"/>
                <a:gd name="T16" fmla="*/ 0 w 128"/>
                <a:gd name="T17" fmla="*/ 1 h 180"/>
                <a:gd name="T18" fmla="*/ 0 w 128"/>
                <a:gd name="T19" fmla="*/ 1 h 180"/>
                <a:gd name="T20" fmla="*/ 0 w 128"/>
                <a:gd name="T21" fmla="*/ 1 h 180"/>
                <a:gd name="T22" fmla="*/ 0 w 128"/>
                <a:gd name="T23" fmla="*/ 1 h 180"/>
                <a:gd name="T24" fmla="*/ 0 w 128"/>
                <a:gd name="T25" fmla="*/ 1 h 180"/>
                <a:gd name="T26" fmla="*/ 0 w 128"/>
                <a:gd name="T27" fmla="*/ 1 h 180"/>
                <a:gd name="T28" fmla="*/ 0 w 128"/>
                <a:gd name="T29" fmla="*/ 1 h 180"/>
                <a:gd name="T30" fmla="*/ 0 w 128"/>
                <a:gd name="T31" fmla="*/ 1 h 180"/>
                <a:gd name="T32" fmla="*/ 0 w 128"/>
                <a:gd name="T33" fmla="*/ 1 h 180"/>
                <a:gd name="T34" fmla="*/ 0 w 128"/>
                <a:gd name="T35" fmla="*/ 1 h 180"/>
                <a:gd name="T36" fmla="*/ 0 w 128"/>
                <a:gd name="T37" fmla="*/ 1 h 180"/>
                <a:gd name="T38" fmla="*/ 1 w 128"/>
                <a:gd name="T39" fmla="*/ 1 h 180"/>
                <a:gd name="T40" fmla="*/ 1 w 128"/>
                <a:gd name="T41" fmla="*/ 1 h 180"/>
                <a:gd name="T42" fmla="*/ 1 w 128"/>
                <a:gd name="T43" fmla="*/ 1 h 180"/>
                <a:gd name="T44" fmla="*/ 1 w 128"/>
                <a:gd name="T45" fmla="*/ 1 h 180"/>
                <a:gd name="T46" fmla="*/ 1 w 128"/>
                <a:gd name="T47" fmla="*/ 0 h 180"/>
                <a:gd name="T48" fmla="*/ 1 w 128"/>
                <a:gd name="T49" fmla="*/ 0 h 180"/>
                <a:gd name="T50" fmla="*/ 1 w 128"/>
                <a:gd name="T51" fmla="*/ 0 h 180"/>
                <a:gd name="T52" fmla="*/ 1 w 128"/>
                <a:gd name="T53" fmla="*/ 0 h 180"/>
                <a:gd name="T54" fmla="*/ 0 w 128"/>
                <a:gd name="T55" fmla="*/ 0 h 180"/>
                <a:gd name="T56" fmla="*/ 0 w 128"/>
                <a:gd name="T57" fmla="*/ 0 h 180"/>
                <a:gd name="T58" fmla="*/ 0 w 128"/>
                <a:gd name="T59" fmla="*/ 0 h 180"/>
                <a:gd name="T60" fmla="*/ 0 w 128"/>
                <a:gd name="T61" fmla="*/ 0 h 180"/>
                <a:gd name="T62" fmla="*/ 0 w 128"/>
                <a:gd name="T63" fmla="*/ 0 h 180"/>
                <a:gd name="T64" fmla="*/ 0 w 128"/>
                <a:gd name="T65" fmla="*/ 0 h 180"/>
                <a:gd name="T66" fmla="*/ 0 w 128"/>
                <a:gd name="T67" fmla="*/ 0 h 180"/>
                <a:gd name="T68" fmla="*/ 0 w 128"/>
                <a:gd name="T69" fmla="*/ 0 h 180"/>
                <a:gd name="T70" fmla="*/ 0 w 128"/>
                <a:gd name="T71" fmla="*/ 0 h 180"/>
                <a:gd name="T72" fmla="*/ 0 w 128"/>
                <a:gd name="T73" fmla="*/ 0 h 180"/>
                <a:gd name="T74" fmla="*/ 0 w 128"/>
                <a:gd name="T75" fmla="*/ 0 h 180"/>
                <a:gd name="T76" fmla="*/ 1 w 128"/>
                <a:gd name="T77" fmla="*/ 0 h 180"/>
                <a:gd name="T78" fmla="*/ 1 w 128"/>
                <a:gd name="T79" fmla="*/ 0 h 180"/>
                <a:gd name="T80" fmla="*/ 1 w 128"/>
                <a:gd name="T81" fmla="*/ 0 h 1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0"/>
                <a:gd name="T125" fmla="*/ 128 w 128"/>
                <a:gd name="T126" fmla="*/ 180 h 18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0">
                  <a:moveTo>
                    <a:pt x="108" y="59"/>
                  </a:moveTo>
                  <a:lnTo>
                    <a:pt x="113" y="77"/>
                  </a:lnTo>
                  <a:lnTo>
                    <a:pt x="111" y="94"/>
                  </a:lnTo>
                  <a:lnTo>
                    <a:pt x="103" y="108"/>
                  </a:lnTo>
                  <a:lnTo>
                    <a:pt x="91" y="121"/>
                  </a:lnTo>
                  <a:lnTo>
                    <a:pt x="77" y="132"/>
                  </a:lnTo>
                  <a:lnTo>
                    <a:pt x="61" y="144"/>
                  </a:lnTo>
                  <a:lnTo>
                    <a:pt x="45" y="154"/>
                  </a:lnTo>
                  <a:lnTo>
                    <a:pt x="30" y="164"/>
                  </a:lnTo>
                  <a:lnTo>
                    <a:pt x="28" y="168"/>
                  </a:lnTo>
                  <a:lnTo>
                    <a:pt x="27" y="170"/>
                  </a:lnTo>
                  <a:lnTo>
                    <a:pt x="27" y="174"/>
                  </a:lnTo>
                  <a:lnTo>
                    <a:pt x="28" y="177"/>
                  </a:lnTo>
                  <a:lnTo>
                    <a:pt x="32" y="179"/>
                  </a:lnTo>
                  <a:lnTo>
                    <a:pt x="35" y="180"/>
                  </a:lnTo>
                  <a:lnTo>
                    <a:pt x="37" y="180"/>
                  </a:lnTo>
                  <a:lnTo>
                    <a:pt x="41" y="179"/>
                  </a:lnTo>
                  <a:lnTo>
                    <a:pt x="60" y="169"/>
                  </a:lnTo>
                  <a:lnTo>
                    <a:pt x="77" y="158"/>
                  </a:lnTo>
                  <a:lnTo>
                    <a:pt x="94" y="145"/>
                  </a:lnTo>
                  <a:lnTo>
                    <a:pt x="109" y="130"/>
                  </a:lnTo>
                  <a:lnTo>
                    <a:pt x="120" y="114"/>
                  </a:lnTo>
                  <a:lnTo>
                    <a:pt x="127" y="95"/>
                  </a:lnTo>
                  <a:lnTo>
                    <a:pt x="128" y="76"/>
                  </a:lnTo>
                  <a:lnTo>
                    <a:pt x="123" y="55"/>
                  </a:lnTo>
                  <a:lnTo>
                    <a:pt x="113" y="39"/>
                  </a:lnTo>
                  <a:lnTo>
                    <a:pt x="97" y="25"/>
                  </a:lnTo>
                  <a:lnTo>
                    <a:pt x="79" y="15"/>
                  </a:lnTo>
                  <a:lnTo>
                    <a:pt x="57" y="7"/>
                  </a:lnTo>
                  <a:lnTo>
                    <a:pt x="36" y="2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14" y="9"/>
                  </a:lnTo>
                  <a:lnTo>
                    <a:pt x="29" y="14"/>
                  </a:lnTo>
                  <a:lnTo>
                    <a:pt x="46" y="19"/>
                  </a:lnTo>
                  <a:lnTo>
                    <a:pt x="61" y="23"/>
                  </a:lnTo>
                  <a:lnTo>
                    <a:pt x="76" y="29"/>
                  </a:lnTo>
                  <a:lnTo>
                    <a:pt x="89" y="37"/>
                  </a:lnTo>
                  <a:lnTo>
                    <a:pt x="100" y="46"/>
                  </a:lnTo>
                  <a:lnTo>
                    <a:pt x="108" y="5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0" name="Freeform 644"/>
            <p:cNvSpPr>
              <a:spLocks/>
            </p:cNvSpPr>
            <p:nvPr/>
          </p:nvSpPr>
          <p:spPr bwMode="auto">
            <a:xfrm>
              <a:off x="3929" y="2529"/>
              <a:ext cx="54" cy="63"/>
            </a:xfrm>
            <a:custGeom>
              <a:avLst/>
              <a:gdLst>
                <a:gd name="T0" fmla="*/ 1 w 322"/>
                <a:gd name="T1" fmla="*/ 0 h 378"/>
                <a:gd name="T2" fmla="*/ 0 w 322"/>
                <a:gd name="T3" fmla="*/ 1 h 378"/>
                <a:gd name="T4" fmla="*/ 0 w 322"/>
                <a:gd name="T5" fmla="*/ 1 h 378"/>
                <a:gd name="T6" fmla="*/ 0 w 322"/>
                <a:gd name="T7" fmla="*/ 1 h 378"/>
                <a:gd name="T8" fmla="*/ 0 w 322"/>
                <a:gd name="T9" fmla="*/ 1 h 378"/>
                <a:gd name="T10" fmla="*/ 0 w 322"/>
                <a:gd name="T11" fmla="*/ 1 h 378"/>
                <a:gd name="T12" fmla="*/ 0 w 322"/>
                <a:gd name="T13" fmla="*/ 1 h 378"/>
                <a:gd name="T14" fmla="*/ 0 w 322"/>
                <a:gd name="T15" fmla="*/ 2 h 378"/>
                <a:gd name="T16" fmla="*/ 0 w 322"/>
                <a:gd name="T17" fmla="*/ 2 h 378"/>
                <a:gd name="T18" fmla="*/ 0 w 322"/>
                <a:gd name="T19" fmla="*/ 2 h 378"/>
                <a:gd name="T20" fmla="*/ 1 w 322"/>
                <a:gd name="T21" fmla="*/ 2 h 378"/>
                <a:gd name="T22" fmla="*/ 1 w 322"/>
                <a:gd name="T23" fmla="*/ 2 h 378"/>
                <a:gd name="T24" fmla="*/ 1 w 322"/>
                <a:gd name="T25" fmla="*/ 2 h 378"/>
                <a:gd name="T26" fmla="*/ 1 w 322"/>
                <a:gd name="T27" fmla="*/ 2 h 378"/>
                <a:gd name="T28" fmla="*/ 1 w 322"/>
                <a:gd name="T29" fmla="*/ 2 h 378"/>
                <a:gd name="T30" fmla="*/ 1 w 322"/>
                <a:gd name="T31" fmla="*/ 2 h 378"/>
                <a:gd name="T32" fmla="*/ 2 w 322"/>
                <a:gd name="T33" fmla="*/ 2 h 378"/>
                <a:gd name="T34" fmla="*/ 2 w 322"/>
                <a:gd name="T35" fmla="*/ 2 h 378"/>
                <a:gd name="T36" fmla="*/ 2 w 322"/>
                <a:gd name="T37" fmla="*/ 2 h 378"/>
                <a:gd name="T38" fmla="*/ 2 w 322"/>
                <a:gd name="T39" fmla="*/ 2 h 378"/>
                <a:gd name="T40" fmla="*/ 1 w 322"/>
                <a:gd name="T41" fmla="*/ 2 h 378"/>
                <a:gd name="T42" fmla="*/ 1 w 322"/>
                <a:gd name="T43" fmla="*/ 2 h 378"/>
                <a:gd name="T44" fmla="*/ 1 w 322"/>
                <a:gd name="T45" fmla="*/ 2 h 378"/>
                <a:gd name="T46" fmla="*/ 1 w 322"/>
                <a:gd name="T47" fmla="*/ 2 h 378"/>
                <a:gd name="T48" fmla="*/ 1 w 322"/>
                <a:gd name="T49" fmla="*/ 2 h 378"/>
                <a:gd name="T50" fmla="*/ 1 w 322"/>
                <a:gd name="T51" fmla="*/ 2 h 378"/>
                <a:gd name="T52" fmla="*/ 1 w 322"/>
                <a:gd name="T53" fmla="*/ 2 h 378"/>
                <a:gd name="T54" fmla="*/ 0 w 322"/>
                <a:gd name="T55" fmla="*/ 1 h 378"/>
                <a:gd name="T56" fmla="*/ 0 w 322"/>
                <a:gd name="T57" fmla="*/ 1 h 378"/>
                <a:gd name="T58" fmla="*/ 0 w 322"/>
                <a:gd name="T59" fmla="*/ 1 h 378"/>
                <a:gd name="T60" fmla="*/ 0 w 322"/>
                <a:gd name="T61" fmla="*/ 1 h 378"/>
                <a:gd name="T62" fmla="*/ 0 w 322"/>
                <a:gd name="T63" fmla="*/ 1 h 378"/>
                <a:gd name="T64" fmla="*/ 0 w 322"/>
                <a:gd name="T65" fmla="*/ 1 h 378"/>
                <a:gd name="T66" fmla="*/ 0 w 322"/>
                <a:gd name="T67" fmla="*/ 1 h 378"/>
                <a:gd name="T68" fmla="*/ 1 w 322"/>
                <a:gd name="T69" fmla="*/ 1 h 378"/>
                <a:gd name="T70" fmla="*/ 1 w 322"/>
                <a:gd name="T71" fmla="*/ 0 h 378"/>
                <a:gd name="T72" fmla="*/ 1 w 322"/>
                <a:gd name="T73" fmla="*/ 0 h 378"/>
                <a:gd name="T74" fmla="*/ 1 w 322"/>
                <a:gd name="T75" fmla="*/ 0 h 378"/>
                <a:gd name="T76" fmla="*/ 1 w 322"/>
                <a:gd name="T77" fmla="*/ 0 h 378"/>
                <a:gd name="T78" fmla="*/ 1 w 322"/>
                <a:gd name="T79" fmla="*/ 0 h 378"/>
                <a:gd name="T80" fmla="*/ 1 w 322"/>
                <a:gd name="T81" fmla="*/ 0 h 378"/>
                <a:gd name="T82" fmla="*/ 1 w 322"/>
                <a:gd name="T83" fmla="*/ 0 h 378"/>
                <a:gd name="T84" fmla="*/ 1 w 322"/>
                <a:gd name="T85" fmla="*/ 0 h 378"/>
                <a:gd name="T86" fmla="*/ 1 w 322"/>
                <a:gd name="T87" fmla="*/ 0 h 3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2"/>
                <a:gd name="T133" fmla="*/ 0 h 378"/>
                <a:gd name="T134" fmla="*/ 322 w 322"/>
                <a:gd name="T135" fmla="*/ 378 h 3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2" h="378">
                  <a:moveTo>
                    <a:pt x="125" y="49"/>
                  </a:moveTo>
                  <a:lnTo>
                    <a:pt x="100" y="70"/>
                  </a:lnTo>
                  <a:lnTo>
                    <a:pt x="76" y="90"/>
                  </a:lnTo>
                  <a:lnTo>
                    <a:pt x="53" y="115"/>
                  </a:lnTo>
                  <a:lnTo>
                    <a:pt x="34" y="140"/>
                  </a:lnTo>
                  <a:lnTo>
                    <a:pt x="17" y="166"/>
                  </a:lnTo>
                  <a:lnTo>
                    <a:pt x="5" y="195"/>
                  </a:lnTo>
                  <a:lnTo>
                    <a:pt x="0" y="226"/>
                  </a:lnTo>
                  <a:lnTo>
                    <a:pt x="1" y="258"/>
                  </a:lnTo>
                  <a:lnTo>
                    <a:pt x="3" y="266"/>
                  </a:lnTo>
                  <a:lnTo>
                    <a:pt x="5" y="275"/>
                  </a:lnTo>
                  <a:lnTo>
                    <a:pt x="9" y="282"/>
                  </a:lnTo>
                  <a:lnTo>
                    <a:pt x="14" y="290"/>
                  </a:lnTo>
                  <a:lnTo>
                    <a:pt x="19" y="297"/>
                  </a:lnTo>
                  <a:lnTo>
                    <a:pt x="26" y="304"/>
                  </a:lnTo>
                  <a:lnTo>
                    <a:pt x="32" y="310"/>
                  </a:lnTo>
                  <a:lnTo>
                    <a:pt x="41" y="314"/>
                  </a:lnTo>
                  <a:lnTo>
                    <a:pt x="56" y="324"/>
                  </a:lnTo>
                  <a:lnTo>
                    <a:pt x="71" y="332"/>
                  </a:lnTo>
                  <a:lnTo>
                    <a:pt x="86" y="338"/>
                  </a:lnTo>
                  <a:lnTo>
                    <a:pt x="103" y="344"/>
                  </a:lnTo>
                  <a:lnTo>
                    <a:pt x="119" y="350"/>
                  </a:lnTo>
                  <a:lnTo>
                    <a:pt x="136" y="355"/>
                  </a:lnTo>
                  <a:lnTo>
                    <a:pt x="152" y="359"/>
                  </a:lnTo>
                  <a:lnTo>
                    <a:pt x="168" y="363"/>
                  </a:lnTo>
                  <a:lnTo>
                    <a:pt x="186" y="366"/>
                  </a:lnTo>
                  <a:lnTo>
                    <a:pt x="202" y="368"/>
                  </a:lnTo>
                  <a:lnTo>
                    <a:pt x="220" y="371"/>
                  </a:lnTo>
                  <a:lnTo>
                    <a:pt x="238" y="373"/>
                  </a:lnTo>
                  <a:lnTo>
                    <a:pt x="254" y="374"/>
                  </a:lnTo>
                  <a:lnTo>
                    <a:pt x="272" y="375"/>
                  </a:lnTo>
                  <a:lnTo>
                    <a:pt x="289" y="376"/>
                  </a:lnTo>
                  <a:lnTo>
                    <a:pt x="306" y="378"/>
                  </a:lnTo>
                  <a:lnTo>
                    <a:pt x="311" y="378"/>
                  </a:lnTo>
                  <a:lnTo>
                    <a:pt x="316" y="375"/>
                  </a:lnTo>
                  <a:lnTo>
                    <a:pt x="320" y="371"/>
                  </a:lnTo>
                  <a:lnTo>
                    <a:pt x="322" y="366"/>
                  </a:lnTo>
                  <a:lnTo>
                    <a:pt x="322" y="360"/>
                  </a:lnTo>
                  <a:lnTo>
                    <a:pt x="320" y="356"/>
                  </a:lnTo>
                  <a:lnTo>
                    <a:pt x="315" y="352"/>
                  </a:lnTo>
                  <a:lnTo>
                    <a:pt x="309" y="350"/>
                  </a:lnTo>
                  <a:lnTo>
                    <a:pt x="294" y="347"/>
                  </a:lnTo>
                  <a:lnTo>
                    <a:pt x="279" y="344"/>
                  </a:lnTo>
                  <a:lnTo>
                    <a:pt x="263" y="341"/>
                  </a:lnTo>
                  <a:lnTo>
                    <a:pt x="247" y="338"/>
                  </a:lnTo>
                  <a:lnTo>
                    <a:pt x="232" y="336"/>
                  </a:lnTo>
                  <a:lnTo>
                    <a:pt x="216" y="334"/>
                  </a:lnTo>
                  <a:lnTo>
                    <a:pt x="200" y="332"/>
                  </a:lnTo>
                  <a:lnTo>
                    <a:pt x="185" y="328"/>
                  </a:lnTo>
                  <a:lnTo>
                    <a:pt x="170" y="326"/>
                  </a:lnTo>
                  <a:lnTo>
                    <a:pt x="154" y="322"/>
                  </a:lnTo>
                  <a:lnTo>
                    <a:pt x="139" y="318"/>
                  </a:lnTo>
                  <a:lnTo>
                    <a:pt x="124" y="314"/>
                  </a:lnTo>
                  <a:lnTo>
                    <a:pt x="110" y="309"/>
                  </a:lnTo>
                  <a:lnTo>
                    <a:pt x="94" y="303"/>
                  </a:lnTo>
                  <a:lnTo>
                    <a:pt x="80" y="297"/>
                  </a:lnTo>
                  <a:lnTo>
                    <a:pt x="66" y="289"/>
                  </a:lnTo>
                  <a:lnTo>
                    <a:pt x="55" y="281"/>
                  </a:lnTo>
                  <a:lnTo>
                    <a:pt x="45" y="271"/>
                  </a:lnTo>
                  <a:lnTo>
                    <a:pt x="38" y="259"/>
                  </a:lnTo>
                  <a:lnTo>
                    <a:pt x="35" y="245"/>
                  </a:lnTo>
                  <a:lnTo>
                    <a:pt x="34" y="232"/>
                  </a:lnTo>
                  <a:lnTo>
                    <a:pt x="35" y="216"/>
                  </a:lnTo>
                  <a:lnTo>
                    <a:pt x="38" y="200"/>
                  </a:lnTo>
                  <a:lnTo>
                    <a:pt x="43" y="187"/>
                  </a:lnTo>
                  <a:lnTo>
                    <a:pt x="51" y="170"/>
                  </a:lnTo>
                  <a:lnTo>
                    <a:pt x="60" y="152"/>
                  </a:lnTo>
                  <a:lnTo>
                    <a:pt x="71" y="137"/>
                  </a:lnTo>
                  <a:lnTo>
                    <a:pt x="83" y="124"/>
                  </a:lnTo>
                  <a:lnTo>
                    <a:pt x="94" y="110"/>
                  </a:lnTo>
                  <a:lnTo>
                    <a:pt x="107" y="96"/>
                  </a:lnTo>
                  <a:lnTo>
                    <a:pt x="123" y="82"/>
                  </a:lnTo>
                  <a:lnTo>
                    <a:pt x="138" y="69"/>
                  </a:lnTo>
                  <a:lnTo>
                    <a:pt x="153" y="57"/>
                  </a:lnTo>
                  <a:lnTo>
                    <a:pt x="173" y="47"/>
                  </a:lnTo>
                  <a:lnTo>
                    <a:pt x="195" y="38"/>
                  </a:lnTo>
                  <a:lnTo>
                    <a:pt x="218" y="28"/>
                  </a:lnTo>
                  <a:lnTo>
                    <a:pt x="238" y="20"/>
                  </a:lnTo>
                  <a:lnTo>
                    <a:pt x="254" y="13"/>
                  </a:lnTo>
                  <a:lnTo>
                    <a:pt x="264" y="7"/>
                  </a:lnTo>
                  <a:lnTo>
                    <a:pt x="268" y="2"/>
                  </a:lnTo>
                  <a:lnTo>
                    <a:pt x="256" y="0"/>
                  </a:lnTo>
                  <a:lnTo>
                    <a:pt x="240" y="1"/>
                  </a:lnTo>
                  <a:lnTo>
                    <a:pt x="221" y="4"/>
                  </a:lnTo>
                  <a:lnTo>
                    <a:pt x="201" y="10"/>
                  </a:lnTo>
                  <a:lnTo>
                    <a:pt x="180" y="18"/>
                  </a:lnTo>
                  <a:lnTo>
                    <a:pt x="160" y="27"/>
                  </a:lnTo>
                  <a:lnTo>
                    <a:pt x="141" y="38"/>
                  </a:lnTo>
                  <a:lnTo>
                    <a:pt x="125" y="4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1" name="Freeform 645"/>
            <p:cNvSpPr>
              <a:spLocks/>
            </p:cNvSpPr>
            <p:nvPr/>
          </p:nvSpPr>
          <p:spPr bwMode="auto">
            <a:xfrm>
              <a:off x="4005" y="2527"/>
              <a:ext cx="47" cy="42"/>
            </a:xfrm>
            <a:custGeom>
              <a:avLst/>
              <a:gdLst>
                <a:gd name="T0" fmla="*/ 1 w 283"/>
                <a:gd name="T1" fmla="*/ 0 h 252"/>
                <a:gd name="T2" fmla="*/ 1 w 283"/>
                <a:gd name="T3" fmla="*/ 1 h 252"/>
                <a:gd name="T4" fmla="*/ 1 w 283"/>
                <a:gd name="T5" fmla="*/ 1 h 252"/>
                <a:gd name="T6" fmla="*/ 1 w 283"/>
                <a:gd name="T7" fmla="*/ 1 h 252"/>
                <a:gd name="T8" fmla="*/ 1 w 283"/>
                <a:gd name="T9" fmla="*/ 1 h 252"/>
                <a:gd name="T10" fmla="*/ 1 w 283"/>
                <a:gd name="T11" fmla="*/ 1 h 252"/>
                <a:gd name="T12" fmla="*/ 1 w 283"/>
                <a:gd name="T13" fmla="*/ 1 h 252"/>
                <a:gd name="T14" fmla="*/ 1 w 283"/>
                <a:gd name="T15" fmla="*/ 1 h 252"/>
                <a:gd name="T16" fmla="*/ 1 w 283"/>
                <a:gd name="T17" fmla="*/ 1 h 252"/>
                <a:gd name="T18" fmla="*/ 1 w 283"/>
                <a:gd name="T19" fmla="*/ 1 h 252"/>
                <a:gd name="T20" fmla="*/ 1 w 283"/>
                <a:gd name="T21" fmla="*/ 1 h 252"/>
                <a:gd name="T22" fmla="*/ 1 w 283"/>
                <a:gd name="T23" fmla="*/ 1 h 252"/>
                <a:gd name="T24" fmla="*/ 1 w 283"/>
                <a:gd name="T25" fmla="*/ 1 h 252"/>
                <a:gd name="T26" fmla="*/ 1 w 283"/>
                <a:gd name="T27" fmla="*/ 1 h 252"/>
                <a:gd name="T28" fmla="*/ 1 w 283"/>
                <a:gd name="T29" fmla="*/ 1 h 252"/>
                <a:gd name="T30" fmla="*/ 1 w 283"/>
                <a:gd name="T31" fmla="*/ 1 h 252"/>
                <a:gd name="T32" fmla="*/ 1 w 283"/>
                <a:gd name="T33" fmla="*/ 1 h 252"/>
                <a:gd name="T34" fmla="*/ 1 w 283"/>
                <a:gd name="T35" fmla="*/ 1 h 252"/>
                <a:gd name="T36" fmla="*/ 1 w 283"/>
                <a:gd name="T37" fmla="*/ 1 h 252"/>
                <a:gd name="T38" fmla="*/ 1 w 283"/>
                <a:gd name="T39" fmla="*/ 1 h 252"/>
                <a:gd name="T40" fmla="*/ 1 w 283"/>
                <a:gd name="T41" fmla="*/ 1 h 252"/>
                <a:gd name="T42" fmla="*/ 1 w 283"/>
                <a:gd name="T43" fmla="*/ 1 h 252"/>
                <a:gd name="T44" fmla="*/ 1 w 283"/>
                <a:gd name="T45" fmla="*/ 1 h 252"/>
                <a:gd name="T46" fmla="*/ 1 w 283"/>
                <a:gd name="T47" fmla="*/ 1 h 252"/>
                <a:gd name="T48" fmla="*/ 1 w 283"/>
                <a:gd name="T49" fmla="*/ 1 h 252"/>
                <a:gd name="T50" fmla="*/ 1 w 283"/>
                <a:gd name="T51" fmla="*/ 1 h 252"/>
                <a:gd name="T52" fmla="*/ 1 w 283"/>
                <a:gd name="T53" fmla="*/ 1 h 252"/>
                <a:gd name="T54" fmla="*/ 1 w 283"/>
                <a:gd name="T55" fmla="*/ 1 h 252"/>
                <a:gd name="T56" fmla="*/ 1 w 283"/>
                <a:gd name="T57" fmla="*/ 0 h 252"/>
                <a:gd name="T58" fmla="*/ 1 w 283"/>
                <a:gd name="T59" fmla="*/ 0 h 252"/>
                <a:gd name="T60" fmla="*/ 1 w 283"/>
                <a:gd name="T61" fmla="*/ 0 h 252"/>
                <a:gd name="T62" fmla="*/ 1 w 283"/>
                <a:gd name="T63" fmla="*/ 0 h 252"/>
                <a:gd name="T64" fmla="*/ 1 w 283"/>
                <a:gd name="T65" fmla="*/ 0 h 252"/>
                <a:gd name="T66" fmla="*/ 1 w 283"/>
                <a:gd name="T67" fmla="*/ 0 h 252"/>
                <a:gd name="T68" fmla="*/ 1 w 283"/>
                <a:gd name="T69" fmla="*/ 0 h 252"/>
                <a:gd name="T70" fmla="*/ 0 w 283"/>
                <a:gd name="T71" fmla="*/ 0 h 252"/>
                <a:gd name="T72" fmla="*/ 0 w 283"/>
                <a:gd name="T73" fmla="*/ 0 h 252"/>
                <a:gd name="T74" fmla="*/ 0 w 283"/>
                <a:gd name="T75" fmla="*/ 0 h 252"/>
                <a:gd name="T76" fmla="*/ 0 w 283"/>
                <a:gd name="T77" fmla="*/ 0 h 252"/>
                <a:gd name="T78" fmla="*/ 0 w 283"/>
                <a:gd name="T79" fmla="*/ 0 h 252"/>
                <a:gd name="T80" fmla="*/ 0 w 283"/>
                <a:gd name="T81" fmla="*/ 0 h 252"/>
                <a:gd name="T82" fmla="*/ 0 w 283"/>
                <a:gd name="T83" fmla="*/ 0 h 252"/>
                <a:gd name="T84" fmla="*/ 0 w 283"/>
                <a:gd name="T85" fmla="*/ 0 h 252"/>
                <a:gd name="T86" fmla="*/ 0 w 283"/>
                <a:gd name="T87" fmla="*/ 0 h 252"/>
                <a:gd name="T88" fmla="*/ 0 w 283"/>
                <a:gd name="T89" fmla="*/ 0 h 252"/>
                <a:gd name="T90" fmla="*/ 0 w 283"/>
                <a:gd name="T91" fmla="*/ 0 h 252"/>
                <a:gd name="T92" fmla="*/ 0 w 283"/>
                <a:gd name="T93" fmla="*/ 0 h 252"/>
                <a:gd name="T94" fmla="*/ 0 w 283"/>
                <a:gd name="T95" fmla="*/ 0 h 252"/>
                <a:gd name="T96" fmla="*/ 0 w 283"/>
                <a:gd name="T97" fmla="*/ 0 h 252"/>
                <a:gd name="T98" fmla="*/ 0 w 283"/>
                <a:gd name="T99" fmla="*/ 0 h 252"/>
                <a:gd name="T100" fmla="*/ 0 w 283"/>
                <a:gd name="T101" fmla="*/ 0 h 252"/>
                <a:gd name="T102" fmla="*/ 0 w 283"/>
                <a:gd name="T103" fmla="*/ 0 h 252"/>
                <a:gd name="T104" fmla="*/ 0 w 283"/>
                <a:gd name="T105" fmla="*/ 0 h 252"/>
                <a:gd name="T106" fmla="*/ 0 w 283"/>
                <a:gd name="T107" fmla="*/ 0 h 252"/>
                <a:gd name="T108" fmla="*/ 1 w 283"/>
                <a:gd name="T109" fmla="*/ 0 h 252"/>
                <a:gd name="T110" fmla="*/ 1 w 283"/>
                <a:gd name="T111" fmla="*/ 0 h 252"/>
                <a:gd name="T112" fmla="*/ 1 w 283"/>
                <a:gd name="T113" fmla="*/ 0 h 252"/>
                <a:gd name="T114" fmla="*/ 1 w 283"/>
                <a:gd name="T115" fmla="*/ 0 h 252"/>
                <a:gd name="T116" fmla="*/ 1 w 283"/>
                <a:gd name="T117" fmla="*/ 0 h 252"/>
                <a:gd name="T118" fmla="*/ 1 w 283"/>
                <a:gd name="T119" fmla="*/ 0 h 252"/>
                <a:gd name="T120" fmla="*/ 1 w 283"/>
                <a:gd name="T121" fmla="*/ 0 h 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3"/>
                <a:gd name="T184" fmla="*/ 0 h 252"/>
                <a:gd name="T185" fmla="*/ 283 w 283"/>
                <a:gd name="T186" fmla="*/ 252 h 2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3" h="252">
                  <a:moveTo>
                    <a:pt x="235" y="77"/>
                  </a:moveTo>
                  <a:lnTo>
                    <a:pt x="248" y="91"/>
                  </a:lnTo>
                  <a:lnTo>
                    <a:pt x="256" y="107"/>
                  </a:lnTo>
                  <a:lnTo>
                    <a:pt x="259" y="124"/>
                  </a:lnTo>
                  <a:lnTo>
                    <a:pt x="259" y="142"/>
                  </a:lnTo>
                  <a:lnTo>
                    <a:pt x="257" y="157"/>
                  </a:lnTo>
                  <a:lnTo>
                    <a:pt x="252" y="170"/>
                  </a:lnTo>
                  <a:lnTo>
                    <a:pt x="244" y="183"/>
                  </a:lnTo>
                  <a:lnTo>
                    <a:pt x="236" y="193"/>
                  </a:lnTo>
                  <a:lnTo>
                    <a:pt x="225" y="204"/>
                  </a:lnTo>
                  <a:lnTo>
                    <a:pt x="215" y="214"/>
                  </a:lnTo>
                  <a:lnTo>
                    <a:pt x="204" y="224"/>
                  </a:lnTo>
                  <a:lnTo>
                    <a:pt x="194" y="234"/>
                  </a:lnTo>
                  <a:lnTo>
                    <a:pt x="191" y="238"/>
                  </a:lnTo>
                  <a:lnTo>
                    <a:pt x="191" y="241"/>
                  </a:lnTo>
                  <a:lnTo>
                    <a:pt x="191" y="245"/>
                  </a:lnTo>
                  <a:lnTo>
                    <a:pt x="194" y="248"/>
                  </a:lnTo>
                  <a:lnTo>
                    <a:pt x="197" y="250"/>
                  </a:lnTo>
                  <a:lnTo>
                    <a:pt x="202" y="252"/>
                  </a:lnTo>
                  <a:lnTo>
                    <a:pt x="205" y="250"/>
                  </a:lnTo>
                  <a:lnTo>
                    <a:pt x="209" y="248"/>
                  </a:lnTo>
                  <a:lnTo>
                    <a:pt x="232" y="233"/>
                  </a:lnTo>
                  <a:lnTo>
                    <a:pt x="252" y="214"/>
                  </a:lnTo>
                  <a:lnTo>
                    <a:pt x="268" y="192"/>
                  </a:lnTo>
                  <a:lnTo>
                    <a:pt x="278" y="167"/>
                  </a:lnTo>
                  <a:lnTo>
                    <a:pt x="283" y="141"/>
                  </a:lnTo>
                  <a:lnTo>
                    <a:pt x="280" y="115"/>
                  </a:lnTo>
                  <a:lnTo>
                    <a:pt x="271" y="91"/>
                  </a:lnTo>
                  <a:lnTo>
                    <a:pt x="252" y="69"/>
                  </a:lnTo>
                  <a:lnTo>
                    <a:pt x="238" y="57"/>
                  </a:lnTo>
                  <a:lnTo>
                    <a:pt x="222" y="48"/>
                  </a:lnTo>
                  <a:lnTo>
                    <a:pt x="204" y="39"/>
                  </a:lnTo>
                  <a:lnTo>
                    <a:pt x="184" y="31"/>
                  </a:lnTo>
                  <a:lnTo>
                    <a:pt x="164" y="23"/>
                  </a:lnTo>
                  <a:lnTo>
                    <a:pt x="144" y="17"/>
                  </a:lnTo>
                  <a:lnTo>
                    <a:pt x="123" y="13"/>
                  </a:lnTo>
                  <a:lnTo>
                    <a:pt x="103" y="8"/>
                  </a:lnTo>
                  <a:lnTo>
                    <a:pt x="83" y="5"/>
                  </a:lnTo>
                  <a:lnTo>
                    <a:pt x="66" y="2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12" y="7"/>
                  </a:lnTo>
                  <a:lnTo>
                    <a:pt x="24" y="8"/>
                  </a:lnTo>
                  <a:lnTo>
                    <a:pt x="38" y="10"/>
                  </a:lnTo>
                  <a:lnTo>
                    <a:pt x="52" y="13"/>
                  </a:lnTo>
                  <a:lnTo>
                    <a:pt x="66" y="16"/>
                  </a:lnTo>
                  <a:lnTo>
                    <a:pt x="82" y="18"/>
                  </a:lnTo>
                  <a:lnTo>
                    <a:pt x="98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4"/>
                  </a:lnTo>
                  <a:lnTo>
                    <a:pt x="162" y="39"/>
                  </a:lnTo>
                  <a:lnTo>
                    <a:pt x="177" y="45"/>
                  </a:lnTo>
                  <a:lnTo>
                    <a:pt x="193" y="52"/>
                  </a:lnTo>
                  <a:lnTo>
                    <a:pt x="208" y="60"/>
                  </a:lnTo>
                  <a:lnTo>
                    <a:pt x="222" y="68"/>
                  </a:lnTo>
                  <a:lnTo>
                    <a:pt x="235" y="77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2" name="Freeform 646"/>
            <p:cNvSpPr>
              <a:spLocks/>
            </p:cNvSpPr>
            <p:nvPr/>
          </p:nvSpPr>
          <p:spPr bwMode="auto">
            <a:xfrm>
              <a:off x="3909" y="2547"/>
              <a:ext cx="19" cy="39"/>
            </a:xfrm>
            <a:custGeom>
              <a:avLst/>
              <a:gdLst>
                <a:gd name="T0" fmla="*/ 0 w 114"/>
                <a:gd name="T1" fmla="*/ 0 h 238"/>
                <a:gd name="T2" fmla="*/ 0 w 114"/>
                <a:gd name="T3" fmla="*/ 1 h 238"/>
                <a:gd name="T4" fmla="*/ 0 w 114"/>
                <a:gd name="T5" fmla="*/ 1 h 238"/>
                <a:gd name="T6" fmla="*/ 0 w 114"/>
                <a:gd name="T7" fmla="*/ 1 h 238"/>
                <a:gd name="T8" fmla="*/ 0 w 114"/>
                <a:gd name="T9" fmla="*/ 1 h 238"/>
                <a:gd name="T10" fmla="*/ 0 w 114"/>
                <a:gd name="T11" fmla="*/ 1 h 238"/>
                <a:gd name="T12" fmla="*/ 0 w 114"/>
                <a:gd name="T13" fmla="*/ 1 h 238"/>
                <a:gd name="T14" fmla="*/ 0 w 114"/>
                <a:gd name="T15" fmla="*/ 1 h 238"/>
                <a:gd name="T16" fmla="*/ 1 w 114"/>
                <a:gd name="T17" fmla="*/ 1 h 238"/>
                <a:gd name="T18" fmla="*/ 1 w 114"/>
                <a:gd name="T19" fmla="*/ 1 h 238"/>
                <a:gd name="T20" fmla="*/ 1 w 114"/>
                <a:gd name="T21" fmla="*/ 1 h 238"/>
                <a:gd name="T22" fmla="*/ 1 w 114"/>
                <a:gd name="T23" fmla="*/ 1 h 238"/>
                <a:gd name="T24" fmla="*/ 1 w 114"/>
                <a:gd name="T25" fmla="*/ 1 h 238"/>
                <a:gd name="T26" fmla="*/ 1 w 114"/>
                <a:gd name="T27" fmla="*/ 1 h 238"/>
                <a:gd name="T28" fmla="*/ 1 w 114"/>
                <a:gd name="T29" fmla="*/ 1 h 238"/>
                <a:gd name="T30" fmla="*/ 1 w 114"/>
                <a:gd name="T31" fmla="*/ 1 h 238"/>
                <a:gd name="T32" fmla="*/ 1 w 114"/>
                <a:gd name="T33" fmla="*/ 1 h 238"/>
                <a:gd name="T34" fmla="*/ 0 w 114"/>
                <a:gd name="T35" fmla="*/ 1 h 238"/>
                <a:gd name="T36" fmla="*/ 0 w 114"/>
                <a:gd name="T37" fmla="*/ 1 h 238"/>
                <a:gd name="T38" fmla="*/ 0 w 114"/>
                <a:gd name="T39" fmla="*/ 1 h 238"/>
                <a:gd name="T40" fmla="*/ 0 w 114"/>
                <a:gd name="T41" fmla="*/ 1 h 238"/>
                <a:gd name="T42" fmla="*/ 0 w 114"/>
                <a:gd name="T43" fmla="*/ 1 h 238"/>
                <a:gd name="T44" fmla="*/ 0 w 114"/>
                <a:gd name="T45" fmla="*/ 0 h 238"/>
                <a:gd name="T46" fmla="*/ 0 w 114"/>
                <a:gd name="T47" fmla="*/ 0 h 238"/>
                <a:gd name="T48" fmla="*/ 0 w 114"/>
                <a:gd name="T49" fmla="*/ 0 h 238"/>
                <a:gd name="T50" fmla="*/ 0 w 114"/>
                <a:gd name="T51" fmla="*/ 0 h 238"/>
                <a:gd name="T52" fmla="*/ 0 w 114"/>
                <a:gd name="T53" fmla="*/ 0 h 238"/>
                <a:gd name="T54" fmla="*/ 0 w 114"/>
                <a:gd name="T55" fmla="*/ 0 h 238"/>
                <a:gd name="T56" fmla="*/ 0 w 114"/>
                <a:gd name="T57" fmla="*/ 0 h 238"/>
                <a:gd name="T58" fmla="*/ 0 w 114"/>
                <a:gd name="T59" fmla="*/ 0 h 238"/>
                <a:gd name="T60" fmla="*/ 1 w 114"/>
                <a:gd name="T61" fmla="*/ 0 h 238"/>
                <a:gd name="T62" fmla="*/ 1 w 114"/>
                <a:gd name="T63" fmla="*/ 0 h 238"/>
                <a:gd name="T64" fmla="*/ 1 w 114"/>
                <a:gd name="T65" fmla="*/ 0 h 238"/>
                <a:gd name="T66" fmla="*/ 1 w 114"/>
                <a:gd name="T67" fmla="*/ 0 h 238"/>
                <a:gd name="T68" fmla="*/ 1 w 114"/>
                <a:gd name="T69" fmla="*/ 0 h 238"/>
                <a:gd name="T70" fmla="*/ 0 w 114"/>
                <a:gd name="T71" fmla="*/ 0 h 238"/>
                <a:gd name="T72" fmla="*/ 0 w 114"/>
                <a:gd name="T73" fmla="*/ 0 h 238"/>
                <a:gd name="T74" fmla="*/ 0 w 114"/>
                <a:gd name="T75" fmla="*/ 0 h 238"/>
                <a:gd name="T76" fmla="*/ 0 w 114"/>
                <a:gd name="T77" fmla="*/ 0 h 238"/>
                <a:gd name="T78" fmla="*/ 0 w 114"/>
                <a:gd name="T79" fmla="*/ 0 h 238"/>
                <a:gd name="T80" fmla="*/ 0 w 114"/>
                <a:gd name="T81" fmla="*/ 0 h 2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238"/>
                <a:gd name="T125" fmla="*/ 114 w 114"/>
                <a:gd name="T126" fmla="*/ 238 h 2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238">
                  <a:moveTo>
                    <a:pt x="0" y="130"/>
                  </a:moveTo>
                  <a:lnTo>
                    <a:pt x="0" y="149"/>
                  </a:lnTo>
                  <a:lnTo>
                    <a:pt x="4" y="168"/>
                  </a:lnTo>
                  <a:lnTo>
                    <a:pt x="12" y="185"/>
                  </a:lnTo>
                  <a:lnTo>
                    <a:pt x="24" y="200"/>
                  </a:lnTo>
                  <a:lnTo>
                    <a:pt x="38" y="213"/>
                  </a:lnTo>
                  <a:lnTo>
                    <a:pt x="55" y="224"/>
                  </a:lnTo>
                  <a:lnTo>
                    <a:pt x="73" y="232"/>
                  </a:lnTo>
                  <a:lnTo>
                    <a:pt x="92" y="237"/>
                  </a:lnTo>
                  <a:lnTo>
                    <a:pt x="98" y="238"/>
                  </a:lnTo>
                  <a:lnTo>
                    <a:pt x="104" y="235"/>
                  </a:lnTo>
                  <a:lnTo>
                    <a:pt x="109" y="232"/>
                  </a:lnTo>
                  <a:lnTo>
                    <a:pt x="111" y="227"/>
                  </a:lnTo>
                  <a:lnTo>
                    <a:pt x="111" y="222"/>
                  </a:lnTo>
                  <a:lnTo>
                    <a:pt x="110" y="216"/>
                  </a:lnTo>
                  <a:lnTo>
                    <a:pt x="106" y="211"/>
                  </a:lnTo>
                  <a:lnTo>
                    <a:pt x="100" y="209"/>
                  </a:lnTo>
                  <a:lnTo>
                    <a:pt x="82" y="202"/>
                  </a:lnTo>
                  <a:lnTo>
                    <a:pt x="64" y="193"/>
                  </a:lnTo>
                  <a:lnTo>
                    <a:pt x="50" y="180"/>
                  </a:lnTo>
                  <a:lnTo>
                    <a:pt x="39" y="167"/>
                  </a:lnTo>
                  <a:lnTo>
                    <a:pt x="32" y="149"/>
                  </a:lnTo>
                  <a:lnTo>
                    <a:pt x="29" y="131"/>
                  </a:lnTo>
                  <a:lnTo>
                    <a:pt x="29" y="111"/>
                  </a:lnTo>
                  <a:lnTo>
                    <a:pt x="35" y="91"/>
                  </a:lnTo>
                  <a:lnTo>
                    <a:pt x="42" y="76"/>
                  </a:lnTo>
                  <a:lnTo>
                    <a:pt x="51" y="62"/>
                  </a:lnTo>
                  <a:lnTo>
                    <a:pt x="62" y="49"/>
                  </a:lnTo>
                  <a:lnTo>
                    <a:pt x="73" y="38"/>
                  </a:lnTo>
                  <a:lnTo>
                    <a:pt x="84" y="28"/>
                  </a:lnTo>
                  <a:lnTo>
                    <a:pt x="96" y="18"/>
                  </a:lnTo>
                  <a:lnTo>
                    <a:pt x="106" y="9"/>
                  </a:lnTo>
                  <a:lnTo>
                    <a:pt x="114" y="1"/>
                  </a:lnTo>
                  <a:lnTo>
                    <a:pt x="106" y="0"/>
                  </a:lnTo>
                  <a:lnTo>
                    <a:pt x="93" y="6"/>
                  </a:lnTo>
                  <a:lnTo>
                    <a:pt x="76" y="18"/>
                  </a:lnTo>
                  <a:lnTo>
                    <a:pt x="56" y="36"/>
                  </a:lnTo>
                  <a:lnTo>
                    <a:pt x="37" y="57"/>
                  </a:lnTo>
                  <a:lnTo>
                    <a:pt x="20" y="80"/>
                  </a:lnTo>
                  <a:lnTo>
                    <a:pt x="7" y="106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3" name="Freeform 647"/>
            <p:cNvSpPr>
              <a:spLocks/>
            </p:cNvSpPr>
            <p:nvPr/>
          </p:nvSpPr>
          <p:spPr bwMode="auto">
            <a:xfrm>
              <a:off x="4043" y="2524"/>
              <a:ext cx="41" cy="52"/>
            </a:xfrm>
            <a:custGeom>
              <a:avLst/>
              <a:gdLst>
                <a:gd name="T0" fmla="*/ 1 w 246"/>
                <a:gd name="T1" fmla="*/ 1 h 310"/>
                <a:gd name="T2" fmla="*/ 1 w 246"/>
                <a:gd name="T3" fmla="*/ 1 h 310"/>
                <a:gd name="T4" fmla="*/ 1 w 246"/>
                <a:gd name="T5" fmla="*/ 1 h 310"/>
                <a:gd name="T6" fmla="*/ 1 w 246"/>
                <a:gd name="T7" fmla="*/ 1 h 310"/>
                <a:gd name="T8" fmla="*/ 1 w 246"/>
                <a:gd name="T9" fmla="*/ 1 h 310"/>
                <a:gd name="T10" fmla="*/ 1 w 246"/>
                <a:gd name="T11" fmla="*/ 1 h 310"/>
                <a:gd name="T12" fmla="*/ 1 w 246"/>
                <a:gd name="T13" fmla="*/ 1 h 310"/>
                <a:gd name="T14" fmla="*/ 1 w 246"/>
                <a:gd name="T15" fmla="*/ 1 h 310"/>
                <a:gd name="T16" fmla="*/ 1 w 246"/>
                <a:gd name="T17" fmla="*/ 1 h 310"/>
                <a:gd name="T18" fmla="*/ 1 w 246"/>
                <a:gd name="T19" fmla="*/ 1 h 310"/>
                <a:gd name="T20" fmla="*/ 1 w 246"/>
                <a:gd name="T21" fmla="*/ 1 h 310"/>
                <a:gd name="T22" fmla="*/ 1 w 246"/>
                <a:gd name="T23" fmla="*/ 2 h 310"/>
                <a:gd name="T24" fmla="*/ 1 w 246"/>
                <a:gd name="T25" fmla="*/ 2 h 310"/>
                <a:gd name="T26" fmla="*/ 1 w 246"/>
                <a:gd name="T27" fmla="*/ 2 h 310"/>
                <a:gd name="T28" fmla="*/ 1 w 246"/>
                <a:gd name="T29" fmla="*/ 1 h 310"/>
                <a:gd name="T30" fmla="*/ 1 w 246"/>
                <a:gd name="T31" fmla="*/ 1 h 310"/>
                <a:gd name="T32" fmla="*/ 1 w 246"/>
                <a:gd name="T33" fmla="*/ 1 h 310"/>
                <a:gd name="T34" fmla="*/ 1 w 246"/>
                <a:gd name="T35" fmla="*/ 1 h 310"/>
                <a:gd name="T36" fmla="*/ 1 w 246"/>
                <a:gd name="T37" fmla="*/ 1 h 310"/>
                <a:gd name="T38" fmla="*/ 1 w 246"/>
                <a:gd name="T39" fmla="*/ 1 h 310"/>
                <a:gd name="T40" fmla="*/ 1 w 246"/>
                <a:gd name="T41" fmla="*/ 1 h 310"/>
                <a:gd name="T42" fmla="*/ 1 w 246"/>
                <a:gd name="T43" fmla="*/ 1 h 310"/>
                <a:gd name="T44" fmla="*/ 1 w 246"/>
                <a:gd name="T45" fmla="*/ 0 h 310"/>
                <a:gd name="T46" fmla="*/ 1 w 246"/>
                <a:gd name="T47" fmla="*/ 0 h 310"/>
                <a:gd name="T48" fmla="*/ 1 w 246"/>
                <a:gd name="T49" fmla="*/ 0 h 310"/>
                <a:gd name="T50" fmla="*/ 1 w 246"/>
                <a:gd name="T51" fmla="*/ 0 h 310"/>
                <a:gd name="T52" fmla="*/ 0 w 246"/>
                <a:gd name="T53" fmla="*/ 0 h 310"/>
                <a:gd name="T54" fmla="*/ 0 w 246"/>
                <a:gd name="T55" fmla="*/ 0 h 310"/>
                <a:gd name="T56" fmla="*/ 0 w 246"/>
                <a:gd name="T57" fmla="*/ 0 h 310"/>
                <a:gd name="T58" fmla="*/ 0 w 246"/>
                <a:gd name="T59" fmla="*/ 0 h 310"/>
                <a:gd name="T60" fmla="*/ 0 w 246"/>
                <a:gd name="T61" fmla="*/ 0 h 310"/>
                <a:gd name="T62" fmla="*/ 0 w 246"/>
                <a:gd name="T63" fmla="*/ 0 h 310"/>
                <a:gd name="T64" fmla="*/ 0 w 246"/>
                <a:gd name="T65" fmla="*/ 0 h 310"/>
                <a:gd name="T66" fmla="*/ 0 w 246"/>
                <a:gd name="T67" fmla="*/ 0 h 310"/>
                <a:gd name="T68" fmla="*/ 1 w 246"/>
                <a:gd name="T69" fmla="*/ 0 h 310"/>
                <a:gd name="T70" fmla="*/ 1 w 246"/>
                <a:gd name="T71" fmla="*/ 0 h 310"/>
                <a:gd name="T72" fmla="*/ 1 w 246"/>
                <a:gd name="T73" fmla="*/ 1 h 310"/>
                <a:gd name="T74" fmla="*/ 1 w 246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6"/>
                <a:gd name="T115" fmla="*/ 0 h 310"/>
                <a:gd name="T116" fmla="*/ 246 w 246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6" h="310">
                  <a:moveTo>
                    <a:pt x="199" y="116"/>
                  </a:moveTo>
                  <a:lnTo>
                    <a:pt x="207" y="124"/>
                  </a:lnTo>
                  <a:lnTo>
                    <a:pt x="214" y="133"/>
                  </a:lnTo>
                  <a:lnTo>
                    <a:pt x="219" y="143"/>
                  </a:lnTo>
                  <a:lnTo>
                    <a:pt x="223" y="154"/>
                  </a:lnTo>
                  <a:lnTo>
                    <a:pt x="225" y="164"/>
                  </a:lnTo>
                  <a:lnTo>
                    <a:pt x="225" y="176"/>
                  </a:lnTo>
                  <a:lnTo>
                    <a:pt x="221" y="187"/>
                  </a:lnTo>
                  <a:lnTo>
                    <a:pt x="216" y="197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8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3" y="264"/>
                  </a:lnTo>
                  <a:lnTo>
                    <a:pt x="132" y="274"/>
                  </a:lnTo>
                  <a:lnTo>
                    <a:pt x="129" y="278"/>
                  </a:lnTo>
                  <a:lnTo>
                    <a:pt x="126" y="282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1" y="305"/>
                  </a:lnTo>
                  <a:lnTo>
                    <a:pt x="125" y="309"/>
                  </a:lnTo>
                  <a:lnTo>
                    <a:pt x="130" y="310"/>
                  </a:lnTo>
                  <a:lnTo>
                    <a:pt x="134" y="310"/>
                  </a:lnTo>
                  <a:lnTo>
                    <a:pt x="139" y="309"/>
                  </a:lnTo>
                  <a:lnTo>
                    <a:pt x="143" y="305"/>
                  </a:lnTo>
                  <a:lnTo>
                    <a:pt x="154" y="293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19" y="233"/>
                  </a:lnTo>
                  <a:lnTo>
                    <a:pt x="231" y="219"/>
                  </a:lnTo>
                  <a:lnTo>
                    <a:pt x="239" y="204"/>
                  </a:lnTo>
                  <a:lnTo>
                    <a:pt x="245" y="187"/>
                  </a:lnTo>
                  <a:lnTo>
                    <a:pt x="246" y="170"/>
                  </a:lnTo>
                  <a:lnTo>
                    <a:pt x="242" y="153"/>
                  </a:lnTo>
                  <a:lnTo>
                    <a:pt x="236" y="136"/>
                  </a:lnTo>
                  <a:lnTo>
                    <a:pt x="227" y="120"/>
                  </a:lnTo>
                  <a:lnTo>
                    <a:pt x="215" y="107"/>
                  </a:lnTo>
                  <a:lnTo>
                    <a:pt x="201" y="94"/>
                  </a:lnTo>
                  <a:lnTo>
                    <a:pt x="187" y="82"/>
                  </a:lnTo>
                  <a:lnTo>
                    <a:pt x="177" y="74"/>
                  </a:lnTo>
                  <a:lnTo>
                    <a:pt x="165" y="68"/>
                  </a:lnTo>
                  <a:lnTo>
                    <a:pt x="152" y="60"/>
                  </a:lnTo>
                  <a:lnTo>
                    <a:pt x="139" y="51"/>
                  </a:lnTo>
                  <a:lnTo>
                    <a:pt x="126" y="43"/>
                  </a:lnTo>
                  <a:lnTo>
                    <a:pt x="112" y="35"/>
                  </a:lnTo>
                  <a:lnTo>
                    <a:pt x="98" y="28"/>
                  </a:lnTo>
                  <a:lnTo>
                    <a:pt x="85" y="22"/>
                  </a:lnTo>
                  <a:lnTo>
                    <a:pt x="72" y="16"/>
                  </a:lnTo>
                  <a:lnTo>
                    <a:pt x="59" y="10"/>
                  </a:lnTo>
                  <a:lnTo>
                    <a:pt x="46" y="7"/>
                  </a:lnTo>
                  <a:lnTo>
                    <a:pt x="35" y="3"/>
                  </a:lnTo>
                  <a:lnTo>
                    <a:pt x="24" y="1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8" y="6"/>
                  </a:lnTo>
                  <a:lnTo>
                    <a:pt x="17" y="9"/>
                  </a:lnTo>
                  <a:lnTo>
                    <a:pt x="28" y="14"/>
                  </a:lnTo>
                  <a:lnTo>
                    <a:pt x="38" y="18"/>
                  </a:lnTo>
                  <a:lnTo>
                    <a:pt x="51" y="24"/>
                  </a:lnTo>
                  <a:lnTo>
                    <a:pt x="64" y="30"/>
                  </a:lnTo>
                  <a:lnTo>
                    <a:pt x="78" y="37"/>
                  </a:lnTo>
                  <a:lnTo>
                    <a:pt x="92" y="43"/>
                  </a:lnTo>
                  <a:lnTo>
                    <a:pt x="106" y="51"/>
                  </a:lnTo>
                  <a:lnTo>
                    <a:pt x="120" y="60"/>
                  </a:lnTo>
                  <a:lnTo>
                    <a:pt x="134" y="69"/>
                  </a:lnTo>
                  <a:lnTo>
                    <a:pt x="148" y="78"/>
                  </a:lnTo>
                  <a:lnTo>
                    <a:pt x="163" y="87"/>
                  </a:lnTo>
                  <a:lnTo>
                    <a:pt x="175" y="96"/>
                  </a:lnTo>
                  <a:lnTo>
                    <a:pt x="187" y="105"/>
                  </a:lnTo>
                  <a:lnTo>
                    <a:pt x="199" y="11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4" name="Freeform 648"/>
            <p:cNvSpPr>
              <a:spLocks/>
            </p:cNvSpPr>
            <p:nvPr/>
          </p:nvSpPr>
          <p:spPr bwMode="auto">
            <a:xfrm>
              <a:off x="3998" y="2585"/>
              <a:ext cx="14" cy="31"/>
            </a:xfrm>
            <a:custGeom>
              <a:avLst/>
              <a:gdLst>
                <a:gd name="T0" fmla="*/ 0 w 83"/>
                <a:gd name="T1" fmla="*/ 0 h 187"/>
                <a:gd name="T2" fmla="*/ 0 w 83"/>
                <a:gd name="T3" fmla="*/ 0 h 187"/>
                <a:gd name="T4" fmla="*/ 0 w 83"/>
                <a:gd name="T5" fmla="*/ 0 h 187"/>
                <a:gd name="T6" fmla="*/ 0 w 83"/>
                <a:gd name="T7" fmla="*/ 0 h 187"/>
                <a:gd name="T8" fmla="*/ 0 w 83"/>
                <a:gd name="T9" fmla="*/ 0 h 187"/>
                <a:gd name="T10" fmla="*/ 0 w 83"/>
                <a:gd name="T11" fmla="*/ 0 h 187"/>
                <a:gd name="T12" fmla="*/ 0 w 83"/>
                <a:gd name="T13" fmla="*/ 0 h 187"/>
                <a:gd name="T14" fmla="*/ 0 w 83"/>
                <a:gd name="T15" fmla="*/ 0 h 187"/>
                <a:gd name="T16" fmla="*/ 0 w 83"/>
                <a:gd name="T17" fmla="*/ 0 h 187"/>
                <a:gd name="T18" fmla="*/ 0 w 83"/>
                <a:gd name="T19" fmla="*/ 0 h 187"/>
                <a:gd name="T20" fmla="*/ 0 w 83"/>
                <a:gd name="T21" fmla="*/ 0 h 187"/>
                <a:gd name="T22" fmla="*/ 0 w 83"/>
                <a:gd name="T23" fmla="*/ 0 h 187"/>
                <a:gd name="T24" fmla="*/ 0 w 83"/>
                <a:gd name="T25" fmla="*/ 0 h 187"/>
                <a:gd name="T26" fmla="*/ 0 w 83"/>
                <a:gd name="T27" fmla="*/ 1 h 187"/>
                <a:gd name="T28" fmla="*/ 0 w 83"/>
                <a:gd name="T29" fmla="*/ 1 h 187"/>
                <a:gd name="T30" fmla="*/ 0 w 83"/>
                <a:gd name="T31" fmla="*/ 1 h 187"/>
                <a:gd name="T32" fmla="*/ 0 w 83"/>
                <a:gd name="T33" fmla="*/ 1 h 187"/>
                <a:gd name="T34" fmla="*/ 0 w 83"/>
                <a:gd name="T35" fmla="*/ 1 h 187"/>
                <a:gd name="T36" fmla="*/ 0 w 83"/>
                <a:gd name="T37" fmla="*/ 1 h 187"/>
                <a:gd name="T38" fmla="*/ 0 w 83"/>
                <a:gd name="T39" fmla="*/ 1 h 187"/>
                <a:gd name="T40" fmla="*/ 0 w 83"/>
                <a:gd name="T41" fmla="*/ 0 h 187"/>
                <a:gd name="T42" fmla="*/ 0 w 83"/>
                <a:gd name="T43" fmla="*/ 0 h 187"/>
                <a:gd name="T44" fmla="*/ 0 w 83"/>
                <a:gd name="T45" fmla="*/ 0 h 187"/>
                <a:gd name="T46" fmla="*/ 0 w 83"/>
                <a:gd name="T47" fmla="*/ 0 h 187"/>
                <a:gd name="T48" fmla="*/ 0 w 83"/>
                <a:gd name="T49" fmla="*/ 0 h 1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87"/>
                <a:gd name="T77" fmla="*/ 83 w 83"/>
                <a:gd name="T78" fmla="*/ 187 h 1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87">
                  <a:moveTo>
                    <a:pt x="31" y="14"/>
                  </a:moveTo>
                  <a:lnTo>
                    <a:pt x="29" y="8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42"/>
                  </a:lnTo>
                  <a:lnTo>
                    <a:pt x="15" y="71"/>
                  </a:lnTo>
                  <a:lnTo>
                    <a:pt x="27" y="100"/>
                  </a:lnTo>
                  <a:lnTo>
                    <a:pt x="41" y="127"/>
                  </a:lnTo>
                  <a:lnTo>
                    <a:pt x="55" y="151"/>
                  </a:lnTo>
                  <a:lnTo>
                    <a:pt x="68" y="171"/>
                  </a:lnTo>
                  <a:lnTo>
                    <a:pt x="77" y="184"/>
                  </a:lnTo>
                  <a:lnTo>
                    <a:pt x="83" y="187"/>
                  </a:lnTo>
                  <a:lnTo>
                    <a:pt x="80" y="174"/>
                  </a:lnTo>
                  <a:lnTo>
                    <a:pt x="75" y="158"/>
                  </a:lnTo>
                  <a:lnTo>
                    <a:pt x="68" y="138"/>
                  </a:lnTo>
                  <a:lnTo>
                    <a:pt x="59" y="113"/>
                  </a:lnTo>
                  <a:lnTo>
                    <a:pt x="51" y="88"/>
                  </a:lnTo>
                  <a:lnTo>
                    <a:pt x="43" y="63"/>
                  </a:lnTo>
                  <a:lnTo>
                    <a:pt x="36" y="38"/>
                  </a:lnTo>
                  <a:lnTo>
                    <a:pt x="3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5" name="Freeform 649"/>
            <p:cNvSpPr>
              <a:spLocks/>
            </p:cNvSpPr>
            <p:nvPr/>
          </p:nvSpPr>
          <p:spPr bwMode="auto">
            <a:xfrm>
              <a:off x="3992" y="2568"/>
              <a:ext cx="7" cy="16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0 h 94"/>
                <a:gd name="T4" fmla="*/ 0 w 44"/>
                <a:gd name="T5" fmla="*/ 0 h 94"/>
                <a:gd name="T6" fmla="*/ 0 w 44"/>
                <a:gd name="T7" fmla="*/ 0 h 94"/>
                <a:gd name="T8" fmla="*/ 0 w 44"/>
                <a:gd name="T9" fmla="*/ 0 h 94"/>
                <a:gd name="T10" fmla="*/ 0 w 44"/>
                <a:gd name="T11" fmla="*/ 0 h 94"/>
                <a:gd name="T12" fmla="*/ 0 w 44"/>
                <a:gd name="T13" fmla="*/ 0 h 94"/>
                <a:gd name="T14" fmla="*/ 0 w 44"/>
                <a:gd name="T15" fmla="*/ 0 h 94"/>
                <a:gd name="T16" fmla="*/ 0 w 44"/>
                <a:gd name="T17" fmla="*/ 0 h 94"/>
                <a:gd name="T18" fmla="*/ 0 w 44"/>
                <a:gd name="T19" fmla="*/ 0 h 94"/>
                <a:gd name="T20" fmla="*/ 0 w 44"/>
                <a:gd name="T21" fmla="*/ 0 h 94"/>
                <a:gd name="T22" fmla="*/ 0 w 44"/>
                <a:gd name="T23" fmla="*/ 0 h 94"/>
                <a:gd name="T24" fmla="*/ 0 w 44"/>
                <a:gd name="T25" fmla="*/ 0 h 94"/>
                <a:gd name="T26" fmla="*/ 0 w 44"/>
                <a:gd name="T27" fmla="*/ 0 h 94"/>
                <a:gd name="T28" fmla="*/ 0 w 44"/>
                <a:gd name="T29" fmla="*/ 1 h 94"/>
                <a:gd name="T30" fmla="*/ 0 w 44"/>
                <a:gd name="T31" fmla="*/ 1 h 94"/>
                <a:gd name="T32" fmla="*/ 0 w 44"/>
                <a:gd name="T33" fmla="*/ 1 h 94"/>
                <a:gd name="T34" fmla="*/ 0 w 44"/>
                <a:gd name="T35" fmla="*/ 0 h 94"/>
                <a:gd name="T36" fmla="*/ 0 w 44"/>
                <a:gd name="T37" fmla="*/ 0 h 94"/>
                <a:gd name="T38" fmla="*/ 0 w 44"/>
                <a:gd name="T39" fmla="*/ 0 h 94"/>
                <a:gd name="T40" fmla="*/ 0 w 44"/>
                <a:gd name="T41" fmla="*/ 0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94"/>
                <a:gd name="T65" fmla="*/ 44 w 44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94">
                  <a:moveTo>
                    <a:pt x="22" y="10"/>
                  </a:moveTo>
                  <a:lnTo>
                    <a:pt x="21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4" y="38"/>
                  </a:lnTo>
                  <a:lnTo>
                    <a:pt x="8" y="52"/>
                  </a:lnTo>
                  <a:lnTo>
                    <a:pt x="14" y="65"/>
                  </a:lnTo>
                  <a:lnTo>
                    <a:pt x="21" y="78"/>
                  </a:lnTo>
                  <a:lnTo>
                    <a:pt x="28" y="87"/>
                  </a:lnTo>
                  <a:lnTo>
                    <a:pt x="37" y="93"/>
                  </a:lnTo>
                  <a:lnTo>
                    <a:pt x="42" y="94"/>
                  </a:lnTo>
                  <a:lnTo>
                    <a:pt x="44" y="76"/>
                  </a:lnTo>
                  <a:lnTo>
                    <a:pt x="38" y="54"/>
                  </a:lnTo>
                  <a:lnTo>
                    <a:pt x="31" y="3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6" name="Freeform 650"/>
            <p:cNvSpPr>
              <a:spLocks/>
            </p:cNvSpPr>
            <p:nvPr/>
          </p:nvSpPr>
          <p:spPr bwMode="auto">
            <a:xfrm>
              <a:off x="3986" y="2557"/>
              <a:ext cx="6" cy="9"/>
            </a:xfrm>
            <a:custGeom>
              <a:avLst/>
              <a:gdLst>
                <a:gd name="T0" fmla="*/ 0 w 38"/>
                <a:gd name="T1" fmla="*/ 0 h 54"/>
                <a:gd name="T2" fmla="*/ 0 w 38"/>
                <a:gd name="T3" fmla="*/ 0 h 54"/>
                <a:gd name="T4" fmla="*/ 0 w 38"/>
                <a:gd name="T5" fmla="*/ 0 h 54"/>
                <a:gd name="T6" fmla="*/ 0 w 38"/>
                <a:gd name="T7" fmla="*/ 0 h 54"/>
                <a:gd name="T8" fmla="*/ 0 w 38"/>
                <a:gd name="T9" fmla="*/ 0 h 54"/>
                <a:gd name="T10" fmla="*/ 0 w 38"/>
                <a:gd name="T11" fmla="*/ 0 h 54"/>
                <a:gd name="T12" fmla="*/ 0 w 38"/>
                <a:gd name="T13" fmla="*/ 0 h 54"/>
                <a:gd name="T14" fmla="*/ 0 w 38"/>
                <a:gd name="T15" fmla="*/ 0 h 54"/>
                <a:gd name="T16" fmla="*/ 0 w 38"/>
                <a:gd name="T17" fmla="*/ 0 h 54"/>
                <a:gd name="T18" fmla="*/ 0 w 38"/>
                <a:gd name="T19" fmla="*/ 0 h 54"/>
                <a:gd name="T20" fmla="*/ 0 w 38"/>
                <a:gd name="T21" fmla="*/ 0 h 54"/>
                <a:gd name="T22" fmla="*/ 0 w 38"/>
                <a:gd name="T23" fmla="*/ 0 h 54"/>
                <a:gd name="T24" fmla="*/ 0 w 38"/>
                <a:gd name="T25" fmla="*/ 0 h 54"/>
                <a:gd name="T26" fmla="*/ 0 w 38"/>
                <a:gd name="T27" fmla="*/ 0 h 54"/>
                <a:gd name="T28" fmla="*/ 0 w 38"/>
                <a:gd name="T29" fmla="*/ 0 h 54"/>
                <a:gd name="T30" fmla="*/ 0 w 38"/>
                <a:gd name="T31" fmla="*/ 0 h 54"/>
                <a:gd name="T32" fmla="*/ 0 w 38"/>
                <a:gd name="T33" fmla="*/ 0 h 54"/>
                <a:gd name="T34" fmla="*/ 0 w 38"/>
                <a:gd name="T35" fmla="*/ 0 h 54"/>
                <a:gd name="T36" fmla="*/ 0 w 38"/>
                <a:gd name="T37" fmla="*/ 0 h 54"/>
                <a:gd name="T38" fmla="*/ 0 w 38"/>
                <a:gd name="T39" fmla="*/ 0 h 54"/>
                <a:gd name="T40" fmla="*/ 0 w 38"/>
                <a:gd name="T41" fmla="*/ 0 h 54"/>
                <a:gd name="T42" fmla="*/ 0 w 38"/>
                <a:gd name="T43" fmla="*/ 0 h 54"/>
                <a:gd name="T44" fmla="*/ 0 w 38"/>
                <a:gd name="T45" fmla="*/ 0 h 54"/>
                <a:gd name="T46" fmla="*/ 0 w 38"/>
                <a:gd name="T47" fmla="*/ 0 h 54"/>
                <a:gd name="T48" fmla="*/ 0 w 38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54"/>
                <a:gd name="T77" fmla="*/ 38 w 38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54">
                  <a:moveTo>
                    <a:pt x="20" y="7"/>
                  </a:moveTo>
                  <a:lnTo>
                    <a:pt x="20" y="8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8" y="32"/>
                  </a:lnTo>
                  <a:lnTo>
                    <a:pt x="14" y="39"/>
                  </a:lnTo>
                  <a:lnTo>
                    <a:pt x="20" y="46"/>
                  </a:lnTo>
                  <a:lnTo>
                    <a:pt x="27" y="50"/>
                  </a:lnTo>
                  <a:lnTo>
                    <a:pt x="33" y="54"/>
                  </a:lnTo>
                  <a:lnTo>
                    <a:pt x="38" y="54"/>
                  </a:lnTo>
                  <a:lnTo>
                    <a:pt x="36" y="42"/>
                  </a:lnTo>
                  <a:lnTo>
                    <a:pt x="32" y="29"/>
                  </a:lnTo>
                  <a:lnTo>
                    <a:pt x="25" y="16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7" name="Freeform 651"/>
            <p:cNvSpPr>
              <a:spLocks/>
            </p:cNvSpPr>
            <p:nvPr/>
          </p:nvSpPr>
          <p:spPr bwMode="auto">
            <a:xfrm>
              <a:off x="3981" y="2549"/>
              <a:ext cx="8" cy="6"/>
            </a:xfrm>
            <a:custGeom>
              <a:avLst/>
              <a:gdLst>
                <a:gd name="T0" fmla="*/ 0 w 52"/>
                <a:gd name="T1" fmla="*/ 0 h 36"/>
                <a:gd name="T2" fmla="*/ 0 w 52"/>
                <a:gd name="T3" fmla="*/ 0 h 36"/>
                <a:gd name="T4" fmla="*/ 0 w 52"/>
                <a:gd name="T5" fmla="*/ 0 h 36"/>
                <a:gd name="T6" fmla="*/ 0 w 52"/>
                <a:gd name="T7" fmla="*/ 0 h 36"/>
                <a:gd name="T8" fmla="*/ 0 w 52"/>
                <a:gd name="T9" fmla="*/ 0 h 36"/>
                <a:gd name="T10" fmla="*/ 0 w 52"/>
                <a:gd name="T11" fmla="*/ 0 h 36"/>
                <a:gd name="T12" fmla="*/ 0 w 52"/>
                <a:gd name="T13" fmla="*/ 0 h 36"/>
                <a:gd name="T14" fmla="*/ 0 w 52"/>
                <a:gd name="T15" fmla="*/ 0 h 36"/>
                <a:gd name="T16" fmla="*/ 0 w 52"/>
                <a:gd name="T17" fmla="*/ 0 h 36"/>
                <a:gd name="T18" fmla="*/ 0 w 52"/>
                <a:gd name="T19" fmla="*/ 0 h 36"/>
                <a:gd name="T20" fmla="*/ 0 w 52"/>
                <a:gd name="T21" fmla="*/ 0 h 36"/>
                <a:gd name="T22" fmla="*/ 0 w 52"/>
                <a:gd name="T23" fmla="*/ 0 h 36"/>
                <a:gd name="T24" fmla="*/ 0 w 52"/>
                <a:gd name="T25" fmla="*/ 0 h 36"/>
                <a:gd name="T26" fmla="*/ 0 w 52"/>
                <a:gd name="T27" fmla="*/ 0 h 36"/>
                <a:gd name="T28" fmla="*/ 0 w 52"/>
                <a:gd name="T29" fmla="*/ 0 h 36"/>
                <a:gd name="T30" fmla="*/ 0 w 52"/>
                <a:gd name="T31" fmla="*/ 0 h 36"/>
                <a:gd name="T32" fmla="*/ 0 w 52"/>
                <a:gd name="T33" fmla="*/ 0 h 36"/>
                <a:gd name="T34" fmla="*/ 0 w 52"/>
                <a:gd name="T35" fmla="*/ 0 h 36"/>
                <a:gd name="T36" fmla="*/ 0 w 52"/>
                <a:gd name="T37" fmla="*/ 0 h 36"/>
                <a:gd name="T38" fmla="*/ 0 w 52"/>
                <a:gd name="T39" fmla="*/ 0 h 36"/>
                <a:gd name="T40" fmla="*/ 0 w 52"/>
                <a:gd name="T41" fmla="*/ 0 h 36"/>
                <a:gd name="T42" fmla="*/ 0 w 52"/>
                <a:gd name="T43" fmla="*/ 0 h 36"/>
                <a:gd name="T44" fmla="*/ 0 w 52"/>
                <a:gd name="T45" fmla="*/ 0 h 36"/>
                <a:gd name="T46" fmla="*/ 0 w 52"/>
                <a:gd name="T47" fmla="*/ 0 h 36"/>
                <a:gd name="T48" fmla="*/ 0 w 52"/>
                <a:gd name="T49" fmla="*/ 0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2"/>
                <a:gd name="T76" fmla="*/ 0 h 36"/>
                <a:gd name="T77" fmla="*/ 52 w 52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2" h="36">
                  <a:moveTo>
                    <a:pt x="41" y="27"/>
                  </a:moveTo>
                  <a:lnTo>
                    <a:pt x="46" y="24"/>
                  </a:lnTo>
                  <a:lnTo>
                    <a:pt x="51" y="21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1" y="4"/>
                  </a:lnTo>
                  <a:lnTo>
                    <a:pt x="13" y="8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4" y="33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8" y="36"/>
                  </a:lnTo>
                  <a:lnTo>
                    <a:pt x="24" y="33"/>
                  </a:lnTo>
                  <a:lnTo>
                    <a:pt x="30" y="32"/>
                  </a:lnTo>
                  <a:lnTo>
                    <a:pt x="36" y="30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8" name="Freeform 652"/>
            <p:cNvSpPr>
              <a:spLocks/>
            </p:cNvSpPr>
            <p:nvPr/>
          </p:nvSpPr>
          <p:spPr bwMode="auto">
            <a:xfrm>
              <a:off x="3941" y="2539"/>
              <a:ext cx="33" cy="39"/>
            </a:xfrm>
            <a:custGeom>
              <a:avLst/>
              <a:gdLst>
                <a:gd name="T0" fmla="*/ 0 w 198"/>
                <a:gd name="T1" fmla="*/ 0 h 236"/>
                <a:gd name="T2" fmla="*/ 0 w 198"/>
                <a:gd name="T3" fmla="*/ 0 h 236"/>
                <a:gd name="T4" fmla="*/ 0 w 198"/>
                <a:gd name="T5" fmla="*/ 0 h 236"/>
                <a:gd name="T6" fmla="*/ 0 w 198"/>
                <a:gd name="T7" fmla="*/ 0 h 236"/>
                <a:gd name="T8" fmla="*/ 0 w 198"/>
                <a:gd name="T9" fmla="*/ 0 h 236"/>
                <a:gd name="T10" fmla="*/ 0 w 198"/>
                <a:gd name="T11" fmla="*/ 0 h 236"/>
                <a:gd name="T12" fmla="*/ 0 w 198"/>
                <a:gd name="T13" fmla="*/ 0 h 236"/>
                <a:gd name="T14" fmla="*/ 0 w 198"/>
                <a:gd name="T15" fmla="*/ 0 h 236"/>
                <a:gd name="T16" fmla="*/ 0 w 198"/>
                <a:gd name="T17" fmla="*/ 1 h 236"/>
                <a:gd name="T18" fmla="*/ 0 w 198"/>
                <a:gd name="T19" fmla="*/ 1 h 236"/>
                <a:gd name="T20" fmla="*/ 0 w 198"/>
                <a:gd name="T21" fmla="*/ 1 h 236"/>
                <a:gd name="T22" fmla="*/ 0 w 198"/>
                <a:gd name="T23" fmla="*/ 1 h 236"/>
                <a:gd name="T24" fmla="*/ 0 w 198"/>
                <a:gd name="T25" fmla="*/ 1 h 236"/>
                <a:gd name="T26" fmla="*/ 0 w 198"/>
                <a:gd name="T27" fmla="*/ 1 h 236"/>
                <a:gd name="T28" fmla="*/ 1 w 198"/>
                <a:gd name="T29" fmla="*/ 1 h 236"/>
                <a:gd name="T30" fmla="*/ 1 w 198"/>
                <a:gd name="T31" fmla="*/ 1 h 236"/>
                <a:gd name="T32" fmla="*/ 1 w 198"/>
                <a:gd name="T33" fmla="*/ 1 h 236"/>
                <a:gd name="T34" fmla="*/ 1 w 198"/>
                <a:gd name="T35" fmla="*/ 1 h 236"/>
                <a:gd name="T36" fmla="*/ 1 w 198"/>
                <a:gd name="T37" fmla="*/ 1 h 236"/>
                <a:gd name="T38" fmla="*/ 1 w 198"/>
                <a:gd name="T39" fmla="*/ 1 h 236"/>
                <a:gd name="T40" fmla="*/ 1 w 198"/>
                <a:gd name="T41" fmla="*/ 1 h 236"/>
                <a:gd name="T42" fmla="*/ 1 w 198"/>
                <a:gd name="T43" fmla="*/ 1 h 236"/>
                <a:gd name="T44" fmla="*/ 1 w 198"/>
                <a:gd name="T45" fmla="*/ 1 h 236"/>
                <a:gd name="T46" fmla="*/ 1 w 198"/>
                <a:gd name="T47" fmla="*/ 1 h 236"/>
                <a:gd name="T48" fmla="*/ 1 w 198"/>
                <a:gd name="T49" fmla="*/ 1 h 236"/>
                <a:gd name="T50" fmla="*/ 1 w 198"/>
                <a:gd name="T51" fmla="*/ 1 h 236"/>
                <a:gd name="T52" fmla="*/ 1 w 198"/>
                <a:gd name="T53" fmla="*/ 1 h 236"/>
                <a:gd name="T54" fmla="*/ 1 w 198"/>
                <a:gd name="T55" fmla="*/ 1 h 236"/>
                <a:gd name="T56" fmla="*/ 1 w 198"/>
                <a:gd name="T57" fmla="*/ 1 h 236"/>
                <a:gd name="T58" fmla="*/ 1 w 198"/>
                <a:gd name="T59" fmla="*/ 1 h 236"/>
                <a:gd name="T60" fmla="*/ 1 w 198"/>
                <a:gd name="T61" fmla="*/ 1 h 236"/>
                <a:gd name="T62" fmla="*/ 0 w 198"/>
                <a:gd name="T63" fmla="*/ 1 h 236"/>
                <a:gd name="T64" fmla="*/ 0 w 198"/>
                <a:gd name="T65" fmla="*/ 1 h 236"/>
                <a:gd name="T66" fmla="*/ 0 w 198"/>
                <a:gd name="T67" fmla="*/ 1 h 236"/>
                <a:gd name="T68" fmla="*/ 0 w 198"/>
                <a:gd name="T69" fmla="*/ 1 h 236"/>
                <a:gd name="T70" fmla="*/ 0 w 198"/>
                <a:gd name="T71" fmla="*/ 1 h 236"/>
                <a:gd name="T72" fmla="*/ 0 w 198"/>
                <a:gd name="T73" fmla="*/ 1 h 236"/>
                <a:gd name="T74" fmla="*/ 0 w 198"/>
                <a:gd name="T75" fmla="*/ 1 h 236"/>
                <a:gd name="T76" fmla="*/ 0 w 198"/>
                <a:gd name="T77" fmla="*/ 1 h 236"/>
                <a:gd name="T78" fmla="*/ 0 w 198"/>
                <a:gd name="T79" fmla="*/ 0 h 236"/>
                <a:gd name="T80" fmla="*/ 0 w 198"/>
                <a:gd name="T81" fmla="*/ 0 h 236"/>
                <a:gd name="T82" fmla="*/ 0 w 198"/>
                <a:gd name="T83" fmla="*/ 0 h 236"/>
                <a:gd name="T84" fmla="*/ 0 w 198"/>
                <a:gd name="T85" fmla="*/ 0 h 236"/>
                <a:gd name="T86" fmla="*/ 0 w 198"/>
                <a:gd name="T87" fmla="*/ 0 h 236"/>
                <a:gd name="T88" fmla="*/ 0 w 198"/>
                <a:gd name="T89" fmla="*/ 0 h 236"/>
                <a:gd name="T90" fmla="*/ 1 w 198"/>
                <a:gd name="T91" fmla="*/ 0 h 236"/>
                <a:gd name="T92" fmla="*/ 1 w 198"/>
                <a:gd name="T93" fmla="*/ 0 h 236"/>
                <a:gd name="T94" fmla="*/ 1 w 198"/>
                <a:gd name="T95" fmla="*/ 0 h 236"/>
                <a:gd name="T96" fmla="*/ 1 w 198"/>
                <a:gd name="T97" fmla="*/ 0 h 236"/>
                <a:gd name="T98" fmla="*/ 1 w 198"/>
                <a:gd name="T99" fmla="*/ 0 h 236"/>
                <a:gd name="T100" fmla="*/ 1 w 198"/>
                <a:gd name="T101" fmla="*/ 0 h 236"/>
                <a:gd name="T102" fmla="*/ 1 w 198"/>
                <a:gd name="T103" fmla="*/ 0 h 236"/>
                <a:gd name="T104" fmla="*/ 1 w 198"/>
                <a:gd name="T105" fmla="*/ 0 h 236"/>
                <a:gd name="T106" fmla="*/ 1 w 198"/>
                <a:gd name="T107" fmla="*/ 0 h 236"/>
                <a:gd name="T108" fmla="*/ 1 w 198"/>
                <a:gd name="T109" fmla="*/ 0 h 236"/>
                <a:gd name="T110" fmla="*/ 1 w 198"/>
                <a:gd name="T111" fmla="*/ 0 h 236"/>
                <a:gd name="T112" fmla="*/ 1 w 198"/>
                <a:gd name="T113" fmla="*/ 0 h 236"/>
                <a:gd name="T114" fmla="*/ 1 w 198"/>
                <a:gd name="T115" fmla="*/ 0 h 236"/>
                <a:gd name="T116" fmla="*/ 1 w 198"/>
                <a:gd name="T117" fmla="*/ 0 h 236"/>
                <a:gd name="T118" fmla="*/ 1 w 198"/>
                <a:gd name="T119" fmla="*/ 0 h 236"/>
                <a:gd name="T120" fmla="*/ 0 w 198"/>
                <a:gd name="T121" fmla="*/ 0 h 2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8"/>
                <a:gd name="T184" fmla="*/ 0 h 236"/>
                <a:gd name="T185" fmla="*/ 198 w 198"/>
                <a:gd name="T186" fmla="*/ 236 h 2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8" h="236">
                  <a:moveTo>
                    <a:pt x="73" y="36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3" y="72"/>
                  </a:lnTo>
                  <a:lnTo>
                    <a:pt x="22" y="85"/>
                  </a:lnTo>
                  <a:lnTo>
                    <a:pt x="14" y="100"/>
                  </a:lnTo>
                  <a:lnTo>
                    <a:pt x="7" y="115"/>
                  </a:lnTo>
                  <a:lnTo>
                    <a:pt x="2" y="130"/>
                  </a:lnTo>
                  <a:lnTo>
                    <a:pt x="0" y="146"/>
                  </a:lnTo>
                  <a:lnTo>
                    <a:pt x="2" y="170"/>
                  </a:lnTo>
                  <a:lnTo>
                    <a:pt x="12" y="190"/>
                  </a:lnTo>
                  <a:lnTo>
                    <a:pt x="26" y="207"/>
                  </a:lnTo>
                  <a:lnTo>
                    <a:pt x="43" y="220"/>
                  </a:lnTo>
                  <a:lnTo>
                    <a:pt x="64" y="229"/>
                  </a:lnTo>
                  <a:lnTo>
                    <a:pt x="88" y="235"/>
                  </a:lnTo>
                  <a:lnTo>
                    <a:pt x="110" y="236"/>
                  </a:lnTo>
                  <a:lnTo>
                    <a:pt x="132" y="232"/>
                  </a:lnTo>
                  <a:lnTo>
                    <a:pt x="137" y="232"/>
                  </a:lnTo>
                  <a:lnTo>
                    <a:pt x="142" y="230"/>
                  </a:lnTo>
                  <a:lnTo>
                    <a:pt x="145" y="226"/>
                  </a:lnTo>
                  <a:lnTo>
                    <a:pt x="146" y="221"/>
                  </a:lnTo>
                  <a:lnTo>
                    <a:pt x="145" y="219"/>
                  </a:lnTo>
                  <a:lnTo>
                    <a:pt x="142" y="219"/>
                  </a:lnTo>
                  <a:lnTo>
                    <a:pt x="137" y="217"/>
                  </a:lnTo>
                  <a:lnTo>
                    <a:pt x="131" y="217"/>
                  </a:lnTo>
                  <a:lnTo>
                    <a:pt x="124" y="217"/>
                  </a:lnTo>
                  <a:lnTo>
                    <a:pt x="118" y="217"/>
                  </a:lnTo>
                  <a:lnTo>
                    <a:pt x="112" y="217"/>
                  </a:lnTo>
                  <a:lnTo>
                    <a:pt x="109" y="217"/>
                  </a:lnTo>
                  <a:lnTo>
                    <a:pt x="97" y="216"/>
                  </a:lnTo>
                  <a:lnTo>
                    <a:pt x="87" y="215"/>
                  </a:lnTo>
                  <a:lnTo>
                    <a:pt x="75" y="214"/>
                  </a:lnTo>
                  <a:lnTo>
                    <a:pt x="63" y="211"/>
                  </a:lnTo>
                  <a:lnTo>
                    <a:pt x="51" y="207"/>
                  </a:lnTo>
                  <a:lnTo>
                    <a:pt x="40" y="199"/>
                  </a:lnTo>
                  <a:lnTo>
                    <a:pt x="29" y="189"/>
                  </a:lnTo>
                  <a:lnTo>
                    <a:pt x="17" y="174"/>
                  </a:lnTo>
                  <a:lnTo>
                    <a:pt x="15" y="157"/>
                  </a:lnTo>
                  <a:lnTo>
                    <a:pt x="16" y="141"/>
                  </a:lnTo>
                  <a:lnTo>
                    <a:pt x="21" y="124"/>
                  </a:lnTo>
                  <a:lnTo>
                    <a:pt x="28" y="109"/>
                  </a:lnTo>
                  <a:lnTo>
                    <a:pt x="39" y="96"/>
                  </a:lnTo>
                  <a:lnTo>
                    <a:pt x="50" y="82"/>
                  </a:lnTo>
                  <a:lnTo>
                    <a:pt x="63" y="70"/>
                  </a:lnTo>
                  <a:lnTo>
                    <a:pt x="78" y="59"/>
                  </a:lnTo>
                  <a:lnTo>
                    <a:pt x="94" y="49"/>
                  </a:lnTo>
                  <a:lnTo>
                    <a:pt x="110" y="39"/>
                  </a:lnTo>
                  <a:lnTo>
                    <a:pt x="126" y="31"/>
                  </a:lnTo>
                  <a:lnTo>
                    <a:pt x="142" y="24"/>
                  </a:lnTo>
                  <a:lnTo>
                    <a:pt x="158" y="19"/>
                  </a:lnTo>
                  <a:lnTo>
                    <a:pt x="172" y="13"/>
                  </a:lnTo>
                  <a:lnTo>
                    <a:pt x="186" y="10"/>
                  </a:lnTo>
                  <a:lnTo>
                    <a:pt x="198" y="7"/>
                  </a:lnTo>
                  <a:lnTo>
                    <a:pt x="190" y="3"/>
                  </a:lnTo>
                  <a:lnTo>
                    <a:pt x="177" y="0"/>
                  </a:lnTo>
                  <a:lnTo>
                    <a:pt x="162" y="3"/>
                  </a:lnTo>
                  <a:lnTo>
                    <a:pt x="144" y="6"/>
                  </a:lnTo>
                  <a:lnTo>
                    <a:pt x="124" y="12"/>
                  </a:lnTo>
                  <a:lnTo>
                    <a:pt x="105" y="19"/>
                  </a:lnTo>
                  <a:lnTo>
                    <a:pt x="88" y="28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9" name="Freeform 653"/>
            <p:cNvSpPr>
              <a:spLocks/>
            </p:cNvSpPr>
            <p:nvPr/>
          </p:nvSpPr>
          <p:spPr bwMode="auto">
            <a:xfrm>
              <a:off x="3997" y="2539"/>
              <a:ext cx="22" cy="30"/>
            </a:xfrm>
            <a:custGeom>
              <a:avLst/>
              <a:gdLst>
                <a:gd name="T0" fmla="*/ 1 w 128"/>
                <a:gd name="T1" fmla="*/ 0 h 183"/>
                <a:gd name="T2" fmla="*/ 1 w 128"/>
                <a:gd name="T3" fmla="*/ 0 h 183"/>
                <a:gd name="T4" fmla="*/ 1 w 128"/>
                <a:gd name="T5" fmla="*/ 0 h 183"/>
                <a:gd name="T6" fmla="*/ 1 w 128"/>
                <a:gd name="T7" fmla="*/ 0 h 183"/>
                <a:gd name="T8" fmla="*/ 1 w 128"/>
                <a:gd name="T9" fmla="*/ 0 h 183"/>
                <a:gd name="T10" fmla="*/ 0 w 128"/>
                <a:gd name="T11" fmla="*/ 1 h 183"/>
                <a:gd name="T12" fmla="*/ 0 w 128"/>
                <a:gd name="T13" fmla="*/ 1 h 183"/>
                <a:gd name="T14" fmla="*/ 0 w 128"/>
                <a:gd name="T15" fmla="*/ 1 h 183"/>
                <a:gd name="T16" fmla="*/ 0 w 128"/>
                <a:gd name="T17" fmla="*/ 1 h 183"/>
                <a:gd name="T18" fmla="*/ 0 w 128"/>
                <a:gd name="T19" fmla="*/ 1 h 183"/>
                <a:gd name="T20" fmla="*/ 0 w 128"/>
                <a:gd name="T21" fmla="*/ 1 h 183"/>
                <a:gd name="T22" fmla="*/ 0 w 128"/>
                <a:gd name="T23" fmla="*/ 1 h 183"/>
                <a:gd name="T24" fmla="*/ 0 w 128"/>
                <a:gd name="T25" fmla="*/ 1 h 183"/>
                <a:gd name="T26" fmla="*/ 0 w 128"/>
                <a:gd name="T27" fmla="*/ 1 h 183"/>
                <a:gd name="T28" fmla="*/ 0 w 128"/>
                <a:gd name="T29" fmla="*/ 1 h 183"/>
                <a:gd name="T30" fmla="*/ 0 w 128"/>
                <a:gd name="T31" fmla="*/ 1 h 183"/>
                <a:gd name="T32" fmla="*/ 0 w 128"/>
                <a:gd name="T33" fmla="*/ 1 h 183"/>
                <a:gd name="T34" fmla="*/ 0 w 128"/>
                <a:gd name="T35" fmla="*/ 1 h 183"/>
                <a:gd name="T36" fmla="*/ 0 w 128"/>
                <a:gd name="T37" fmla="*/ 1 h 183"/>
                <a:gd name="T38" fmla="*/ 1 w 128"/>
                <a:gd name="T39" fmla="*/ 1 h 183"/>
                <a:gd name="T40" fmla="*/ 1 w 128"/>
                <a:gd name="T41" fmla="*/ 1 h 183"/>
                <a:gd name="T42" fmla="*/ 1 w 128"/>
                <a:gd name="T43" fmla="*/ 0 h 183"/>
                <a:gd name="T44" fmla="*/ 1 w 128"/>
                <a:gd name="T45" fmla="*/ 0 h 183"/>
                <a:gd name="T46" fmla="*/ 1 w 128"/>
                <a:gd name="T47" fmla="*/ 0 h 183"/>
                <a:gd name="T48" fmla="*/ 1 w 128"/>
                <a:gd name="T49" fmla="*/ 0 h 183"/>
                <a:gd name="T50" fmla="*/ 1 w 128"/>
                <a:gd name="T51" fmla="*/ 0 h 183"/>
                <a:gd name="T52" fmla="*/ 1 w 128"/>
                <a:gd name="T53" fmla="*/ 0 h 183"/>
                <a:gd name="T54" fmla="*/ 0 w 128"/>
                <a:gd name="T55" fmla="*/ 0 h 183"/>
                <a:gd name="T56" fmla="*/ 0 w 128"/>
                <a:gd name="T57" fmla="*/ 0 h 183"/>
                <a:gd name="T58" fmla="*/ 0 w 128"/>
                <a:gd name="T59" fmla="*/ 0 h 183"/>
                <a:gd name="T60" fmla="*/ 0 w 128"/>
                <a:gd name="T61" fmla="*/ 0 h 183"/>
                <a:gd name="T62" fmla="*/ 0 w 128"/>
                <a:gd name="T63" fmla="*/ 0 h 183"/>
                <a:gd name="T64" fmla="*/ 0 w 128"/>
                <a:gd name="T65" fmla="*/ 0 h 183"/>
                <a:gd name="T66" fmla="*/ 0 w 128"/>
                <a:gd name="T67" fmla="*/ 0 h 183"/>
                <a:gd name="T68" fmla="*/ 0 w 128"/>
                <a:gd name="T69" fmla="*/ 0 h 183"/>
                <a:gd name="T70" fmla="*/ 0 w 128"/>
                <a:gd name="T71" fmla="*/ 0 h 183"/>
                <a:gd name="T72" fmla="*/ 0 w 128"/>
                <a:gd name="T73" fmla="*/ 0 h 183"/>
                <a:gd name="T74" fmla="*/ 0 w 128"/>
                <a:gd name="T75" fmla="*/ 0 h 183"/>
                <a:gd name="T76" fmla="*/ 1 w 128"/>
                <a:gd name="T77" fmla="*/ 0 h 183"/>
                <a:gd name="T78" fmla="*/ 1 w 128"/>
                <a:gd name="T79" fmla="*/ 0 h 183"/>
                <a:gd name="T80" fmla="*/ 1 w 128"/>
                <a:gd name="T81" fmla="*/ 0 h 1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3"/>
                <a:gd name="T125" fmla="*/ 128 w 128"/>
                <a:gd name="T126" fmla="*/ 183 h 1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3">
                  <a:moveTo>
                    <a:pt x="108" y="61"/>
                  </a:moveTo>
                  <a:lnTo>
                    <a:pt x="111" y="80"/>
                  </a:lnTo>
                  <a:lnTo>
                    <a:pt x="109" y="97"/>
                  </a:lnTo>
                  <a:lnTo>
                    <a:pt x="101" y="110"/>
                  </a:lnTo>
                  <a:lnTo>
                    <a:pt x="89" y="123"/>
                  </a:lnTo>
                  <a:lnTo>
                    <a:pt x="75" y="134"/>
                  </a:lnTo>
                  <a:lnTo>
                    <a:pt x="60" y="145"/>
                  </a:lnTo>
                  <a:lnTo>
                    <a:pt x="43" y="156"/>
                  </a:lnTo>
                  <a:lnTo>
                    <a:pt x="29" y="167"/>
                  </a:lnTo>
                  <a:lnTo>
                    <a:pt x="27" y="170"/>
                  </a:lnTo>
                  <a:lnTo>
                    <a:pt x="26" y="172"/>
                  </a:lnTo>
                  <a:lnTo>
                    <a:pt x="26" y="176"/>
                  </a:lnTo>
                  <a:lnTo>
                    <a:pt x="28" y="179"/>
                  </a:lnTo>
                  <a:lnTo>
                    <a:pt x="30" y="182"/>
                  </a:lnTo>
                  <a:lnTo>
                    <a:pt x="34" y="183"/>
                  </a:lnTo>
                  <a:lnTo>
                    <a:pt x="37" y="183"/>
                  </a:lnTo>
                  <a:lnTo>
                    <a:pt x="41" y="182"/>
                  </a:lnTo>
                  <a:lnTo>
                    <a:pt x="58" y="171"/>
                  </a:lnTo>
                  <a:lnTo>
                    <a:pt x="76" y="160"/>
                  </a:lnTo>
                  <a:lnTo>
                    <a:pt x="92" y="147"/>
                  </a:lnTo>
                  <a:lnTo>
                    <a:pt x="108" y="132"/>
                  </a:lnTo>
                  <a:lnTo>
                    <a:pt x="118" y="116"/>
                  </a:lnTo>
                  <a:lnTo>
                    <a:pt x="125" y="98"/>
                  </a:lnTo>
                  <a:lnTo>
                    <a:pt x="128" y="78"/>
                  </a:lnTo>
                  <a:lnTo>
                    <a:pt x="123" y="58"/>
                  </a:lnTo>
                  <a:lnTo>
                    <a:pt x="112" y="41"/>
                  </a:lnTo>
                  <a:lnTo>
                    <a:pt x="98" y="28"/>
                  </a:lnTo>
                  <a:lnTo>
                    <a:pt x="80" y="16"/>
                  </a:lnTo>
                  <a:lnTo>
                    <a:pt x="61" y="8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9" y="1"/>
                  </a:lnTo>
                  <a:lnTo>
                    <a:pt x="0" y="6"/>
                  </a:lnTo>
                  <a:lnTo>
                    <a:pt x="16" y="10"/>
                  </a:lnTo>
                  <a:lnTo>
                    <a:pt x="33" y="14"/>
                  </a:lnTo>
                  <a:lnTo>
                    <a:pt x="48" y="17"/>
                  </a:lnTo>
                  <a:lnTo>
                    <a:pt x="63" y="22"/>
                  </a:lnTo>
                  <a:lnTo>
                    <a:pt x="77" y="28"/>
                  </a:lnTo>
                  <a:lnTo>
                    <a:pt x="90" y="36"/>
                  </a:lnTo>
                  <a:lnTo>
                    <a:pt x="101" y="46"/>
                  </a:lnTo>
                  <a:lnTo>
                    <a:pt x="108" y="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40" name="Freeform 654"/>
            <p:cNvSpPr>
              <a:spLocks/>
            </p:cNvSpPr>
            <p:nvPr/>
          </p:nvSpPr>
          <p:spPr bwMode="auto">
            <a:xfrm>
              <a:off x="3920" y="2532"/>
              <a:ext cx="53" cy="63"/>
            </a:xfrm>
            <a:custGeom>
              <a:avLst/>
              <a:gdLst>
                <a:gd name="T0" fmla="*/ 0 w 323"/>
                <a:gd name="T1" fmla="*/ 0 h 379"/>
                <a:gd name="T2" fmla="*/ 0 w 323"/>
                <a:gd name="T3" fmla="*/ 0 h 379"/>
                <a:gd name="T4" fmla="*/ 0 w 323"/>
                <a:gd name="T5" fmla="*/ 1 h 379"/>
                <a:gd name="T6" fmla="*/ 0 w 323"/>
                <a:gd name="T7" fmla="*/ 1 h 379"/>
                <a:gd name="T8" fmla="*/ 0 w 323"/>
                <a:gd name="T9" fmla="*/ 1 h 379"/>
                <a:gd name="T10" fmla="*/ 0 w 323"/>
                <a:gd name="T11" fmla="*/ 1 h 379"/>
                <a:gd name="T12" fmla="*/ 0 w 323"/>
                <a:gd name="T13" fmla="*/ 1 h 379"/>
                <a:gd name="T14" fmla="*/ 0 w 323"/>
                <a:gd name="T15" fmla="*/ 1 h 379"/>
                <a:gd name="T16" fmla="*/ 0 w 323"/>
                <a:gd name="T17" fmla="*/ 1 h 379"/>
                <a:gd name="T18" fmla="*/ 0 w 323"/>
                <a:gd name="T19" fmla="*/ 1 h 379"/>
                <a:gd name="T20" fmla="*/ 0 w 323"/>
                <a:gd name="T21" fmla="*/ 2 h 379"/>
                <a:gd name="T22" fmla="*/ 1 w 323"/>
                <a:gd name="T23" fmla="*/ 2 h 379"/>
                <a:gd name="T24" fmla="*/ 1 w 323"/>
                <a:gd name="T25" fmla="*/ 2 h 379"/>
                <a:gd name="T26" fmla="*/ 1 w 323"/>
                <a:gd name="T27" fmla="*/ 2 h 379"/>
                <a:gd name="T28" fmla="*/ 1 w 323"/>
                <a:gd name="T29" fmla="*/ 2 h 379"/>
                <a:gd name="T30" fmla="*/ 1 w 323"/>
                <a:gd name="T31" fmla="*/ 2 h 379"/>
                <a:gd name="T32" fmla="*/ 1 w 323"/>
                <a:gd name="T33" fmla="*/ 2 h 379"/>
                <a:gd name="T34" fmla="*/ 1 w 323"/>
                <a:gd name="T35" fmla="*/ 2 h 379"/>
                <a:gd name="T36" fmla="*/ 1 w 323"/>
                <a:gd name="T37" fmla="*/ 2 h 379"/>
                <a:gd name="T38" fmla="*/ 1 w 323"/>
                <a:gd name="T39" fmla="*/ 2 h 379"/>
                <a:gd name="T40" fmla="*/ 1 w 323"/>
                <a:gd name="T41" fmla="*/ 2 h 379"/>
                <a:gd name="T42" fmla="*/ 1 w 323"/>
                <a:gd name="T43" fmla="*/ 2 h 379"/>
                <a:gd name="T44" fmla="*/ 1 w 323"/>
                <a:gd name="T45" fmla="*/ 2 h 379"/>
                <a:gd name="T46" fmla="*/ 1 w 323"/>
                <a:gd name="T47" fmla="*/ 1 h 379"/>
                <a:gd name="T48" fmla="*/ 1 w 323"/>
                <a:gd name="T49" fmla="*/ 1 h 379"/>
                <a:gd name="T50" fmla="*/ 1 w 323"/>
                <a:gd name="T51" fmla="*/ 1 h 379"/>
                <a:gd name="T52" fmla="*/ 0 w 323"/>
                <a:gd name="T53" fmla="*/ 1 h 379"/>
                <a:gd name="T54" fmla="*/ 0 w 323"/>
                <a:gd name="T55" fmla="*/ 1 h 379"/>
                <a:gd name="T56" fmla="*/ 0 w 323"/>
                <a:gd name="T57" fmla="*/ 1 h 379"/>
                <a:gd name="T58" fmla="*/ 0 w 323"/>
                <a:gd name="T59" fmla="*/ 1 h 379"/>
                <a:gd name="T60" fmla="*/ 0 w 323"/>
                <a:gd name="T61" fmla="*/ 1 h 379"/>
                <a:gd name="T62" fmla="*/ 0 w 323"/>
                <a:gd name="T63" fmla="*/ 1 h 379"/>
                <a:gd name="T64" fmla="*/ 0 w 323"/>
                <a:gd name="T65" fmla="*/ 1 h 379"/>
                <a:gd name="T66" fmla="*/ 0 w 323"/>
                <a:gd name="T67" fmla="*/ 1 h 379"/>
                <a:gd name="T68" fmla="*/ 0 w 323"/>
                <a:gd name="T69" fmla="*/ 0 h 379"/>
                <a:gd name="T70" fmla="*/ 0 w 323"/>
                <a:gd name="T71" fmla="*/ 0 h 379"/>
                <a:gd name="T72" fmla="*/ 1 w 323"/>
                <a:gd name="T73" fmla="*/ 0 h 379"/>
                <a:gd name="T74" fmla="*/ 1 w 323"/>
                <a:gd name="T75" fmla="*/ 0 h 379"/>
                <a:gd name="T76" fmla="*/ 1 w 323"/>
                <a:gd name="T77" fmla="*/ 0 h 379"/>
                <a:gd name="T78" fmla="*/ 1 w 323"/>
                <a:gd name="T79" fmla="*/ 0 h 379"/>
                <a:gd name="T80" fmla="*/ 1 w 323"/>
                <a:gd name="T81" fmla="*/ 0 h 379"/>
                <a:gd name="T82" fmla="*/ 1 w 323"/>
                <a:gd name="T83" fmla="*/ 0 h 379"/>
                <a:gd name="T84" fmla="*/ 1 w 323"/>
                <a:gd name="T85" fmla="*/ 0 h 379"/>
                <a:gd name="T86" fmla="*/ 1 w 323"/>
                <a:gd name="T87" fmla="*/ 0 h 3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3"/>
                <a:gd name="T133" fmla="*/ 0 h 379"/>
                <a:gd name="T134" fmla="*/ 323 w 323"/>
                <a:gd name="T135" fmla="*/ 379 h 3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3" h="379">
                  <a:moveTo>
                    <a:pt x="126" y="50"/>
                  </a:moveTo>
                  <a:lnTo>
                    <a:pt x="101" y="70"/>
                  </a:lnTo>
                  <a:lnTo>
                    <a:pt x="76" y="92"/>
                  </a:lnTo>
                  <a:lnTo>
                    <a:pt x="54" y="115"/>
                  </a:lnTo>
                  <a:lnTo>
                    <a:pt x="34" y="140"/>
                  </a:lnTo>
                  <a:lnTo>
                    <a:pt x="18" y="167"/>
                  </a:lnTo>
                  <a:lnTo>
                    <a:pt x="6" y="196"/>
                  </a:lnTo>
                  <a:lnTo>
                    <a:pt x="0" y="227"/>
                  </a:lnTo>
                  <a:lnTo>
                    <a:pt x="1" y="259"/>
                  </a:lnTo>
                  <a:lnTo>
                    <a:pt x="4" y="267"/>
                  </a:lnTo>
                  <a:lnTo>
                    <a:pt x="7" y="277"/>
                  </a:lnTo>
                  <a:lnTo>
                    <a:pt x="11" y="283"/>
                  </a:lnTo>
                  <a:lnTo>
                    <a:pt x="15" y="291"/>
                  </a:lnTo>
                  <a:lnTo>
                    <a:pt x="21" y="298"/>
                  </a:lnTo>
                  <a:lnTo>
                    <a:pt x="27" y="305"/>
                  </a:lnTo>
                  <a:lnTo>
                    <a:pt x="34" y="311"/>
                  </a:lnTo>
                  <a:lnTo>
                    <a:pt x="41" y="316"/>
                  </a:lnTo>
                  <a:lnTo>
                    <a:pt x="57" y="325"/>
                  </a:lnTo>
                  <a:lnTo>
                    <a:pt x="72" y="333"/>
                  </a:lnTo>
                  <a:lnTo>
                    <a:pt x="87" y="340"/>
                  </a:lnTo>
                  <a:lnTo>
                    <a:pt x="103" y="345"/>
                  </a:lnTo>
                  <a:lnTo>
                    <a:pt x="120" y="351"/>
                  </a:lnTo>
                  <a:lnTo>
                    <a:pt x="136" y="356"/>
                  </a:lnTo>
                  <a:lnTo>
                    <a:pt x="153" y="360"/>
                  </a:lnTo>
                  <a:lnTo>
                    <a:pt x="169" y="364"/>
                  </a:lnTo>
                  <a:lnTo>
                    <a:pt x="187" y="367"/>
                  </a:lnTo>
                  <a:lnTo>
                    <a:pt x="204" y="370"/>
                  </a:lnTo>
                  <a:lnTo>
                    <a:pt x="221" y="372"/>
                  </a:lnTo>
                  <a:lnTo>
                    <a:pt x="238" y="374"/>
                  </a:lnTo>
                  <a:lnTo>
                    <a:pt x="256" y="375"/>
                  </a:lnTo>
                  <a:lnTo>
                    <a:pt x="273" y="376"/>
                  </a:lnTo>
                  <a:lnTo>
                    <a:pt x="290" y="378"/>
                  </a:lnTo>
                  <a:lnTo>
                    <a:pt x="307" y="379"/>
                  </a:lnTo>
                  <a:lnTo>
                    <a:pt x="312" y="379"/>
                  </a:lnTo>
                  <a:lnTo>
                    <a:pt x="317" y="375"/>
                  </a:lnTo>
                  <a:lnTo>
                    <a:pt x="320" y="372"/>
                  </a:lnTo>
                  <a:lnTo>
                    <a:pt x="323" y="366"/>
                  </a:lnTo>
                  <a:lnTo>
                    <a:pt x="323" y="360"/>
                  </a:lnTo>
                  <a:lnTo>
                    <a:pt x="320" y="356"/>
                  </a:lnTo>
                  <a:lnTo>
                    <a:pt x="316" y="352"/>
                  </a:lnTo>
                  <a:lnTo>
                    <a:pt x="311" y="351"/>
                  </a:lnTo>
                  <a:lnTo>
                    <a:pt x="295" y="351"/>
                  </a:lnTo>
                  <a:lnTo>
                    <a:pt x="279" y="351"/>
                  </a:lnTo>
                  <a:lnTo>
                    <a:pt x="263" y="350"/>
                  </a:lnTo>
                  <a:lnTo>
                    <a:pt x="248" y="349"/>
                  </a:lnTo>
                  <a:lnTo>
                    <a:pt x="231" y="348"/>
                  </a:lnTo>
                  <a:lnTo>
                    <a:pt x="215" y="345"/>
                  </a:lnTo>
                  <a:lnTo>
                    <a:pt x="200" y="343"/>
                  </a:lnTo>
                  <a:lnTo>
                    <a:pt x="183" y="341"/>
                  </a:lnTo>
                  <a:lnTo>
                    <a:pt x="168" y="337"/>
                  </a:lnTo>
                  <a:lnTo>
                    <a:pt x="151" y="334"/>
                  </a:lnTo>
                  <a:lnTo>
                    <a:pt x="136" y="329"/>
                  </a:lnTo>
                  <a:lnTo>
                    <a:pt x="121" y="325"/>
                  </a:lnTo>
                  <a:lnTo>
                    <a:pt x="106" y="320"/>
                  </a:lnTo>
                  <a:lnTo>
                    <a:pt x="92" y="313"/>
                  </a:lnTo>
                  <a:lnTo>
                    <a:pt x="76" y="306"/>
                  </a:lnTo>
                  <a:lnTo>
                    <a:pt x="62" y="300"/>
                  </a:lnTo>
                  <a:lnTo>
                    <a:pt x="51" y="291"/>
                  </a:lnTo>
                  <a:lnTo>
                    <a:pt x="41" y="280"/>
                  </a:lnTo>
                  <a:lnTo>
                    <a:pt x="35" y="269"/>
                  </a:lnTo>
                  <a:lnTo>
                    <a:pt x="31" y="255"/>
                  </a:lnTo>
                  <a:lnTo>
                    <a:pt x="31" y="239"/>
                  </a:lnTo>
                  <a:lnTo>
                    <a:pt x="33" y="218"/>
                  </a:lnTo>
                  <a:lnTo>
                    <a:pt x="38" y="197"/>
                  </a:lnTo>
                  <a:lnTo>
                    <a:pt x="42" y="182"/>
                  </a:lnTo>
                  <a:lnTo>
                    <a:pt x="51" y="165"/>
                  </a:lnTo>
                  <a:lnTo>
                    <a:pt x="60" y="150"/>
                  </a:lnTo>
                  <a:lnTo>
                    <a:pt x="68" y="136"/>
                  </a:lnTo>
                  <a:lnTo>
                    <a:pt x="79" y="124"/>
                  </a:lnTo>
                  <a:lnTo>
                    <a:pt x="89" y="111"/>
                  </a:lnTo>
                  <a:lnTo>
                    <a:pt x="101" y="100"/>
                  </a:lnTo>
                  <a:lnTo>
                    <a:pt x="114" y="88"/>
                  </a:lnTo>
                  <a:lnTo>
                    <a:pt x="129" y="76"/>
                  </a:lnTo>
                  <a:lnTo>
                    <a:pt x="144" y="64"/>
                  </a:lnTo>
                  <a:lnTo>
                    <a:pt x="162" y="53"/>
                  </a:lnTo>
                  <a:lnTo>
                    <a:pt x="181" y="41"/>
                  </a:lnTo>
                  <a:lnTo>
                    <a:pt x="201" y="31"/>
                  </a:lnTo>
                  <a:lnTo>
                    <a:pt x="219" y="22"/>
                  </a:lnTo>
                  <a:lnTo>
                    <a:pt x="237" y="14"/>
                  </a:lnTo>
                  <a:lnTo>
                    <a:pt x="253" y="7"/>
                  </a:lnTo>
                  <a:lnTo>
                    <a:pt x="268" y="1"/>
                  </a:lnTo>
                  <a:lnTo>
                    <a:pt x="255" y="0"/>
                  </a:lnTo>
                  <a:lnTo>
                    <a:pt x="238" y="1"/>
                  </a:lnTo>
                  <a:lnTo>
                    <a:pt x="221" y="5"/>
                  </a:lnTo>
                  <a:lnTo>
                    <a:pt x="201" y="11"/>
                  </a:lnTo>
                  <a:lnTo>
                    <a:pt x="181" y="19"/>
                  </a:lnTo>
                  <a:lnTo>
                    <a:pt x="161" y="28"/>
                  </a:lnTo>
                  <a:lnTo>
                    <a:pt x="142" y="39"/>
                  </a:lnTo>
                  <a:lnTo>
                    <a:pt x="126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41" name="Freeform 655"/>
            <p:cNvSpPr>
              <a:spLocks/>
            </p:cNvSpPr>
            <p:nvPr/>
          </p:nvSpPr>
          <p:spPr bwMode="auto">
            <a:xfrm>
              <a:off x="3995" y="2530"/>
              <a:ext cx="47" cy="42"/>
            </a:xfrm>
            <a:custGeom>
              <a:avLst/>
              <a:gdLst>
                <a:gd name="T0" fmla="*/ 1 w 282"/>
                <a:gd name="T1" fmla="*/ 0 h 253"/>
                <a:gd name="T2" fmla="*/ 1 w 282"/>
                <a:gd name="T3" fmla="*/ 0 h 253"/>
                <a:gd name="T4" fmla="*/ 1 w 282"/>
                <a:gd name="T5" fmla="*/ 0 h 253"/>
                <a:gd name="T6" fmla="*/ 1 w 282"/>
                <a:gd name="T7" fmla="*/ 0 h 253"/>
                <a:gd name="T8" fmla="*/ 1 w 282"/>
                <a:gd name="T9" fmla="*/ 1 h 253"/>
                <a:gd name="T10" fmla="*/ 1 w 282"/>
                <a:gd name="T11" fmla="*/ 1 h 253"/>
                <a:gd name="T12" fmla="*/ 1 w 282"/>
                <a:gd name="T13" fmla="*/ 1 h 253"/>
                <a:gd name="T14" fmla="*/ 1 w 282"/>
                <a:gd name="T15" fmla="*/ 1 h 253"/>
                <a:gd name="T16" fmla="*/ 1 w 282"/>
                <a:gd name="T17" fmla="*/ 1 h 253"/>
                <a:gd name="T18" fmla="*/ 1 w 282"/>
                <a:gd name="T19" fmla="*/ 1 h 253"/>
                <a:gd name="T20" fmla="*/ 1 w 282"/>
                <a:gd name="T21" fmla="*/ 1 h 253"/>
                <a:gd name="T22" fmla="*/ 1 w 282"/>
                <a:gd name="T23" fmla="*/ 1 h 253"/>
                <a:gd name="T24" fmla="*/ 1 w 282"/>
                <a:gd name="T25" fmla="*/ 1 h 253"/>
                <a:gd name="T26" fmla="*/ 1 w 282"/>
                <a:gd name="T27" fmla="*/ 1 h 253"/>
                <a:gd name="T28" fmla="*/ 1 w 282"/>
                <a:gd name="T29" fmla="*/ 1 h 253"/>
                <a:gd name="T30" fmla="*/ 1 w 282"/>
                <a:gd name="T31" fmla="*/ 1 h 253"/>
                <a:gd name="T32" fmla="*/ 1 w 282"/>
                <a:gd name="T33" fmla="*/ 1 h 253"/>
                <a:gd name="T34" fmla="*/ 1 w 282"/>
                <a:gd name="T35" fmla="*/ 1 h 253"/>
                <a:gd name="T36" fmla="*/ 1 w 282"/>
                <a:gd name="T37" fmla="*/ 1 h 253"/>
                <a:gd name="T38" fmla="*/ 1 w 282"/>
                <a:gd name="T39" fmla="*/ 1 h 253"/>
                <a:gd name="T40" fmla="*/ 1 w 282"/>
                <a:gd name="T41" fmla="*/ 1 h 253"/>
                <a:gd name="T42" fmla="*/ 1 w 282"/>
                <a:gd name="T43" fmla="*/ 1 h 253"/>
                <a:gd name="T44" fmla="*/ 1 w 282"/>
                <a:gd name="T45" fmla="*/ 1 h 253"/>
                <a:gd name="T46" fmla="*/ 1 w 282"/>
                <a:gd name="T47" fmla="*/ 1 h 253"/>
                <a:gd name="T48" fmla="*/ 1 w 282"/>
                <a:gd name="T49" fmla="*/ 1 h 253"/>
                <a:gd name="T50" fmla="*/ 1 w 282"/>
                <a:gd name="T51" fmla="*/ 1 h 253"/>
                <a:gd name="T52" fmla="*/ 1 w 282"/>
                <a:gd name="T53" fmla="*/ 0 h 253"/>
                <a:gd name="T54" fmla="*/ 1 w 282"/>
                <a:gd name="T55" fmla="*/ 0 h 253"/>
                <a:gd name="T56" fmla="*/ 1 w 282"/>
                <a:gd name="T57" fmla="*/ 0 h 253"/>
                <a:gd name="T58" fmla="*/ 1 w 282"/>
                <a:gd name="T59" fmla="*/ 0 h 253"/>
                <a:gd name="T60" fmla="*/ 1 w 282"/>
                <a:gd name="T61" fmla="*/ 0 h 253"/>
                <a:gd name="T62" fmla="*/ 1 w 282"/>
                <a:gd name="T63" fmla="*/ 0 h 253"/>
                <a:gd name="T64" fmla="*/ 1 w 282"/>
                <a:gd name="T65" fmla="*/ 0 h 253"/>
                <a:gd name="T66" fmla="*/ 1 w 282"/>
                <a:gd name="T67" fmla="*/ 0 h 253"/>
                <a:gd name="T68" fmla="*/ 1 w 282"/>
                <a:gd name="T69" fmla="*/ 0 h 253"/>
                <a:gd name="T70" fmla="*/ 1 w 282"/>
                <a:gd name="T71" fmla="*/ 0 h 253"/>
                <a:gd name="T72" fmla="*/ 1 w 282"/>
                <a:gd name="T73" fmla="*/ 0 h 253"/>
                <a:gd name="T74" fmla="*/ 0 w 282"/>
                <a:gd name="T75" fmla="*/ 0 h 253"/>
                <a:gd name="T76" fmla="*/ 0 w 282"/>
                <a:gd name="T77" fmla="*/ 0 h 253"/>
                <a:gd name="T78" fmla="*/ 0 w 282"/>
                <a:gd name="T79" fmla="*/ 0 h 253"/>
                <a:gd name="T80" fmla="*/ 0 w 282"/>
                <a:gd name="T81" fmla="*/ 0 h 253"/>
                <a:gd name="T82" fmla="*/ 0 w 282"/>
                <a:gd name="T83" fmla="*/ 0 h 253"/>
                <a:gd name="T84" fmla="*/ 0 w 282"/>
                <a:gd name="T85" fmla="*/ 0 h 253"/>
                <a:gd name="T86" fmla="*/ 0 w 282"/>
                <a:gd name="T87" fmla="*/ 0 h 253"/>
                <a:gd name="T88" fmla="*/ 0 w 282"/>
                <a:gd name="T89" fmla="*/ 0 h 253"/>
                <a:gd name="T90" fmla="*/ 0 w 282"/>
                <a:gd name="T91" fmla="*/ 0 h 253"/>
                <a:gd name="T92" fmla="*/ 0 w 282"/>
                <a:gd name="T93" fmla="*/ 0 h 253"/>
                <a:gd name="T94" fmla="*/ 0 w 282"/>
                <a:gd name="T95" fmla="*/ 0 h 253"/>
                <a:gd name="T96" fmla="*/ 0 w 282"/>
                <a:gd name="T97" fmla="*/ 0 h 253"/>
                <a:gd name="T98" fmla="*/ 0 w 282"/>
                <a:gd name="T99" fmla="*/ 0 h 253"/>
                <a:gd name="T100" fmla="*/ 0 w 282"/>
                <a:gd name="T101" fmla="*/ 0 h 253"/>
                <a:gd name="T102" fmla="*/ 1 w 282"/>
                <a:gd name="T103" fmla="*/ 0 h 253"/>
                <a:gd name="T104" fmla="*/ 1 w 282"/>
                <a:gd name="T105" fmla="*/ 0 h 253"/>
                <a:gd name="T106" fmla="*/ 1 w 282"/>
                <a:gd name="T107" fmla="*/ 0 h 253"/>
                <a:gd name="T108" fmla="*/ 1 w 282"/>
                <a:gd name="T109" fmla="*/ 0 h 253"/>
                <a:gd name="T110" fmla="*/ 1 w 282"/>
                <a:gd name="T111" fmla="*/ 0 h 253"/>
                <a:gd name="T112" fmla="*/ 1 w 282"/>
                <a:gd name="T113" fmla="*/ 0 h 253"/>
                <a:gd name="T114" fmla="*/ 1 w 282"/>
                <a:gd name="T115" fmla="*/ 0 h 253"/>
                <a:gd name="T116" fmla="*/ 1 w 282"/>
                <a:gd name="T117" fmla="*/ 0 h 253"/>
                <a:gd name="T118" fmla="*/ 1 w 282"/>
                <a:gd name="T119" fmla="*/ 0 h 253"/>
                <a:gd name="T120" fmla="*/ 1 w 282"/>
                <a:gd name="T121" fmla="*/ 0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2"/>
                <a:gd name="T184" fmla="*/ 0 h 253"/>
                <a:gd name="T185" fmla="*/ 282 w 282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2" h="253">
                  <a:moveTo>
                    <a:pt x="235" y="78"/>
                  </a:moveTo>
                  <a:lnTo>
                    <a:pt x="248" y="92"/>
                  </a:lnTo>
                  <a:lnTo>
                    <a:pt x="255" y="108"/>
                  </a:lnTo>
                  <a:lnTo>
                    <a:pt x="259" y="125"/>
                  </a:lnTo>
                  <a:lnTo>
                    <a:pt x="259" y="144"/>
                  </a:lnTo>
                  <a:lnTo>
                    <a:pt x="257" y="159"/>
                  </a:lnTo>
                  <a:lnTo>
                    <a:pt x="252" y="171"/>
                  </a:lnTo>
                  <a:lnTo>
                    <a:pt x="244" y="184"/>
                  </a:lnTo>
                  <a:lnTo>
                    <a:pt x="236" y="194"/>
                  </a:lnTo>
                  <a:lnTo>
                    <a:pt x="225" y="206"/>
                  </a:lnTo>
                  <a:lnTo>
                    <a:pt x="215" y="215"/>
                  </a:lnTo>
                  <a:lnTo>
                    <a:pt x="204" y="225"/>
                  </a:lnTo>
                  <a:lnTo>
                    <a:pt x="194" y="236"/>
                  </a:lnTo>
                  <a:lnTo>
                    <a:pt x="191" y="239"/>
                  </a:lnTo>
                  <a:lnTo>
                    <a:pt x="190" y="242"/>
                  </a:lnTo>
                  <a:lnTo>
                    <a:pt x="191" y="246"/>
                  </a:lnTo>
                  <a:lnTo>
                    <a:pt x="194" y="249"/>
                  </a:lnTo>
                  <a:lnTo>
                    <a:pt x="197" y="252"/>
                  </a:lnTo>
                  <a:lnTo>
                    <a:pt x="201" y="253"/>
                  </a:lnTo>
                  <a:lnTo>
                    <a:pt x="205" y="252"/>
                  </a:lnTo>
                  <a:lnTo>
                    <a:pt x="209" y="249"/>
                  </a:lnTo>
                  <a:lnTo>
                    <a:pt x="232" y="234"/>
                  </a:lnTo>
                  <a:lnTo>
                    <a:pt x="251" y="215"/>
                  </a:lnTo>
                  <a:lnTo>
                    <a:pt x="267" y="192"/>
                  </a:lnTo>
                  <a:lnTo>
                    <a:pt x="278" y="168"/>
                  </a:lnTo>
                  <a:lnTo>
                    <a:pt x="282" y="141"/>
                  </a:lnTo>
                  <a:lnTo>
                    <a:pt x="279" y="116"/>
                  </a:lnTo>
                  <a:lnTo>
                    <a:pt x="270" y="92"/>
                  </a:lnTo>
                  <a:lnTo>
                    <a:pt x="251" y="70"/>
                  </a:lnTo>
                  <a:lnTo>
                    <a:pt x="237" y="59"/>
                  </a:lnTo>
                  <a:lnTo>
                    <a:pt x="221" y="48"/>
                  </a:lnTo>
                  <a:lnTo>
                    <a:pt x="202" y="39"/>
                  </a:lnTo>
                  <a:lnTo>
                    <a:pt x="183" y="31"/>
                  </a:lnTo>
                  <a:lnTo>
                    <a:pt x="163" y="24"/>
                  </a:lnTo>
                  <a:lnTo>
                    <a:pt x="142" y="18"/>
                  </a:lnTo>
                  <a:lnTo>
                    <a:pt x="122" y="13"/>
                  </a:lnTo>
                  <a:lnTo>
                    <a:pt x="101" y="8"/>
                  </a:lnTo>
                  <a:lnTo>
                    <a:pt x="82" y="5"/>
                  </a:lnTo>
                  <a:lnTo>
                    <a:pt x="63" y="2"/>
                  </a:lnTo>
                  <a:lnTo>
                    <a:pt x="47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4" y="4"/>
                  </a:lnTo>
                  <a:lnTo>
                    <a:pt x="0" y="6"/>
                  </a:lnTo>
                  <a:lnTo>
                    <a:pt x="12" y="8"/>
                  </a:lnTo>
                  <a:lnTo>
                    <a:pt x="25" y="9"/>
                  </a:lnTo>
                  <a:lnTo>
                    <a:pt x="38" y="12"/>
                  </a:lnTo>
                  <a:lnTo>
                    <a:pt x="52" y="14"/>
                  </a:lnTo>
                  <a:lnTo>
                    <a:pt x="67" y="16"/>
                  </a:lnTo>
                  <a:lnTo>
                    <a:pt x="82" y="18"/>
                  </a:lnTo>
                  <a:lnTo>
                    <a:pt x="97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5"/>
                  </a:lnTo>
                  <a:lnTo>
                    <a:pt x="162" y="40"/>
                  </a:lnTo>
                  <a:lnTo>
                    <a:pt x="177" y="46"/>
                  </a:lnTo>
                  <a:lnTo>
                    <a:pt x="192" y="53"/>
                  </a:lnTo>
                  <a:lnTo>
                    <a:pt x="208" y="60"/>
                  </a:lnTo>
                  <a:lnTo>
                    <a:pt x="222" y="69"/>
                  </a:lnTo>
                  <a:lnTo>
                    <a:pt x="235" y="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42" name="Freeform 656"/>
            <p:cNvSpPr>
              <a:spLocks/>
            </p:cNvSpPr>
            <p:nvPr/>
          </p:nvSpPr>
          <p:spPr bwMode="auto">
            <a:xfrm>
              <a:off x="3901" y="2553"/>
              <a:ext cx="19" cy="39"/>
            </a:xfrm>
            <a:custGeom>
              <a:avLst/>
              <a:gdLst>
                <a:gd name="T0" fmla="*/ 0 w 115"/>
                <a:gd name="T1" fmla="*/ 0 h 236"/>
                <a:gd name="T2" fmla="*/ 0 w 115"/>
                <a:gd name="T3" fmla="*/ 1 h 236"/>
                <a:gd name="T4" fmla="*/ 0 w 115"/>
                <a:gd name="T5" fmla="*/ 1 h 236"/>
                <a:gd name="T6" fmla="*/ 0 w 115"/>
                <a:gd name="T7" fmla="*/ 1 h 236"/>
                <a:gd name="T8" fmla="*/ 0 w 115"/>
                <a:gd name="T9" fmla="*/ 1 h 236"/>
                <a:gd name="T10" fmla="*/ 0 w 115"/>
                <a:gd name="T11" fmla="*/ 1 h 236"/>
                <a:gd name="T12" fmla="*/ 0 w 115"/>
                <a:gd name="T13" fmla="*/ 1 h 236"/>
                <a:gd name="T14" fmla="*/ 0 w 115"/>
                <a:gd name="T15" fmla="*/ 1 h 236"/>
                <a:gd name="T16" fmla="*/ 0 w 115"/>
                <a:gd name="T17" fmla="*/ 1 h 236"/>
                <a:gd name="T18" fmla="*/ 0 w 115"/>
                <a:gd name="T19" fmla="*/ 1 h 236"/>
                <a:gd name="T20" fmla="*/ 0 w 115"/>
                <a:gd name="T21" fmla="*/ 1 h 236"/>
                <a:gd name="T22" fmla="*/ 0 w 115"/>
                <a:gd name="T23" fmla="*/ 1 h 236"/>
                <a:gd name="T24" fmla="*/ 0 w 115"/>
                <a:gd name="T25" fmla="*/ 1 h 236"/>
                <a:gd name="T26" fmla="*/ 0 w 115"/>
                <a:gd name="T27" fmla="*/ 1 h 236"/>
                <a:gd name="T28" fmla="*/ 0 w 115"/>
                <a:gd name="T29" fmla="*/ 1 h 236"/>
                <a:gd name="T30" fmla="*/ 0 w 115"/>
                <a:gd name="T31" fmla="*/ 1 h 236"/>
                <a:gd name="T32" fmla="*/ 0 w 115"/>
                <a:gd name="T33" fmla="*/ 1 h 236"/>
                <a:gd name="T34" fmla="*/ 0 w 115"/>
                <a:gd name="T35" fmla="*/ 1 h 236"/>
                <a:gd name="T36" fmla="*/ 0 w 115"/>
                <a:gd name="T37" fmla="*/ 1 h 236"/>
                <a:gd name="T38" fmla="*/ 0 w 115"/>
                <a:gd name="T39" fmla="*/ 1 h 236"/>
                <a:gd name="T40" fmla="*/ 0 w 115"/>
                <a:gd name="T41" fmla="*/ 1 h 236"/>
                <a:gd name="T42" fmla="*/ 0 w 115"/>
                <a:gd name="T43" fmla="*/ 1 h 236"/>
                <a:gd name="T44" fmla="*/ 0 w 115"/>
                <a:gd name="T45" fmla="*/ 0 h 236"/>
                <a:gd name="T46" fmla="*/ 0 w 115"/>
                <a:gd name="T47" fmla="*/ 0 h 236"/>
                <a:gd name="T48" fmla="*/ 0 w 115"/>
                <a:gd name="T49" fmla="*/ 0 h 236"/>
                <a:gd name="T50" fmla="*/ 0 w 115"/>
                <a:gd name="T51" fmla="*/ 0 h 236"/>
                <a:gd name="T52" fmla="*/ 0 w 115"/>
                <a:gd name="T53" fmla="*/ 0 h 236"/>
                <a:gd name="T54" fmla="*/ 0 w 115"/>
                <a:gd name="T55" fmla="*/ 0 h 236"/>
                <a:gd name="T56" fmla="*/ 0 w 115"/>
                <a:gd name="T57" fmla="*/ 0 h 236"/>
                <a:gd name="T58" fmla="*/ 0 w 115"/>
                <a:gd name="T59" fmla="*/ 0 h 236"/>
                <a:gd name="T60" fmla="*/ 0 w 115"/>
                <a:gd name="T61" fmla="*/ 0 h 236"/>
                <a:gd name="T62" fmla="*/ 0 w 115"/>
                <a:gd name="T63" fmla="*/ 0 h 236"/>
                <a:gd name="T64" fmla="*/ 0 w 115"/>
                <a:gd name="T65" fmla="*/ 0 h 236"/>
                <a:gd name="T66" fmla="*/ 0 w 115"/>
                <a:gd name="T67" fmla="*/ 0 h 236"/>
                <a:gd name="T68" fmla="*/ 0 w 115"/>
                <a:gd name="T69" fmla="*/ 0 h 236"/>
                <a:gd name="T70" fmla="*/ 0 w 115"/>
                <a:gd name="T71" fmla="*/ 0 h 236"/>
                <a:gd name="T72" fmla="*/ 0 w 115"/>
                <a:gd name="T73" fmla="*/ 0 h 236"/>
                <a:gd name="T74" fmla="*/ 0 w 115"/>
                <a:gd name="T75" fmla="*/ 0 h 236"/>
                <a:gd name="T76" fmla="*/ 0 w 115"/>
                <a:gd name="T77" fmla="*/ 0 h 236"/>
                <a:gd name="T78" fmla="*/ 0 w 115"/>
                <a:gd name="T79" fmla="*/ 0 h 236"/>
                <a:gd name="T80" fmla="*/ 0 w 115"/>
                <a:gd name="T81" fmla="*/ 0 h 2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5"/>
                <a:gd name="T124" fmla="*/ 0 h 236"/>
                <a:gd name="T125" fmla="*/ 115 w 115"/>
                <a:gd name="T126" fmla="*/ 236 h 2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5" h="236">
                  <a:moveTo>
                    <a:pt x="0" y="128"/>
                  </a:moveTo>
                  <a:lnTo>
                    <a:pt x="0" y="148"/>
                  </a:lnTo>
                  <a:lnTo>
                    <a:pt x="5" y="166"/>
                  </a:lnTo>
                  <a:lnTo>
                    <a:pt x="13" y="184"/>
                  </a:lnTo>
                  <a:lnTo>
                    <a:pt x="24" y="198"/>
                  </a:lnTo>
                  <a:lnTo>
                    <a:pt x="39" y="211"/>
                  </a:lnTo>
                  <a:lnTo>
                    <a:pt x="55" y="223"/>
                  </a:lnTo>
                  <a:lnTo>
                    <a:pt x="74" y="231"/>
                  </a:lnTo>
                  <a:lnTo>
                    <a:pt x="92" y="235"/>
                  </a:lnTo>
                  <a:lnTo>
                    <a:pt x="98" y="236"/>
                  </a:lnTo>
                  <a:lnTo>
                    <a:pt x="104" y="234"/>
                  </a:lnTo>
                  <a:lnTo>
                    <a:pt x="109" y="231"/>
                  </a:lnTo>
                  <a:lnTo>
                    <a:pt x="111" y="226"/>
                  </a:lnTo>
                  <a:lnTo>
                    <a:pt x="111" y="220"/>
                  </a:lnTo>
                  <a:lnTo>
                    <a:pt x="110" y="215"/>
                  </a:lnTo>
                  <a:lnTo>
                    <a:pt x="107" y="210"/>
                  </a:lnTo>
                  <a:lnTo>
                    <a:pt x="101" y="208"/>
                  </a:lnTo>
                  <a:lnTo>
                    <a:pt x="82" y="201"/>
                  </a:lnTo>
                  <a:lnTo>
                    <a:pt x="64" y="192"/>
                  </a:lnTo>
                  <a:lnTo>
                    <a:pt x="50" y="179"/>
                  </a:lnTo>
                  <a:lnTo>
                    <a:pt x="40" y="165"/>
                  </a:lnTo>
                  <a:lnTo>
                    <a:pt x="33" y="148"/>
                  </a:lnTo>
                  <a:lnTo>
                    <a:pt x="29" y="130"/>
                  </a:lnTo>
                  <a:lnTo>
                    <a:pt x="29" y="110"/>
                  </a:lnTo>
                  <a:lnTo>
                    <a:pt x="35" y="89"/>
                  </a:lnTo>
                  <a:lnTo>
                    <a:pt x="43" y="74"/>
                  </a:lnTo>
                  <a:lnTo>
                    <a:pt x="56" y="60"/>
                  </a:lnTo>
                  <a:lnTo>
                    <a:pt x="70" y="46"/>
                  </a:lnTo>
                  <a:lnTo>
                    <a:pt x="85" y="33"/>
                  </a:lnTo>
                  <a:lnTo>
                    <a:pt x="98" y="23"/>
                  </a:lnTo>
                  <a:lnTo>
                    <a:pt x="109" y="12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102" y="4"/>
                  </a:lnTo>
                  <a:lnTo>
                    <a:pt x="85" y="12"/>
                  </a:lnTo>
                  <a:lnTo>
                    <a:pt x="68" y="26"/>
                  </a:lnTo>
                  <a:lnTo>
                    <a:pt x="49" y="42"/>
                  </a:lnTo>
                  <a:lnTo>
                    <a:pt x="32" y="61"/>
                  </a:lnTo>
                  <a:lnTo>
                    <a:pt x="17" y="82"/>
                  </a:lnTo>
                  <a:lnTo>
                    <a:pt x="6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43" name="Freeform 657"/>
            <p:cNvSpPr>
              <a:spLocks/>
            </p:cNvSpPr>
            <p:nvPr/>
          </p:nvSpPr>
          <p:spPr bwMode="auto">
            <a:xfrm>
              <a:off x="4034" y="2527"/>
              <a:ext cx="41" cy="52"/>
            </a:xfrm>
            <a:custGeom>
              <a:avLst/>
              <a:gdLst>
                <a:gd name="T0" fmla="*/ 1 w 245"/>
                <a:gd name="T1" fmla="*/ 1 h 310"/>
                <a:gd name="T2" fmla="*/ 1 w 245"/>
                <a:gd name="T3" fmla="*/ 1 h 310"/>
                <a:gd name="T4" fmla="*/ 1 w 245"/>
                <a:gd name="T5" fmla="*/ 1 h 310"/>
                <a:gd name="T6" fmla="*/ 1 w 245"/>
                <a:gd name="T7" fmla="*/ 1 h 310"/>
                <a:gd name="T8" fmla="*/ 1 w 245"/>
                <a:gd name="T9" fmla="*/ 1 h 310"/>
                <a:gd name="T10" fmla="*/ 1 w 245"/>
                <a:gd name="T11" fmla="*/ 1 h 310"/>
                <a:gd name="T12" fmla="*/ 1 w 245"/>
                <a:gd name="T13" fmla="*/ 1 h 310"/>
                <a:gd name="T14" fmla="*/ 1 w 245"/>
                <a:gd name="T15" fmla="*/ 1 h 310"/>
                <a:gd name="T16" fmla="*/ 1 w 245"/>
                <a:gd name="T17" fmla="*/ 1 h 310"/>
                <a:gd name="T18" fmla="*/ 1 w 245"/>
                <a:gd name="T19" fmla="*/ 1 h 310"/>
                <a:gd name="T20" fmla="*/ 1 w 245"/>
                <a:gd name="T21" fmla="*/ 1 h 310"/>
                <a:gd name="T22" fmla="*/ 1 w 245"/>
                <a:gd name="T23" fmla="*/ 2 h 310"/>
                <a:gd name="T24" fmla="*/ 1 w 245"/>
                <a:gd name="T25" fmla="*/ 2 h 310"/>
                <a:gd name="T26" fmla="*/ 1 w 245"/>
                <a:gd name="T27" fmla="*/ 2 h 310"/>
                <a:gd name="T28" fmla="*/ 1 w 245"/>
                <a:gd name="T29" fmla="*/ 1 h 310"/>
                <a:gd name="T30" fmla="*/ 1 w 245"/>
                <a:gd name="T31" fmla="*/ 1 h 310"/>
                <a:gd name="T32" fmla="*/ 1 w 245"/>
                <a:gd name="T33" fmla="*/ 1 h 310"/>
                <a:gd name="T34" fmla="*/ 1 w 245"/>
                <a:gd name="T35" fmla="*/ 1 h 310"/>
                <a:gd name="T36" fmla="*/ 1 w 245"/>
                <a:gd name="T37" fmla="*/ 1 h 310"/>
                <a:gd name="T38" fmla="*/ 1 w 245"/>
                <a:gd name="T39" fmla="*/ 1 h 310"/>
                <a:gd name="T40" fmla="*/ 1 w 245"/>
                <a:gd name="T41" fmla="*/ 1 h 310"/>
                <a:gd name="T42" fmla="*/ 1 w 245"/>
                <a:gd name="T43" fmla="*/ 1 h 310"/>
                <a:gd name="T44" fmla="*/ 1 w 245"/>
                <a:gd name="T45" fmla="*/ 0 h 310"/>
                <a:gd name="T46" fmla="*/ 1 w 245"/>
                <a:gd name="T47" fmla="*/ 0 h 310"/>
                <a:gd name="T48" fmla="*/ 1 w 245"/>
                <a:gd name="T49" fmla="*/ 0 h 310"/>
                <a:gd name="T50" fmla="*/ 1 w 245"/>
                <a:gd name="T51" fmla="*/ 0 h 310"/>
                <a:gd name="T52" fmla="*/ 0 w 245"/>
                <a:gd name="T53" fmla="*/ 0 h 310"/>
                <a:gd name="T54" fmla="*/ 0 w 245"/>
                <a:gd name="T55" fmla="*/ 0 h 310"/>
                <a:gd name="T56" fmla="*/ 0 w 245"/>
                <a:gd name="T57" fmla="*/ 0 h 310"/>
                <a:gd name="T58" fmla="*/ 0 w 245"/>
                <a:gd name="T59" fmla="*/ 0 h 310"/>
                <a:gd name="T60" fmla="*/ 0 w 245"/>
                <a:gd name="T61" fmla="*/ 0 h 310"/>
                <a:gd name="T62" fmla="*/ 0 w 245"/>
                <a:gd name="T63" fmla="*/ 0 h 310"/>
                <a:gd name="T64" fmla="*/ 0 w 245"/>
                <a:gd name="T65" fmla="*/ 0 h 310"/>
                <a:gd name="T66" fmla="*/ 0 w 245"/>
                <a:gd name="T67" fmla="*/ 0 h 310"/>
                <a:gd name="T68" fmla="*/ 1 w 245"/>
                <a:gd name="T69" fmla="*/ 0 h 310"/>
                <a:gd name="T70" fmla="*/ 1 w 245"/>
                <a:gd name="T71" fmla="*/ 0 h 310"/>
                <a:gd name="T72" fmla="*/ 1 w 245"/>
                <a:gd name="T73" fmla="*/ 1 h 310"/>
                <a:gd name="T74" fmla="*/ 1 w 245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5"/>
                <a:gd name="T115" fmla="*/ 0 h 310"/>
                <a:gd name="T116" fmla="*/ 245 w 245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5" h="310">
                  <a:moveTo>
                    <a:pt x="200" y="116"/>
                  </a:moveTo>
                  <a:lnTo>
                    <a:pt x="208" y="124"/>
                  </a:lnTo>
                  <a:lnTo>
                    <a:pt x="214" y="133"/>
                  </a:lnTo>
                  <a:lnTo>
                    <a:pt x="220" y="144"/>
                  </a:lnTo>
                  <a:lnTo>
                    <a:pt x="223" y="154"/>
                  </a:lnTo>
                  <a:lnTo>
                    <a:pt x="226" y="164"/>
                  </a:lnTo>
                  <a:lnTo>
                    <a:pt x="224" y="176"/>
                  </a:lnTo>
                  <a:lnTo>
                    <a:pt x="222" y="187"/>
                  </a:lnTo>
                  <a:lnTo>
                    <a:pt x="216" y="198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9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2" y="264"/>
                  </a:lnTo>
                  <a:lnTo>
                    <a:pt x="132" y="275"/>
                  </a:lnTo>
                  <a:lnTo>
                    <a:pt x="128" y="278"/>
                  </a:lnTo>
                  <a:lnTo>
                    <a:pt x="126" y="283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2" y="306"/>
                  </a:lnTo>
                  <a:lnTo>
                    <a:pt x="126" y="309"/>
                  </a:lnTo>
                  <a:lnTo>
                    <a:pt x="131" y="310"/>
                  </a:lnTo>
                  <a:lnTo>
                    <a:pt x="135" y="310"/>
                  </a:lnTo>
                  <a:lnTo>
                    <a:pt x="139" y="309"/>
                  </a:lnTo>
                  <a:lnTo>
                    <a:pt x="142" y="306"/>
                  </a:lnTo>
                  <a:lnTo>
                    <a:pt x="154" y="292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20" y="233"/>
                  </a:lnTo>
                  <a:lnTo>
                    <a:pt x="230" y="219"/>
                  </a:lnTo>
                  <a:lnTo>
                    <a:pt x="238" y="204"/>
                  </a:lnTo>
                  <a:lnTo>
                    <a:pt x="244" y="186"/>
                  </a:lnTo>
                  <a:lnTo>
                    <a:pt x="245" y="169"/>
                  </a:lnTo>
                  <a:lnTo>
                    <a:pt x="243" y="152"/>
                  </a:lnTo>
                  <a:lnTo>
                    <a:pt x="237" y="134"/>
                  </a:lnTo>
                  <a:lnTo>
                    <a:pt x="228" y="119"/>
                  </a:lnTo>
                  <a:lnTo>
                    <a:pt x="217" y="105"/>
                  </a:lnTo>
                  <a:lnTo>
                    <a:pt x="203" y="93"/>
                  </a:lnTo>
                  <a:lnTo>
                    <a:pt x="188" y="83"/>
                  </a:lnTo>
                  <a:lnTo>
                    <a:pt x="176" y="76"/>
                  </a:lnTo>
                  <a:lnTo>
                    <a:pt x="163" y="69"/>
                  </a:lnTo>
                  <a:lnTo>
                    <a:pt x="151" y="61"/>
                  </a:lnTo>
                  <a:lnTo>
                    <a:pt x="136" y="54"/>
                  </a:lnTo>
                  <a:lnTo>
                    <a:pt x="122" y="46"/>
                  </a:lnTo>
                  <a:lnTo>
                    <a:pt x="107" y="39"/>
                  </a:lnTo>
                  <a:lnTo>
                    <a:pt x="93" y="31"/>
                  </a:lnTo>
                  <a:lnTo>
                    <a:pt x="79" y="24"/>
                  </a:lnTo>
                  <a:lnTo>
                    <a:pt x="66" y="18"/>
                  </a:lnTo>
                  <a:lnTo>
                    <a:pt x="53" y="13"/>
                  </a:lnTo>
                  <a:lnTo>
                    <a:pt x="40" y="8"/>
                  </a:lnTo>
                  <a:lnTo>
                    <a:pt x="30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1" y="8"/>
                  </a:lnTo>
                  <a:lnTo>
                    <a:pt x="23" y="14"/>
                  </a:lnTo>
                  <a:lnTo>
                    <a:pt x="36" y="20"/>
                  </a:lnTo>
                  <a:lnTo>
                    <a:pt x="47" y="25"/>
                  </a:lnTo>
                  <a:lnTo>
                    <a:pt x="60" y="31"/>
                  </a:lnTo>
                  <a:lnTo>
                    <a:pt x="73" y="37"/>
                  </a:lnTo>
                  <a:lnTo>
                    <a:pt x="86" y="44"/>
                  </a:lnTo>
                  <a:lnTo>
                    <a:pt x="99" y="51"/>
                  </a:lnTo>
                  <a:lnTo>
                    <a:pt x="113" y="57"/>
                  </a:lnTo>
                  <a:lnTo>
                    <a:pt x="126" y="64"/>
                  </a:lnTo>
                  <a:lnTo>
                    <a:pt x="139" y="71"/>
                  </a:lnTo>
                  <a:lnTo>
                    <a:pt x="152" y="79"/>
                  </a:lnTo>
                  <a:lnTo>
                    <a:pt x="165" y="88"/>
                  </a:lnTo>
                  <a:lnTo>
                    <a:pt x="176" y="96"/>
                  </a:lnTo>
                  <a:lnTo>
                    <a:pt x="188" y="106"/>
                  </a:lnTo>
                  <a:lnTo>
                    <a:pt x="200" y="1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19744" name="Group 658"/>
            <p:cNvGrpSpPr>
              <a:grpSpLocks/>
            </p:cNvGrpSpPr>
            <p:nvPr/>
          </p:nvGrpSpPr>
          <p:grpSpPr bwMode="auto">
            <a:xfrm>
              <a:off x="3949" y="2599"/>
              <a:ext cx="135" cy="180"/>
              <a:chOff x="3774" y="2423"/>
              <a:chExt cx="189" cy="286"/>
            </a:xfrm>
          </p:grpSpPr>
          <p:sp>
            <p:nvSpPr>
              <p:cNvPr id="19745" name="Rectangle 659"/>
              <p:cNvSpPr>
                <a:spLocks noChangeArrowheads="1"/>
              </p:cNvSpPr>
              <p:nvPr/>
            </p:nvSpPr>
            <p:spPr bwMode="auto">
              <a:xfrm>
                <a:off x="3790" y="2610"/>
                <a:ext cx="153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46" name="Rectangle 660"/>
              <p:cNvSpPr>
                <a:spLocks noChangeArrowheads="1"/>
              </p:cNvSpPr>
              <p:nvPr/>
            </p:nvSpPr>
            <p:spPr bwMode="auto">
              <a:xfrm>
                <a:off x="3774" y="2653"/>
                <a:ext cx="189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47" name="Rectangle 661"/>
              <p:cNvSpPr>
                <a:spLocks noChangeArrowheads="1"/>
              </p:cNvSpPr>
              <p:nvPr/>
            </p:nvSpPr>
            <p:spPr bwMode="auto">
              <a:xfrm>
                <a:off x="3808" y="2564"/>
                <a:ext cx="119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48" name="Rectangle 662"/>
              <p:cNvSpPr>
                <a:spLocks noChangeArrowheads="1"/>
              </p:cNvSpPr>
              <p:nvPr/>
            </p:nvSpPr>
            <p:spPr bwMode="auto">
              <a:xfrm>
                <a:off x="3818" y="2518"/>
                <a:ext cx="97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49" name="Rectangle 663"/>
              <p:cNvSpPr>
                <a:spLocks noChangeArrowheads="1"/>
              </p:cNvSpPr>
              <p:nvPr/>
            </p:nvSpPr>
            <p:spPr bwMode="auto">
              <a:xfrm>
                <a:off x="3828" y="2472"/>
                <a:ext cx="74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50" name="Rectangle 664"/>
              <p:cNvSpPr>
                <a:spLocks noChangeArrowheads="1"/>
              </p:cNvSpPr>
              <p:nvPr/>
            </p:nvSpPr>
            <p:spPr bwMode="auto">
              <a:xfrm>
                <a:off x="3839" y="2423"/>
                <a:ext cx="51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19727" name="Line 162"/>
          <p:cNvSpPr>
            <a:spLocks noChangeShapeType="1"/>
          </p:cNvSpPr>
          <p:nvPr/>
        </p:nvSpPr>
        <p:spPr bwMode="auto">
          <a:xfrm flipV="1">
            <a:off x="6978650" y="4005263"/>
            <a:ext cx="227013" cy="4365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1481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26F5EE1-A044-884D-846B-B4DD57A502D4}" type="slidenum">
              <a:rPr lang="en-US" sz="1200" i="0" smtClean="0">
                <a:latin typeface="Calibri"/>
                <a:cs typeface="Calibri"/>
              </a:rPr>
              <a:pPr/>
              <a:t>54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Link Layer (Channel) Services  - 1/2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4187" y="1419225"/>
            <a:ext cx="8452983" cy="4648200"/>
          </a:xfrm>
        </p:spPr>
        <p:txBody>
          <a:bodyPr>
            <a:normAutofit/>
          </a:bodyPr>
          <a:lstStyle/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framing, physical addressing: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encapsulate datagram into frame, adding header, trailer</a:t>
            </a:r>
          </a:p>
          <a:p>
            <a:pPr lvl="1"/>
            <a:r>
              <a:rPr lang="en-US" sz="2000" dirty="0">
                <a:ea typeface="ＭＳ Ｐゴシック" charset="0"/>
              </a:rPr>
              <a:t>channel access if shared medium</a:t>
            </a:r>
          </a:p>
          <a:p>
            <a:pPr lvl="1"/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MAC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 addresses used in frame headers to identify source, destination  </a:t>
            </a:r>
          </a:p>
          <a:p>
            <a:pPr lvl="2"/>
            <a:r>
              <a:rPr lang="en-US" sz="2000" dirty="0">
                <a:ea typeface="ＭＳ Ｐゴシック" charset="0"/>
              </a:rPr>
              <a:t>This is </a:t>
            </a:r>
            <a:r>
              <a:rPr lang="en-US" sz="2000" b="1" dirty="0">
                <a:ea typeface="ＭＳ Ｐゴシック" charset="0"/>
              </a:rPr>
              <a:t>not </a:t>
            </a:r>
            <a:r>
              <a:rPr lang="en-US" sz="2000" dirty="0">
                <a:ea typeface="ＭＳ Ｐゴシック" charset="0"/>
              </a:rPr>
              <a:t>an IP address!</a:t>
            </a:r>
          </a:p>
          <a:p>
            <a:pPr marL="914400" lvl="2" indent="0">
              <a:buNone/>
            </a:pPr>
            <a:endParaRPr lang="en-US" sz="2000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reliable delivery between adjacent nodes</a:t>
            </a:r>
          </a:p>
          <a:p>
            <a:pPr lvl="1"/>
            <a:r>
              <a:rPr lang="en-US" sz="2000" dirty="0">
                <a:ea typeface="ＭＳ Ｐゴシック" charset="0"/>
              </a:rPr>
              <a:t>we revisit this again in the Transport Topic</a:t>
            </a:r>
          </a:p>
          <a:p>
            <a:pPr lvl="1"/>
            <a:r>
              <a:rPr lang="en-US" sz="2000" dirty="0">
                <a:ea typeface="ＭＳ Ｐゴシック" charset="0"/>
              </a:rPr>
              <a:t>seldom used on low bit-error link (fiber, some twisted pair)</a:t>
            </a:r>
          </a:p>
          <a:p>
            <a:pPr lvl="1"/>
            <a:r>
              <a:rPr lang="en-US" sz="2000" dirty="0">
                <a:ea typeface="ＭＳ Ｐゴシック" charset="0"/>
              </a:rPr>
              <a:t>wireless links: high error rates</a:t>
            </a:r>
          </a:p>
        </p:txBody>
      </p:sp>
    </p:spTree>
    <p:extLst>
      <p:ext uri="{BB962C8B-B14F-4D97-AF65-F5344CB8AC3E}">
        <p14:creationId xmlns:p14="http://schemas.microsoft.com/office/powerpoint/2010/main" val="40399463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FD11E7B-C0FD-7941-9B9C-21FBC17ABB5F}" type="slidenum">
              <a:rPr lang="en-US" sz="1200" i="0" smtClean="0">
                <a:latin typeface="Calibri"/>
                <a:cs typeface="Calibri"/>
              </a:rPr>
              <a:pPr/>
              <a:t>55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Link Layer (Channel) Services – 2/2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1209822"/>
            <a:ext cx="8512629" cy="5317587"/>
          </a:xfrm>
        </p:spPr>
        <p:txBody>
          <a:bodyPr>
            <a:normAutofit fontScale="92500" lnSpcReduction="20000"/>
          </a:bodyPr>
          <a:lstStyle/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flow control: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pacing between adjacent sending and receiving nodes</a:t>
            </a:r>
          </a:p>
          <a:p>
            <a:pPr lvl="1"/>
            <a:endParaRPr lang="en-US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error control:</a:t>
            </a:r>
          </a:p>
          <a:p>
            <a:pPr lvl="1"/>
            <a:r>
              <a:rPr lang="en-US" sz="20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error detection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: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errors caused by signal attenuation, noise. </a:t>
            </a:r>
          </a:p>
          <a:p>
            <a:pPr lvl="1"/>
            <a:r>
              <a:rPr lang="en-US" sz="2000" dirty="0">
                <a:ea typeface="ＭＳ Ｐゴシック" charset="0"/>
              </a:rPr>
              <a:t>receiver detects presence of errors: </a:t>
            </a:r>
          </a:p>
          <a:p>
            <a:pPr lvl="2"/>
            <a:r>
              <a:rPr lang="en-US" sz="2100" dirty="0">
                <a:ea typeface="ＭＳ Ｐゴシック" charset="0"/>
              </a:rPr>
              <a:t>signals sender for retransmission or drops frame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error correction: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receiver identifies </a:t>
            </a:r>
            <a:r>
              <a:rPr lang="en-US" sz="2000" i="1" dirty="0">
                <a:solidFill>
                  <a:srgbClr val="FF0000"/>
                </a:solidFill>
                <a:ea typeface="ＭＳ Ｐゴシック" charset="0"/>
              </a:rPr>
              <a:t>and corrects</a:t>
            </a:r>
            <a:r>
              <a:rPr lang="en-US" sz="2000" dirty="0">
                <a:ea typeface="ＭＳ Ｐゴシック" charset="0"/>
              </a:rPr>
              <a:t> bit error(s) without resorting to retransmission</a:t>
            </a:r>
          </a:p>
          <a:p>
            <a:pPr lvl="1"/>
            <a:endParaRPr lang="en-US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access control: half-duplex and full-duplex</a:t>
            </a:r>
            <a:endParaRPr lang="en-US" sz="24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with half duplex, nodes at both ends of link can transmit, but not at same time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739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7D714E3-7953-8D42-B041-41E2FCA56C5D}" type="slidenum">
              <a:rPr lang="en-US" sz="1200" i="0" smtClean="0">
                <a:latin typeface="Calibri"/>
                <a:cs typeface="Calibri"/>
              </a:rPr>
              <a:pPr/>
              <a:t>56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51825" cy="1143000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Where is the link layer implemented?</a:t>
            </a:r>
          </a:p>
        </p:txBody>
      </p:sp>
      <p:sp>
        <p:nvSpPr>
          <p:cNvPr id="2765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8463" y="1466850"/>
            <a:ext cx="4075112" cy="4659313"/>
          </a:xfrm>
        </p:spPr>
        <p:txBody>
          <a:bodyPr>
            <a:normAutofit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in each and every host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link layer implemented in 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adaptor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(aka </a:t>
            </a:r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network interface card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NIC)</a:t>
            </a:r>
          </a:p>
          <a:p>
            <a:pPr lvl="1"/>
            <a:r>
              <a:rPr lang="en-US" sz="2000" dirty="0">
                <a:ea typeface="ＭＳ Ｐゴシック" charset="0"/>
              </a:rPr>
              <a:t>Ethernet card, PCMCI card, 802.11 card</a:t>
            </a:r>
          </a:p>
          <a:p>
            <a:pPr lvl="1"/>
            <a:r>
              <a:rPr lang="en-US" sz="2000" dirty="0">
                <a:ea typeface="ＭＳ Ｐゴシック" charset="0"/>
              </a:rPr>
              <a:t>implements link, physical layer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attaches into host’s system buses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combination of hardware, software, firmware</a:t>
            </a:r>
          </a:p>
          <a:p>
            <a:pPr lvl="1"/>
            <a:endParaRPr lang="en-US" sz="2000" dirty="0">
              <a:ea typeface="ＭＳ Ｐゴシック" charset="0"/>
            </a:endParaRPr>
          </a:p>
        </p:txBody>
      </p:sp>
      <p:sp>
        <p:nvSpPr>
          <p:cNvPr id="27655" name="Rectangle 42"/>
          <p:cNvSpPr>
            <a:spLocks noChangeArrowheads="1"/>
          </p:cNvSpPr>
          <p:nvPr/>
        </p:nvSpPr>
        <p:spPr bwMode="auto">
          <a:xfrm>
            <a:off x="6129338" y="2614613"/>
            <a:ext cx="1836737" cy="2401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56" name="Rectangle 44"/>
          <p:cNvSpPr>
            <a:spLocks noChangeArrowheads="1"/>
          </p:cNvSpPr>
          <p:nvPr/>
        </p:nvSpPr>
        <p:spPr bwMode="auto">
          <a:xfrm>
            <a:off x="6578600" y="4552950"/>
            <a:ext cx="666750" cy="2825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57" name="Rectangle 45"/>
          <p:cNvSpPr>
            <a:spLocks noChangeArrowheads="1"/>
          </p:cNvSpPr>
          <p:nvPr/>
        </p:nvSpPr>
        <p:spPr bwMode="auto">
          <a:xfrm>
            <a:off x="6578600" y="3965575"/>
            <a:ext cx="657225" cy="519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200" i="0" dirty="0">
                <a:latin typeface="Calibri"/>
              </a:rPr>
              <a:t>controller</a:t>
            </a:r>
          </a:p>
        </p:txBody>
      </p:sp>
      <p:sp>
        <p:nvSpPr>
          <p:cNvPr id="27658" name="Text Box 46"/>
          <p:cNvSpPr txBox="1">
            <a:spLocks noChangeArrowheads="1"/>
          </p:cNvSpPr>
          <p:nvPr/>
        </p:nvSpPr>
        <p:spPr bwMode="auto">
          <a:xfrm>
            <a:off x="6412966" y="4562475"/>
            <a:ext cx="9805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i="0" dirty="0">
                <a:latin typeface="Calibri"/>
              </a:rPr>
              <a:t>physical</a:t>
            </a:r>
          </a:p>
          <a:p>
            <a:pPr algn="ctr" eaLnBrk="1" hangingPunct="1"/>
            <a:r>
              <a:rPr lang="en-US" sz="1200" i="0" dirty="0">
                <a:latin typeface="Calibri"/>
              </a:rPr>
              <a:t>transmission</a:t>
            </a:r>
          </a:p>
        </p:txBody>
      </p:sp>
      <p:sp>
        <p:nvSpPr>
          <p:cNvPr id="27659" name="Freeform 47"/>
          <p:cNvSpPr>
            <a:spLocks/>
          </p:cNvSpPr>
          <p:nvPr/>
        </p:nvSpPr>
        <p:spPr bwMode="auto">
          <a:xfrm>
            <a:off x="6630988" y="3484563"/>
            <a:ext cx="200025" cy="460375"/>
          </a:xfrm>
          <a:custGeom>
            <a:avLst/>
            <a:gdLst>
              <a:gd name="T0" fmla="*/ 0 w 361"/>
              <a:gd name="T1" fmla="*/ 0 h 478"/>
              <a:gd name="T2" fmla="*/ 0 w 361"/>
              <a:gd name="T3" fmla="*/ 2147483647 h 478"/>
              <a:gd name="T4" fmla="*/ 2147483647 w 361"/>
              <a:gd name="T5" fmla="*/ 2147483647 h 478"/>
              <a:gd name="T6" fmla="*/ 2147483647 w 361"/>
              <a:gd name="T7" fmla="*/ 2147483647 h 478"/>
              <a:gd name="T8" fmla="*/ 0 60000 65536"/>
              <a:gd name="T9" fmla="*/ 0 60000 65536"/>
              <a:gd name="T10" fmla="*/ 0 60000 65536"/>
              <a:gd name="T11" fmla="*/ 0 60000 65536"/>
              <a:gd name="T12" fmla="*/ 0 w 361"/>
              <a:gd name="T13" fmla="*/ 0 h 478"/>
              <a:gd name="T14" fmla="*/ 361 w 361"/>
              <a:gd name="T15" fmla="*/ 478 h 4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1" h="478">
                <a:moveTo>
                  <a:pt x="0" y="0"/>
                </a:moveTo>
                <a:lnTo>
                  <a:pt x="0" y="230"/>
                </a:lnTo>
                <a:lnTo>
                  <a:pt x="361" y="230"/>
                </a:lnTo>
                <a:lnTo>
                  <a:pt x="359" y="478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0" name="Line 48"/>
          <p:cNvSpPr>
            <a:spLocks noChangeShapeType="1"/>
          </p:cNvSpPr>
          <p:nvPr/>
        </p:nvSpPr>
        <p:spPr bwMode="auto">
          <a:xfrm>
            <a:off x="6496050" y="3657600"/>
            <a:ext cx="1358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1" name="Line 49"/>
          <p:cNvSpPr>
            <a:spLocks noChangeShapeType="1"/>
          </p:cNvSpPr>
          <p:nvPr/>
        </p:nvSpPr>
        <p:spPr bwMode="auto">
          <a:xfrm flipV="1">
            <a:off x="6891338" y="3665538"/>
            <a:ext cx="0" cy="300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2" name="Rectangle 50"/>
          <p:cNvSpPr>
            <a:spLocks noChangeArrowheads="1"/>
          </p:cNvSpPr>
          <p:nvPr/>
        </p:nvSpPr>
        <p:spPr bwMode="auto">
          <a:xfrm>
            <a:off x="6384925" y="2967038"/>
            <a:ext cx="657225" cy="51911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200" i="0" dirty="0" err="1">
                <a:latin typeface="Calibri"/>
              </a:rPr>
              <a:t>cpu</a:t>
            </a:r>
            <a:endParaRPr lang="en-US" sz="1200" i="0" dirty="0">
              <a:latin typeface="Calibri"/>
            </a:endParaRPr>
          </a:p>
        </p:txBody>
      </p:sp>
      <p:sp>
        <p:nvSpPr>
          <p:cNvPr id="27663" name="Rectangle 51"/>
          <p:cNvSpPr>
            <a:spLocks noChangeArrowheads="1"/>
          </p:cNvSpPr>
          <p:nvPr/>
        </p:nvSpPr>
        <p:spPr bwMode="auto">
          <a:xfrm>
            <a:off x="7204075" y="2968625"/>
            <a:ext cx="657225" cy="519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200" i="0" dirty="0">
                <a:latin typeface="Calibri"/>
              </a:rPr>
              <a:t>memory</a:t>
            </a:r>
          </a:p>
        </p:txBody>
      </p:sp>
      <p:sp>
        <p:nvSpPr>
          <p:cNvPr id="27664" name="Line 52"/>
          <p:cNvSpPr>
            <a:spLocks noChangeShapeType="1"/>
          </p:cNvSpPr>
          <p:nvPr/>
        </p:nvSpPr>
        <p:spPr bwMode="auto">
          <a:xfrm flipH="1" flipV="1">
            <a:off x="6688138" y="3487738"/>
            <a:ext cx="1587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5" name="Line 53"/>
          <p:cNvSpPr>
            <a:spLocks noChangeShapeType="1"/>
          </p:cNvSpPr>
          <p:nvPr/>
        </p:nvSpPr>
        <p:spPr bwMode="auto">
          <a:xfrm flipH="1" flipV="1">
            <a:off x="7561263" y="3489325"/>
            <a:ext cx="1587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6" name="Text Box 54"/>
          <p:cNvSpPr txBox="1">
            <a:spLocks noChangeArrowheads="1"/>
          </p:cNvSpPr>
          <p:nvPr/>
        </p:nvSpPr>
        <p:spPr bwMode="auto">
          <a:xfrm>
            <a:off x="8008938" y="3786188"/>
            <a:ext cx="8160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Calibri"/>
              </a:rPr>
              <a:t>host </a:t>
            </a:r>
          </a:p>
          <a:p>
            <a:pPr eaLnBrk="1" hangingPunct="1"/>
            <a:r>
              <a:rPr lang="en-US" sz="1200" dirty="0">
                <a:latin typeface="Calibri"/>
              </a:rPr>
              <a:t>bus </a:t>
            </a:r>
          </a:p>
          <a:p>
            <a:pPr eaLnBrk="1" hangingPunct="1"/>
            <a:r>
              <a:rPr lang="en-US" sz="1200" dirty="0">
                <a:latin typeface="Calibri"/>
              </a:rPr>
              <a:t>(e.g., PCI)</a:t>
            </a:r>
          </a:p>
        </p:txBody>
      </p:sp>
      <p:sp>
        <p:nvSpPr>
          <p:cNvPr id="27667" name="Line 55"/>
          <p:cNvSpPr>
            <a:spLocks noChangeShapeType="1"/>
          </p:cNvSpPr>
          <p:nvPr/>
        </p:nvSpPr>
        <p:spPr bwMode="auto">
          <a:xfrm flipH="1">
            <a:off x="6891338" y="4273550"/>
            <a:ext cx="12700" cy="339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8" name="Line 56"/>
          <p:cNvSpPr>
            <a:spLocks noChangeShapeType="1"/>
          </p:cNvSpPr>
          <p:nvPr/>
        </p:nvSpPr>
        <p:spPr bwMode="auto">
          <a:xfrm>
            <a:off x="6889750" y="4806950"/>
            <a:ext cx="0" cy="3667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9" name="Line 57"/>
          <p:cNvSpPr>
            <a:spLocks noChangeShapeType="1"/>
          </p:cNvSpPr>
          <p:nvPr/>
        </p:nvSpPr>
        <p:spPr bwMode="auto">
          <a:xfrm flipH="1" flipV="1">
            <a:off x="7686675" y="3662363"/>
            <a:ext cx="382588" cy="268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70" name="Text Box 58"/>
          <p:cNvSpPr txBox="1">
            <a:spLocks noChangeArrowheads="1"/>
          </p:cNvSpPr>
          <p:nvPr/>
        </p:nvSpPr>
        <p:spPr bwMode="auto">
          <a:xfrm>
            <a:off x="7296150" y="5356225"/>
            <a:ext cx="12659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Calibri"/>
              </a:rPr>
              <a:t>network adapter</a:t>
            </a:r>
          </a:p>
          <a:p>
            <a:pPr eaLnBrk="1" hangingPunct="1"/>
            <a:r>
              <a:rPr lang="en-US" sz="1200" dirty="0">
                <a:latin typeface="Calibri"/>
              </a:rPr>
              <a:t>card</a:t>
            </a:r>
          </a:p>
        </p:txBody>
      </p:sp>
      <p:sp>
        <p:nvSpPr>
          <p:cNvPr id="27671" name="Line 59"/>
          <p:cNvSpPr>
            <a:spLocks noChangeShapeType="1"/>
          </p:cNvSpPr>
          <p:nvPr/>
        </p:nvSpPr>
        <p:spPr bwMode="auto">
          <a:xfrm flipH="1" flipV="1">
            <a:off x="7504113" y="4679950"/>
            <a:ext cx="271462" cy="750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72" name="Text Box 60"/>
          <p:cNvSpPr txBox="1">
            <a:spLocks noChangeArrowheads="1"/>
          </p:cNvSpPr>
          <p:nvPr/>
        </p:nvSpPr>
        <p:spPr bwMode="auto">
          <a:xfrm>
            <a:off x="6889750" y="2287588"/>
            <a:ext cx="11520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Calibri"/>
              </a:rPr>
              <a:t>host schematic</a:t>
            </a:r>
          </a:p>
        </p:txBody>
      </p:sp>
      <p:sp>
        <p:nvSpPr>
          <p:cNvPr id="27673" name="Rectangle 43"/>
          <p:cNvSpPr>
            <a:spLocks noChangeArrowheads="1"/>
          </p:cNvSpPr>
          <p:nvPr/>
        </p:nvSpPr>
        <p:spPr bwMode="auto">
          <a:xfrm>
            <a:off x="6351588" y="3854450"/>
            <a:ext cx="1122362" cy="108267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2" name="Group 84"/>
          <p:cNvGrpSpPr>
            <a:grpSpLocks/>
          </p:cNvGrpSpPr>
          <p:nvPr/>
        </p:nvGrpSpPr>
        <p:grpSpPr bwMode="auto">
          <a:xfrm>
            <a:off x="5097463" y="2743200"/>
            <a:ext cx="1460500" cy="2065338"/>
            <a:chOff x="2695" y="1728"/>
            <a:chExt cx="920" cy="1301"/>
          </a:xfrm>
        </p:grpSpPr>
        <p:sp>
          <p:nvSpPr>
            <p:cNvPr id="27677" name="Freeform 62"/>
            <p:cNvSpPr>
              <a:spLocks/>
            </p:cNvSpPr>
            <p:nvPr/>
          </p:nvSpPr>
          <p:spPr bwMode="auto">
            <a:xfrm>
              <a:off x="3225" y="2509"/>
              <a:ext cx="390" cy="520"/>
            </a:xfrm>
            <a:custGeom>
              <a:avLst/>
              <a:gdLst>
                <a:gd name="T0" fmla="*/ 390 w 390"/>
                <a:gd name="T1" fmla="*/ 0 h 520"/>
                <a:gd name="T2" fmla="*/ 0 w 390"/>
                <a:gd name="T3" fmla="*/ 221 h 520"/>
                <a:gd name="T4" fmla="*/ 3 w 390"/>
                <a:gd name="T5" fmla="*/ 433 h 520"/>
                <a:gd name="T6" fmla="*/ 388 w 390"/>
                <a:gd name="T7" fmla="*/ 520 h 520"/>
                <a:gd name="T8" fmla="*/ 390 w 390"/>
                <a:gd name="T9" fmla="*/ 0 h 5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0"/>
                <a:gd name="T16" fmla="*/ 0 h 520"/>
                <a:gd name="T17" fmla="*/ 390 w 390"/>
                <a:gd name="T18" fmla="*/ 520 h 5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0" h="520">
                  <a:moveTo>
                    <a:pt x="390" y="0"/>
                  </a:moveTo>
                  <a:lnTo>
                    <a:pt x="0" y="221"/>
                  </a:lnTo>
                  <a:lnTo>
                    <a:pt x="3" y="433"/>
                  </a:lnTo>
                  <a:lnTo>
                    <a:pt x="388" y="520"/>
                  </a:lnTo>
                  <a:lnTo>
                    <a:pt x="39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78" name="Freeform 63"/>
            <p:cNvSpPr>
              <a:spLocks/>
            </p:cNvSpPr>
            <p:nvPr/>
          </p:nvSpPr>
          <p:spPr bwMode="auto">
            <a:xfrm>
              <a:off x="3222" y="1767"/>
              <a:ext cx="275" cy="443"/>
            </a:xfrm>
            <a:custGeom>
              <a:avLst/>
              <a:gdLst>
                <a:gd name="T0" fmla="*/ 264 w 275"/>
                <a:gd name="T1" fmla="*/ 108 h 443"/>
                <a:gd name="T2" fmla="*/ 0 w 275"/>
                <a:gd name="T3" fmla="*/ 0 h 443"/>
                <a:gd name="T4" fmla="*/ 2 w 275"/>
                <a:gd name="T5" fmla="*/ 443 h 443"/>
                <a:gd name="T6" fmla="*/ 275 w 275"/>
                <a:gd name="T7" fmla="*/ 412 h 443"/>
                <a:gd name="T8" fmla="*/ 264 w 275"/>
                <a:gd name="T9" fmla="*/ 108 h 4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5"/>
                <a:gd name="T16" fmla="*/ 0 h 443"/>
                <a:gd name="T17" fmla="*/ 275 w 275"/>
                <a:gd name="T18" fmla="*/ 443 h 4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5" h="443">
                  <a:moveTo>
                    <a:pt x="264" y="108"/>
                  </a:moveTo>
                  <a:lnTo>
                    <a:pt x="0" y="0"/>
                  </a:lnTo>
                  <a:lnTo>
                    <a:pt x="2" y="443"/>
                  </a:lnTo>
                  <a:lnTo>
                    <a:pt x="275" y="412"/>
                  </a:lnTo>
                  <a:lnTo>
                    <a:pt x="264" y="108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79" name="Rectangle 64"/>
            <p:cNvSpPr>
              <a:spLocks noChangeArrowheads="1"/>
            </p:cNvSpPr>
            <p:nvPr/>
          </p:nvSpPr>
          <p:spPr bwMode="auto">
            <a:xfrm>
              <a:off x="2737" y="1775"/>
              <a:ext cx="489" cy="52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0" name="Text Box 65"/>
            <p:cNvSpPr txBox="1">
              <a:spLocks noChangeArrowheads="1"/>
            </p:cNvSpPr>
            <p:nvPr/>
          </p:nvSpPr>
          <p:spPr bwMode="auto">
            <a:xfrm>
              <a:off x="2702" y="1728"/>
              <a:ext cx="553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i="0" dirty="0">
                  <a:latin typeface="Calibri"/>
                </a:rPr>
                <a:t>application</a:t>
              </a:r>
            </a:p>
            <a:p>
              <a:pPr algn="ctr" eaLnBrk="1" hangingPunct="1"/>
              <a:r>
                <a:rPr lang="en-US" sz="1200" i="0" dirty="0">
                  <a:latin typeface="Calibri"/>
                </a:rPr>
                <a:t>transport</a:t>
              </a:r>
            </a:p>
            <a:p>
              <a:pPr algn="ctr" eaLnBrk="1" hangingPunct="1"/>
              <a:r>
                <a:rPr lang="en-US" sz="1200" i="0" dirty="0">
                  <a:latin typeface="Calibri"/>
                </a:rPr>
                <a:t>network</a:t>
              </a:r>
            </a:p>
            <a:p>
              <a:pPr algn="ctr" eaLnBrk="1" hangingPunct="1"/>
              <a:r>
                <a:rPr lang="en-US" sz="1200" i="0" dirty="0">
                  <a:latin typeface="Calibri"/>
                </a:rPr>
                <a:t>link</a:t>
              </a:r>
            </a:p>
          </p:txBody>
        </p:sp>
        <p:sp>
          <p:nvSpPr>
            <p:cNvPr id="27681" name="Line 66"/>
            <p:cNvSpPr>
              <a:spLocks noChangeShapeType="1"/>
            </p:cNvSpPr>
            <p:nvPr/>
          </p:nvSpPr>
          <p:spPr bwMode="auto">
            <a:xfrm>
              <a:off x="2737" y="1886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2" name="Line 67"/>
            <p:cNvSpPr>
              <a:spLocks noChangeShapeType="1"/>
            </p:cNvSpPr>
            <p:nvPr/>
          </p:nvSpPr>
          <p:spPr bwMode="auto">
            <a:xfrm>
              <a:off x="2737" y="1991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3" name="Line 68"/>
            <p:cNvSpPr>
              <a:spLocks noChangeShapeType="1"/>
            </p:cNvSpPr>
            <p:nvPr/>
          </p:nvSpPr>
          <p:spPr bwMode="auto">
            <a:xfrm>
              <a:off x="2735" y="2098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4" name="Line 69"/>
            <p:cNvSpPr>
              <a:spLocks noChangeShapeType="1"/>
            </p:cNvSpPr>
            <p:nvPr/>
          </p:nvSpPr>
          <p:spPr bwMode="auto">
            <a:xfrm>
              <a:off x="2738" y="2206"/>
              <a:ext cx="48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5" name="Rectangle 70"/>
            <p:cNvSpPr>
              <a:spLocks noChangeArrowheads="1"/>
            </p:cNvSpPr>
            <p:nvPr/>
          </p:nvSpPr>
          <p:spPr bwMode="auto">
            <a:xfrm>
              <a:off x="2695" y="2212"/>
              <a:ext cx="552" cy="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6" name="Line 71"/>
            <p:cNvSpPr>
              <a:spLocks noChangeShapeType="1"/>
            </p:cNvSpPr>
            <p:nvPr/>
          </p:nvSpPr>
          <p:spPr bwMode="auto">
            <a:xfrm>
              <a:off x="2738" y="2224"/>
              <a:ext cx="0" cy="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7" name="Line 72"/>
            <p:cNvSpPr>
              <a:spLocks noChangeShapeType="1"/>
            </p:cNvSpPr>
            <p:nvPr/>
          </p:nvSpPr>
          <p:spPr bwMode="auto">
            <a:xfrm>
              <a:off x="3225" y="2218"/>
              <a:ext cx="0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8" name="Rectangle 73"/>
            <p:cNvSpPr>
              <a:spLocks noChangeArrowheads="1"/>
            </p:cNvSpPr>
            <p:nvPr/>
          </p:nvSpPr>
          <p:spPr bwMode="auto">
            <a:xfrm>
              <a:off x="2737" y="2415"/>
              <a:ext cx="489" cy="5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9" name="Text Box 74"/>
            <p:cNvSpPr txBox="1">
              <a:spLocks noChangeArrowheads="1"/>
            </p:cNvSpPr>
            <p:nvPr/>
          </p:nvSpPr>
          <p:spPr bwMode="auto">
            <a:xfrm>
              <a:off x="2762" y="2345"/>
              <a:ext cx="432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sz="1200" i="0" dirty="0">
                <a:latin typeface="Calibri"/>
              </a:endParaRPr>
            </a:p>
            <a:p>
              <a:pPr algn="ctr" eaLnBrk="1" hangingPunct="1"/>
              <a:endParaRPr lang="en-US" sz="1200" i="0" dirty="0">
                <a:latin typeface="Calibri"/>
              </a:endParaRPr>
            </a:p>
            <a:p>
              <a:pPr algn="ctr" eaLnBrk="1" hangingPunct="1"/>
              <a:endParaRPr lang="en-US" sz="1200" i="0" dirty="0">
                <a:latin typeface="Calibri"/>
              </a:endParaRPr>
            </a:p>
            <a:p>
              <a:pPr algn="ctr" eaLnBrk="1" hangingPunct="1"/>
              <a:r>
                <a:rPr lang="en-US" sz="1200" i="0" dirty="0">
                  <a:latin typeface="Calibri"/>
                </a:rPr>
                <a:t>link</a:t>
              </a:r>
            </a:p>
            <a:p>
              <a:pPr algn="ctr" eaLnBrk="1" hangingPunct="1"/>
              <a:r>
                <a:rPr lang="en-US" sz="1200" i="0" dirty="0">
                  <a:latin typeface="Calibri"/>
                </a:rPr>
                <a:t>physical</a:t>
              </a:r>
            </a:p>
          </p:txBody>
        </p:sp>
        <p:sp>
          <p:nvSpPr>
            <p:cNvPr id="27690" name="Line 75"/>
            <p:cNvSpPr>
              <a:spLocks noChangeShapeType="1"/>
            </p:cNvSpPr>
            <p:nvPr/>
          </p:nvSpPr>
          <p:spPr bwMode="auto">
            <a:xfrm>
              <a:off x="2737" y="2526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1" name="Line 76"/>
            <p:cNvSpPr>
              <a:spLocks noChangeShapeType="1"/>
            </p:cNvSpPr>
            <p:nvPr/>
          </p:nvSpPr>
          <p:spPr bwMode="auto">
            <a:xfrm>
              <a:off x="2737" y="2632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2" name="Line 77"/>
            <p:cNvSpPr>
              <a:spLocks noChangeShapeType="1"/>
            </p:cNvSpPr>
            <p:nvPr/>
          </p:nvSpPr>
          <p:spPr bwMode="auto">
            <a:xfrm>
              <a:off x="2735" y="2721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3" name="Line 78"/>
            <p:cNvSpPr>
              <a:spLocks noChangeShapeType="1"/>
            </p:cNvSpPr>
            <p:nvPr/>
          </p:nvSpPr>
          <p:spPr bwMode="auto">
            <a:xfrm>
              <a:off x="2733" y="2836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4" name="Rectangle 79"/>
            <p:cNvSpPr>
              <a:spLocks noChangeArrowheads="1"/>
            </p:cNvSpPr>
            <p:nvPr/>
          </p:nvSpPr>
          <p:spPr bwMode="auto">
            <a:xfrm>
              <a:off x="2719" y="2390"/>
              <a:ext cx="518" cy="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5" name="Line 80"/>
            <p:cNvSpPr>
              <a:spLocks noChangeShapeType="1"/>
            </p:cNvSpPr>
            <p:nvPr/>
          </p:nvSpPr>
          <p:spPr bwMode="auto">
            <a:xfrm>
              <a:off x="2737" y="2614"/>
              <a:ext cx="0" cy="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6" name="Line 81"/>
            <p:cNvSpPr>
              <a:spLocks noChangeShapeType="1"/>
            </p:cNvSpPr>
            <p:nvPr/>
          </p:nvSpPr>
          <p:spPr bwMode="auto">
            <a:xfrm>
              <a:off x="3226" y="2614"/>
              <a:ext cx="0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7" name="Rectangle 82"/>
            <p:cNvSpPr>
              <a:spLocks noChangeArrowheads="1"/>
            </p:cNvSpPr>
            <p:nvPr/>
          </p:nvSpPr>
          <p:spPr bwMode="auto">
            <a:xfrm>
              <a:off x="2736" y="1778"/>
              <a:ext cx="490" cy="431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8" name="Rectangle 83"/>
            <p:cNvSpPr>
              <a:spLocks noChangeArrowheads="1"/>
            </p:cNvSpPr>
            <p:nvPr/>
          </p:nvSpPr>
          <p:spPr bwMode="auto">
            <a:xfrm>
              <a:off x="2733" y="2721"/>
              <a:ext cx="489" cy="21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7467600" y="1854200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104" name="Clip" r:id="rId5" imgW="1305000" imgH="1085760" progId="MS_ClipArt_Gallery.2">
                  <p:embed/>
                </p:oleObj>
              </mc:Choice>
              <mc:Fallback>
                <p:oleObj name="Clip" r:id="rId5" imgW="1305000" imgH="1085760" progId="MS_ClipArt_Gallery.2">
                  <p:embed/>
                  <p:pic>
                    <p:nvPicPr>
                      <p:cNvPr id="276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1854200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75" name="Picture 8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5173663"/>
            <a:ext cx="1350963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6" name="Picture 8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5453063"/>
            <a:ext cx="11430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9610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DB1F0E4-4E3A-1642-8D70-51B97A77489E}" type="slidenum">
              <a:rPr lang="en-US" sz="1200" i="0" smtClean="0">
                <a:latin typeface="Calibri"/>
                <a:cs typeface="Calibri"/>
              </a:rPr>
              <a:pPr/>
              <a:t>57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Adaptors Communicating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5450" y="4275137"/>
            <a:ext cx="4067175" cy="232780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sending side:</a:t>
            </a:r>
          </a:p>
          <a:p>
            <a:pPr lvl="1"/>
            <a:r>
              <a:rPr lang="en-US" sz="2000" dirty="0">
                <a:ea typeface="ＭＳ Ｐゴシック" charset="0"/>
              </a:rPr>
              <a:t>encapsulates datagram in frame</a:t>
            </a:r>
          </a:p>
          <a:p>
            <a:pPr lvl="1"/>
            <a:r>
              <a:rPr lang="en-US" sz="2000" dirty="0">
                <a:ea typeface="ＭＳ Ｐゴシック" charset="0"/>
              </a:rPr>
              <a:t>encodes data for the physical layer</a:t>
            </a:r>
          </a:p>
          <a:p>
            <a:pPr lvl="1"/>
            <a:r>
              <a:rPr lang="en-US" sz="2000" dirty="0">
                <a:ea typeface="ＭＳ Ｐゴシック" charset="0"/>
              </a:rPr>
              <a:t>adds error checking bits, provide reliability, flow control, etc.</a:t>
            </a:r>
          </a:p>
        </p:txBody>
      </p:sp>
      <p:sp>
        <p:nvSpPr>
          <p:cNvPr id="2970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08500" y="4273550"/>
            <a:ext cx="4090988" cy="232939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receiving side</a:t>
            </a:r>
          </a:p>
          <a:p>
            <a:pPr lvl="1"/>
            <a:r>
              <a:rPr lang="en-US" sz="2000" dirty="0">
                <a:ea typeface="ＭＳ Ｐゴシック" charset="0"/>
              </a:rPr>
              <a:t>decodes data from the physical layer</a:t>
            </a:r>
          </a:p>
          <a:p>
            <a:pPr lvl="1"/>
            <a:r>
              <a:rPr lang="en-US" sz="2000" dirty="0">
                <a:ea typeface="ＭＳ Ｐゴシック" charset="0"/>
              </a:rPr>
              <a:t>looks for errors, provide reliability, flow control, </a:t>
            </a:r>
            <a:r>
              <a:rPr lang="en-US" sz="2000" dirty="0" err="1">
                <a:ea typeface="ＭＳ Ｐゴシック" charset="0"/>
              </a:rPr>
              <a:t>etc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extracts datagram, passes to upper layer at receiving side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9703" name="Rectangle 27"/>
          <p:cNvSpPr>
            <a:spLocks noChangeArrowheads="1"/>
          </p:cNvSpPr>
          <p:nvPr/>
        </p:nvSpPr>
        <p:spPr bwMode="auto">
          <a:xfrm>
            <a:off x="4113213" y="3394075"/>
            <a:ext cx="1444625" cy="2127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04" name="Rectangle 28"/>
          <p:cNvSpPr>
            <a:spLocks noChangeArrowheads="1"/>
          </p:cNvSpPr>
          <p:nvPr/>
        </p:nvSpPr>
        <p:spPr bwMode="auto">
          <a:xfrm>
            <a:off x="1957388" y="1373188"/>
            <a:ext cx="1944687" cy="1770062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05" name="Line 29"/>
          <p:cNvSpPr>
            <a:spLocks noChangeShapeType="1"/>
          </p:cNvSpPr>
          <p:nvPr/>
        </p:nvSpPr>
        <p:spPr bwMode="auto">
          <a:xfrm>
            <a:off x="2052638" y="1892300"/>
            <a:ext cx="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06" name="Rectangle 30"/>
          <p:cNvSpPr>
            <a:spLocks noChangeArrowheads="1"/>
          </p:cNvSpPr>
          <p:nvPr/>
        </p:nvSpPr>
        <p:spPr bwMode="auto">
          <a:xfrm>
            <a:off x="2193925" y="2212975"/>
            <a:ext cx="1187450" cy="866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07" name="Rectangle 31"/>
          <p:cNvSpPr>
            <a:spLocks noChangeArrowheads="1"/>
          </p:cNvSpPr>
          <p:nvPr/>
        </p:nvSpPr>
        <p:spPr bwMode="auto">
          <a:xfrm>
            <a:off x="2435225" y="2773363"/>
            <a:ext cx="704850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08" name="Rectangle 32"/>
          <p:cNvSpPr>
            <a:spLocks noChangeArrowheads="1"/>
          </p:cNvSpPr>
          <p:nvPr/>
        </p:nvSpPr>
        <p:spPr bwMode="auto">
          <a:xfrm>
            <a:off x="2435225" y="2301875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200" i="0" dirty="0">
                <a:latin typeface="Calibri"/>
              </a:rPr>
              <a:t>controller</a:t>
            </a:r>
          </a:p>
        </p:txBody>
      </p:sp>
      <p:sp>
        <p:nvSpPr>
          <p:cNvPr id="29709" name="Line 33"/>
          <p:cNvSpPr>
            <a:spLocks noChangeShapeType="1"/>
          </p:cNvSpPr>
          <p:nvPr/>
        </p:nvSpPr>
        <p:spPr bwMode="auto">
          <a:xfrm>
            <a:off x="2346325" y="2055813"/>
            <a:ext cx="1438275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0" name="Line 34"/>
          <p:cNvSpPr>
            <a:spLocks noChangeShapeType="1"/>
          </p:cNvSpPr>
          <p:nvPr/>
        </p:nvSpPr>
        <p:spPr bwMode="auto">
          <a:xfrm flipV="1">
            <a:off x="2763838" y="2062163"/>
            <a:ext cx="0" cy="239712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1" name="Rectangle 35"/>
          <p:cNvSpPr>
            <a:spLocks noChangeArrowheads="1"/>
          </p:cNvSpPr>
          <p:nvPr/>
        </p:nvSpPr>
        <p:spPr bwMode="auto">
          <a:xfrm>
            <a:off x="2228850" y="1501775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400" i="0" dirty="0">
              <a:latin typeface="Calibri"/>
            </a:endParaRPr>
          </a:p>
        </p:txBody>
      </p:sp>
      <p:sp>
        <p:nvSpPr>
          <p:cNvPr id="29712" name="Rectangle 36"/>
          <p:cNvSpPr>
            <a:spLocks noChangeArrowheads="1"/>
          </p:cNvSpPr>
          <p:nvPr/>
        </p:nvSpPr>
        <p:spPr bwMode="auto">
          <a:xfrm>
            <a:off x="3095625" y="1503363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400" i="0" dirty="0">
              <a:latin typeface="Calibri"/>
            </a:endParaRPr>
          </a:p>
        </p:txBody>
      </p:sp>
      <p:sp>
        <p:nvSpPr>
          <p:cNvPr id="29713" name="Line 37"/>
          <p:cNvSpPr>
            <a:spLocks noChangeShapeType="1"/>
          </p:cNvSpPr>
          <p:nvPr/>
        </p:nvSpPr>
        <p:spPr bwMode="auto">
          <a:xfrm flipH="1" flipV="1">
            <a:off x="2551113" y="1917700"/>
            <a:ext cx="1587" cy="138113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4" name="Line 38"/>
          <p:cNvSpPr>
            <a:spLocks noChangeShapeType="1"/>
          </p:cNvSpPr>
          <p:nvPr/>
        </p:nvSpPr>
        <p:spPr bwMode="auto">
          <a:xfrm flipH="1" flipV="1">
            <a:off x="3475038" y="1920875"/>
            <a:ext cx="0" cy="136525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5" name="Rectangle 39"/>
          <p:cNvSpPr>
            <a:spLocks noChangeArrowheads="1"/>
          </p:cNvSpPr>
          <p:nvPr/>
        </p:nvSpPr>
        <p:spPr bwMode="auto">
          <a:xfrm>
            <a:off x="5832475" y="1430338"/>
            <a:ext cx="1944688" cy="1731962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6" name="Rectangle 40"/>
          <p:cNvSpPr>
            <a:spLocks noChangeArrowheads="1"/>
          </p:cNvSpPr>
          <p:nvPr/>
        </p:nvSpPr>
        <p:spPr bwMode="auto">
          <a:xfrm>
            <a:off x="6069013" y="2232025"/>
            <a:ext cx="1187450" cy="866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7" name="Rectangle 41"/>
          <p:cNvSpPr>
            <a:spLocks noChangeArrowheads="1"/>
          </p:cNvSpPr>
          <p:nvPr/>
        </p:nvSpPr>
        <p:spPr bwMode="auto">
          <a:xfrm>
            <a:off x="6310313" y="2792413"/>
            <a:ext cx="703262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8" name="Rectangle 42"/>
          <p:cNvSpPr>
            <a:spLocks noChangeArrowheads="1"/>
          </p:cNvSpPr>
          <p:nvPr/>
        </p:nvSpPr>
        <p:spPr bwMode="auto">
          <a:xfrm>
            <a:off x="6310313" y="2320925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200" i="0" dirty="0">
                <a:latin typeface="Calibri"/>
              </a:rPr>
              <a:t>controller</a:t>
            </a:r>
          </a:p>
        </p:txBody>
      </p:sp>
      <p:sp>
        <p:nvSpPr>
          <p:cNvPr id="29719" name="Line 43"/>
          <p:cNvSpPr>
            <a:spLocks noChangeShapeType="1"/>
          </p:cNvSpPr>
          <p:nvPr/>
        </p:nvSpPr>
        <p:spPr bwMode="auto">
          <a:xfrm>
            <a:off x="6221413" y="2074863"/>
            <a:ext cx="1438275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20" name="Line 44"/>
          <p:cNvSpPr>
            <a:spLocks noChangeShapeType="1"/>
          </p:cNvSpPr>
          <p:nvPr/>
        </p:nvSpPr>
        <p:spPr bwMode="auto">
          <a:xfrm flipV="1">
            <a:off x="6638925" y="2081213"/>
            <a:ext cx="0" cy="239712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21" name="Rectangle 45"/>
          <p:cNvSpPr>
            <a:spLocks noChangeArrowheads="1"/>
          </p:cNvSpPr>
          <p:nvPr/>
        </p:nvSpPr>
        <p:spPr bwMode="auto">
          <a:xfrm>
            <a:off x="6103938" y="1520825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400" i="0" dirty="0">
              <a:latin typeface="Calibri"/>
            </a:endParaRPr>
          </a:p>
        </p:txBody>
      </p:sp>
      <p:sp>
        <p:nvSpPr>
          <p:cNvPr id="29722" name="Rectangle 46"/>
          <p:cNvSpPr>
            <a:spLocks noChangeArrowheads="1"/>
          </p:cNvSpPr>
          <p:nvPr/>
        </p:nvSpPr>
        <p:spPr bwMode="auto">
          <a:xfrm>
            <a:off x="6970713" y="1522413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400" i="0" dirty="0">
              <a:latin typeface="Calibri"/>
            </a:endParaRPr>
          </a:p>
        </p:txBody>
      </p:sp>
      <p:sp>
        <p:nvSpPr>
          <p:cNvPr id="29723" name="Line 47"/>
          <p:cNvSpPr>
            <a:spLocks noChangeShapeType="1"/>
          </p:cNvSpPr>
          <p:nvPr/>
        </p:nvSpPr>
        <p:spPr bwMode="auto">
          <a:xfrm flipH="1" flipV="1">
            <a:off x="6426200" y="1936750"/>
            <a:ext cx="1588" cy="138113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24" name="Line 48"/>
          <p:cNvSpPr>
            <a:spLocks noChangeShapeType="1"/>
          </p:cNvSpPr>
          <p:nvPr/>
        </p:nvSpPr>
        <p:spPr bwMode="auto">
          <a:xfrm flipH="1" flipV="1">
            <a:off x="7350125" y="1939925"/>
            <a:ext cx="0" cy="136525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25" name="Text Box 49"/>
          <p:cNvSpPr txBox="1">
            <a:spLocks noChangeArrowheads="1"/>
          </p:cNvSpPr>
          <p:nvPr/>
        </p:nvSpPr>
        <p:spPr bwMode="auto">
          <a:xfrm>
            <a:off x="1935163" y="3059113"/>
            <a:ext cx="12861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Calibri"/>
              </a:rPr>
              <a:t>sending host</a:t>
            </a:r>
          </a:p>
        </p:txBody>
      </p:sp>
      <p:sp>
        <p:nvSpPr>
          <p:cNvPr id="29726" name="Text Box 50"/>
          <p:cNvSpPr txBox="1">
            <a:spLocks noChangeArrowheads="1"/>
          </p:cNvSpPr>
          <p:nvPr/>
        </p:nvSpPr>
        <p:spPr bwMode="auto">
          <a:xfrm>
            <a:off x="5727700" y="3057525"/>
            <a:ext cx="13875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Calibri"/>
              </a:rPr>
              <a:t>receiving host</a:t>
            </a:r>
          </a:p>
        </p:txBody>
      </p:sp>
      <p:sp>
        <p:nvSpPr>
          <p:cNvPr id="29727" name="Rectangle 51"/>
          <p:cNvSpPr>
            <a:spLocks noChangeArrowheads="1"/>
          </p:cNvSpPr>
          <p:nvPr/>
        </p:nvSpPr>
        <p:spPr bwMode="auto">
          <a:xfrm>
            <a:off x="1512888" y="1966913"/>
            <a:ext cx="717550" cy="1698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8" name="Text Box 52"/>
          <p:cNvSpPr txBox="1">
            <a:spLocks noChangeArrowheads="1"/>
          </p:cNvSpPr>
          <p:nvPr/>
        </p:nvSpPr>
        <p:spPr bwMode="auto">
          <a:xfrm>
            <a:off x="1476375" y="1922463"/>
            <a:ext cx="7872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0" dirty="0">
                <a:latin typeface="Calibri"/>
              </a:rPr>
              <a:t>datagram</a:t>
            </a:r>
          </a:p>
        </p:txBody>
      </p:sp>
      <p:sp>
        <p:nvSpPr>
          <p:cNvPr id="29729" name="Line 53"/>
          <p:cNvSpPr>
            <a:spLocks noChangeShapeType="1"/>
          </p:cNvSpPr>
          <p:nvPr/>
        </p:nvSpPr>
        <p:spPr bwMode="auto">
          <a:xfrm>
            <a:off x="5961063" y="1870075"/>
            <a:ext cx="0" cy="39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30" name="Rectangle 54"/>
          <p:cNvSpPr>
            <a:spLocks noChangeArrowheads="1"/>
          </p:cNvSpPr>
          <p:nvPr/>
        </p:nvSpPr>
        <p:spPr bwMode="auto">
          <a:xfrm>
            <a:off x="5422900" y="1985963"/>
            <a:ext cx="715963" cy="1698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1" name="Text Box 55"/>
          <p:cNvSpPr txBox="1">
            <a:spLocks noChangeArrowheads="1"/>
          </p:cNvSpPr>
          <p:nvPr/>
        </p:nvSpPr>
        <p:spPr bwMode="auto">
          <a:xfrm>
            <a:off x="5386388" y="1941513"/>
            <a:ext cx="7872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0" dirty="0">
                <a:latin typeface="Calibri"/>
              </a:rPr>
              <a:t>datagram</a:t>
            </a:r>
          </a:p>
        </p:txBody>
      </p:sp>
      <p:sp>
        <p:nvSpPr>
          <p:cNvPr id="29732" name="Freeform 56"/>
          <p:cNvSpPr>
            <a:spLocks/>
          </p:cNvSpPr>
          <p:nvPr/>
        </p:nvSpPr>
        <p:spPr bwMode="auto">
          <a:xfrm>
            <a:off x="2768600" y="2903538"/>
            <a:ext cx="3883025" cy="447675"/>
          </a:xfrm>
          <a:custGeom>
            <a:avLst/>
            <a:gdLst>
              <a:gd name="T0" fmla="*/ 0 w 2597"/>
              <a:gd name="T1" fmla="*/ 0 h 384"/>
              <a:gd name="T2" fmla="*/ 0 w 2597"/>
              <a:gd name="T3" fmla="*/ 2147483647 h 384"/>
              <a:gd name="T4" fmla="*/ 2147483647 w 2597"/>
              <a:gd name="T5" fmla="*/ 2147483647 h 384"/>
              <a:gd name="T6" fmla="*/ 2147483647 w 2597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2597"/>
              <a:gd name="T13" fmla="*/ 0 h 384"/>
              <a:gd name="T14" fmla="*/ 2597 w 2597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97" h="384">
                <a:moveTo>
                  <a:pt x="0" y="0"/>
                </a:moveTo>
                <a:lnTo>
                  <a:pt x="0" y="384"/>
                </a:lnTo>
                <a:lnTo>
                  <a:pt x="2597" y="384"/>
                </a:lnTo>
                <a:lnTo>
                  <a:pt x="2597" y="1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33" name="Rectangle 57"/>
          <p:cNvSpPr>
            <a:spLocks noChangeArrowheads="1"/>
          </p:cNvSpPr>
          <p:nvPr/>
        </p:nvSpPr>
        <p:spPr bwMode="auto">
          <a:xfrm>
            <a:off x="4681538" y="3419475"/>
            <a:ext cx="717550" cy="1698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4" name="Text Box 58"/>
          <p:cNvSpPr txBox="1">
            <a:spLocks noChangeArrowheads="1"/>
          </p:cNvSpPr>
          <p:nvPr/>
        </p:nvSpPr>
        <p:spPr bwMode="auto">
          <a:xfrm>
            <a:off x="4654550" y="3375025"/>
            <a:ext cx="7872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0" dirty="0">
                <a:latin typeface="Calibri"/>
              </a:rPr>
              <a:t>datagram</a:t>
            </a:r>
          </a:p>
        </p:txBody>
      </p:sp>
      <p:sp>
        <p:nvSpPr>
          <p:cNvPr id="29735" name="Line 59"/>
          <p:cNvSpPr>
            <a:spLocks noChangeShapeType="1"/>
          </p:cNvSpPr>
          <p:nvPr/>
        </p:nvSpPr>
        <p:spPr bwMode="auto">
          <a:xfrm>
            <a:off x="5654675" y="3511550"/>
            <a:ext cx="276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36" name="Text Box 60"/>
          <p:cNvSpPr txBox="1">
            <a:spLocks noChangeArrowheads="1"/>
          </p:cNvSpPr>
          <p:nvPr/>
        </p:nvSpPr>
        <p:spPr bwMode="auto">
          <a:xfrm>
            <a:off x="2244725" y="3668713"/>
            <a:ext cx="7581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Calibri"/>
              </a:rPr>
              <a:t>frame</a:t>
            </a:r>
          </a:p>
        </p:txBody>
      </p:sp>
      <p:sp>
        <p:nvSpPr>
          <p:cNvPr id="29737" name="Line 61"/>
          <p:cNvSpPr>
            <a:spLocks noChangeShapeType="1"/>
          </p:cNvSpPr>
          <p:nvPr/>
        </p:nvSpPr>
        <p:spPr bwMode="auto">
          <a:xfrm flipV="1">
            <a:off x="2873375" y="3575050"/>
            <a:ext cx="1155700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3311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C89F379-98C6-914C-B87F-CC55E67B8C18}" type="slidenum">
              <a:rPr lang="en-US" sz="1200" i="0" smtClean="0">
                <a:latin typeface="Calibri"/>
                <a:cs typeface="Calibri"/>
              </a:rPr>
              <a:pPr/>
              <a:t>58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4609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150"/>
            <a:ext cx="77724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Multiple Access Links and Protocols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6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54100"/>
            <a:ext cx="7772400" cy="3292475"/>
          </a:xfrm>
        </p:spPr>
        <p:txBody>
          <a:bodyPr>
            <a:normAutofit fontScale="92500" lnSpcReduction="10000"/>
          </a:bodyPr>
          <a:lstStyle/>
          <a:p>
            <a:pPr>
              <a:buFont typeface="ZapfDingbats" charset="0"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Two types of 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ea typeface="ＭＳ Ｐゴシック" charset="0"/>
                <a:cs typeface="ＭＳ Ｐゴシック" charset="0"/>
              </a:rPr>
              <a:t>links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ea typeface="ＭＳ Ｐゴシック" charset="0"/>
                <a:cs typeface="ＭＳ Ｐゴシック" charset="0"/>
              </a:rPr>
              <a:t>: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point-to-point</a:t>
            </a:r>
          </a:p>
          <a:p>
            <a:pPr lvl="1"/>
            <a:r>
              <a:rPr lang="en-US" sz="2000" dirty="0">
                <a:ea typeface="ＭＳ Ｐゴシック" charset="0"/>
              </a:rPr>
              <a:t>point-to-point link between Ethernet switch and host</a:t>
            </a:r>
          </a:p>
          <a:p>
            <a:pPr lvl="1"/>
            <a:endParaRPr lang="en-US" sz="2000" dirty="0">
              <a:ea typeface="ＭＳ Ｐゴシック" charset="0"/>
            </a:endParaRP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broadcast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(shared wire or medium)</a:t>
            </a:r>
          </a:p>
          <a:p>
            <a:pPr lvl="1"/>
            <a:r>
              <a:rPr lang="en-US" sz="2000" dirty="0">
                <a:ea typeface="ＭＳ Ｐゴシック" charset="0"/>
              </a:rPr>
              <a:t>old-fashioned wired Ethernet (</a:t>
            </a:r>
            <a:r>
              <a:rPr lang="en-US" sz="2000" i="1" dirty="0">
                <a:ea typeface="ＭＳ Ｐゴシック" charset="0"/>
              </a:rPr>
              <a:t>here be dinosaurs</a:t>
            </a:r>
            <a:r>
              <a:rPr lang="en-US" sz="2000" dirty="0">
                <a:ea typeface="ＭＳ Ｐゴシック" charset="0"/>
              </a:rPr>
              <a:t> – extinct)</a:t>
            </a:r>
          </a:p>
          <a:p>
            <a:pPr lvl="1"/>
            <a:r>
              <a:rPr lang="en-US" sz="2000" dirty="0">
                <a:ea typeface="ＭＳ Ｐゴシック" charset="0"/>
              </a:rPr>
              <a:t>upstream HFC (Hybrid Fiber-Coax – the Coax may be broadcast)</a:t>
            </a:r>
          </a:p>
          <a:p>
            <a:pPr lvl="1"/>
            <a:r>
              <a:rPr lang="en-US" sz="2000" dirty="0">
                <a:ea typeface="ＭＳ Ｐゴシック" charset="0"/>
              </a:rPr>
              <a:t>Home plug / </a:t>
            </a:r>
            <a:r>
              <a:rPr lang="en-US" sz="2000" dirty="0" err="1">
                <a:ea typeface="ＭＳ Ｐゴシック" charset="0"/>
              </a:rPr>
              <a:t>Powerline</a:t>
            </a:r>
            <a:r>
              <a:rPr lang="en-US" sz="2000" dirty="0">
                <a:ea typeface="ＭＳ Ｐゴシック" charset="0"/>
              </a:rPr>
              <a:t> networking</a:t>
            </a:r>
          </a:p>
          <a:p>
            <a:pPr lvl="1"/>
            <a:r>
              <a:rPr lang="en-US" sz="2000" dirty="0">
                <a:ea typeface="ＭＳ Ｐゴシック" charset="0"/>
              </a:rPr>
              <a:t>802.11 wireless LAN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6101" name="Text Box 5"/>
          <p:cNvSpPr txBox="1">
            <a:spLocks noChangeArrowheads="1"/>
          </p:cNvSpPr>
          <p:nvPr/>
        </p:nvSpPr>
        <p:spPr bwMode="auto">
          <a:xfrm>
            <a:off x="838804" y="5883275"/>
            <a:ext cx="17926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 i="0" dirty="0">
                <a:latin typeface="Calibri"/>
              </a:rPr>
              <a:t>shared wire (e.g., </a:t>
            </a:r>
          </a:p>
          <a:p>
            <a:pPr algn="ctr"/>
            <a:r>
              <a:rPr lang="en-US" sz="1400" i="0" dirty="0">
                <a:latin typeface="Calibri"/>
              </a:rPr>
              <a:t>Coax cabled Ethernet)</a:t>
            </a:r>
          </a:p>
        </p:txBody>
      </p:sp>
      <p:sp>
        <p:nvSpPr>
          <p:cNvPr id="46102" name="Text Box 6"/>
          <p:cNvSpPr txBox="1">
            <a:spLocks noChangeArrowheads="1"/>
          </p:cNvSpPr>
          <p:nvPr/>
        </p:nvSpPr>
        <p:spPr bwMode="auto">
          <a:xfrm>
            <a:off x="2928122" y="5897563"/>
            <a:ext cx="15891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 i="0" dirty="0">
                <a:latin typeface="Calibri"/>
              </a:rPr>
              <a:t>shared RF</a:t>
            </a:r>
          </a:p>
          <a:p>
            <a:pPr algn="ctr"/>
            <a:r>
              <a:rPr lang="en-US" sz="1400" i="0" dirty="0">
                <a:latin typeface="Calibri"/>
              </a:rPr>
              <a:t> (e.g., 802.11 </a:t>
            </a:r>
            <a:r>
              <a:rPr lang="en-US" sz="1400" i="0" dirty="0" err="1">
                <a:latin typeface="Calibri"/>
              </a:rPr>
              <a:t>WiFi</a:t>
            </a:r>
            <a:r>
              <a:rPr lang="en-US" sz="1400" i="0" dirty="0">
                <a:latin typeface="Calibri"/>
              </a:rPr>
              <a:t>)</a:t>
            </a:r>
          </a:p>
        </p:txBody>
      </p:sp>
      <p:sp>
        <p:nvSpPr>
          <p:cNvPr id="46103" name="Text Box 7"/>
          <p:cNvSpPr txBox="1">
            <a:spLocks noChangeArrowheads="1"/>
          </p:cNvSpPr>
          <p:nvPr/>
        </p:nvSpPr>
        <p:spPr bwMode="auto">
          <a:xfrm>
            <a:off x="5120398" y="5957888"/>
            <a:ext cx="9129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 i="0" dirty="0">
                <a:latin typeface="Calibri"/>
              </a:rPr>
              <a:t>shared RF</a:t>
            </a:r>
          </a:p>
          <a:p>
            <a:pPr algn="ctr"/>
            <a:r>
              <a:rPr lang="en-US" sz="1400" i="0" dirty="0">
                <a:latin typeface="Calibri"/>
              </a:rPr>
              <a:t>(satellite) </a:t>
            </a:r>
          </a:p>
        </p:txBody>
      </p:sp>
      <p:sp>
        <p:nvSpPr>
          <p:cNvPr id="46104" name="Text Box 8"/>
          <p:cNvSpPr txBox="1">
            <a:spLocks noChangeArrowheads="1"/>
          </p:cNvSpPr>
          <p:nvPr/>
        </p:nvSpPr>
        <p:spPr bwMode="auto">
          <a:xfrm>
            <a:off x="6627020" y="5667375"/>
            <a:ext cx="183038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 i="0" dirty="0">
                <a:latin typeface="Calibri"/>
              </a:rPr>
              <a:t>humans at a</a:t>
            </a:r>
          </a:p>
          <a:p>
            <a:pPr algn="ctr"/>
            <a:r>
              <a:rPr lang="en-US" sz="1400" i="0" dirty="0">
                <a:latin typeface="Calibri"/>
              </a:rPr>
              <a:t>cocktail party </a:t>
            </a:r>
          </a:p>
          <a:p>
            <a:pPr algn="ctr"/>
            <a:r>
              <a:rPr lang="en-US" sz="1400" i="0" dirty="0">
                <a:latin typeface="Calibri"/>
              </a:rPr>
              <a:t>(shared air, acoustical)</a:t>
            </a:r>
          </a:p>
        </p:txBody>
      </p:sp>
      <p:graphicFrame>
        <p:nvGraphicFramePr>
          <p:cNvPr id="46082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982663" y="5314950"/>
          <a:ext cx="439737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010"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663" y="5314950"/>
                        <a:ext cx="439737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1138238" y="4930775"/>
          <a:ext cx="439737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011"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8238" y="4930775"/>
                        <a:ext cx="439737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4" name="Object 4"/>
          <p:cNvGraphicFramePr>
            <a:graphicFrameLocks noChangeAspect="1"/>
          </p:cNvGraphicFramePr>
          <p:nvPr/>
        </p:nvGraphicFramePr>
        <p:xfrm>
          <a:off x="1971675" y="4826000"/>
          <a:ext cx="439738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012"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1675" y="4826000"/>
                        <a:ext cx="439738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5" name="Object 5"/>
          <p:cNvGraphicFramePr>
            <a:graphicFrameLocks noChangeAspect="1"/>
          </p:cNvGraphicFramePr>
          <p:nvPr/>
        </p:nvGraphicFramePr>
        <p:xfrm>
          <a:off x="1792288" y="5295900"/>
          <a:ext cx="439737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013"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2288" y="5295900"/>
                        <a:ext cx="439737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105" name="Group 48"/>
          <p:cNvGrpSpPr>
            <a:grpSpLocks/>
          </p:cNvGrpSpPr>
          <p:nvPr/>
        </p:nvGrpSpPr>
        <p:grpSpPr bwMode="auto">
          <a:xfrm>
            <a:off x="3976688" y="5238750"/>
            <a:ext cx="273050" cy="341313"/>
            <a:chOff x="2870" y="1518"/>
            <a:chExt cx="292" cy="320"/>
          </a:xfrm>
        </p:grpSpPr>
        <p:graphicFrame>
          <p:nvGraphicFramePr>
            <p:cNvPr id="46095" name="Object 15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2014" name="Clip" r:id="rId9" imgW="819000" imgH="847800" progId="MS_ClipArt_Gallery.2">
                    <p:embed/>
                  </p:oleObj>
                </mc:Choice>
                <mc:Fallback>
                  <p:oleObj name="Clip" r:id="rId9" imgW="819000" imgH="8478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96" name="Object 16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2015" name="Clip" r:id="rId11" imgW="1266840" imgH="1200240" progId="MS_ClipArt_Gallery.2">
                    <p:embed/>
                  </p:oleObj>
                </mc:Choice>
                <mc:Fallback>
                  <p:oleObj name="Clip" r:id="rId11" imgW="1266840" imgH="120024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106" name="Group 51"/>
          <p:cNvGrpSpPr>
            <a:grpSpLocks/>
          </p:cNvGrpSpPr>
          <p:nvPr/>
        </p:nvGrpSpPr>
        <p:grpSpPr bwMode="auto">
          <a:xfrm>
            <a:off x="3719513" y="5575300"/>
            <a:ext cx="349250" cy="322263"/>
            <a:chOff x="2870" y="1518"/>
            <a:chExt cx="292" cy="320"/>
          </a:xfrm>
        </p:grpSpPr>
        <p:graphicFrame>
          <p:nvGraphicFramePr>
            <p:cNvPr id="46093" name="Object 13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2016" name="Clip" r:id="rId13" imgW="819000" imgH="847800" progId="MS_ClipArt_Gallery.2">
                    <p:embed/>
                  </p:oleObj>
                </mc:Choice>
                <mc:Fallback>
                  <p:oleObj name="Clip" r:id="rId13" imgW="819000" imgH="8478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94" name="Object 14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2017" name="Clip" r:id="rId14" imgW="1266840" imgH="1200240" progId="MS_ClipArt_Gallery.2">
                    <p:embed/>
                  </p:oleObj>
                </mc:Choice>
                <mc:Fallback>
                  <p:oleObj name="Clip" r:id="rId14" imgW="1266840" imgH="120024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6107" name="Line 173"/>
          <p:cNvSpPr>
            <a:spLocks noChangeShapeType="1"/>
          </p:cNvSpPr>
          <p:nvPr/>
        </p:nvSpPr>
        <p:spPr bwMode="auto">
          <a:xfrm flipH="1">
            <a:off x="1544638" y="4667250"/>
            <a:ext cx="466725" cy="890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108" name="Line 174"/>
          <p:cNvSpPr>
            <a:spLocks noChangeShapeType="1"/>
          </p:cNvSpPr>
          <p:nvPr/>
        </p:nvSpPr>
        <p:spPr bwMode="auto">
          <a:xfrm>
            <a:off x="1527175" y="5138738"/>
            <a:ext cx="24288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109" name="Line 175"/>
          <p:cNvSpPr>
            <a:spLocks noChangeShapeType="1"/>
          </p:cNvSpPr>
          <p:nvPr/>
        </p:nvSpPr>
        <p:spPr bwMode="auto">
          <a:xfrm>
            <a:off x="1392238" y="5475288"/>
            <a:ext cx="1905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110" name="Line 176"/>
          <p:cNvSpPr>
            <a:spLocks noChangeShapeType="1"/>
          </p:cNvSpPr>
          <p:nvPr/>
        </p:nvSpPr>
        <p:spPr bwMode="auto">
          <a:xfrm flipV="1">
            <a:off x="1836738" y="4999038"/>
            <a:ext cx="177800" cy="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46111" name="Group 180"/>
          <p:cNvGrpSpPr>
            <a:grpSpLocks/>
          </p:cNvGrpSpPr>
          <p:nvPr/>
        </p:nvGrpSpPr>
        <p:grpSpPr bwMode="auto">
          <a:xfrm>
            <a:off x="3598863" y="5027613"/>
            <a:ext cx="290512" cy="404812"/>
            <a:chOff x="2556" y="2689"/>
            <a:chExt cx="183" cy="255"/>
          </a:xfrm>
        </p:grpSpPr>
        <p:pic>
          <p:nvPicPr>
            <p:cNvPr id="46165" name="Picture 181" descr="31u_bnrz[1]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9" y="2770"/>
              <a:ext cx="12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166" name="Freeform 182"/>
            <p:cNvSpPr>
              <a:spLocks/>
            </p:cNvSpPr>
            <p:nvPr/>
          </p:nvSpPr>
          <p:spPr bwMode="auto">
            <a:xfrm>
              <a:off x="2605" y="2702"/>
              <a:ext cx="33" cy="39"/>
            </a:xfrm>
            <a:custGeom>
              <a:avLst/>
              <a:gdLst>
                <a:gd name="T0" fmla="*/ 0 w 199"/>
                <a:gd name="T1" fmla="*/ 0 h 232"/>
                <a:gd name="T2" fmla="*/ 0 w 199"/>
                <a:gd name="T3" fmla="*/ 0 h 232"/>
                <a:gd name="T4" fmla="*/ 0 w 199"/>
                <a:gd name="T5" fmla="*/ 0 h 232"/>
                <a:gd name="T6" fmla="*/ 0 w 199"/>
                <a:gd name="T7" fmla="*/ 0 h 232"/>
                <a:gd name="T8" fmla="*/ 0 w 199"/>
                <a:gd name="T9" fmla="*/ 0 h 232"/>
                <a:gd name="T10" fmla="*/ 0 w 199"/>
                <a:gd name="T11" fmla="*/ 1 h 232"/>
                <a:gd name="T12" fmla="*/ 0 w 199"/>
                <a:gd name="T13" fmla="*/ 1 h 232"/>
                <a:gd name="T14" fmla="*/ 0 w 199"/>
                <a:gd name="T15" fmla="*/ 1 h 232"/>
                <a:gd name="T16" fmla="*/ 0 w 199"/>
                <a:gd name="T17" fmla="*/ 1 h 232"/>
                <a:gd name="T18" fmla="*/ 0 w 199"/>
                <a:gd name="T19" fmla="*/ 1 h 232"/>
                <a:gd name="T20" fmla="*/ 0 w 199"/>
                <a:gd name="T21" fmla="*/ 1 h 232"/>
                <a:gd name="T22" fmla="*/ 0 w 199"/>
                <a:gd name="T23" fmla="*/ 1 h 232"/>
                <a:gd name="T24" fmla="*/ 0 w 199"/>
                <a:gd name="T25" fmla="*/ 1 h 232"/>
                <a:gd name="T26" fmla="*/ 0 w 199"/>
                <a:gd name="T27" fmla="*/ 1 h 232"/>
                <a:gd name="T28" fmla="*/ 0 w 199"/>
                <a:gd name="T29" fmla="*/ 1 h 232"/>
                <a:gd name="T30" fmla="*/ 0 w 199"/>
                <a:gd name="T31" fmla="*/ 1 h 232"/>
                <a:gd name="T32" fmla="*/ 1 w 199"/>
                <a:gd name="T33" fmla="*/ 1 h 232"/>
                <a:gd name="T34" fmla="*/ 1 w 199"/>
                <a:gd name="T35" fmla="*/ 1 h 232"/>
                <a:gd name="T36" fmla="*/ 1 w 199"/>
                <a:gd name="T37" fmla="*/ 1 h 232"/>
                <a:gd name="T38" fmla="*/ 1 w 199"/>
                <a:gd name="T39" fmla="*/ 1 h 232"/>
                <a:gd name="T40" fmla="*/ 1 w 199"/>
                <a:gd name="T41" fmla="*/ 1 h 232"/>
                <a:gd name="T42" fmla="*/ 1 w 199"/>
                <a:gd name="T43" fmla="*/ 1 h 232"/>
                <a:gd name="T44" fmla="*/ 1 w 199"/>
                <a:gd name="T45" fmla="*/ 1 h 232"/>
                <a:gd name="T46" fmla="*/ 1 w 199"/>
                <a:gd name="T47" fmla="*/ 1 h 232"/>
                <a:gd name="T48" fmla="*/ 0 w 199"/>
                <a:gd name="T49" fmla="*/ 1 h 232"/>
                <a:gd name="T50" fmla="*/ 0 w 199"/>
                <a:gd name="T51" fmla="*/ 1 h 232"/>
                <a:gd name="T52" fmla="*/ 0 w 199"/>
                <a:gd name="T53" fmla="*/ 1 h 232"/>
                <a:gd name="T54" fmla="*/ 0 w 199"/>
                <a:gd name="T55" fmla="*/ 1 h 232"/>
                <a:gd name="T56" fmla="*/ 0 w 199"/>
                <a:gd name="T57" fmla="*/ 1 h 232"/>
                <a:gd name="T58" fmla="*/ 0 w 199"/>
                <a:gd name="T59" fmla="*/ 1 h 232"/>
                <a:gd name="T60" fmla="*/ 0 w 199"/>
                <a:gd name="T61" fmla="*/ 1 h 232"/>
                <a:gd name="T62" fmla="*/ 0 w 199"/>
                <a:gd name="T63" fmla="*/ 1 h 232"/>
                <a:gd name="T64" fmla="*/ 0 w 199"/>
                <a:gd name="T65" fmla="*/ 1 h 232"/>
                <a:gd name="T66" fmla="*/ 0 w 199"/>
                <a:gd name="T67" fmla="*/ 1 h 232"/>
                <a:gd name="T68" fmla="*/ 0 w 199"/>
                <a:gd name="T69" fmla="*/ 1 h 232"/>
                <a:gd name="T70" fmla="*/ 0 w 199"/>
                <a:gd name="T71" fmla="*/ 0 h 232"/>
                <a:gd name="T72" fmla="*/ 0 w 199"/>
                <a:gd name="T73" fmla="*/ 0 h 232"/>
                <a:gd name="T74" fmla="*/ 0 w 199"/>
                <a:gd name="T75" fmla="*/ 0 h 232"/>
                <a:gd name="T76" fmla="*/ 1 w 199"/>
                <a:gd name="T77" fmla="*/ 0 h 232"/>
                <a:gd name="T78" fmla="*/ 1 w 199"/>
                <a:gd name="T79" fmla="*/ 0 h 232"/>
                <a:gd name="T80" fmla="*/ 1 w 199"/>
                <a:gd name="T81" fmla="*/ 0 h 232"/>
                <a:gd name="T82" fmla="*/ 1 w 199"/>
                <a:gd name="T83" fmla="*/ 0 h 232"/>
                <a:gd name="T84" fmla="*/ 1 w 199"/>
                <a:gd name="T85" fmla="*/ 0 h 232"/>
                <a:gd name="T86" fmla="*/ 1 w 199"/>
                <a:gd name="T87" fmla="*/ 0 h 232"/>
                <a:gd name="T88" fmla="*/ 1 w 199"/>
                <a:gd name="T89" fmla="*/ 0 h 232"/>
                <a:gd name="T90" fmla="*/ 0 w 199"/>
                <a:gd name="T91" fmla="*/ 0 h 232"/>
                <a:gd name="T92" fmla="*/ 0 w 199"/>
                <a:gd name="T93" fmla="*/ 0 h 232"/>
                <a:gd name="T94" fmla="*/ 0 w 199"/>
                <a:gd name="T95" fmla="*/ 0 h 232"/>
                <a:gd name="T96" fmla="*/ 0 w 199"/>
                <a:gd name="T97" fmla="*/ 0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9"/>
                <a:gd name="T148" fmla="*/ 0 h 232"/>
                <a:gd name="T149" fmla="*/ 199 w 199"/>
                <a:gd name="T150" fmla="*/ 232 h 2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9" h="232">
                  <a:moveTo>
                    <a:pt x="70" y="29"/>
                  </a:moveTo>
                  <a:lnTo>
                    <a:pt x="55" y="39"/>
                  </a:lnTo>
                  <a:lnTo>
                    <a:pt x="42" y="50"/>
                  </a:lnTo>
                  <a:lnTo>
                    <a:pt x="30" y="63"/>
                  </a:lnTo>
                  <a:lnTo>
                    <a:pt x="20" y="77"/>
                  </a:lnTo>
                  <a:lnTo>
                    <a:pt x="12" y="91"/>
                  </a:lnTo>
                  <a:lnTo>
                    <a:pt x="6" y="108"/>
                  </a:lnTo>
                  <a:lnTo>
                    <a:pt x="2" y="125"/>
                  </a:lnTo>
                  <a:lnTo>
                    <a:pt x="0" y="142"/>
                  </a:lnTo>
                  <a:lnTo>
                    <a:pt x="2" y="166"/>
                  </a:lnTo>
                  <a:lnTo>
                    <a:pt x="12" y="186"/>
                  </a:lnTo>
                  <a:lnTo>
                    <a:pt x="26" y="203"/>
                  </a:lnTo>
                  <a:lnTo>
                    <a:pt x="45" y="216"/>
                  </a:lnTo>
                  <a:lnTo>
                    <a:pt x="66" y="226"/>
                  </a:lnTo>
                  <a:lnTo>
                    <a:pt x="88" y="230"/>
                  </a:lnTo>
                  <a:lnTo>
                    <a:pt x="111" y="232"/>
                  </a:lnTo>
                  <a:lnTo>
                    <a:pt x="134" y="228"/>
                  </a:lnTo>
                  <a:lnTo>
                    <a:pt x="138" y="228"/>
                  </a:lnTo>
                  <a:lnTo>
                    <a:pt x="143" y="226"/>
                  </a:lnTo>
                  <a:lnTo>
                    <a:pt x="147" y="222"/>
                  </a:lnTo>
                  <a:lnTo>
                    <a:pt x="148" y="218"/>
                  </a:lnTo>
                  <a:lnTo>
                    <a:pt x="145" y="212"/>
                  </a:lnTo>
                  <a:lnTo>
                    <a:pt x="141" y="207"/>
                  </a:lnTo>
                  <a:lnTo>
                    <a:pt x="135" y="203"/>
                  </a:lnTo>
                  <a:lnTo>
                    <a:pt x="129" y="201"/>
                  </a:lnTo>
                  <a:lnTo>
                    <a:pt x="117" y="197"/>
                  </a:lnTo>
                  <a:lnTo>
                    <a:pt x="105" y="195"/>
                  </a:lnTo>
                  <a:lnTo>
                    <a:pt x="94" y="193"/>
                  </a:lnTo>
                  <a:lnTo>
                    <a:pt x="83" y="190"/>
                  </a:lnTo>
                  <a:lnTo>
                    <a:pt x="73" y="187"/>
                  </a:lnTo>
                  <a:lnTo>
                    <a:pt x="62" y="182"/>
                  </a:lnTo>
                  <a:lnTo>
                    <a:pt x="53" y="176"/>
                  </a:lnTo>
                  <a:lnTo>
                    <a:pt x="43" y="167"/>
                  </a:lnTo>
                  <a:lnTo>
                    <a:pt x="40" y="128"/>
                  </a:lnTo>
                  <a:lnTo>
                    <a:pt x="49" y="96"/>
                  </a:lnTo>
                  <a:lnTo>
                    <a:pt x="68" y="71"/>
                  </a:lnTo>
                  <a:lnTo>
                    <a:pt x="94" y="50"/>
                  </a:lnTo>
                  <a:lnTo>
                    <a:pt x="122" y="34"/>
                  </a:lnTo>
                  <a:lnTo>
                    <a:pt x="151" y="21"/>
                  </a:lnTo>
                  <a:lnTo>
                    <a:pt x="178" y="12"/>
                  </a:lnTo>
                  <a:lnTo>
                    <a:pt x="199" y="4"/>
                  </a:lnTo>
                  <a:lnTo>
                    <a:pt x="186" y="1"/>
                  </a:lnTo>
                  <a:lnTo>
                    <a:pt x="172" y="0"/>
                  </a:lnTo>
                  <a:lnTo>
                    <a:pt x="156" y="2"/>
                  </a:lnTo>
                  <a:lnTo>
                    <a:pt x="138" y="4"/>
                  </a:lnTo>
                  <a:lnTo>
                    <a:pt x="121" y="10"/>
                  </a:lnTo>
                  <a:lnTo>
                    <a:pt x="103" y="16"/>
                  </a:lnTo>
                  <a:lnTo>
                    <a:pt x="86" y="23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7" name="Freeform 183"/>
            <p:cNvSpPr>
              <a:spLocks/>
            </p:cNvSpPr>
            <p:nvPr/>
          </p:nvSpPr>
          <p:spPr bwMode="auto">
            <a:xfrm>
              <a:off x="2661" y="2701"/>
              <a:ext cx="22" cy="30"/>
            </a:xfrm>
            <a:custGeom>
              <a:avLst/>
              <a:gdLst>
                <a:gd name="T0" fmla="*/ 1 w 128"/>
                <a:gd name="T1" fmla="*/ 0 h 180"/>
                <a:gd name="T2" fmla="*/ 1 w 128"/>
                <a:gd name="T3" fmla="*/ 0 h 180"/>
                <a:gd name="T4" fmla="*/ 1 w 128"/>
                <a:gd name="T5" fmla="*/ 1 h 180"/>
                <a:gd name="T6" fmla="*/ 1 w 128"/>
                <a:gd name="T7" fmla="*/ 1 h 180"/>
                <a:gd name="T8" fmla="*/ 1 w 128"/>
                <a:gd name="T9" fmla="*/ 1 h 180"/>
                <a:gd name="T10" fmla="*/ 0 w 128"/>
                <a:gd name="T11" fmla="*/ 1 h 180"/>
                <a:gd name="T12" fmla="*/ 0 w 128"/>
                <a:gd name="T13" fmla="*/ 1 h 180"/>
                <a:gd name="T14" fmla="*/ 0 w 128"/>
                <a:gd name="T15" fmla="*/ 1 h 180"/>
                <a:gd name="T16" fmla="*/ 0 w 128"/>
                <a:gd name="T17" fmla="*/ 1 h 180"/>
                <a:gd name="T18" fmla="*/ 0 w 128"/>
                <a:gd name="T19" fmla="*/ 1 h 180"/>
                <a:gd name="T20" fmla="*/ 0 w 128"/>
                <a:gd name="T21" fmla="*/ 1 h 180"/>
                <a:gd name="T22" fmla="*/ 0 w 128"/>
                <a:gd name="T23" fmla="*/ 1 h 180"/>
                <a:gd name="T24" fmla="*/ 0 w 128"/>
                <a:gd name="T25" fmla="*/ 1 h 180"/>
                <a:gd name="T26" fmla="*/ 0 w 128"/>
                <a:gd name="T27" fmla="*/ 1 h 180"/>
                <a:gd name="T28" fmla="*/ 0 w 128"/>
                <a:gd name="T29" fmla="*/ 1 h 180"/>
                <a:gd name="T30" fmla="*/ 0 w 128"/>
                <a:gd name="T31" fmla="*/ 1 h 180"/>
                <a:gd name="T32" fmla="*/ 0 w 128"/>
                <a:gd name="T33" fmla="*/ 1 h 180"/>
                <a:gd name="T34" fmla="*/ 0 w 128"/>
                <a:gd name="T35" fmla="*/ 1 h 180"/>
                <a:gd name="T36" fmla="*/ 0 w 128"/>
                <a:gd name="T37" fmla="*/ 1 h 180"/>
                <a:gd name="T38" fmla="*/ 1 w 128"/>
                <a:gd name="T39" fmla="*/ 1 h 180"/>
                <a:gd name="T40" fmla="*/ 1 w 128"/>
                <a:gd name="T41" fmla="*/ 1 h 180"/>
                <a:gd name="T42" fmla="*/ 1 w 128"/>
                <a:gd name="T43" fmla="*/ 1 h 180"/>
                <a:gd name="T44" fmla="*/ 1 w 128"/>
                <a:gd name="T45" fmla="*/ 1 h 180"/>
                <a:gd name="T46" fmla="*/ 1 w 128"/>
                <a:gd name="T47" fmla="*/ 0 h 180"/>
                <a:gd name="T48" fmla="*/ 1 w 128"/>
                <a:gd name="T49" fmla="*/ 0 h 180"/>
                <a:gd name="T50" fmla="*/ 1 w 128"/>
                <a:gd name="T51" fmla="*/ 0 h 180"/>
                <a:gd name="T52" fmla="*/ 1 w 128"/>
                <a:gd name="T53" fmla="*/ 0 h 180"/>
                <a:gd name="T54" fmla="*/ 0 w 128"/>
                <a:gd name="T55" fmla="*/ 0 h 180"/>
                <a:gd name="T56" fmla="*/ 0 w 128"/>
                <a:gd name="T57" fmla="*/ 0 h 180"/>
                <a:gd name="T58" fmla="*/ 0 w 128"/>
                <a:gd name="T59" fmla="*/ 0 h 180"/>
                <a:gd name="T60" fmla="*/ 0 w 128"/>
                <a:gd name="T61" fmla="*/ 0 h 180"/>
                <a:gd name="T62" fmla="*/ 0 w 128"/>
                <a:gd name="T63" fmla="*/ 0 h 180"/>
                <a:gd name="T64" fmla="*/ 0 w 128"/>
                <a:gd name="T65" fmla="*/ 0 h 180"/>
                <a:gd name="T66" fmla="*/ 0 w 128"/>
                <a:gd name="T67" fmla="*/ 0 h 180"/>
                <a:gd name="T68" fmla="*/ 0 w 128"/>
                <a:gd name="T69" fmla="*/ 0 h 180"/>
                <a:gd name="T70" fmla="*/ 0 w 128"/>
                <a:gd name="T71" fmla="*/ 0 h 180"/>
                <a:gd name="T72" fmla="*/ 0 w 128"/>
                <a:gd name="T73" fmla="*/ 0 h 180"/>
                <a:gd name="T74" fmla="*/ 0 w 128"/>
                <a:gd name="T75" fmla="*/ 0 h 180"/>
                <a:gd name="T76" fmla="*/ 1 w 128"/>
                <a:gd name="T77" fmla="*/ 0 h 180"/>
                <a:gd name="T78" fmla="*/ 1 w 128"/>
                <a:gd name="T79" fmla="*/ 0 h 180"/>
                <a:gd name="T80" fmla="*/ 1 w 128"/>
                <a:gd name="T81" fmla="*/ 0 h 1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0"/>
                <a:gd name="T125" fmla="*/ 128 w 128"/>
                <a:gd name="T126" fmla="*/ 180 h 18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0">
                  <a:moveTo>
                    <a:pt x="108" y="59"/>
                  </a:moveTo>
                  <a:lnTo>
                    <a:pt x="113" y="77"/>
                  </a:lnTo>
                  <a:lnTo>
                    <a:pt x="111" y="94"/>
                  </a:lnTo>
                  <a:lnTo>
                    <a:pt x="103" y="108"/>
                  </a:lnTo>
                  <a:lnTo>
                    <a:pt x="91" y="121"/>
                  </a:lnTo>
                  <a:lnTo>
                    <a:pt x="77" y="132"/>
                  </a:lnTo>
                  <a:lnTo>
                    <a:pt x="61" y="144"/>
                  </a:lnTo>
                  <a:lnTo>
                    <a:pt x="45" y="154"/>
                  </a:lnTo>
                  <a:lnTo>
                    <a:pt x="30" y="164"/>
                  </a:lnTo>
                  <a:lnTo>
                    <a:pt x="28" y="168"/>
                  </a:lnTo>
                  <a:lnTo>
                    <a:pt x="27" y="170"/>
                  </a:lnTo>
                  <a:lnTo>
                    <a:pt x="27" y="174"/>
                  </a:lnTo>
                  <a:lnTo>
                    <a:pt x="28" y="177"/>
                  </a:lnTo>
                  <a:lnTo>
                    <a:pt x="32" y="179"/>
                  </a:lnTo>
                  <a:lnTo>
                    <a:pt x="35" y="180"/>
                  </a:lnTo>
                  <a:lnTo>
                    <a:pt x="37" y="180"/>
                  </a:lnTo>
                  <a:lnTo>
                    <a:pt x="41" y="179"/>
                  </a:lnTo>
                  <a:lnTo>
                    <a:pt x="60" y="169"/>
                  </a:lnTo>
                  <a:lnTo>
                    <a:pt x="77" y="158"/>
                  </a:lnTo>
                  <a:lnTo>
                    <a:pt x="94" y="145"/>
                  </a:lnTo>
                  <a:lnTo>
                    <a:pt x="109" y="130"/>
                  </a:lnTo>
                  <a:lnTo>
                    <a:pt x="120" y="114"/>
                  </a:lnTo>
                  <a:lnTo>
                    <a:pt x="127" y="95"/>
                  </a:lnTo>
                  <a:lnTo>
                    <a:pt x="128" y="76"/>
                  </a:lnTo>
                  <a:lnTo>
                    <a:pt x="123" y="55"/>
                  </a:lnTo>
                  <a:lnTo>
                    <a:pt x="113" y="39"/>
                  </a:lnTo>
                  <a:lnTo>
                    <a:pt x="97" y="25"/>
                  </a:lnTo>
                  <a:lnTo>
                    <a:pt x="79" y="15"/>
                  </a:lnTo>
                  <a:lnTo>
                    <a:pt x="57" y="7"/>
                  </a:lnTo>
                  <a:lnTo>
                    <a:pt x="36" y="2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14" y="9"/>
                  </a:lnTo>
                  <a:lnTo>
                    <a:pt x="29" y="14"/>
                  </a:lnTo>
                  <a:lnTo>
                    <a:pt x="46" y="19"/>
                  </a:lnTo>
                  <a:lnTo>
                    <a:pt x="61" y="23"/>
                  </a:lnTo>
                  <a:lnTo>
                    <a:pt x="76" y="29"/>
                  </a:lnTo>
                  <a:lnTo>
                    <a:pt x="89" y="37"/>
                  </a:lnTo>
                  <a:lnTo>
                    <a:pt x="100" y="46"/>
                  </a:lnTo>
                  <a:lnTo>
                    <a:pt x="108" y="5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8" name="Freeform 184"/>
            <p:cNvSpPr>
              <a:spLocks/>
            </p:cNvSpPr>
            <p:nvPr/>
          </p:nvSpPr>
          <p:spPr bwMode="auto">
            <a:xfrm>
              <a:off x="2584" y="2694"/>
              <a:ext cx="54" cy="63"/>
            </a:xfrm>
            <a:custGeom>
              <a:avLst/>
              <a:gdLst>
                <a:gd name="T0" fmla="*/ 1 w 322"/>
                <a:gd name="T1" fmla="*/ 0 h 378"/>
                <a:gd name="T2" fmla="*/ 0 w 322"/>
                <a:gd name="T3" fmla="*/ 1 h 378"/>
                <a:gd name="T4" fmla="*/ 0 w 322"/>
                <a:gd name="T5" fmla="*/ 1 h 378"/>
                <a:gd name="T6" fmla="*/ 0 w 322"/>
                <a:gd name="T7" fmla="*/ 1 h 378"/>
                <a:gd name="T8" fmla="*/ 0 w 322"/>
                <a:gd name="T9" fmla="*/ 1 h 378"/>
                <a:gd name="T10" fmla="*/ 0 w 322"/>
                <a:gd name="T11" fmla="*/ 1 h 378"/>
                <a:gd name="T12" fmla="*/ 0 w 322"/>
                <a:gd name="T13" fmla="*/ 1 h 378"/>
                <a:gd name="T14" fmla="*/ 0 w 322"/>
                <a:gd name="T15" fmla="*/ 2 h 378"/>
                <a:gd name="T16" fmla="*/ 0 w 322"/>
                <a:gd name="T17" fmla="*/ 2 h 378"/>
                <a:gd name="T18" fmla="*/ 0 w 322"/>
                <a:gd name="T19" fmla="*/ 2 h 378"/>
                <a:gd name="T20" fmla="*/ 1 w 322"/>
                <a:gd name="T21" fmla="*/ 2 h 378"/>
                <a:gd name="T22" fmla="*/ 1 w 322"/>
                <a:gd name="T23" fmla="*/ 2 h 378"/>
                <a:gd name="T24" fmla="*/ 1 w 322"/>
                <a:gd name="T25" fmla="*/ 2 h 378"/>
                <a:gd name="T26" fmla="*/ 1 w 322"/>
                <a:gd name="T27" fmla="*/ 2 h 378"/>
                <a:gd name="T28" fmla="*/ 1 w 322"/>
                <a:gd name="T29" fmla="*/ 2 h 378"/>
                <a:gd name="T30" fmla="*/ 1 w 322"/>
                <a:gd name="T31" fmla="*/ 2 h 378"/>
                <a:gd name="T32" fmla="*/ 2 w 322"/>
                <a:gd name="T33" fmla="*/ 2 h 378"/>
                <a:gd name="T34" fmla="*/ 2 w 322"/>
                <a:gd name="T35" fmla="*/ 2 h 378"/>
                <a:gd name="T36" fmla="*/ 2 w 322"/>
                <a:gd name="T37" fmla="*/ 2 h 378"/>
                <a:gd name="T38" fmla="*/ 2 w 322"/>
                <a:gd name="T39" fmla="*/ 2 h 378"/>
                <a:gd name="T40" fmla="*/ 1 w 322"/>
                <a:gd name="T41" fmla="*/ 2 h 378"/>
                <a:gd name="T42" fmla="*/ 1 w 322"/>
                <a:gd name="T43" fmla="*/ 2 h 378"/>
                <a:gd name="T44" fmla="*/ 1 w 322"/>
                <a:gd name="T45" fmla="*/ 2 h 378"/>
                <a:gd name="T46" fmla="*/ 1 w 322"/>
                <a:gd name="T47" fmla="*/ 2 h 378"/>
                <a:gd name="T48" fmla="*/ 1 w 322"/>
                <a:gd name="T49" fmla="*/ 2 h 378"/>
                <a:gd name="T50" fmla="*/ 1 w 322"/>
                <a:gd name="T51" fmla="*/ 2 h 378"/>
                <a:gd name="T52" fmla="*/ 1 w 322"/>
                <a:gd name="T53" fmla="*/ 2 h 378"/>
                <a:gd name="T54" fmla="*/ 0 w 322"/>
                <a:gd name="T55" fmla="*/ 1 h 378"/>
                <a:gd name="T56" fmla="*/ 0 w 322"/>
                <a:gd name="T57" fmla="*/ 1 h 378"/>
                <a:gd name="T58" fmla="*/ 0 w 322"/>
                <a:gd name="T59" fmla="*/ 1 h 378"/>
                <a:gd name="T60" fmla="*/ 0 w 322"/>
                <a:gd name="T61" fmla="*/ 1 h 378"/>
                <a:gd name="T62" fmla="*/ 0 w 322"/>
                <a:gd name="T63" fmla="*/ 1 h 378"/>
                <a:gd name="T64" fmla="*/ 0 w 322"/>
                <a:gd name="T65" fmla="*/ 1 h 378"/>
                <a:gd name="T66" fmla="*/ 0 w 322"/>
                <a:gd name="T67" fmla="*/ 1 h 378"/>
                <a:gd name="T68" fmla="*/ 1 w 322"/>
                <a:gd name="T69" fmla="*/ 1 h 378"/>
                <a:gd name="T70" fmla="*/ 1 w 322"/>
                <a:gd name="T71" fmla="*/ 0 h 378"/>
                <a:gd name="T72" fmla="*/ 1 w 322"/>
                <a:gd name="T73" fmla="*/ 0 h 378"/>
                <a:gd name="T74" fmla="*/ 1 w 322"/>
                <a:gd name="T75" fmla="*/ 0 h 378"/>
                <a:gd name="T76" fmla="*/ 1 w 322"/>
                <a:gd name="T77" fmla="*/ 0 h 378"/>
                <a:gd name="T78" fmla="*/ 1 w 322"/>
                <a:gd name="T79" fmla="*/ 0 h 378"/>
                <a:gd name="T80" fmla="*/ 1 w 322"/>
                <a:gd name="T81" fmla="*/ 0 h 378"/>
                <a:gd name="T82" fmla="*/ 1 w 322"/>
                <a:gd name="T83" fmla="*/ 0 h 378"/>
                <a:gd name="T84" fmla="*/ 1 w 322"/>
                <a:gd name="T85" fmla="*/ 0 h 378"/>
                <a:gd name="T86" fmla="*/ 1 w 322"/>
                <a:gd name="T87" fmla="*/ 0 h 3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2"/>
                <a:gd name="T133" fmla="*/ 0 h 378"/>
                <a:gd name="T134" fmla="*/ 322 w 322"/>
                <a:gd name="T135" fmla="*/ 378 h 3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2" h="378">
                  <a:moveTo>
                    <a:pt x="125" y="49"/>
                  </a:moveTo>
                  <a:lnTo>
                    <a:pt x="100" y="70"/>
                  </a:lnTo>
                  <a:lnTo>
                    <a:pt x="76" y="90"/>
                  </a:lnTo>
                  <a:lnTo>
                    <a:pt x="53" y="115"/>
                  </a:lnTo>
                  <a:lnTo>
                    <a:pt x="34" y="140"/>
                  </a:lnTo>
                  <a:lnTo>
                    <a:pt x="17" y="166"/>
                  </a:lnTo>
                  <a:lnTo>
                    <a:pt x="5" y="195"/>
                  </a:lnTo>
                  <a:lnTo>
                    <a:pt x="0" y="226"/>
                  </a:lnTo>
                  <a:lnTo>
                    <a:pt x="1" y="258"/>
                  </a:lnTo>
                  <a:lnTo>
                    <a:pt x="3" y="266"/>
                  </a:lnTo>
                  <a:lnTo>
                    <a:pt x="5" y="275"/>
                  </a:lnTo>
                  <a:lnTo>
                    <a:pt x="9" y="282"/>
                  </a:lnTo>
                  <a:lnTo>
                    <a:pt x="14" y="290"/>
                  </a:lnTo>
                  <a:lnTo>
                    <a:pt x="19" y="297"/>
                  </a:lnTo>
                  <a:lnTo>
                    <a:pt x="26" y="304"/>
                  </a:lnTo>
                  <a:lnTo>
                    <a:pt x="32" y="310"/>
                  </a:lnTo>
                  <a:lnTo>
                    <a:pt x="41" y="314"/>
                  </a:lnTo>
                  <a:lnTo>
                    <a:pt x="56" y="324"/>
                  </a:lnTo>
                  <a:lnTo>
                    <a:pt x="71" y="332"/>
                  </a:lnTo>
                  <a:lnTo>
                    <a:pt x="86" y="338"/>
                  </a:lnTo>
                  <a:lnTo>
                    <a:pt x="103" y="344"/>
                  </a:lnTo>
                  <a:lnTo>
                    <a:pt x="119" y="350"/>
                  </a:lnTo>
                  <a:lnTo>
                    <a:pt x="136" y="355"/>
                  </a:lnTo>
                  <a:lnTo>
                    <a:pt x="152" y="359"/>
                  </a:lnTo>
                  <a:lnTo>
                    <a:pt x="168" y="363"/>
                  </a:lnTo>
                  <a:lnTo>
                    <a:pt x="186" y="366"/>
                  </a:lnTo>
                  <a:lnTo>
                    <a:pt x="202" y="368"/>
                  </a:lnTo>
                  <a:lnTo>
                    <a:pt x="220" y="371"/>
                  </a:lnTo>
                  <a:lnTo>
                    <a:pt x="238" y="373"/>
                  </a:lnTo>
                  <a:lnTo>
                    <a:pt x="254" y="374"/>
                  </a:lnTo>
                  <a:lnTo>
                    <a:pt x="272" y="375"/>
                  </a:lnTo>
                  <a:lnTo>
                    <a:pt x="289" y="376"/>
                  </a:lnTo>
                  <a:lnTo>
                    <a:pt x="306" y="378"/>
                  </a:lnTo>
                  <a:lnTo>
                    <a:pt x="311" y="378"/>
                  </a:lnTo>
                  <a:lnTo>
                    <a:pt x="316" y="375"/>
                  </a:lnTo>
                  <a:lnTo>
                    <a:pt x="320" y="371"/>
                  </a:lnTo>
                  <a:lnTo>
                    <a:pt x="322" y="366"/>
                  </a:lnTo>
                  <a:lnTo>
                    <a:pt x="322" y="360"/>
                  </a:lnTo>
                  <a:lnTo>
                    <a:pt x="320" y="356"/>
                  </a:lnTo>
                  <a:lnTo>
                    <a:pt x="315" y="352"/>
                  </a:lnTo>
                  <a:lnTo>
                    <a:pt x="309" y="350"/>
                  </a:lnTo>
                  <a:lnTo>
                    <a:pt x="294" y="347"/>
                  </a:lnTo>
                  <a:lnTo>
                    <a:pt x="279" y="344"/>
                  </a:lnTo>
                  <a:lnTo>
                    <a:pt x="263" y="341"/>
                  </a:lnTo>
                  <a:lnTo>
                    <a:pt x="247" y="338"/>
                  </a:lnTo>
                  <a:lnTo>
                    <a:pt x="232" y="336"/>
                  </a:lnTo>
                  <a:lnTo>
                    <a:pt x="216" y="334"/>
                  </a:lnTo>
                  <a:lnTo>
                    <a:pt x="200" y="332"/>
                  </a:lnTo>
                  <a:lnTo>
                    <a:pt x="185" y="328"/>
                  </a:lnTo>
                  <a:lnTo>
                    <a:pt x="170" y="326"/>
                  </a:lnTo>
                  <a:lnTo>
                    <a:pt x="154" y="322"/>
                  </a:lnTo>
                  <a:lnTo>
                    <a:pt x="139" y="318"/>
                  </a:lnTo>
                  <a:lnTo>
                    <a:pt x="124" y="314"/>
                  </a:lnTo>
                  <a:lnTo>
                    <a:pt x="110" y="309"/>
                  </a:lnTo>
                  <a:lnTo>
                    <a:pt x="94" y="303"/>
                  </a:lnTo>
                  <a:lnTo>
                    <a:pt x="80" y="297"/>
                  </a:lnTo>
                  <a:lnTo>
                    <a:pt x="66" y="289"/>
                  </a:lnTo>
                  <a:lnTo>
                    <a:pt x="55" y="281"/>
                  </a:lnTo>
                  <a:lnTo>
                    <a:pt x="45" y="271"/>
                  </a:lnTo>
                  <a:lnTo>
                    <a:pt x="38" y="259"/>
                  </a:lnTo>
                  <a:lnTo>
                    <a:pt x="35" y="245"/>
                  </a:lnTo>
                  <a:lnTo>
                    <a:pt x="34" y="232"/>
                  </a:lnTo>
                  <a:lnTo>
                    <a:pt x="35" y="216"/>
                  </a:lnTo>
                  <a:lnTo>
                    <a:pt x="38" y="200"/>
                  </a:lnTo>
                  <a:lnTo>
                    <a:pt x="43" y="187"/>
                  </a:lnTo>
                  <a:lnTo>
                    <a:pt x="51" y="170"/>
                  </a:lnTo>
                  <a:lnTo>
                    <a:pt x="60" y="152"/>
                  </a:lnTo>
                  <a:lnTo>
                    <a:pt x="71" y="137"/>
                  </a:lnTo>
                  <a:lnTo>
                    <a:pt x="83" y="124"/>
                  </a:lnTo>
                  <a:lnTo>
                    <a:pt x="94" y="110"/>
                  </a:lnTo>
                  <a:lnTo>
                    <a:pt x="107" y="96"/>
                  </a:lnTo>
                  <a:lnTo>
                    <a:pt x="123" y="82"/>
                  </a:lnTo>
                  <a:lnTo>
                    <a:pt x="138" y="69"/>
                  </a:lnTo>
                  <a:lnTo>
                    <a:pt x="153" y="57"/>
                  </a:lnTo>
                  <a:lnTo>
                    <a:pt x="173" y="47"/>
                  </a:lnTo>
                  <a:lnTo>
                    <a:pt x="195" y="38"/>
                  </a:lnTo>
                  <a:lnTo>
                    <a:pt x="218" y="28"/>
                  </a:lnTo>
                  <a:lnTo>
                    <a:pt x="238" y="20"/>
                  </a:lnTo>
                  <a:lnTo>
                    <a:pt x="254" y="13"/>
                  </a:lnTo>
                  <a:lnTo>
                    <a:pt x="264" y="7"/>
                  </a:lnTo>
                  <a:lnTo>
                    <a:pt x="268" y="2"/>
                  </a:lnTo>
                  <a:lnTo>
                    <a:pt x="256" y="0"/>
                  </a:lnTo>
                  <a:lnTo>
                    <a:pt x="240" y="1"/>
                  </a:lnTo>
                  <a:lnTo>
                    <a:pt x="221" y="4"/>
                  </a:lnTo>
                  <a:lnTo>
                    <a:pt x="201" y="10"/>
                  </a:lnTo>
                  <a:lnTo>
                    <a:pt x="180" y="18"/>
                  </a:lnTo>
                  <a:lnTo>
                    <a:pt x="160" y="27"/>
                  </a:lnTo>
                  <a:lnTo>
                    <a:pt x="141" y="38"/>
                  </a:lnTo>
                  <a:lnTo>
                    <a:pt x="125" y="4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9" name="Freeform 185"/>
            <p:cNvSpPr>
              <a:spLocks/>
            </p:cNvSpPr>
            <p:nvPr/>
          </p:nvSpPr>
          <p:spPr bwMode="auto">
            <a:xfrm>
              <a:off x="2660" y="2692"/>
              <a:ext cx="47" cy="42"/>
            </a:xfrm>
            <a:custGeom>
              <a:avLst/>
              <a:gdLst>
                <a:gd name="T0" fmla="*/ 1 w 283"/>
                <a:gd name="T1" fmla="*/ 0 h 252"/>
                <a:gd name="T2" fmla="*/ 1 w 283"/>
                <a:gd name="T3" fmla="*/ 1 h 252"/>
                <a:gd name="T4" fmla="*/ 1 w 283"/>
                <a:gd name="T5" fmla="*/ 1 h 252"/>
                <a:gd name="T6" fmla="*/ 1 w 283"/>
                <a:gd name="T7" fmla="*/ 1 h 252"/>
                <a:gd name="T8" fmla="*/ 1 w 283"/>
                <a:gd name="T9" fmla="*/ 1 h 252"/>
                <a:gd name="T10" fmla="*/ 1 w 283"/>
                <a:gd name="T11" fmla="*/ 1 h 252"/>
                <a:gd name="T12" fmla="*/ 1 w 283"/>
                <a:gd name="T13" fmla="*/ 1 h 252"/>
                <a:gd name="T14" fmla="*/ 1 w 283"/>
                <a:gd name="T15" fmla="*/ 1 h 252"/>
                <a:gd name="T16" fmla="*/ 1 w 283"/>
                <a:gd name="T17" fmla="*/ 1 h 252"/>
                <a:gd name="T18" fmla="*/ 1 w 283"/>
                <a:gd name="T19" fmla="*/ 1 h 252"/>
                <a:gd name="T20" fmla="*/ 1 w 283"/>
                <a:gd name="T21" fmla="*/ 1 h 252"/>
                <a:gd name="T22" fmla="*/ 1 w 283"/>
                <a:gd name="T23" fmla="*/ 1 h 252"/>
                <a:gd name="T24" fmla="*/ 1 w 283"/>
                <a:gd name="T25" fmla="*/ 1 h 252"/>
                <a:gd name="T26" fmla="*/ 1 w 283"/>
                <a:gd name="T27" fmla="*/ 1 h 252"/>
                <a:gd name="T28" fmla="*/ 1 w 283"/>
                <a:gd name="T29" fmla="*/ 1 h 252"/>
                <a:gd name="T30" fmla="*/ 1 w 283"/>
                <a:gd name="T31" fmla="*/ 1 h 252"/>
                <a:gd name="T32" fmla="*/ 1 w 283"/>
                <a:gd name="T33" fmla="*/ 1 h 252"/>
                <a:gd name="T34" fmla="*/ 1 w 283"/>
                <a:gd name="T35" fmla="*/ 1 h 252"/>
                <a:gd name="T36" fmla="*/ 1 w 283"/>
                <a:gd name="T37" fmla="*/ 1 h 252"/>
                <a:gd name="T38" fmla="*/ 1 w 283"/>
                <a:gd name="T39" fmla="*/ 1 h 252"/>
                <a:gd name="T40" fmla="*/ 1 w 283"/>
                <a:gd name="T41" fmla="*/ 1 h 252"/>
                <a:gd name="T42" fmla="*/ 1 w 283"/>
                <a:gd name="T43" fmla="*/ 1 h 252"/>
                <a:gd name="T44" fmla="*/ 1 w 283"/>
                <a:gd name="T45" fmla="*/ 1 h 252"/>
                <a:gd name="T46" fmla="*/ 1 w 283"/>
                <a:gd name="T47" fmla="*/ 1 h 252"/>
                <a:gd name="T48" fmla="*/ 1 w 283"/>
                <a:gd name="T49" fmla="*/ 1 h 252"/>
                <a:gd name="T50" fmla="*/ 1 w 283"/>
                <a:gd name="T51" fmla="*/ 1 h 252"/>
                <a:gd name="T52" fmla="*/ 1 w 283"/>
                <a:gd name="T53" fmla="*/ 1 h 252"/>
                <a:gd name="T54" fmla="*/ 1 w 283"/>
                <a:gd name="T55" fmla="*/ 1 h 252"/>
                <a:gd name="T56" fmla="*/ 1 w 283"/>
                <a:gd name="T57" fmla="*/ 0 h 252"/>
                <a:gd name="T58" fmla="*/ 1 w 283"/>
                <a:gd name="T59" fmla="*/ 0 h 252"/>
                <a:gd name="T60" fmla="*/ 1 w 283"/>
                <a:gd name="T61" fmla="*/ 0 h 252"/>
                <a:gd name="T62" fmla="*/ 1 w 283"/>
                <a:gd name="T63" fmla="*/ 0 h 252"/>
                <a:gd name="T64" fmla="*/ 1 w 283"/>
                <a:gd name="T65" fmla="*/ 0 h 252"/>
                <a:gd name="T66" fmla="*/ 1 w 283"/>
                <a:gd name="T67" fmla="*/ 0 h 252"/>
                <a:gd name="T68" fmla="*/ 1 w 283"/>
                <a:gd name="T69" fmla="*/ 0 h 252"/>
                <a:gd name="T70" fmla="*/ 0 w 283"/>
                <a:gd name="T71" fmla="*/ 0 h 252"/>
                <a:gd name="T72" fmla="*/ 0 w 283"/>
                <a:gd name="T73" fmla="*/ 0 h 252"/>
                <a:gd name="T74" fmla="*/ 0 w 283"/>
                <a:gd name="T75" fmla="*/ 0 h 252"/>
                <a:gd name="T76" fmla="*/ 0 w 283"/>
                <a:gd name="T77" fmla="*/ 0 h 252"/>
                <a:gd name="T78" fmla="*/ 0 w 283"/>
                <a:gd name="T79" fmla="*/ 0 h 252"/>
                <a:gd name="T80" fmla="*/ 0 w 283"/>
                <a:gd name="T81" fmla="*/ 0 h 252"/>
                <a:gd name="T82" fmla="*/ 0 w 283"/>
                <a:gd name="T83" fmla="*/ 0 h 252"/>
                <a:gd name="T84" fmla="*/ 0 w 283"/>
                <a:gd name="T85" fmla="*/ 0 h 252"/>
                <a:gd name="T86" fmla="*/ 0 w 283"/>
                <a:gd name="T87" fmla="*/ 0 h 252"/>
                <a:gd name="T88" fmla="*/ 0 w 283"/>
                <a:gd name="T89" fmla="*/ 0 h 252"/>
                <a:gd name="T90" fmla="*/ 0 w 283"/>
                <a:gd name="T91" fmla="*/ 0 h 252"/>
                <a:gd name="T92" fmla="*/ 0 w 283"/>
                <a:gd name="T93" fmla="*/ 0 h 252"/>
                <a:gd name="T94" fmla="*/ 0 w 283"/>
                <a:gd name="T95" fmla="*/ 0 h 252"/>
                <a:gd name="T96" fmla="*/ 0 w 283"/>
                <a:gd name="T97" fmla="*/ 0 h 252"/>
                <a:gd name="T98" fmla="*/ 0 w 283"/>
                <a:gd name="T99" fmla="*/ 0 h 252"/>
                <a:gd name="T100" fmla="*/ 0 w 283"/>
                <a:gd name="T101" fmla="*/ 0 h 252"/>
                <a:gd name="T102" fmla="*/ 0 w 283"/>
                <a:gd name="T103" fmla="*/ 0 h 252"/>
                <a:gd name="T104" fmla="*/ 0 w 283"/>
                <a:gd name="T105" fmla="*/ 0 h 252"/>
                <a:gd name="T106" fmla="*/ 0 w 283"/>
                <a:gd name="T107" fmla="*/ 0 h 252"/>
                <a:gd name="T108" fmla="*/ 1 w 283"/>
                <a:gd name="T109" fmla="*/ 0 h 252"/>
                <a:gd name="T110" fmla="*/ 1 w 283"/>
                <a:gd name="T111" fmla="*/ 0 h 252"/>
                <a:gd name="T112" fmla="*/ 1 w 283"/>
                <a:gd name="T113" fmla="*/ 0 h 252"/>
                <a:gd name="T114" fmla="*/ 1 w 283"/>
                <a:gd name="T115" fmla="*/ 0 h 252"/>
                <a:gd name="T116" fmla="*/ 1 w 283"/>
                <a:gd name="T117" fmla="*/ 0 h 252"/>
                <a:gd name="T118" fmla="*/ 1 w 283"/>
                <a:gd name="T119" fmla="*/ 0 h 252"/>
                <a:gd name="T120" fmla="*/ 1 w 283"/>
                <a:gd name="T121" fmla="*/ 0 h 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3"/>
                <a:gd name="T184" fmla="*/ 0 h 252"/>
                <a:gd name="T185" fmla="*/ 283 w 283"/>
                <a:gd name="T186" fmla="*/ 252 h 2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3" h="252">
                  <a:moveTo>
                    <a:pt x="235" y="77"/>
                  </a:moveTo>
                  <a:lnTo>
                    <a:pt x="248" y="91"/>
                  </a:lnTo>
                  <a:lnTo>
                    <a:pt x="256" y="107"/>
                  </a:lnTo>
                  <a:lnTo>
                    <a:pt x="259" y="124"/>
                  </a:lnTo>
                  <a:lnTo>
                    <a:pt x="259" y="142"/>
                  </a:lnTo>
                  <a:lnTo>
                    <a:pt x="257" y="157"/>
                  </a:lnTo>
                  <a:lnTo>
                    <a:pt x="252" y="170"/>
                  </a:lnTo>
                  <a:lnTo>
                    <a:pt x="244" y="183"/>
                  </a:lnTo>
                  <a:lnTo>
                    <a:pt x="236" y="193"/>
                  </a:lnTo>
                  <a:lnTo>
                    <a:pt x="225" y="204"/>
                  </a:lnTo>
                  <a:lnTo>
                    <a:pt x="215" y="214"/>
                  </a:lnTo>
                  <a:lnTo>
                    <a:pt x="204" y="224"/>
                  </a:lnTo>
                  <a:lnTo>
                    <a:pt x="194" y="234"/>
                  </a:lnTo>
                  <a:lnTo>
                    <a:pt x="191" y="238"/>
                  </a:lnTo>
                  <a:lnTo>
                    <a:pt x="191" y="241"/>
                  </a:lnTo>
                  <a:lnTo>
                    <a:pt x="191" y="245"/>
                  </a:lnTo>
                  <a:lnTo>
                    <a:pt x="194" y="248"/>
                  </a:lnTo>
                  <a:lnTo>
                    <a:pt x="197" y="250"/>
                  </a:lnTo>
                  <a:lnTo>
                    <a:pt x="202" y="252"/>
                  </a:lnTo>
                  <a:lnTo>
                    <a:pt x="205" y="250"/>
                  </a:lnTo>
                  <a:lnTo>
                    <a:pt x="209" y="248"/>
                  </a:lnTo>
                  <a:lnTo>
                    <a:pt x="232" y="233"/>
                  </a:lnTo>
                  <a:lnTo>
                    <a:pt x="252" y="214"/>
                  </a:lnTo>
                  <a:lnTo>
                    <a:pt x="268" y="192"/>
                  </a:lnTo>
                  <a:lnTo>
                    <a:pt x="278" y="167"/>
                  </a:lnTo>
                  <a:lnTo>
                    <a:pt x="283" y="141"/>
                  </a:lnTo>
                  <a:lnTo>
                    <a:pt x="280" y="115"/>
                  </a:lnTo>
                  <a:lnTo>
                    <a:pt x="271" y="91"/>
                  </a:lnTo>
                  <a:lnTo>
                    <a:pt x="252" y="69"/>
                  </a:lnTo>
                  <a:lnTo>
                    <a:pt x="238" y="57"/>
                  </a:lnTo>
                  <a:lnTo>
                    <a:pt x="222" y="48"/>
                  </a:lnTo>
                  <a:lnTo>
                    <a:pt x="204" y="39"/>
                  </a:lnTo>
                  <a:lnTo>
                    <a:pt x="184" y="31"/>
                  </a:lnTo>
                  <a:lnTo>
                    <a:pt x="164" y="23"/>
                  </a:lnTo>
                  <a:lnTo>
                    <a:pt x="144" y="17"/>
                  </a:lnTo>
                  <a:lnTo>
                    <a:pt x="123" y="13"/>
                  </a:lnTo>
                  <a:lnTo>
                    <a:pt x="103" y="8"/>
                  </a:lnTo>
                  <a:lnTo>
                    <a:pt x="83" y="5"/>
                  </a:lnTo>
                  <a:lnTo>
                    <a:pt x="66" y="2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12" y="7"/>
                  </a:lnTo>
                  <a:lnTo>
                    <a:pt x="24" y="8"/>
                  </a:lnTo>
                  <a:lnTo>
                    <a:pt x="38" y="10"/>
                  </a:lnTo>
                  <a:lnTo>
                    <a:pt x="52" y="13"/>
                  </a:lnTo>
                  <a:lnTo>
                    <a:pt x="66" y="16"/>
                  </a:lnTo>
                  <a:lnTo>
                    <a:pt x="82" y="18"/>
                  </a:lnTo>
                  <a:lnTo>
                    <a:pt x="98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4"/>
                  </a:lnTo>
                  <a:lnTo>
                    <a:pt x="162" y="39"/>
                  </a:lnTo>
                  <a:lnTo>
                    <a:pt x="177" y="45"/>
                  </a:lnTo>
                  <a:lnTo>
                    <a:pt x="193" y="52"/>
                  </a:lnTo>
                  <a:lnTo>
                    <a:pt x="208" y="60"/>
                  </a:lnTo>
                  <a:lnTo>
                    <a:pt x="222" y="68"/>
                  </a:lnTo>
                  <a:lnTo>
                    <a:pt x="235" y="77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0" name="Freeform 186"/>
            <p:cNvSpPr>
              <a:spLocks/>
            </p:cNvSpPr>
            <p:nvPr/>
          </p:nvSpPr>
          <p:spPr bwMode="auto">
            <a:xfrm>
              <a:off x="2564" y="2712"/>
              <a:ext cx="19" cy="39"/>
            </a:xfrm>
            <a:custGeom>
              <a:avLst/>
              <a:gdLst>
                <a:gd name="T0" fmla="*/ 0 w 114"/>
                <a:gd name="T1" fmla="*/ 0 h 238"/>
                <a:gd name="T2" fmla="*/ 0 w 114"/>
                <a:gd name="T3" fmla="*/ 1 h 238"/>
                <a:gd name="T4" fmla="*/ 0 w 114"/>
                <a:gd name="T5" fmla="*/ 1 h 238"/>
                <a:gd name="T6" fmla="*/ 0 w 114"/>
                <a:gd name="T7" fmla="*/ 1 h 238"/>
                <a:gd name="T8" fmla="*/ 0 w 114"/>
                <a:gd name="T9" fmla="*/ 1 h 238"/>
                <a:gd name="T10" fmla="*/ 0 w 114"/>
                <a:gd name="T11" fmla="*/ 1 h 238"/>
                <a:gd name="T12" fmla="*/ 0 w 114"/>
                <a:gd name="T13" fmla="*/ 1 h 238"/>
                <a:gd name="T14" fmla="*/ 0 w 114"/>
                <a:gd name="T15" fmla="*/ 1 h 238"/>
                <a:gd name="T16" fmla="*/ 1 w 114"/>
                <a:gd name="T17" fmla="*/ 1 h 238"/>
                <a:gd name="T18" fmla="*/ 1 w 114"/>
                <a:gd name="T19" fmla="*/ 1 h 238"/>
                <a:gd name="T20" fmla="*/ 1 w 114"/>
                <a:gd name="T21" fmla="*/ 1 h 238"/>
                <a:gd name="T22" fmla="*/ 1 w 114"/>
                <a:gd name="T23" fmla="*/ 1 h 238"/>
                <a:gd name="T24" fmla="*/ 1 w 114"/>
                <a:gd name="T25" fmla="*/ 1 h 238"/>
                <a:gd name="T26" fmla="*/ 1 w 114"/>
                <a:gd name="T27" fmla="*/ 1 h 238"/>
                <a:gd name="T28" fmla="*/ 1 w 114"/>
                <a:gd name="T29" fmla="*/ 1 h 238"/>
                <a:gd name="T30" fmla="*/ 1 w 114"/>
                <a:gd name="T31" fmla="*/ 1 h 238"/>
                <a:gd name="T32" fmla="*/ 1 w 114"/>
                <a:gd name="T33" fmla="*/ 1 h 238"/>
                <a:gd name="T34" fmla="*/ 0 w 114"/>
                <a:gd name="T35" fmla="*/ 1 h 238"/>
                <a:gd name="T36" fmla="*/ 0 w 114"/>
                <a:gd name="T37" fmla="*/ 1 h 238"/>
                <a:gd name="T38" fmla="*/ 0 w 114"/>
                <a:gd name="T39" fmla="*/ 1 h 238"/>
                <a:gd name="T40" fmla="*/ 0 w 114"/>
                <a:gd name="T41" fmla="*/ 1 h 238"/>
                <a:gd name="T42" fmla="*/ 0 w 114"/>
                <a:gd name="T43" fmla="*/ 1 h 238"/>
                <a:gd name="T44" fmla="*/ 0 w 114"/>
                <a:gd name="T45" fmla="*/ 0 h 238"/>
                <a:gd name="T46" fmla="*/ 0 w 114"/>
                <a:gd name="T47" fmla="*/ 0 h 238"/>
                <a:gd name="T48" fmla="*/ 0 w 114"/>
                <a:gd name="T49" fmla="*/ 0 h 238"/>
                <a:gd name="T50" fmla="*/ 0 w 114"/>
                <a:gd name="T51" fmla="*/ 0 h 238"/>
                <a:gd name="T52" fmla="*/ 0 w 114"/>
                <a:gd name="T53" fmla="*/ 0 h 238"/>
                <a:gd name="T54" fmla="*/ 0 w 114"/>
                <a:gd name="T55" fmla="*/ 0 h 238"/>
                <a:gd name="T56" fmla="*/ 0 w 114"/>
                <a:gd name="T57" fmla="*/ 0 h 238"/>
                <a:gd name="T58" fmla="*/ 0 w 114"/>
                <a:gd name="T59" fmla="*/ 0 h 238"/>
                <a:gd name="T60" fmla="*/ 1 w 114"/>
                <a:gd name="T61" fmla="*/ 0 h 238"/>
                <a:gd name="T62" fmla="*/ 1 w 114"/>
                <a:gd name="T63" fmla="*/ 0 h 238"/>
                <a:gd name="T64" fmla="*/ 1 w 114"/>
                <a:gd name="T65" fmla="*/ 0 h 238"/>
                <a:gd name="T66" fmla="*/ 1 w 114"/>
                <a:gd name="T67" fmla="*/ 0 h 238"/>
                <a:gd name="T68" fmla="*/ 1 w 114"/>
                <a:gd name="T69" fmla="*/ 0 h 238"/>
                <a:gd name="T70" fmla="*/ 0 w 114"/>
                <a:gd name="T71" fmla="*/ 0 h 238"/>
                <a:gd name="T72" fmla="*/ 0 w 114"/>
                <a:gd name="T73" fmla="*/ 0 h 238"/>
                <a:gd name="T74" fmla="*/ 0 w 114"/>
                <a:gd name="T75" fmla="*/ 0 h 238"/>
                <a:gd name="T76" fmla="*/ 0 w 114"/>
                <a:gd name="T77" fmla="*/ 0 h 238"/>
                <a:gd name="T78" fmla="*/ 0 w 114"/>
                <a:gd name="T79" fmla="*/ 0 h 238"/>
                <a:gd name="T80" fmla="*/ 0 w 114"/>
                <a:gd name="T81" fmla="*/ 0 h 2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238"/>
                <a:gd name="T125" fmla="*/ 114 w 114"/>
                <a:gd name="T126" fmla="*/ 238 h 2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238">
                  <a:moveTo>
                    <a:pt x="0" y="130"/>
                  </a:moveTo>
                  <a:lnTo>
                    <a:pt x="0" y="149"/>
                  </a:lnTo>
                  <a:lnTo>
                    <a:pt x="4" y="168"/>
                  </a:lnTo>
                  <a:lnTo>
                    <a:pt x="12" y="185"/>
                  </a:lnTo>
                  <a:lnTo>
                    <a:pt x="24" y="200"/>
                  </a:lnTo>
                  <a:lnTo>
                    <a:pt x="38" y="213"/>
                  </a:lnTo>
                  <a:lnTo>
                    <a:pt x="55" y="224"/>
                  </a:lnTo>
                  <a:lnTo>
                    <a:pt x="73" y="232"/>
                  </a:lnTo>
                  <a:lnTo>
                    <a:pt x="92" y="237"/>
                  </a:lnTo>
                  <a:lnTo>
                    <a:pt x="98" y="238"/>
                  </a:lnTo>
                  <a:lnTo>
                    <a:pt x="104" y="235"/>
                  </a:lnTo>
                  <a:lnTo>
                    <a:pt x="109" y="232"/>
                  </a:lnTo>
                  <a:lnTo>
                    <a:pt x="111" y="227"/>
                  </a:lnTo>
                  <a:lnTo>
                    <a:pt x="111" y="222"/>
                  </a:lnTo>
                  <a:lnTo>
                    <a:pt x="110" y="216"/>
                  </a:lnTo>
                  <a:lnTo>
                    <a:pt x="106" y="211"/>
                  </a:lnTo>
                  <a:lnTo>
                    <a:pt x="100" y="209"/>
                  </a:lnTo>
                  <a:lnTo>
                    <a:pt x="82" y="202"/>
                  </a:lnTo>
                  <a:lnTo>
                    <a:pt x="64" y="193"/>
                  </a:lnTo>
                  <a:lnTo>
                    <a:pt x="50" y="180"/>
                  </a:lnTo>
                  <a:lnTo>
                    <a:pt x="39" y="167"/>
                  </a:lnTo>
                  <a:lnTo>
                    <a:pt x="32" y="149"/>
                  </a:lnTo>
                  <a:lnTo>
                    <a:pt x="29" y="131"/>
                  </a:lnTo>
                  <a:lnTo>
                    <a:pt x="29" y="111"/>
                  </a:lnTo>
                  <a:lnTo>
                    <a:pt x="35" y="91"/>
                  </a:lnTo>
                  <a:lnTo>
                    <a:pt x="42" y="76"/>
                  </a:lnTo>
                  <a:lnTo>
                    <a:pt x="51" y="62"/>
                  </a:lnTo>
                  <a:lnTo>
                    <a:pt x="62" y="49"/>
                  </a:lnTo>
                  <a:lnTo>
                    <a:pt x="73" y="38"/>
                  </a:lnTo>
                  <a:lnTo>
                    <a:pt x="84" y="28"/>
                  </a:lnTo>
                  <a:lnTo>
                    <a:pt x="96" y="18"/>
                  </a:lnTo>
                  <a:lnTo>
                    <a:pt x="106" y="9"/>
                  </a:lnTo>
                  <a:lnTo>
                    <a:pt x="114" y="1"/>
                  </a:lnTo>
                  <a:lnTo>
                    <a:pt x="106" y="0"/>
                  </a:lnTo>
                  <a:lnTo>
                    <a:pt x="93" y="6"/>
                  </a:lnTo>
                  <a:lnTo>
                    <a:pt x="76" y="18"/>
                  </a:lnTo>
                  <a:lnTo>
                    <a:pt x="56" y="36"/>
                  </a:lnTo>
                  <a:lnTo>
                    <a:pt x="37" y="57"/>
                  </a:lnTo>
                  <a:lnTo>
                    <a:pt x="20" y="80"/>
                  </a:lnTo>
                  <a:lnTo>
                    <a:pt x="7" y="106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1" name="Freeform 187"/>
            <p:cNvSpPr>
              <a:spLocks/>
            </p:cNvSpPr>
            <p:nvPr/>
          </p:nvSpPr>
          <p:spPr bwMode="auto">
            <a:xfrm>
              <a:off x="2698" y="2689"/>
              <a:ext cx="41" cy="52"/>
            </a:xfrm>
            <a:custGeom>
              <a:avLst/>
              <a:gdLst>
                <a:gd name="T0" fmla="*/ 1 w 246"/>
                <a:gd name="T1" fmla="*/ 1 h 310"/>
                <a:gd name="T2" fmla="*/ 1 w 246"/>
                <a:gd name="T3" fmla="*/ 1 h 310"/>
                <a:gd name="T4" fmla="*/ 1 w 246"/>
                <a:gd name="T5" fmla="*/ 1 h 310"/>
                <a:gd name="T6" fmla="*/ 1 w 246"/>
                <a:gd name="T7" fmla="*/ 1 h 310"/>
                <a:gd name="T8" fmla="*/ 1 w 246"/>
                <a:gd name="T9" fmla="*/ 1 h 310"/>
                <a:gd name="T10" fmla="*/ 1 w 246"/>
                <a:gd name="T11" fmla="*/ 1 h 310"/>
                <a:gd name="T12" fmla="*/ 1 w 246"/>
                <a:gd name="T13" fmla="*/ 1 h 310"/>
                <a:gd name="T14" fmla="*/ 1 w 246"/>
                <a:gd name="T15" fmla="*/ 1 h 310"/>
                <a:gd name="T16" fmla="*/ 1 w 246"/>
                <a:gd name="T17" fmla="*/ 1 h 310"/>
                <a:gd name="T18" fmla="*/ 1 w 246"/>
                <a:gd name="T19" fmla="*/ 1 h 310"/>
                <a:gd name="T20" fmla="*/ 1 w 246"/>
                <a:gd name="T21" fmla="*/ 1 h 310"/>
                <a:gd name="T22" fmla="*/ 1 w 246"/>
                <a:gd name="T23" fmla="*/ 2 h 310"/>
                <a:gd name="T24" fmla="*/ 1 w 246"/>
                <a:gd name="T25" fmla="*/ 2 h 310"/>
                <a:gd name="T26" fmla="*/ 1 w 246"/>
                <a:gd name="T27" fmla="*/ 2 h 310"/>
                <a:gd name="T28" fmla="*/ 1 w 246"/>
                <a:gd name="T29" fmla="*/ 1 h 310"/>
                <a:gd name="T30" fmla="*/ 1 w 246"/>
                <a:gd name="T31" fmla="*/ 1 h 310"/>
                <a:gd name="T32" fmla="*/ 1 w 246"/>
                <a:gd name="T33" fmla="*/ 1 h 310"/>
                <a:gd name="T34" fmla="*/ 1 w 246"/>
                <a:gd name="T35" fmla="*/ 1 h 310"/>
                <a:gd name="T36" fmla="*/ 1 w 246"/>
                <a:gd name="T37" fmla="*/ 1 h 310"/>
                <a:gd name="T38" fmla="*/ 1 w 246"/>
                <a:gd name="T39" fmla="*/ 1 h 310"/>
                <a:gd name="T40" fmla="*/ 1 w 246"/>
                <a:gd name="T41" fmla="*/ 1 h 310"/>
                <a:gd name="T42" fmla="*/ 1 w 246"/>
                <a:gd name="T43" fmla="*/ 1 h 310"/>
                <a:gd name="T44" fmla="*/ 1 w 246"/>
                <a:gd name="T45" fmla="*/ 0 h 310"/>
                <a:gd name="T46" fmla="*/ 1 w 246"/>
                <a:gd name="T47" fmla="*/ 0 h 310"/>
                <a:gd name="T48" fmla="*/ 1 w 246"/>
                <a:gd name="T49" fmla="*/ 0 h 310"/>
                <a:gd name="T50" fmla="*/ 1 w 246"/>
                <a:gd name="T51" fmla="*/ 0 h 310"/>
                <a:gd name="T52" fmla="*/ 0 w 246"/>
                <a:gd name="T53" fmla="*/ 0 h 310"/>
                <a:gd name="T54" fmla="*/ 0 w 246"/>
                <a:gd name="T55" fmla="*/ 0 h 310"/>
                <a:gd name="T56" fmla="*/ 0 w 246"/>
                <a:gd name="T57" fmla="*/ 0 h 310"/>
                <a:gd name="T58" fmla="*/ 0 w 246"/>
                <a:gd name="T59" fmla="*/ 0 h 310"/>
                <a:gd name="T60" fmla="*/ 0 w 246"/>
                <a:gd name="T61" fmla="*/ 0 h 310"/>
                <a:gd name="T62" fmla="*/ 0 w 246"/>
                <a:gd name="T63" fmla="*/ 0 h 310"/>
                <a:gd name="T64" fmla="*/ 0 w 246"/>
                <a:gd name="T65" fmla="*/ 0 h 310"/>
                <a:gd name="T66" fmla="*/ 0 w 246"/>
                <a:gd name="T67" fmla="*/ 0 h 310"/>
                <a:gd name="T68" fmla="*/ 1 w 246"/>
                <a:gd name="T69" fmla="*/ 0 h 310"/>
                <a:gd name="T70" fmla="*/ 1 w 246"/>
                <a:gd name="T71" fmla="*/ 0 h 310"/>
                <a:gd name="T72" fmla="*/ 1 w 246"/>
                <a:gd name="T73" fmla="*/ 1 h 310"/>
                <a:gd name="T74" fmla="*/ 1 w 246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6"/>
                <a:gd name="T115" fmla="*/ 0 h 310"/>
                <a:gd name="T116" fmla="*/ 246 w 246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6" h="310">
                  <a:moveTo>
                    <a:pt x="199" y="116"/>
                  </a:moveTo>
                  <a:lnTo>
                    <a:pt x="207" y="124"/>
                  </a:lnTo>
                  <a:lnTo>
                    <a:pt x="214" y="133"/>
                  </a:lnTo>
                  <a:lnTo>
                    <a:pt x="219" y="143"/>
                  </a:lnTo>
                  <a:lnTo>
                    <a:pt x="223" y="154"/>
                  </a:lnTo>
                  <a:lnTo>
                    <a:pt x="225" y="164"/>
                  </a:lnTo>
                  <a:lnTo>
                    <a:pt x="225" y="176"/>
                  </a:lnTo>
                  <a:lnTo>
                    <a:pt x="221" y="187"/>
                  </a:lnTo>
                  <a:lnTo>
                    <a:pt x="216" y="197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8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3" y="264"/>
                  </a:lnTo>
                  <a:lnTo>
                    <a:pt x="132" y="274"/>
                  </a:lnTo>
                  <a:lnTo>
                    <a:pt x="129" y="278"/>
                  </a:lnTo>
                  <a:lnTo>
                    <a:pt x="126" y="282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1" y="305"/>
                  </a:lnTo>
                  <a:lnTo>
                    <a:pt x="125" y="309"/>
                  </a:lnTo>
                  <a:lnTo>
                    <a:pt x="130" y="310"/>
                  </a:lnTo>
                  <a:lnTo>
                    <a:pt x="134" y="310"/>
                  </a:lnTo>
                  <a:lnTo>
                    <a:pt x="139" y="309"/>
                  </a:lnTo>
                  <a:lnTo>
                    <a:pt x="143" y="305"/>
                  </a:lnTo>
                  <a:lnTo>
                    <a:pt x="154" y="293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19" y="233"/>
                  </a:lnTo>
                  <a:lnTo>
                    <a:pt x="231" y="219"/>
                  </a:lnTo>
                  <a:lnTo>
                    <a:pt x="239" y="204"/>
                  </a:lnTo>
                  <a:lnTo>
                    <a:pt x="245" y="187"/>
                  </a:lnTo>
                  <a:lnTo>
                    <a:pt x="246" y="170"/>
                  </a:lnTo>
                  <a:lnTo>
                    <a:pt x="242" y="153"/>
                  </a:lnTo>
                  <a:lnTo>
                    <a:pt x="236" y="136"/>
                  </a:lnTo>
                  <a:lnTo>
                    <a:pt x="227" y="120"/>
                  </a:lnTo>
                  <a:lnTo>
                    <a:pt x="215" y="107"/>
                  </a:lnTo>
                  <a:lnTo>
                    <a:pt x="201" y="94"/>
                  </a:lnTo>
                  <a:lnTo>
                    <a:pt x="187" y="82"/>
                  </a:lnTo>
                  <a:lnTo>
                    <a:pt x="177" y="74"/>
                  </a:lnTo>
                  <a:lnTo>
                    <a:pt x="165" y="68"/>
                  </a:lnTo>
                  <a:lnTo>
                    <a:pt x="152" y="60"/>
                  </a:lnTo>
                  <a:lnTo>
                    <a:pt x="139" y="51"/>
                  </a:lnTo>
                  <a:lnTo>
                    <a:pt x="126" y="43"/>
                  </a:lnTo>
                  <a:lnTo>
                    <a:pt x="112" y="35"/>
                  </a:lnTo>
                  <a:lnTo>
                    <a:pt x="98" y="28"/>
                  </a:lnTo>
                  <a:lnTo>
                    <a:pt x="85" y="22"/>
                  </a:lnTo>
                  <a:lnTo>
                    <a:pt x="72" y="16"/>
                  </a:lnTo>
                  <a:lnTo>
                    <a:pt x="59" y="10"/>
                  </a:lnTo>
                  <a:lnTo>
                    <a:pt x="46" y="7"/>
                  </a:lnTo>
                  <a:lnTo>
                    <a:pt x="35" y="3"/>
                  </a:lnTo>
                  <a:lnTo>
                    <a:pt x="24" y="1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8" y="6"/>
                  </a:lnTo>
                  <a:lnTo>
                    <a:pt x="17" y="9"/>
                  </a:lnTo>
                  <a:lnTo>
                    <a:pt x="28" y="14"/>
                  </a:lnTo>
                  <a:lnTo>
                    <a:pt x="38" y="18"/>
                  </a:lnTo>
                  <a:lnTo>
                    <a:pt x="51" y="24"/>
                  </a:lnTo>
                  <a:lnTo>
                    <a:pt x="64" y="30"/>
                  </a:lnTo>
                  <a:lnTo>
                    <a:pt x="78" y="37"/>
                  </a:lnTo>
                  <a:lnTo>
                    <a:pt x="92" y="43"/>
                  </a:lnTo>
                  <a:lnTo>
                    <a:pt x="106" y="51"/>
                  </a:lnTo>
                  <a:lnTo>
                    <a:pt x="120" y="60"/>
                  </a:lnTo>
                  <a:lnTo>
                    <a:pt x="134" y="69"/>
                  </a:lnTo>
                  <a:lnTo>
                    <a:pt x="148" y="78"/>
                  </a:lnTo>
                  <a:lnTo>
                    <a:pt x="163" y="87"/>
                  </a:lnTo>
                  <a:lnTo>
                    <a:pt x="175" y="96"/>
                  </a:lnTo>
                  <a:lnTo>
                    <a:pt x="187" y="105"/>
                  </a:lnTo>
                  <a:lnTo>
                    <a:pt x="199" y="11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2" name="Freeform 188"/>
            <p:cNvSpPr>
              <a:spLocks/>
            </p:cNvSpPr>
            <p:nvPr/>
          </p:nvSpPr>
          <p:spPr bwMode="auto">
            <a:xfrm>
              <a:off x="2653" y="2750"/>
              <a:ext cx="14" cy="31"/>
            </a:xfrm>
            <a:custGeom>
              <a:avLst/>
              <a:gdLst>
                <a:gd name="T0" fmla="*/ 0 w 83"/>
                <a:gd name="T1" fmla="*/ 0 h 187"/>
                <a:gd name="T2" fmla="*/ 0 w 83"/>
                <a:gd name="T3" fmla="*/ 0 h 187"/>
                <a:gd name="T4" fmla="*/ 0 w 83"/>
                <a:gd name="T5" fmla="*/ 0 h 187"/>
                <a:gd name="T6" fmla="*/ 0 w 83"/>
                <a:gd name="T7" fmla="*/ 0 h 187"/>
                <a:gd name="T8" fmla="*/ 0 w 83"/>
                <a:gd name="T9" fmla="*/ 0 h 187"/>
                <a:gd name="T10" fmla="*/ 0 w 83"/>
                <a:gd name="T11" fmla="*/ 0 h 187"/>
                <a:gd name="T12" fmla="*/ 0 w 83"/>
                <a:gd name="T13" fmla="*/ 0 h 187"/>
                <a:gd name="T14" fmla="*/ 0 w 83"/>
                <a:gd name="T15" fmla="*/ 0 h 187"/>
                <a:gd name="T16" fmla="*/ 0 w 83"/>
                <a:gd name="T17" fmla="*/ 0 h 187"/>
                <a:gd name="T18" fmla="*/ 0 w 83"/>
                <a:gd name="T19" fmla="*/ 0 h 187"/>
                <a:gd name="T20" fmla="*/ 0 w 83"/>
                <a:gd name="T21" fmla="*/ 0 h 187"/>
                <a:gd name="T22" fmla="*/ 0 w 83"/>
                <a:gd name="T23" fmla="*/ 0 h 187"/>
                <a:gd name="T24" fmla="*/ 0 w 83"/>
                <a:gd name="T25" fmla="*/ 0 h 187"/>
                <a:gd name="T26" fmla="*/ 0 w 83"/>
                <a:gd name="T27" fmla="*/ 1 h 187"/>
                <a:gd name="T28" fmla="*/ 0 w 83"/>
                <a:gd name="T29" fmla="*/ 1 h 187"/>
                <a:gd name="T30" fmla="*/ 0 w 83"/>
                <a:gd name="T31" fmla="*/ 1 h 187"/>
                <a:gd name="T32" fmla="*/ 0 w 83"/>
                <a:gd name="T33" fmla="*/ 1 h 187"/>
                <a:gd name="T34" fmla="*/ 0 w 83"/>
                <a:gd name="T35" fmla="*/ 1 h 187"/>
                <a:gd name="T36" fmla="*/ 0 w 83"/>
                <a:gd name="T37" fmla="*/ 1 h 187"/>
                <a:gd name="T38" fmla="*/ 0 w 83"/>
                <a:gd name="T39" fmla="*/ 1 h 187"/>
                <a:gd name="T40" fmla="*/ 0 w 83"/>
                <a:gd name="T41" fmla="*/ 0 h 187"/>
                <a:gd name="T42" fmla="*/ 0 w 83"/>
                <a:gd name="T43" fmla="*/ 0 h 187"/>
                <a:gd name="T44" fmla="*/ 0 w 83"/>
                <a:gd name="T45" fmla="*/ 0 h 187"/>
                <a:gd name="T46" fmla="*/ 0 w 83"/>
                <a:gd name="T47" fmla="*/ 0 h 187"/>
                <a:gd name="T48" fmla="*/ 0 w 83"/>
                <a:gd name="T49" fmla="*/ 0 h 1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87"/>
                <a:gd name="T77" fmla="*/ 83 w 83"/>
                <a:gd name="T78" fmla="*/ 187 h 1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87">
                  <a:moveTo>
                    <a:pt x="31" y="14"/>
                  </a:moveTo>
                  <a:lnTo>
                    <a:pt x="29" y="8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42"/>
                  </a:lnTo>
                  <a:lnTo>
                    <a:pt x="15" y="71"/>
                  </a:lnTo>
                  <a:lnTo>
                    <a:pt x="27" y="100"/>
                  </a:lnTo>
                  <a:lnTo>
                    <a:pt x="41" y="127"/>
                  </a:lnTo>
                  <a:lnTo>
                    <a:pt x="55" y="151"/>
                  </a:lnTo>
                  <a:lnTo>
                    <a:pt x="68" y="171"/>
                  </a:lnTo>
                  <a:lnTo>
                    <a:pt x="77" y="184"/>
                  </a:lnTo>
                  <a:lnTo>
                    <a:pt x="83" y="187"/>
                  </a:lnTo>
                  <a:lnTo>
                    <a:pt x="80" y="174"/>
                  </a:lnTo>
                  <a:lnTo>
                    <a:pt x="75" y="158"/>
                  </a:lnTo>
                  <a:lnTo>
                    <a:pt x="68" y="138"/>
                  </a:lnTo>
                  <a:lnTo>
                    <a:pt x="59" y="113"/>
                  </a:lnTo>
                  <a:lnTo>
                    <a:pt x="51" y="88"/>
                  </a:lnTo>
                  <a:lnTo>
                    <a:pt x="43" y="63"/>
                  </a:lnTo>
                  <a:lnTo>
                    <a:pt x="36" y="38"/>
                  </a:lnTo>
                  <a:lnTo>
                    <a:pt x="3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3" name="Freeform 189"/>
            <p:cNvSpPr>
              <a:spLocks/>
            </p:cNvSpPr>
            <p:nvPr/>
          </p:nvSpPr>
          <p:spPr bwMode="auto">
            <a:xfrm>
              <a:off x="2647" y="2733"/>
              <a:ext cx="7" cy="16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0 h 94"/>
                <a:gd name="T4" fmla="*/ 0 w 44"/>
                <a:gd name="T5" fmla="*/ 0 h 94"/>
                <a:gd name="T6" fmla="*/ 0 w 44"/>
                <a:gd name="T7" fmla="*/ 0 h 94"/>
                <a:gd name="T8" fmla="*/ 0 w 44"/>
                <a:gd name="T9" fmla="*/ 0 h 94"/>
                <a:gd name="T10" fmla="*/ 0 w 44"/>
                <a:gd name="T11" fmla="*/ 0 h 94"/>
                <a:gd name="T12" fmla="*/ 0 w 44"/>
                <a:gd name="T13" fmla="*/ 0 h 94"/>
                <a:gd name="T14" fmla="*/ 0 w 44"/>
                <a:gd name="T15" fmla="*/ 0 h 94"/>
                <a:gd name="T16" fmla="*/ 0 w 44"/>
                <a:gd name="T17" fmla="*/ 0 h 94"/>
                <a:gd name="T18" fmla="*/ 0 w 44"/>
                <a:gd name="T19" fmla="*/ 0 h 94"/>
                <a:gd name="T20" fmla="*/ 0 w 44"/>
                <a:gd name="T21" fmla="*/ 0 h 94"/>
                <a:gd name="T22" fmla="*/ 0 w 44"/>
                <a:gd name="T23" fmla="*/ 0 h 94"/>
                <a:gd name="T24" fmla="*/ 0 w 44"/>
                <a:gd name="T25" fmla="*/ 0 h 94"/>
                <a:gd name="T26" fmla="*/ 0 w 44"/>
                <a:gd name="T27" fmla="*/ 0 h 94"/>
                <a:gd name="T28" fmla="*/ 0 w 44"/>
                <a:gd name="T29" fmla="*/ 1 h 94"/>
                <a:gd name="T30" fmla="*/ 0 w 44"/>
                <a:gd name="T31" fmla="*/ 1 h 94"/>
                <a:gd name="T32" fmla="*/ 0 w 44"/>
                <a:gd name="T33" fmla="*/ 1 h 94"/>
                <a:gd name="T34" fmla="*/ 0 w 44"/>
                <a:gd name="T35" fmla="*/ 0 h 94"/>
                <a:gd name="T36" fmla="*/ 0 w 44"/>
                <a:gd name="T37" fmla="*/ 0 h 94"/>
                <a:gd name="T38" fmla="*/ 0 w 44"/>
                <a:gd name="T39" fmla="*/ 0 h 94"/>
                <a:gd name="T40" fmla="*/ 0 w 44"/>
                <a:gd name="T41" fmla="*/ 0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94"/>
                <a:gd name="T65" fmla="*/ 44 w 44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94">
                  <a:moveTo>
                    <a:pt x="22" y="10"/>
                  </a:moveTo>
                  <a:lnTo>
                    <a:pt x="21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4" y="38"/>
                  </a:lnTo>
                  <a:lnTo>
                    <a:pt x="8" y="52"/>
                  </a:lnTo>
                  <a:lnTo>
                    <a:pt x="14" y="65"/>
                  </a:lnTo>
                  <a:lnTo>
                    <a:pt x="21" y="78"/>
                  </a:lnTo>
                  <a:lnTo>
                    <a:pt x="28" y="87"/>
                  </a:lnTo>
                  <a:lnTo>
                    <a:pt x="37" y="93"/>
                  </a:lnTo>
                  <a:lnTo>
                    <a:pt x="42" y="94"/>
                  </a:lnTo>
                  <a:lnTo>
                    <a:pt x="44" y="76"/>
                  </a:lnTo>
                  <a:lnTo>
                    <a:pt x="38" y="54"/>
                  </a:lnTo>
                  <a:lnTo>
                    <a:pt x="31" y="3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4" name="Freeform 190"/>
            <p:cNvSpPr>
              <a:spLocks/>
            </p:cNvSpPr>
            <p:nvPr/>
          </p:nvSpPr>
          <p:spPr bwMode="auto">
            <a:xfrm>
              <a:off x="2641" y="2722"/>
              <a:ext cx="6" cy="9"/>
            </a:xfrm>
            <a:custGeom>
              <a:avLst/>
              <a:gdLst>
                <a:gd name="T0" fmla="*/ 0 w 38"/>
                <a:gd name="T1" fmla="*/ 0 h 54"/>
                <a:gd name="T2" fmla="*/ 0 w 38"/>
                <a:gd name="T3" fmla="*/ 0 h 54"/>
                <a:gd name="T4" fmla="*/ 0 w 38"/>
                <a:gd name="T5" fmla="*/ 0 h 54"/>
                <a:gd name="T6" fmla="*/ 0 w 38"/>
                <a:gd name="T7" fmla="*/ 0 h 54"/>
                <a:gd name="T8" fmla="*/ 0 w 38"/>
                <a:gd name="T9" fmla="*/ 0 h 54"/>
                <a:gd name="T10" fmla="*/ 0 w 38"/>
                <a:gd name="T11" fmla="*/ 0 h 54"/>
                <a:gd name="T12" fmla="*/ 0 w 38"/>
                <a:gd name="T13" fmla="*/ 0 h 54"/>
                <a:gd name="T14" fmla="*/ 0 w 38"/>
                <a:gd name="T15" fmla="*/ 0 h 54"/>
                <a:gd name="T16" fmla="*/ 0 w 38"/>
                <a:gd name="T17" fmla="*/ 0 h 54"/>
                <a:gd name="T18" fmla="*/ 0 w 38"/>
                <a:gd name="T19" fmla="*/ 0 h 54"/>
                <a:gd name="T20" fmla="*/ 0 w 38"/>
                <a:gd name="T21" fmla="*/ 0 h 54"/>
                <a:gd name="T22" fmla="*/ 0 w 38"/>
                <a:gd name="T23" fmla="*/ 0 h 54"/>
                <a:gd name="T24" fmla="*/ 0 w 38"/>
                <a:gd name="T25" fmla="*/ 0 h 54"/>
                <a:gd name="T26" fmla="*/ 0 w 38"/>
                <a:gd name="T27" fmla="*/ 0 h 54"/>
                <a:gd name="T28" fmla="*/ 0 w 38"/>
                <a:gd name="T29" fmla="*/ 0 h 54"/>
                <a:gd name="T30" fmla="*/ 0 w 38"/>
                <a:gd name="T31" fmla="*/ 0 h 54"/>
                <a:gd name="T32" fmla="*/ 0 w 38"/>
                <a:gd name="T33" fmla="*/ 0 h 54"/>
                <a:gd name="T34" fmla="*/ 0 w 38"/>
                <a:gd name="T35" fmla="*/ 0 h 54"/>
                <a:gd name="T36" fmla="*/ 0 w 38"/>
                <a:gd name="T37" fmla="*/ 0 h 54"/>
                <a:gd name="T38" fmla="*/ 0 w 38"/>
                <a:gd name="T39" fmla="*/ 0 h 54"/>
                <a:gd name="T40" fmla="*/ 0 w 38"/>
                <a:gd name="T41" fmla="*/ 0 h 54"/>
                <a:gd name="T42" fmla="*/ 0 w 38"/>
                <a:gd name="T43" fmla="*/ 0 h 54"/>
                <a:gd name="T44" fmla="*/ 0 w 38"/>
                <a:gd name="T45" fmla="*/ 0 h 54"/>
                <a:gd name="T46" fmla="*/ 0 w 38"/>
                <a:gd name="T47" fmla="*/ 0 h 54"/>
                <a:gd name="T48" fmla="*/ 0 w 38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54"/>
                <a:gd name="T77" fmla="*/ 38 w 38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54">
                  <a:moveTo>
                    <a:pt x="20" y="7"/>
                  </a:moveTo>
                  <a:lnTo>
                    <a:pt x="20" y="8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8" y="32"/>
                  </a:lnTo>
                  <a:lnTo>
                    <a:pt x="14" y="39"/>
                  </a:lnTo>
                  <a:lnTo>
                    <a:pt x="20" y="46"/>
                  </a:lnTo>
                  <a:lnTo>
                    <a:pt x="27" y="50"/>
                  </a:lnTo>
                  <a:lnTo>
                    <a:pt x="33" y="54"/>
                  </a:lnTo>
                  <a:lnTo>
                    <a:pt x="38" y="54"/>
                  </a:lnTo>
                  <a:lnTo>
                    <a:pt x="36" y="42"/>
                  </a:lnTo>
                  <a:lnTo>
                    <a:pt x="32" y="29"/>
                  </a:lnTo>
                  <a:lnTo>
                    <a:pt x="25" y="16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5" name="Freeform 191"/>
            <p:cNvSpPr>
              <a:spLocks/>
            </p:cNvSpPr>
            <p:nvPr/>
          </p:nvSpPr>
          <p:spPr bwMode="auto">
            <a:xfrm>
              <a:off x="2636" y="2714"/>
              <a:ext cx="8" cy="6"/>
            </a:xfrm>
            <a:custGeom>
              <a:avLst/>
              <a:gdLst>
                <a:gd name="T0" fmla="*/ 0 w 52"/>
                <a:gd name="T1" fmla="*/ 0 h 36"/>
                <a:gd name="T2" fmla="*/ 0 w 52"/>
                <a:gd name="T3" fmla="*/ 0 h 36"/>
                <a:gd name="T4" fmla="*/ 0 w 52"/>
                <a:gd name="T5" fmla="*/ 0 h 36"/>
                <a:gd name="T6" fmla="*/ 0 w 52"/>
                <a:gd name="T7" fmla="*/ 0 h 36"/>
                <a:gd name="T8" fmla="*/ 0 w 52"/>
                <a:gd name="T9" fmla="*/ 0 h 36"/>
                <a:gd name="T10" fmla="*/ 0 w 52"/>
                <a:gd name="T11" fmla="*/ 0 h 36"/>
                <a:gd name="T12" fmla="*/ 0 w 52"/>
                <a:gd name="T13" fmla="*/ 0 h 36"/>
                <a:gd name="T14" fmla="*/ 0 w 52"/>
                <a:gd name="T15" fmla="*/ 0 h 36"/>
                <a:gd name="T16" fmla="*/ 0 w 52"/>
                <a:gd name="T17" fmla="*/ 0 h 36"/>
                <a:gd name="T18" fmla="*/ 0 w 52"/>
                <a:gd name="T19" fmla="*/ 0 h 36"/>
                <a:gd name="T20" fmla="*/ 0 w 52"/>
                <a:gd name="T21" fmla="*/ 0 h 36"/>
                <a:gd name="T22" fmla="*/ 0 w 52"/>
                <a:gd name="T23" fmla="*/ 0 h 36"/>
                <a:gd name="T24" fmla="*/ 0 w 52"/>
                <a:gd name="T25" fmla="*/ 0 h 36"/>
                <a:gd name="T26" fmla="*/ 0 w 52"/>
                <a:gd name="T27" fmla="*/ 0 h 36"/>
                <a:gd name="T28" fmla="*/ 0 w 52"/>
                <a:gd name="T29" fmla="*/ 0 h 36"/>
                <a:gd name="T30" fmla="*/ 0 w 52"/>
                <a:gd name="T31" fmla="*/ 0 h 36"/>
                <a:gd name="T32" fmla="*/ 0 w 52"/>
                <a:gd name="T33" fmla="*/ 0 h 36"/>
                <a:gd name="T34" fmla="*/ 0 w 52"/>
                <a:gd name="T35" fmla="*/ 0 h 36"/>
                <a:gd name="T36" fmla="*/ 0 w 52"/>
                <a:gd name="T37" fmla="*/ 0 h 36"/>
                <a:gd name="T38" fmla="*/ 0 w 52"/>
                <a:gd name="T39" fmla="*/ 0 h 36"/>
                <a:gd name="T40" fmla="*/ 0 w 52"/>
                <a:gd name="T41" fmla="*/ 0 h 36"/>
                <a:gd name="T42" fmla="*/ 0 w 52"/>
                <a:gd name="T43" fmla="*/ 0 h 36"/>
                <a:gd name="T44" fmla="*/ 0 w 52"/>
                <a:gd name="T45" fmla="*/ 0 h 36"/>
                <a:gd name="T46" fmla="*/ 0 w 52"/>
                <a:gd name="T47" fmla="*/ 0 h 36"/>
                <a:gd name="T48" fmla="*/ 0 w 52"/>
                <a:gd name="T49" fmla="*/ 0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2"/>
                <a:gd name="T76" fmla="*/ 0 h 36"/>
                <a:gd name="T77" fmla="*/ 52 w 52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2" h="36">
                  <a:moveTo>
                    <a:pt x="41" y="27"/>
                  </a:moveTo>
                  <a:lnTo>
                    <a:pt x="46" y="24"/>
                  </a:lnTo>
                  <a:lnTo>
                    <a:pt x="51" y="21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1" y="4"/>
                  </a:lnTo>
                  <a:lnTo>
                    <a:pt x="13" y="8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4" y="33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8" y="36"/>
                  </a:lnTo>
                  <a:lnTo>
                    <a:pt x="24" y="33"/>
                  </a:lnTo>
                  <a:lnTo>
                    <a:pt x="30" y="32"/>
                  </a:lnTo>
                  <a:lnTo>
                    <a:pt x="36" y="30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6" name="Freeform 192"/>
            <p:cNvSpPr>
              <a:spLocks/>
            </p:cNvSpPr>
            <p:nvPr/>
          </p:nvSpPr>
          <p:spPr bwMode="auto">
            <a:xfrm>
              <a:off x="2596" y="2704"/>
              <a:ext cx="33" cy="39"/>
            </a:xfrm>
            <a:custGeom>
              <a:avLst/>
              <a:gdLst>
                <a:gd name="T0" fmla="*/ 0 w 198"/>
                <a:gd name="T1" fmla="*/ 0 h 236"/>
                <a:gd name="T2" fmla="*/ 0 w 198"/>
                <a:gd name="T3" fmla="*/ 0 h 236"/>
                <a:gd name="T4" fmla="*/ 0 w 198"/>
                <a:gd name="T5" fmla="*/ 0 h 236"/>
                <a:gd name="T6" fmla="*/ 0 w 198"/>
                <a:gd name="T7" fmla="*/ 0 h 236"/>
                <a:gd name="T8" fmla="*/ 0 w 198"/>
                <a:gd name="T9" fmla="*/ 0 h 236"/>
                <a:gd name="T10" fmla="*/ 0 w 198"/>
                <a:gd name="T11" fmla="*/ 0 h 236"/>
                <a:gd name="T12" fmla="*/ 0 w 198"/>
                <a:gd name="T13" fmla="*/ 0 h 236"/>
                <a:gd name="T14" fmla="*/ 0 w 198"/>
                <a:gd name="T15" fmla="*/ 0 h 236"/>
                <a:gd name="T16" fmla="*/ 0 w 198"/>
                <a:gd name="T17" fmla="*/ 1 h 236"/>
                <a:gd name="T18" fmla="*/ 0 w 198"/>
                <a:gd name="T19" fmla="*/ 1 h 236"/>
                <a:gd name="T20" fmla="*/ 0 w 198"/>
                <a:gd name="T21" fmla="*/ 1 h 236"/>
                <a:gd name="T22" fmla="*/ 0 w 198"/>
                <a:gd name="T23" fmla="*/ 1 h 236"/>
                <a:gd name="T24" fmla="*/ 0 w 198"/>
                <a:gd name="T25" fmla="*/ 1 h 236"/>
                <a:gd name="T26" fmla="*/ 0 w 198"/>
                <a:gd name="T27" fmla="*/ 1 h 236"/>
                <a:gd name="T28" fmla="*/ 1 w 198"/>
                <a:gd name="T29" fmla="*/ 1 h 236"/>
                <a:gd name="T30" fmla="*/ 1 w 198"/>
                <a:gd name="T31" fmla="*/ 1 h 236"/>
                <a:gd name="T32" fmla="*/ 1 w 198"/>
                <a:gd name="T33" fmla="*/ 1 h 236"/>
                <a:gd name="T34" fmla="*/ 1 w 198"/>
                <a:gd name="T35" fmla="*/ 1 h 236"/>
                <a:gd name="T36" fmla="*/ 1 w 198"/>
                <a:gd name="T37" fmla="*/ 1 h 236"/>
                <a:gd name="T38" fmla="*/ 1 w 198"/>
                <a:gd name="T39" fmla="*/ 1 h 236"/>
                <a:gd name="T40" fmla="*/ 1 w 198"/>
                <a:gd name="T41" fmla="*/ 1 h 236"/>
                <a:gd name="T42" fmla="*/ 1 w 198"/>
                <a:gd name="T43" fmla="*/ 1 h 236"/>
                <a:gd name="T44" fmla="*/ 1 w 198"/>
                <a:gd name="T45" fmla="*/ 1 h 236"/>
                <a:gd name="T46" fmla="*/ 1 w 198"/>
                <a:gd name="T47" fmla="*/ 1 h 236"/>
                <a:gd name="T48" fmla="*/ 1 w 198"/>
                <a:gd name="T49" fmla="*/ 1 h 236"/>
                <a:gd name="T50" fmla="*/ 1 w 198"/>
                <a:gd name="T51" fmla="*/ 1 h 236"/>
                <a:gd name="T52" fmla="*/ 1 w 198"/>
                <a:gd name="T53" fmla="*/ 1 h 236"/>
                <a:gd name="T54" fmla="*/ 1 w 198"/>
                <a:gd name="T55" fmla="*/ 1 h 236"/>
                <a:gd name="T56" fmla="*/ 1 w 198"/>
                <a:gd name="T57" fmla="*/ 1 h 236"/>
                <a:gd name="T58" fmla="*/ 1 w 198"/>
                <a:gd name="T59" fmla="*/ 1 h 236"/>
                <a:gd name="T60" fmla="*/ 1 w 198"/>
                <a:gd name="T61" fmla="*/ 1 h 236"/>
                <a:gd name="T62" fmla="*/ 0 w 198"/>
                <a:gd name="T63" fmla="*/ 1 h 236"/>
                <a:gd name="T64" fmla="*/ 0 w 198"/>
                <a:gd name="T65" fmla="*/ 1 h 236"/>
                <a:gd name="T66" fmla="*/ 0 w 198"/>
                <a:gd name="T67" fmla="*/ 1 h 236"/>
                <a:gd name="T68" fmla="*/ 0 w 198"/>
                <a:gd name="T69" fmla="*/ 1 h 236"/>
                <a:gd name="T70" fmla="*/ 0 w 198"/>
                <a:gd name="T71" fmla="*/ 1 h 236"/>
                <a:gd name="T72" fmla="*/ 0 w 198"/>
                <a:gd name="T73" fmla="*/ 1 h 236"/>
                <a:gd name="T74" fmla="*/ 0 w 198"/>
                <a:gd name="T75" fmla="*/ 1 h 236"/>
                <a:gd name="T76" fmla="*/ 0 w 198"/>
                <a:gd name="T77" fmla="*/ 1 h 236"/>
                <a:gd name="T78" fmla="*/ 0 w 198"/>
                <a:gd name="T79" fmla="*/ 0 h 236"/>
                <a:gd name="T80" fmla="*/ 0 w 198"/>
                <a:gd name="T81" fmla="*/ 0 h 236"/>
                <a:gd name="T82" fmla="*/ 0 w 198"/>
                <a:gd name="T83" fmla="*/ 0 h 236"/>
                <a:gd name="T84" fmla="*/ 0 w 198"/>
                <a:gd name="T85" fmla="*/ 0 h 236"/>
                <a:gd name="T86" fmla="*/ 0 w 198"/>
                <a:gd name="T87" fmla="*/ 0 h 236"/>
                <a:gd name="T88" fmla="*/ 0 w 198"/>
                <a:gd name="T89" fmla="*/ 0 h 236"/>
                <a:gd name="T90" fmla="*/ 1 w 198"/>
                <a:gd name="T91" fmla="*/ 0 h 236"/>
                <a:gd name="T92" fmla="*/ 1 w 198"/>
                <a:gd name="T93" fmla="*/ 0 h 236"/>
                <a:gd name="T94" fmla="*/ 1 w 198"/>
                <a:gd name="T95" fmla="*/ 0 h 236"/>
                <a:gd name="T96" fmla="*/ 1 w 198"/>
                <a:gd name="T97" fmla="*/ 0 h 236"/>
                <a:gd name="T98" fmla="*/ 1 w 198"/>
                <a:gd name="T99" fmla="*/ 0 h 236"/>
                <a:gd name="T100" fmla="*/ 1 w 198"/>
                <a:gd name="T101" fmla="*/ 0 h 236"/>
                <a:gd name="T102" fmla="*/ 1 w 198"/>
                <a:gd name="T103" fmla="*/ 0 h 236"/>
                <a:gd name="T104" fmla="*/ 1 w 198"/>
                <a:gd name="T105" fmla="*/ 0 h 236"/>
                <a:gd name="T106" fmla="*/ 1 w 198"/>
                <a:gd name="T107" fmla="*/ 0 h 236"/>
                <a:gd name="T108" fmla="*/ 1 w 198"/>
                <a:gd name="T109" fmla="*/ 0 h 236"/>
                <a:gd name="T110" fmla="*/ 1 w 198"/>
                <a:gd name="T111" fmla="*/ 0 h 236"/>
                <a:gd name="T112" fmla="*/ 1 w 198"/>
                <a:gd name="T113" fmla="*/ 0 h 236"/>
                <a:gd name="T114" fmla="*/ 1 w 198"/>
                <a:gd name="T115" fmla="*/ 0 h 236"/>
                <a:gd name="T116" fmla="*/ 1 w 198"/>
                <a:gd name="T117" fmla="*/ 0 h 236"/>
                <a:gd name="T118" fmla="*/ 1 w 198"/>
                <a:gd name="T119" fmla="*/ 0 h 236"/>
                <a:gd name="T120" fmla="*/ 0 w 198"/>
                <a:gd name="T121" fmla="*/ 0 h 2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8"/>
                <a:gd name="T184" fmla="*/ 0 h 236"/>
                <a:gd name="T185" fmla="*/ 198 w 198"/>
                <a:gd name="T186" fmla="*/ 236 h 2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8" h="236">
                  <a:moveTo>
                    <a:pt x="73" y="36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3" y="72"/>
                  </a:lnTo>
                  <a:lnTo>
                    <a:pt x="22" y="85"/>
                  </a:lnTo>
                  <a:lnTo>
                    <a:pt x="14" y="100"/>
                  </a:lnTo>
                  <a:lnTo>
                    <a:pt x="7" y="115"/>
                  </a:lnTo>
                  <a:lnTo>
                    <a:pt x="2" y="130"/>
                  </a:lnTo>
                  <a:lnTo>
                    <a:pt x="0" y="146"/>
                  </a:lnTo>
                  <a:lnTo>
                    <a:pt x="2" y="170"/>
                  </a:lnTo>
                  <a:lnTo>
                    <a:pt x="12" y="190"/>
                  </a:lnTo>
                  <a:lnTo>
                    <a:pt x="26" y="207"/>
                  </a:lnTo>
                  <a:lnTo>
                    <a:pt x="43" y="220"/>
                  </a:lnTo>
                  <a:lnTo>
                    <a:pt x="64" y="229"/>
                  </a:lnTo>
                  <a:lnTo>
                    <a:pt x="88" y="235"/>
                  </a:lnTo>
                  <a:lnTo>
                    <a:pt x="110" y="236"/>
                  </a:lnTo>
                  <a:lnTo>
                    <a:pt x="132" y="232"/>
                  </a:lnTo>
                  <a:lnTo>
                    <a:pt x="137" y="232"/>
                  </a:lnTo>
                  <a:lnTo>
                    <a:pt x="142" y="230"/>
                  </a:lnTo>
                  <a:lnTo>
                    <a:pt x="145" y="226"/>
                  </a:lnTo>
                  <a:lnTo>
                    <a:pt x="146" y="221"/>
                  </a:lnTo>
                  <a:lnTo>
                    <a:pt x="145" y="219"/>
                  </a:lnTo>
                  <a:lnTo>
                    <a:pt x="142" y="219"/>
                  </a:lnTo>
                  <a:lnTo>
                    <a:pt x="137" y="217"/>
                  </a:lnTo>
                  <a:lnTo>
                    <a:pt x="131" y="217"/>
                  </a:lnTo>
                  <a:lnTo>
                    <a:pt x="124" y="217"/>
                  </a:lnTo>
                  <a:lnTo>
                    <a:pt x="118" y="217"/>
                  </a:lnTo>
                  <a:lnTo>
                    <a:pt x="112" y="217"/>
                  </a:lnTo>
                  <a:lnTo>
                    <a:pt x="109" y="217"/>
                  </a:lnTo>
                  <a:lnTo>
                    <a:pt x="97" y="216"/>
                  </a:lnTo>
                  <a:lnTo>
                    <a:pt x="87" y="215"/>
                  </a:lnTo>
                  <a:lnTo>
                    <a:pt x="75" y="214"/>
                  </a:lnTo>
                  <a:lnTo>
                    <a:pt x="63" y="211"/>
                  </a:lnTo>
                  <a:lnTo>
                    <a:pt x="51" y="207"/>
                  </a:lnTo>
                  <a:lnTo>
                    <a:pt x="40" y="199"/>
                  </a:lnTo>
                  <a:lnTo>
                    <a:pt x="29" y="189"/>
                  </a:lnTo>
                  <a:lnTo>
                    <a:pt x="17" y="174"/>
                  </a:lnTo>
                  <a:lnTo>
                    <a:pt x="15" y="157"/>
                  </a:lnTo>
                  <a:lnTo>
                    <a:pt x="16" y="141"/>
                  </a:lnTo>
                  <a:lnTo>
                    <a:pt x="21" y="124"/>
                  </a:lnTo>
                  <a:lnTo>
                    <a:pt x="28" y="109"/>
                  </a:lnTo>
                  <a:lnTo>
                    <a:pt x="39" y="96"/>
                  </a:lnTo>
                  <a:lnTo>
                    <a:pt x="50" y="82"/>
                  </a:lnTo>
                  <a:lnTo>
                    <a:pt x="63" y="70"/>
                  </a:lnTo>
                  <a:lnTo>
                    <a:pt x="78" y="59"/>
                  </a:lnTo>
                  <a:lnTo>
                    <a:pt x="94" y="49"/>
                  </a:lnTo>
                  <a:lnTo>
                    <a:pt x="110" y="39"/>
                  </a:lnTo>
                  <a:lnTo>
                    <a:pt x="126" y="31"/>
                  </a:lnTo>
                  <a:lnTo>
                    <a:pt x="142" y="24"/>
                  </a:lnTo>
                  <a:lnTo>
                    <a:pt x="158" y="19"/>
                  </a:lnTo>
                  <a:lnTo>
                    <a:pt x="172" y="13"/>
                  </a:lnTo>
                  <a:lnTo>
                    <a:pt x="186" y="10"/>
                  </a:lnTo>
                  <a:lnTo>
                    <a:pt x="198" y="7"/>
                  </a:lnTo>
                  <a:lnTo>
                    <a:pt x="190" y="3"/>
                  </a:lnTo>
                  <a:lnTo>
                    <a:pt x="177" y="0"/>
                  </a:lnTo>
                  <a:lnTo>
                    <a:pt x="162" y="3"/>
                  </a:lnTo>
                  <a:lnTo>
                    <a:pt x="144" y="6"/>
                  </a:lnTo>
                  <a:lnTo>
                    <a:pt x="124" y="12"/>
                  </a:lnTo>
                  <a:lnTo>
                    <a:pt x="105" y="19"/>
                  </a:lnTo>
                  <a:lnTo>
                    <a:pt x="88" y="28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7" name="Freeform 193"/>
            <p:cNvSpPr>
              <a:spLocks/>
            </p:cNvSpPr>
            <p:nvPr/>
          </p:nvSpPr>
          <p:spPr bwMode="auto">
            <a:xfrm>
              <a:off x="2652" y="2704"/>
              <a:ext cx="22" cy="30"/>
            </a:xfrm>
            <a:custGeom>
              <a:avLst/>
              <a:gdLst>
                <a:gd name="T0" fmla="*/ 1 w 128"/>
                <a:gd name="T1" fmla="*/ 0 h 183"/>
                <a:gd name="T2" fmla="*/ 1 w 128"/>
                <a:gd name="T3" fmla="*/ 0 h 183"/>
                <a:gd name="T4" fmla="*/ 1 w 128"/>
                <a:gd name="T5" fmla="*/ 0 h 183"/>
                <a:gd name="T6" fmla="*/ 1 w 128"/>
                <a:gd name="T7" fmla="*/ 0 h 183"/>
                <a:gd name="T8" fmla="*/ 1 w 128"/>
                <a:gd name="T9" fmla="*/ 0 h 183"/>
                <a:gd name="T10" fmla="*/ 0 w 128"/>
                <a:gd name="T11" fmla="*/ 1 h 183"/>
                <a:gd name="T12" fmla="*/ 0 w 128"/>
                <a:gd name="T13" fmla="*/ 1 h 183"/>
                <a:gd name="T14" fmla="*/ 0 w 128"/>
                <a:gd name="T15" fmla="*/ 1 h 183"/>
                <a:gd name="T16" fmla="*/ 0 w 128"/>
                <a:gd name="T17" fmla="*/ 1 h 183"/>
                <a:gd name="T18" fmla="*/ 0 w 128"/>
                <a:gd name="T19" fmla="*/ 1 h 183"/>
                <a:gd name="T20" fmla="*/ 0 w 128"/>
                <a:gd name="T21" fmla="*/ 1 h 183"/>
                <a:gd name="T22" fmla="*/ 0 w 128"/>
                <a:gd name="T23" fmla="*/ 1 h 183"/>
                <a:gd name="T24" fmla="*/ 0 w 128"/>
                <a:gd name="T25" fmla="*/ 1 h 183"/>
                <a:gd name="T26" fmla="*/ 0 w 128"/>
                <a:gd name="T27" fmla="*/ 1 h 183"/>
                <a:gd name="T28" fmla="*/ 0 w 128"/>
                <a:gd name="T29" fmla="*/ 1 h 183"/>
                <a:gd name="T30" fmla="*/ 0 w 128"/>
                <a:gd name="T31" fmla="*/ 1 h 183"/>
                <a:gd name="T32" fmla="*/ 0 w 128"/>
                <a:gd name="T33" fmla="*/ 1 h 183"/>
                <a:gd name="T34" fmla="*/ 0 w 128"/>
                <a:gd name="T35" fmla="*/ 1 h 183"/>
                <a:gd name="T36" fmla="*/ 0 w 128"/>
                <a:gd name="T37" fmla="*/ 1 h 183"/>
                <a:gd name="T38" fmla="*/ 1 w 128"/>
                <a:gd name="T39" fmla="*/ 1 h 183"/>
                <a:gd name="T40" fmla="*/ 1 w 128"/>
                <a:gd name="T41" fmla="*/ 1 h 183"/>
                <a:gd name="T42" fmla="*/ 1 w 128"/>
                <a:gd name="T43" fmla="*/ 0 h 183"/>
                <a:gd name="T44" fmla="*/ 1 w 128"/>
                <a:gd name="T45" fmla="*/ 0 h 183"/>
                <a:gd name="T46" fmla="*/ 1 w 128"/>
                <a:gd name="T47" fmla="*/ 0 h 183"/>
                <a:gd name="T48" fmla="*/ 1 w 128"/>
                <a:gd name="T49" fmla="*/ 0 h 183"/>
                <a:gd name="T50" fmla="*/ 1 w 128"/>
                <a:gd name="T51" fmla="*/ 0 h 183"/>
                <a:gd name="T52" fmla="*/ 1 w 128"/>
                <a:gd name="T53" fmla="*/ 0 h 183"/>
                <a:gd name="T54" fmla="*/ 0 w 128"/>
                <a:gd name="T55" fmla="*/ 0 h 183"/>
                <a:gd name="T56" fmla="*/ 0 w 128"/>
                <a:gd name="T57" fmla="*/ 0 h 183"/>
                <a:gd name="T58" fmla="*/ 0 w 128"/>
                <a:gd name="T59" fmla="*/ 0 h 183"/>
                <a:gd name="T60" fmla="*/ 0 w 128"/>
                <a:gd name="T61" fmla="*/ 0 h 183"/>
                <a:gd name="T62" fmla="*/ 0 w 128"/>
                <a:gd name="T63" fmla="*/ 0 h 183"/>
                <a:gd name="T64" fmla="*/ 0 w 128"/>
                <a:gd name="T65" fmla="*/ 0 h 183"/>
                <a:gd name="T66" fmla="*/ 0 w 128"/>
                <a:gd name="T67" fmla="*/ 0 h 183"/>
                <a:gd name="T68" fmla="*/ 0 w 128"/>
                <a:gd name="T69" fmla="*/ 0 h 183"/>
                <a:gd name="T70" fmla="*/ 0 w 128"/>
                <a:gd name="T71" fmla="*/ 0 h 183"/>
                <a:gd name="T72" fmla="*/ 0 w 128"/>
                <a:gd name="T73" fmla="*/ 0 h 183"/>
                <a:gd name="T74" fmla="*/ 0 w 128"/>
                <a:gd name="T75" fmla="*/ 0 h 183"/>
                <a:gd name="T76" fmla="*/ 1 w 128"/>
                <a:gd name="T77" fmla="*/ 0 h 183"/>
                <a:gd name="T78" fmla="*/ 1 w 128"/>
                <a:gd name="T79" fmla="*/ 0 h 183"/>
                <a:gd name="T80" fmla="*/ 1 w 128"/>
                <a:gd name="T81" fmla="*/ 0 h 1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3"/>
                <a:gd name="T125" fmla="*/ 128 w 128"/>
                <a:gd name="T126" fmla="*/ 183 h 1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3">
                  <a:moveTo>
                    <a:pt x="108" y="61"/>
                  </a:moveTo>
                  <a:lnTo>
                    <a:pt x="111" y="80"/>
                  </a:lnTo>
                  <a:lnTo>
                    <a:pt x="109" y="97"/>
                  </a:lnTo>
                  <a:lnTo>
                    <a:pt x="101" y="110"/>
                  </a:lnTo>
                  <a:lnTo>
                    <a:pt x="89" y="123"/>
                  </a:lnTo>
                  <a:lnTo>
                    <a:pt x="75" y="134"/>
                  </a:lnTo>
                  <a:lnTo>
                    <a:pt x="60" y="145"/>
                  </a:lnTo>
                  <a:lnTo>
                    <a:pt x="43" y="156"/>
                  </a:lnTo>
                  <a:lnTo>
                    <a:pt x="29" y="167"/>
                  </a:lnTo>
                  <a:lnTo>
                    <a:pt x="27" y="170"/>
                  </a:lnTo>
                  <a:lnTo>
                    <a:pt x="26" y="172"/>
                  </a:lnTo>
                  <a:lnTo>
                    <a:pt x="26" y="176"/>
                  </a:lnTo>
                  <a:lnTo>
                    <a:pt x="28" y="179"/>
                  </a:lnTo>
                  <a:lnTo>
                    <a:pt x="30" y="182"/>
                  </a:lnTo>
                  <a:lnTo>
                    <a:pt x="34" y="183"/>
                  </a:lnTo>
                  <a:lnTo>
                    <a:pt x="37" y="183"/>
                  </a:lnTo>
                  <a:lnTo>
                    <a:pt x="41" y="182"/>
                  </a:lnTo>
                  <a:lnTo>
                    <a:pt x="58" y="171"/>
                  </a:lnTo>
                  <a:lnTo>
                    <a:pt x="76" y="160"/>
                  </a:lnTo>
                  <a:lnTo>
                    <a:pt x="92" y="147"/>
                  </a:lnTo>
                  <a:lnTo>
                    <a:pt x="108" y="132"/>
                  </a:lnTo>
                  <a:lnTo>
                    <a:pt x="118" y="116"/>
                  </a:lnTo>
                  <a:lnTo>
                    <a:pt x="125" y="98"/>
                  </a:lnTo>
                  <a:lnTo>
                    <a:pt x="128" y="78"/>
                  </a:lnTo>
                  <a:lnTo>
                    <a:pt x="123" y="58"/>
                  </a:lnTo>
                  <a:lnTo>
                    <a:pt x="112" y="41"/>
                  </a:lnTo>
                  <a:lnTo>
                    <a:pt x="98" y="28"/>
                  </a:lnTo>
                  <a:lnTo>
                    <a:pt x="80" y="16"/>
                  </a:lnTo>
                  <a:lnTo>
                    <a:pt x="61" y="8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9" y="1"/>
                  </a:lnTo>
                  <a:lnTo>
                    <a:pt x="0" y="6"/>
                  </a:lnTo>
                  <a:lnTo>
                    <a:pt x="16" y="10"/>
                  </a:lnTo>
                  <a:lnTo>
                    <a:pt x="33" y="14"/>
                  </a:lnTo>
                  <a:lnTo>
                    <a:pt x="48" y="17"/>
                  </a:lnTo>
                  <a:lnTo>
                    <a:pt x="63" y="22"/>
                  </a:lnTo>
                  <a:lnTo>
                    <a:pt x="77" y="28"/>
                  </a:lnTo>
                  <a:lnTo>
                    <a:pt x="90" y="36"/>
                  </a:lnTo>
                  <a:lnTo>
                    <a:pt x="101" y="46"/>
                  </a:lnTo>
                  <a:lnTo>
                    <a:pt x="108" y="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8" name="Freeform 194"/>
            <p:cNvSpPr>
              <a:spLocks/>
            </p:cNvSpPr>
            <p:nvPr/>
          </p:nvSpPr>
          <p:spPr bwMode="auto">
            <a:xfrm>
              <a:off x="2575" y="2697"/>
              <a:ext cx="53" cy="63"/>
            </a:xfrm>
            <a:custGeom>
              <a:avLst/>
              <a:gdLst>
                <a:gd name="T0" fmla="*/ 0 w 323"/>
                <a:gd name="T1" fmla="*/ 0 h 379"/>
                <a:gd name="T2" fmla="*/ 0 w 323"/>
                <a:gd name="T3" fmla="*/ 0 h 379"/>
                <a:gd name="T4" fmla="*/ 0 w 323"/>
                <a:gd name="T5" fmla="*/ 1 h 379"/>
                <a:gd name="T6" fmla="*/ 0 w 323"/>
                <a:gd name="T7" fmla="*/ 1 h 379"/>
                <a:gd name="T8" fmla="*/ 0 w 323"/>
                <a:gd name="T9" fmla="*/ 1 h 379"/>
                <a:gd name="T10" fmla="*/ 0 w 323"/>
                <a:gd name="T11" fmla="*/ 1 h 379"/>
                <a:gd name="T12" fmla="*/ 0 w 323"/>
                <a:gd name="T13" fmla="*/ 1 h 379"/>
                <a:gd name="T14" fmla="*/ 0 w 323"/>
                <a:gd name="T15" fmla="*/ 1 h 379"/>
                <a:gd name="T16" fmla="*/ 0 w 323"/>
                <a:gd name="T17" fmla="*/ 1 h 379"/>
                <a:gd name="T18" fmla="*/ 0 w 323"/>
                <a:gd name="T19" fmla="*/ 1 h 379"/>
                <a:gd name="T20" fmla="*/ 0 w 323"/>
                <a:gd name="T21" fmla="*/ 2 h 379"/>
                <a:gd name="T22" fmla="*/ 1 w 323"/>
                <a:gd name="T23" fmla="*/ 2 h 379"/>
                <a:gd name="T24" fmla="*/ 1 w 323"/>
                <a:gd name="T25" fmla="*/ 2 h 379"/>
                <a:gd name="T26" fmla="*/ 1 w 323"/>
                <a:gd name="T27" fmla="*/ 2 h 379"/>
                <a:gd name="T28" fmla="*/ 1 w 323"/>
                <a:gd name="T29" fmla="*/ 2 h 379"/>
                <a:gd name="T30" fmla="*/ 1 w 323"/>
                <a:gd name="T31" fmla="*/ 2 h 379"/>
                <a:gd name="T32" fmla="*/ 1 w 323"/>
                <a:gd name="T33" fmla="*/ 2 h 379"/>
                <a:gd name="T34" fmla="*/ 1 w 323"/>
                <a:gd name="T35" fmla="*/ 2 h 379"/>
                <a:gd name="T36" fmla="*/ 1 w 323"/>
                <a:gd name="T37" fmla="*/ 2 h 379"/>
                <a:gd name="T38" fmla="*/ 1 w 323"/>
                <a:gd name="T39" fmla="*/ 2 h 379"/>
                <a:gd name="T40" fmla="*/ 1 w 323"/>
                <a:gd name="T41" fmla="*/ 2 h 379"/>
                <a:gd name="T42" fmla="*/ 1 w 323"/>
                <a:gd name="T43" fmla="*/ 2 h 379"/>
                <a:gd name="T44" fmla="*/ 1 w 323"/>
                <a:gd name="T45" fmla="*/ 2 h 379"/>
                <a:gd name="T46" fmla="*/ 1 w 323"/>
                <a:gd name="T47" fmla="*/ 1 h 379"/>
                <a:gd name="T48" fmla="*/ 1 w 323"/>
                <a:gd name="T49" fmla="*/ 1 h 379"/>
                <a:gd name="T50" fmla="*/ 1 w 323"/>
                <a:gd name="T51" fmla="*/ 1 h 379"/>
                <a:gd name="T52" fmla="*/ 0 w 323"/>
                <a:gd name="T53" fmla="*/ 1 h 379"/>
                <a:gd name="T54" fmla="*/ 0 w 323"/>
                <a:gd name="T55" fmla="*/ 1 h 379"/>
                <a:gd name="T56" fmla="*/ 0 w 323"/>
                <a:gd name="T57" fmla="*/ 1 h 379"/>
                <a:gd name="T58" fmla="*/ 0 w 323"/>
                <a:gd name="T59" fmla="*/ 1 h 379"/>
                <a:gd name="T60" fmla="*/ 0 w 323"/>
                <a:gd name="T61" fmla="*/ 1 h 379"/>
                <a:gd name="T62" fmla="*/ 0 w 323"/>
                <a:gd name="T63" fmla="*/ 1 h 379"/>
                <a:gd name="T64" fmla="*/ 0 w 323"/>
                <a:gd name="T65" fmla="*/ 1 h 379"/>
                <a:gd name="T66" fmla="*/ 0 w 323"/>
                <a:gd name="T67" fmla="*/ 1 h 379"/>
                <a:gd name="T68" fmla="*/ 0 w 323"/>
                <a:gd name="T69" fmla="*/ 0 h 379"/>
                <a:gd name="T70" fmla="*/ 0 w 323"/>
                <a:gd name="T71" fmla="*/ 0 h 379"/>
                <a:gd name="T72" fmla="*/ 1 w 323"/>
                <a:gd name="T73" fmla="*/ 0 h 379"/>
                <a:gd name="T74" fmla="*/ 1 w 323"/>
                <a:gd name="T75" fmla="*/ 0 h 379"/>
                <a:gd name="T76" fmla="*/ 1 w 323"/>
                <a:gd name="T77" fmla="*/ 0 h 379"/>
                <a:gd name="T78" fmla="*/ 1 w 323"/>
                <a:gd name="T79" fmla="*/ 0 h 379"/>
                <a:gd name="T80" fmla="*/ 1 w 323"/>
                <a:gd name="T81" fmla="*/ 0 h 379"/>
                <a:gd name="T82" fmla="*/ 1 w 323"/>
                <a:gd name="T83" fmla="*/ 0 h 379"/>
                <a:gd name="T84" fmla="*/ 1 w 323"/>
                <a:gd name="T85" fmla="*/ 0 h 379"/>
                <a:gd name="T86" fmla="*/ 1 w 323"/>
                <a:gd name="T87" fmla="*/ 0 h 3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3"/>
                <a:gd name="T133" fmla="*/ 0 h 379"/>
                <a:gd name="T134" fmla="*/ 323 w 323"/>
                <a:gd name="T135" fmla="*/ 379 h 3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3" h="379">
                  <a:moveTo>
                    <a:pt x="126" y="50"/>
                  </a:moveTo>
                  <a:lnTo>
                    <a:pt x="101" y="70"/>
                  </a:lnTo>
                  <a:lnTo>
                    <a:pt x="76" y="92"/>
                  </a:lnTo>
                  <a:lnTo>
                    <a:pt x="54" y="115"/>
                  </a:lnTo>
                  <a:lnTo>
                    <a:pt x="34" y="140"/>
                  </a:lnTo>
                  <a:lnTo>
                    <a:pt x="18" y="167"/>
                  </a:lnTo>
                  <a:lnTo>
                    <a:pt x="6" y="196"/>
                  </a:lnTo>
                  <a:lnTo>
                    <a:pt x="0" y="227"/>
                  </a:lnTo>
                  <a:lnTo>
                    <a:pt x="1" y="259"/>
                  </a:lnTo>
                  <a:lnTo>
                    <a:pt x="4" y="267"/>
                  </a:lnTo>
                  <a:lnTo>
                    <a:pt x="7" y="277"/>
                  </a:lnTo>
                  <a:lnTo>
                    <a:pt x="11" y="283"/>
                  </a:lnTo>
                  <a:lnTo>
                    <a:pt x="15" y="291"/>
                  </a:lnTo>
                  <a:lnTo>
                    <a:pt x="21" y="298"/>
                  </a:lnTo>
                  <a:lnTo>
                    <a:pt x="27" y="305"/>
                  </a:lnTo>
                  <a:lnTo>
                    <a:pt x="34" y="311"/>
                  </a:lnTo>
                  <a:lnTo>
                    <a:pt x="41" y="316"/>
                  </a:lnTo>
                  <a:lnTo>
                    <a:pt x="57" y="325"/>
                  </a:lnTo>
                  <a:lnTo>
                    <a:pt x="72" y="333"/>
                  </a:lnTo>
                  <a:lnTo>
                    <a:pt x="87" y="340"/>
                  </a:lnTo>
                  <a:lnTo>
                    <a:pt x="103" y="345"/>
                  </a:lnTo>
                  <a:lnTo>
                    <a:pt x="120" y="351"/>
                  </a:lnTo>
                  <a:lnTo>
                    <a:pt x="136" y="356"/>
                  </a:lnTo>
                  <a:lnTo>
                    <a:pt x="153" y="360"/>
                  </a:lnTo>
                  <a:lnTo>
                    <a:pt x="169" y="364"/>
                  </a:lnTo>
                  <a:lnTo>
                    <a:pt x="187" y="367"/>
                  </a:lnTo>
                  <a:lnTo>
                    <a:pt x="204" y="370"/>
                  </a:lnTo>
                  <a:lnTo>
                    <a:pt x="221" y="372"/>
                  </a:lnTo>
                  <a:lnTo>
                    <a:pt x="238" y="374"/>
                  </a:lnTo>
                  <a:lnTo>
                    <a:pt x="256" y="375"/>
                  </a:lnTo>
                  <a:lnTo>
                    <a:pt x="273" y="376"/>
                  </a:lnTo>
                  <a:lnTo>
                    <a:pt x="290" y="378"/>
                  </a:lnTo>
                  <a:lnTo>
                    <a:pt x="307" y="379"/>
                  </a:lnTo>
                  <a:lnTo>
                    <a:pt x="312" y="379"/>
                  </a:lnTo>
                  <a:lnTo>
                    <a:pt x="317" y="375"/>
                  </a:lnTo>
                  <a:lnTo>
                    <a:pt x="320" y="372"/>
                  </a:lnTo>
                  <a:lnTo>
                    <a:pt x="323" y="366"/>
                  </a:lnTo>
                  <a:lnTo>
                    <a:pt x="323" y="360"/>
                  </a:lnTo>
                  <a:lnTo>
                    <a:pt x="320" y="356"/>
                  </a:lnTo>
                  <a:lnTo>
                    <a:pt x="316" y="352"/>
                  </a:lnTo>
                  <a:lnTo>
                    <a:pt x="311" y="351"/>
                  </a:lnTo>
                  <a:lnTo>
                    <a:pt x="295" y="351"/>
                  </a:lnTo>
                  <a:lnTo>
                    <a:pt x="279" y="351"/>
                  </a:lnTo>
                  <a:lnTo>
                    <a:pt x="263" y="350"/>
                  </a:lnTo>
                  <a:lnTo>
                    <a:pt x="248" y="349"/>
                  </a:lnTo>
                  <a:lnTo>
                    <a:pt x="231" y="348"/>
                  </a:lnTo>
                  <a:lnTo>
                    <a:pt x="215" y="345"/>
                  </a:lnTo>
                  <a:lnTo>
                    <a:pt x="200" y="343"/>
                  </a:lnTo>
                  <a:lnTo>
                    <a:pt x="183" y="341"/>
                  </a:lnTo>
                  <a:lnTo>
                    <a:pt x="168" y="337"/>
                  </a:lnTo>
                  <a:lnTo>
                    <a:pt x="151" y="334"/>
                  </a:lnTo>
                  <a:lnTo>
                    <a:pt x="136" y="329"/>
                  </a:lnTo>
                  <a:lnTo>
                    <a:pt x="121" y="325"/>
                  </a:lnTo>
                  <a:lnTo>
                    <a:pt x="106" y="320"/>
                  </a:lnTo>
                  <a:lnTo>
                    <a:pt x="92" y="313"/>
                  </a:lnTo>
                  <a:lnTo>
                    <a:pt x="76" y="306"/>
                  </a:lnTo>
                  <a:lnTo>
                    <a:pt x="62" y="300"/>
                  </a:lnTo>
                  <a:lnTo>
                    <a:pt x="51" y="291"/>
                  </a:lnTo>
                  <a:lnTo>
                    <a:pt x="41" y="280"/>
                  </a:lnTo>
                  <a:lnTo>
                    <a:pt x="35" y="269"/>
                  </a:lnTo>
                  <a:lnTo>
                    <a:pt x="31" y="255"/>
                  </a:lnTo>
                  <a:lnTo>
                    <a:pt x="31" y="239"/>
                  </a:lnTo>
                  <a:lnTo>
                    <a:pt x="33" y="218"/>
                  </a:lnTo>
                  <a:lnTo>
                    <a:pt x="38" y="197"/>
                  </a:lnTo>
                  <a:lnTo>
                    <a:pt x="42" y="182"/>
                  </a:lnTo>
                  <a:lnTo>
                    <a:pt x="51" y="165"/>
                  </a:lnTo>
                  <a:lnTo>
                    <a:pt x="60" y="150"/>
                  </a:lnTo>
                  <a:lnTo>
                    <a:pt x="68" y="136"/>
                  </a:lnTo>
                  <a:lnTo>
                    <a:pt x="79" y="124"/>
                  </a:lnTo>
                  <a:lnTo>
                    <a:pt x="89" y="111"/>
                  </a:lnTo>
                  <a:lnTo>
                    <a:pt x="101" y="100"/>
                  </a:lnTo>
                  <a:lnTo>
                    <a:pt x="114" y="88"/>
                  </a:lnTo>
                  <a:lnTo>
                    <a:pt x="129" y="76"/>
                  </a:lnTo>
                  <a:lnTo>
                    <a:pt x="144" y="64"/>
                  </a:lnTo>
                  <a:lnTo>
                    <a:pt x="162" y="53"/>
                  </a:lnTo>
                  <a:lnTo>
                    <a:pt x="181" y="41"/>
                  </a:lnTo>
                  <a:lnTo>
                    <a:pt x="201" y="31"/>
                  </a:lnTo>
                  <a:lnTo>
                    <a:pt x="219" y="22"/>
                  </a:lnTo>
                  <a:lnTo>
                    <a:pt x="237" y="14"/>
                  </a:lnTo>
                  <a:lnTo>
                    <a:pt x="253" y="7"/>
                  </a:lnTo>
                  <a:lnTo>
                    <a:pt x="268" y="1"/>
                  </a:lnTo>
                  <a:lnTo>
                    <a:pt x="255" y="0"/>
                  </a:lnTo>
                  <a:lnTo>
                    <a:pt x="238" y="1"/>
                  </a:lnTo>
                  <a:lnTo>
                    <a:pt x="221" y="5"/>
                  </a:lnTo>
                  <a:lnTo>
                    <a:pt x="201" y="11"/>
                  </a:lnTo>
                  <a:lnTo>
                    <a:pt x="181" y="19"/>
                  </a:lnTo>
                  <a:lnTo>
                    <a:pt x="161" y="28"/>
                  </a:lnTo>
                  <a:lnTo>
                    <a:pt x="142" y="39"/>
                  </a:lnTo>
                  <a:lnTo>
                    <a:pt x="126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9" name="Freeform 195"/>
            <p:cNvSpPr>
              <a:spLocks/>
            </p:cNvSpPr>
            <p:nvPr/>
          </p:nvSpPr>
          <p:spPr bwMode="auto">
            <a:xfrm>
              <a:off x="2650" y="2695"/>
              <a:ext cx="47" cy="42"/>
            </a:xfrm>
            <a:custGeom>
              <a:avLst/>
              <a:gdLst>
                <a:gd name="T0" fmla="*/ 1 w 282"/>
                <a:gd name="T1" fmla="*/ 0 h 253"/>
                <a:gd name="T2" fmla="*/ 1 w 282"/>
                <a:gd name="T3" fmla="*/ 0 h 253"/>
                <a:gd name="T4" fmla="*/ 1 w 282"/>
                <a:gd name="T5" fmla="*/ 0 h 253"/>
                <a:gd name="T6" fmla="*/ 1 w 282"/>
                <a:gd name="T7" fmla="*/ 0 h 253"/>
                <a:gd name="T8" fmla="*/ 1 w 282"/>
                <a:gd name="T9" fmla="*/ 1 h 253"/>
                <a:gd name="T10" fmla="*/ 1 w 282"/>
                <a:gd name="T11" fmla="*/ 1 h 253"/>
                <a:gd name="T12" fmla="*/ 1 w 282"/>
                <a:gd name="T13" fmla="*/ 1 h 253"/>
                <a:gd name="T14" fmla="*/ 1 w 282"/>
                <a:gd name="T15" fmla="*/ 1 h 253"/>
                <a:gd name="T16" fmla="*/ 1 w 282"/>
                <a:gd name="T17" fmla="*/ 1 h 253"/>
                <a:gd name="T18" fmla="*/ 1 w 282"/>
                <a:gd name="T19" fmla="*/ 1 h 253"/>
                <a:gd name="T20" fmla="*/ 1 w 282"/>
                <a:gd name="T21" fmla="*/ 1 h 253"/>
                <a:gd name="T22" fmla="*/ 1 w 282"/>
                <a:gd name="T23" fmla="*/ 1 h 253"/>
                <a:gd name="T24" fmla="*/ 1 w 282"/>
                <a:gd name="T25" fmla="*/ 1 h 253"/>
                <a:gd name="T26" fmla="*/ 1 w 282"/>
                <a:gd name="T27" fmla="*/ 1 h 253"/>
                <a:gd name="T28" fmla="*/ 1 w 282"/>
                <a:gd name="T29" fmla="*/ 1 h 253"/>
                <a:gd name="T30" fmla="*/ 1 w 282"/>
                <a:gd name="T31" fmla="*/ 1 h 253"/>
                <a:gd name="T32" fmla="*/ 1 w 282"/>
                <a:gd name="T33" fmla="*/ 1 h 253"/>
                <a:gd name="T34" fmla="*/ 1 w 282"/>
                <a:gd name="T35" fmla="*/ 1 h 253"/>
                <a:gd name="T36" fmla="*/ 1 w 282"/>
                <a:gd name="T37" fmla="*/ 1 h 253"/>
                <a:gd name="T38" fmla="*/ 1 w 282"/>
                <a:gd name="T39" fmla="*/ 1 h 253"/>
                <a:gd name="T40" fmla="*/ 1 w 282"/>
                <a:gd name="T41" fmla="*/ 1 h 253"/>
                <a:gd name="T42" fmla="*/ 1 w 282"/>
                <a:gd name="T43" fmla="*/ 1 h 253"/>
                <a:gd name="T44" fmla="*/ 1 w 282"/>
                <a:gd name="T45" fmla="*/ 1 h 253"/>
                <a:gd name="T46" fmla="*/ 1 w 282"/>
                <a:gd name="T47" fmla="*/ 1 h 253"/>
                <a:gd name="T48" fmla="*/ 1 w 282"/>
                <a:gd name="T49" fmla="*/ 1 h 253"/>
                <a:gd name="T50" fmla="*/ 1 w 282"/>
                <a:gd name="T51" fmla="*/ 1 h 253"/>
                <a:gd name="T52" fmla="*/ 1 w 282"/>
                <a:gd name="T53" fmla="*/ 0 h 253"/>
                <a:gd name="T54" fmla="*/ 1 w 282"/>
                <a:gd name="T55" fmla="*/ 0 h 253"/>
                <a:gd name="T56" fmla="*/ 1 w 282"/>
                <a:gd name="T57" fmla="*/ 0 h 253"/>
                <a:gd name="T58" fmla="*/ 1 w 282"/>
                <a:gd name="T59" fmla="*/ 0 h 253"/>
                <a:gd name="T60" fmla="*/ 1 w 282"/>
                <a:gd name="T61" fmla="*/ 0 h 253"/>
                <a:gd name="T62" fmla="*/ 1 w 282"/>
                <a:gd name="T63" fmla="*/ 0 h 253"/>
                <a:gd name="T64" fmla="*/ 1 w 282"/>
                <a:gd name="T65" fmla="*/ 0 h 253"/>
                <a:gd name="T66" fmla="*/ 1 w 282"/>
                <a:gd name="T67" fmla="*/ 0 h 253"/>
                <a:gd name="T68" fmla="*/ 1 w 282"/>
                <a:gd name="T69" fmla="*/ 0 h 253"/>
                <a:gd name="T70" fmla="*/ 1 w 282"/>
                <a:gd name="T71" fmla="*/ 0 h 253"/>
                <a:gd name="T72" fmla="*/ 1 w 282"/>
                <a:gd name="T73" fmla="*/ 0 h 253"/>
                <a:gd name="T74" fmla="*/ 0 w 282"/>
                <a:gd name="T75" fmla="*/ 0 h 253"/>
                <a:gd name="T76" fmla="*/ 0 w 282"/>
                <a:gd name="T77" fmla="*/ 0 h 253"/>
                <a:gd name="T78" fmla="*/ 0 w 282"/>
                <a:gd name="T79" fmla="*/ 0 h 253"/>
                <a:gd name="T80" fmla="*/ 0 w 282"/>
                <a:gd name="T81" fmla="*/ 0 h 253"/>
                <a:gd name="T82" fmla="*/ 0 w 282"/>
                <a:gd name="T83" fmla="*/ 0 h 253"/>
                <a:gd name="T84" fmla="*/ 0 w 282"/>
                <a:gd name="T85" fmla="*/ 0 h 253"/>
                <a:gd name="T86" fmla="*/ 0 w 282"/>
                <a:gd name="T87" fmla="*/ 0 h 253"/>
                <a:gd name="T88" fmla="*/ 0 w 282"/>
                <a:gd name="T89" fmla="*/ 0 h 253"/>
                <a:gd name="T90" fmla="*/ 0 w 282"/>
                <a:gd name="T91" fmla="*/ 0 h 253"/>
                <a:gd name="T92" fmla="*/ 0 w 282"/>
                <a:gd name="T93" fmla="*/ 0 h 253"/>
                <a:gd name="T94" fmla="*/ 0 w 282"/>
                <a:gd name="T95" fmla="*/ 0 h 253"/>
                <a:gd name="T96" fmla="*/ 0 w 282"/>
                <a:gd name="T97" fmla="*/ 0 h 253"/>
                <a:gd name="T98" fmla="*/ 0 w 282"/>
                <a:gd name="T99" fmla="*/ 0 h 253"/>
                <a:gd name="T100" fmla="*/ 0 w 282"/>
                <a:gd name="T101" fmla="*/ 0 h 253"/>
                <a:gd name="T102" fmla="*/ 1 w 282"/>
                <a:gd name="T103" fmla="*/ 0 h 253"/>
                <a:gd name="T104" fmla="*/ 1 w 282"/>
                <a:gd name="T105" fmla="*/ 0 h 253"/>
                <a:gd name="T106" fmla="*/ 1 w 282"/>
                <a:gd name="T107" fmla="*/ 0 h 253"/>
                <a:gd name="T108" fmla="*/ 1 w 282"/>
                <a:gd name="T109" fmla="*/ 0 h 253"/>
                <a:gd name="T110" fmla="*/ 1 w 282"/>
                <a:gd name="T111" fmla="*/ 0 h 253"/>
                <a:gd name="T112" fmla="*/ 1 w 282"/>
                <a:gd name="T113" fmla="*/ 0 h 253"/>
                <a:gd name="T114" fmla="*/ 1 w 282"/>
                <a:gd name="T115" fmla="*/ 0 h 253"/>
                <a:gd name="T116" fmla="*/ 1 w 282"/>
                <a:gd name="T117" fmla="*/ 0 h 253"/>
                <a:gd name="T118" fmla="*/ 1 w 282"/>
                <a:gd name="T119" fmla="*/ 0 h 253"/>
                <a:gd name="T120" fmla="*/ 1 w 282"/>
                <a:gd name="T121" fmla="*/ 0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2"/>
                <a:gd name="T184" fmla="*/ 0 h 253"/>
                <a:gd name="T185" fmla="*/ 282 w 282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2" h="253">
                  <a:moveTo>
                    <a:pt x="235" y="78"/>
                  </a:moveTo>
                  <a:lnTo>
                    <a:pt x="248" y="92"/>
                  </a:lnTo>
                  <a:lnTo>
                    <a:pt x="255" y="108"/>
                  </a:lnTo>
                  <a:lnTo>
                    <a:pt x="259" y="125"/>
                  </a:lnTo>
                  <a:lnTo>
                    <a:pt x="259" y="144"/>
                  </a:lnTo>
                  <a:lnTo>
                    <a:pt x="257" y="159"/>
                  </a:lnTo>
                  <a:lnTo>
                    <a:pt x="252" y="171"/>
                  </a:lnTo>
                  <a:lnTo>
                    <a:pt x="244" y="184"/>
                  </a:lnTo>
                  <a:lnTo>
                    <a:pt x="236" y="194"/>
                  </a:lnTo>
                  <a:lnTo>
                    <a:pt x="225" y="206"/>
                  </a:lnTo>
                  <a:lnTo>
                    <a:pt x="215" y="215"/>
                  </a:lnTo>
                  <a:lnTo>
                    <a:pt x="204" y="225"/>
                  </a:lnTo>
                  <a:lnTo>
                    <a:pt x="194" y="236"/>
                  </a:lnTo>
                  <a:lnTo>
                    <a:pt x="191" y="239"/>
                  </a:lnTo>
                  <a:lnTo>
                    <a:pt x="190" y="242"/>
                  </a:lnTo>
                  <a:lnTo>
                    <a:pt x="191" y="246"/>
                  </a:lnTo>
                  <a:lnTo>
                    <a:pt x="194" y="249"/>
                  </a:lnTo>
                  <a:lnTo>
                    <a:pt x="197" y="252"/>
                  </a:lnTo>
                  <a:lnTo>
                    <a:pt x="201" y="253"/>
                  </a:lnTo>
                  <a:lnTo>
                    <a:pt x="205" y="252"/>
                  </a:lnTo>
                  <a:lnTo>
                    <a:pt x="209" y="249"/>
                  </a:lnTo>
                  <a:lnTo>
                    <a:pt x="232" y="234"/>
                  </a:lnTo>
                  <a:lnTo>
                    <a:pt x="251" y="215"/>
                  </a:lnTo>
                  <a:lnTo>
                    <a:pt x="267" y="192"/>
                  </a:lnTo>
                  <a:lnTo>
                    <a:pt x="278" y="168"/>
                  </a:lnTo>
                  <a:lnTo>
                    <a:pt x="282" y="141"/>
                  </a:lnTo>
                  <a:lnTo>
                    <a:pt x="279" y="116"/>
                  </a:lnTo>
                  <a:lnTo>
                    <a:pt x="270" y="92"/>
                  </a:lnTo>
                  <a:lnTo>
                    <a:pt x="251" y="70"/>
                  </a:lnTo>
                  <a:lnTo>
                    <a:pt x="237" y="59"/>
                  </a:lnTo>
                  <a:lnTo>
                    <a:pt x="221" y="48"/>
                  </a:lnTo>
                  <a:lnTo>
                    <a:pt x="202" y="39"/>
                  </a:lnTo>
                  <a:lnTo>
                    <a:pt x="183" y="31"/>
                  </a:lnTo>
                  <a:lnTo>
                    <a:pt x="163" y="24"/>
                  </a:lnTo>
                  <a:lnTo>
                    <a:pt x="142" y="18"/>
                  </a:lnTo>
                  <a:lnTo>
                    <a:pt x="122" y="13"/>
                  </a:lnTo>
                  <a:lnTo>
                    <a:pt x="101" y="8"/>
                  </a:lnTo>
                  <a:lnTo>
                    <a:pt x="82" y="5"/>
                  </a:lnTo>
                  <a:lnTo>
                    <a:pt x="63" y="2"/>
                  </a:lnTo>
                  <a:lnTo>
                    <a:pt x="47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4" y="4"/>
                  </a:lnTo>
                  <a:lnTo>
                    <a:pt x="0" y="6"/>
                  </a:lnTo>
                  <a:lnTo>
                    <a:pt x="12" y="8"/>
                  </a:lnTo>
                  <a:lnTo>
                    <a:pt x="25" y="9"/>
                  </a:lnTo>
                  <a:lnTo>
                    <a:pt x="38" y="12"/>
                  </a:lnTo>
                  <a:lnTo>
                    <a:pt x="52" y="14"/>
                  </a:lnTo>
                  <a:lnTo>
                    <a:pt x="67" y="16"/>
                  </a:lnTo>
                  <a:lnTo>
                    <a:pt x="82" y="18"/>
                  </a:lnTo>
                  <a:lnTo>
                    <a:pt x="97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5"/>
                  </a:lnTo>
                  <a:lnTo>
                    <a:pt x="162" y="40"/>
                  </a:lnTo>
                  <a:lnTo>
                    <a:pt x="177" y="46"/>
                  </a:lnTo>
                  <a:lnTo>
                    <a:pt x="192" y="53"/>
                  </a:lnTo>
                  <a:lnTo>
                    <a:pt x="208" y="60"/>
                  </a:lnTo>
                  <a:lnTo>
                    <a:pt x="222" y="69"/>
                  </a:lnTo>
                  <a:lnTo>
                    <a:pt x="235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80" name="Freeform 196"/>
            <p:cNvSpPr>
              <a:spLocks/>
            </p:cNvSpPr>
            <p:nvPr/>
          </p:nvSpPr>
          <p:spPr bwMode="auto">
            <a:xfrm>
              <a:off x="2556" y="2718"/>
              <a:ext cx="19" cy="39"/>
            </a:xfrm>
            <a:custGeom>
              <a:avLst/>
              <a:gdLst>
                <a:gd name="T0" fmla="*/ 0 w 115"/>
                <a:gd name="T1" fmla="*/ 0 h 236"/>
                <a:gd name="T2" fmla="*/ 0 w 115"/>
                <a:gd name="T3" fmla="*/ 1 h 236"/>
                <a:gd name="T4" fmla="*/ 0 w 115"/>
                <a:gd name="T5" fmla="*/ 1 h 236"/>
                <a:gd name="T6" fmla="*/ 0 w 115"/>
                <a:gd name="T7" fmla="*/ 1 h 236"/>
                <a:gd name="T8" fmla="*/ 0 w 115"/>
                <a:gd name="T9" fmla="*/ 1 h 236"/>
                <a:gd name="T10" fmla="*/ 0 w 115"/>
                <a:gd name="T11" fmla="*/ 1 h 236"/>
                <a:gd name="T12" fmla="*/ 0 w 115"/>
                <a:gd name="T13" fmla="*/ 1 h 236"/>
                <a:gd name="T14" fmla="*/ 0 w 115"/>
                <a:gd name="T15" fmla="*/ 1 h 236"/>
                <a:gd name="T16" fmla="*/ 0 w 115"/>
                <a:gd name="T17" fmla="*/ 1 h 236"/>
                <a:gd name="T18" fmla="*/ 0 w 115"/>
                <a:gd name="T19" fmla="*/ 1 h 236"/>
                <a:gd name="T20" fmla="*/ 0 w 115"/>
                <a:gd name="T21" fmla="*/ 1 h 236"/>
                <a:gd name="T22" fmla="*/ 0 w 115"/>
                <a:gd name="T23" fmla="*/ 1 h 236"/>
                <a:gd name="T24" fmla="*/ 0 w 115"/>
                <a:gd name="T25" fmla="*/ 1 h 236"/>
                <a:gd name="T26" fmla="*/ 0 w 115"/>
                <a:gd name="T27" fmla="*/ 1 h 236"/>
                <a:gd name="T28" fmla="*/ 0 w 115"/>
                <a:gd name="T29" fmla="*/ 1 h 236"/>
                <a:gd name="T30" fmla="*/ 0 w 115"/>
                <a:gd name="T31" fmla="*/ 1 h 236"/>
                <a:gd name="T32" fmla="*/ 0 w 115"/>
                <a:gd name="T33" fmla="*/ 1 h 236"/>
                <a:gd name="T34" fmla="*/ 0 w 115"/>
                <a:gd name="T35" fmla="*/ 1 h 236"/>
                <a:gd name="T36" fmla="*/ 0 w 115"/>
                <a:gd name="T37" fmla="*/ 1 h 236"/>
                <a:gd name="T38" fmla="*/ 0 w 115"/>
                <a:gd name="T39" fmla="*/ 1 h 236"/>
                <a:gd name="T40" fmla="*/ 0 w 115"/>
                <a:gd name="T41" fmla="*/ 1 h 236"/>
                <a:gd name="T42" fmla="*/ 0 w 115"/>
                <a:gd name="T43" fmla="*/ 1 h 236"/>
                <a:gd name="T44" fmla="*/ 0 w 115"/>
                <a:gd name="T45" fmla="*/ 0 h 236"/>
                <a:gd name="T46" fmla="*/ 0 w 115"/>
                <a:gd name="T47" fmla="*/ 0 h 236"/>
                <a:gd name="T48" fmla="*/ 0 w 115"/>
                <a:gd name="T49" fmla="*/ 0 h 236"/>
                <a:gd name="T50" fmla="*/ 0 w 115"/>
                <a:gd name="T51" fmla="*/ 0 h 236"/>
                <a:gd name="T52" fmla="*/ 0 w 115"/>
                <a:gd name="T53" fmla="*/ 0 h 236"/>
                <a:gd name="T54" fmla="*/ 0 w 115"/>
                <a:gd name="T55" fmla="*/ 0 h 236"/>
                <a:gd name="T56" fmla="*/ 0 w 115"/>
                <a:gd name="T57" fmla="*/ 0 h 236"/>
                <a:gd name="T58" fmla="*/ 0 w 115"/>
                <a:gd name="T59" fmla="*/ 0 h 236"/>
                <a:gd name="T60" fmla="*/ 0 w 115"/>
                <a:gd name="T61" fmla="*/ 0 h 236"/>
                <a:gd name="T62" fmla="*/ 0 w 115"/>
                <a:gd name="T63" fmla="*/ 0 h 236"/>
                <a:gd name="T64" fmla="*/ 0 w 115"/>
                <a:gd name="T65" fmla="*/ 0 h 236"/>
                <a:gd name="T66" fmla="*/ 0 w 115"/>
                <a:gd name="T67" fmla="*/ 0 h 236"/>
                <a:gd name="T68" fmla="*/ 0 w 115"/>
                <a:gd name="T69" fmla="*/ 0 h 236"/>
                <a:gd name="T70" fmla="*/ 0 w 115"/>
                <a:gd name="T71" fmla="*/ 0 h 236"/>
                <a:gd name="T72" fmla="*/ 0 w 115"/>
                <a:gd name="T73" fmla="*/ 0 h 236"/>
                <a:gd name="T74" fmla="*/ 0 w 115"/>
                <a:gd name="T75" fmla="*/ 0 h 236"/>
                <a:gd name="T76" fmla="*/ 0 w 115"/>
                <a:gd name="T77" fmla="*/ 0 h 236"/>
                <a:gd name="T78" fmla="*/ 0 w 115"/>
                <a:gd name="T79" fmla="*/ 0 h 236"/>
                <a:gd name="T80" fmla="*/ 0 w 115"/>
                <a:gd name="T81" fmla="*/ 0 h 2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5"/>
                <a:gd name="T124" fmla="*/ 0 h 236"/>
                <a:gd name="T125" fmla="*/ 115 w 115"/>
                <a:gd name="T126" fmla="*/ 236 h 2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5" h="236">
                  <a:moveTo>
                    <a:pt x="0" y="128"/>
                  </a:moveTo>
                  <a:lnTo>
                    <a:pt x="0" y="148"/>
                  </a:lnTo>
                  <a:lnTo>
                    <a:pt x="5" y="166"/>
                  </a:lnTo>
                  <a:lnTo>
                    <a:pt x="13" y="184"/>
                  </a:lnTo>
                  <a:lnTo>
                    <a:pt x="24" y="198"/>
                  </a:lnTo>
                  <a:lnTo>
                    <a:pt x="39" y="211"/>
                  </a:lnTo>
                  <a:lnTo>
                    <a:pt x="55" y="223"/>
                  </a:lnTo>
                  <a:lnTo>
                    <a:pt x="74" y="231"/>
                  </a:lnTo>
                  <a:lnTo>
                    <a:pt x="92" y="235"/>
                  </a:lnTo>
                  <a:lnTo>
                    <a:pt x="98" y="236"/>
                  </a:lnTo>
                  <a:lnTo>
                    <a:pt x="104" y="234"/>
                  </a:lnTo>
                  <a:lnTo>
                    <a:pt x="109" y="231"/>
                  </a:lnTo>
                  <a:lnTo>
                    <a:pt x="111" y="226"/>
                  </a:lnTo>
                  <a:lnTo>
                    <a:pt x="111" y="220"/>
                  </a:lnTo>
                  <a:lnTo>
                    <a:pt x="110" y="215"/>
                  </a:lnTo>
                  <a:lnTo>
                    <a:pt x="107" y="210"/>
                  </a:lnTo>
                  <a:lnTo>
                    <a:pt x="101" y="208"/>
                  </a:lnTo>
                  <a:lnTo>
                    <a:pt x="82" y="201"/>
                  </a:lnTo>
                  <a:lnTo>
                    <a:pt x="64" y="192"/>
                  </a:lnTo>
                  <a:lnTo>
                    <a:pt x="50" y="179"/>
                  </a:lnTo>
                  <a:lnTo>
                    <a:pt x="40" y="165"/>
                  </a:lnTo>
                  <a:lnTo>
                    <a:pt x="33" y="148"/>
                  </a:lnTo>
                  <a:lnTo>
                    <a:pt x="29" y="130"/>
                  </a:lnTo>
                  <a:lnTo>
                    <a:pt x="29" y="110"/>
                  </a:lnTo>
                  <a:lnTo>
                    <a:pt x="35" y="89"/>
                  </a:lnTo>
                  <a:lnTo>
                    <a:pt x="43" y="74"/>
                  </a:lnTo>
                  <a:lnTo>
                    <a:pt x="56" y="60"/>
                  </a:lnTo>
                  <a:lnTo>
                    <a:pt x="70" y="46"/>
                  </a:lnTo>
                  <a:lnTo>
                    <a:pt x="85" y="33"/>
                  </a:lnTo>
                  <a:lnTo>
                    <a:pt x="98" y="23"/>
                  </a:lnTo>
                  <a:lnTo>
                    <a:pt x="109" y="12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102" y="4"/>
                  </a:lnTo>
                  <a:lnTo>
                    <a:pt x="85" y="12"/>
                  </a:lnTo>
                  <a:lnTo>
                    <a:pt x="68" y="26"/>
                  </a:lnTo>
                  <a:lnTo>
                    <a:pt x="49" y="42"/>
                  </a:lnTo>
                  <a:lnTo>
                    <a:pt x="32" y="61"/>
                  </a:lnTo>
                  <a:lnTo>
                    <a:pt x="17" y="82"/>
                  </a:lnTo>
                  <a:lnTo>
                    <a:pt x="6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81" name="Freeform 197"/>
            <p:cNvSpPr>
              <a:spLocks/>
            </p:cNvSpPr>
            <p:nvPr/>
          </p:nvSpPr>
          <p:spPr bwMode="auto">
            <a:xfrm>
              <a:off x="2689" y="2692"/>
              <a:ext cx="41" cy="52"/>
            </a:xfrm>
            <a:custGeom>
              <a:avLst/>
              <a:gdLst>
                <a:gd name="T0" fmla="*/ 1 w 245"/>
                <a:gd name="T1" fmla="*/ 1 h 310"/>
                <a:gd name="T2" fmla="*/ 1 w 245"/>
                <a:gd name="T3" fmla="*/ 1 h 310"/>
                <a:gd name="T4" fmla="*/ 1 w 245"/>
                <a:gd name="T5" fmla="*/ 1 h 310"/>
                <a:gd name="T6" fmla="*/ 1 w 245"/>
                <a:gd name="T7" fmla="*/ 1 h 310"/>
                <a:gd name="T8" fmla="*/ 1 w 245"/>
                <a:gd name="T9" fmla="*/ 1 h 310"/>
                <a:gd name="T10" fmla="*/ 1 w 245"/>
                <a:gd name="T11" fmla="*/ 1 h 310"/>
                <a:gd name="T12" fmla="*/ 1 w 245"/>
                <a:gd name="T13" fmla="*/ 1 h 310"/>
                <a:gd name="T14" fmla="*/ 1 w 245"/>
                <a:gd name="T15" fmla="*/ 1 h 310"/>
                <a:gd name="T16" fmla="*/ 1 w 245"/>
                <a:gd name="T17" fmla="*/ 1 h 310"/>
                <a:gd name="T18" fmla="*/ 1 w 245"/>
                <a:gd name="T19" fmla="*/ 1 h 310"/>
                <a:gd name="T20" fmla="*/ 1 w 245"/>
                <a:gd name="T21" fmla="*/ 1 h 310"/>
                <a:gd name="T22" fmla="*/ 1 w 245"/>
                <a:gd name="T23" fmla="*/ 2 h 310"/>
                <a:gd name="T24" fmla="*/ 1 w 245"/>
                <a:gd name="T25" fmla="*/ 2 h 310"/>
                <a:gd name="T26" fmla="*/ 1 w 245"/>
                <a:gd name="T27" fmla="*/ 2 h 310"/>
                <a:gd name="T28" fmla="*/ 1 w 245"/>
                <a:gd name="T29" fmla="*/ 1 h 310"/>
                <a:gd name="T30" fmla="*/ 1 w 245"/>
                <a:gd name="T31" fmla="*/ 1 h 310"/>
                <a:gd name="T32" fmla="*/ 1 w 245"/>
                <a:gd name="T33" fmla="*/ 1 h 310"/>
                <a:gd name="T34" fmla="*/ 1 w 245"/>
                <a:gd name="T35" fmla="*/ 1 h 310"/>
                <a:gd name="T36" fmla="*/ 1 w 245"/>
                <a:gd name="T37" fmla="*/ 1 h 310"/>
                <a:gd name="T38" fmla="*/ 1 w 245"/>
                <a:gd name="T39" fmla="*/ 1 h 310"/>
                <a:gd name="T40" fmla="*/ 1 w 245"/>
                <a:gd name="T41" fmla="*/ 1 h 310"/>
                <a:gd name="T42" fmla="*/ 1 w 245"/>
                <a:gd name="T43" fmla="*/ 1 h 310"/>
                <a:gd name="T44" fmla="*/ 1 w 245"/>
                <a:gd name="T45" fmla="*/ 0 h 310"/>
                <a:gd name="T46" fmla="*/ 1 w 245"/>
                <a:gd name="T47" fmla="*/ 0 h 310"/>
                <a:gd name="T48" fmla="*/ 1 w 245"/>
                <a:gd name="T49" fmla="*/ 0 h 310"/>
                <a:gd name="T50" fmla="*/ 1 w 245"/>
                <a:gd name="T51" fmla="*/ 0 h 310"/>
                <a:gd name="T52" fmla="*/ 0 w 245"/>
                <a:gd name="T53" fmla="*/ 0 h 310"/>
                <a:gd name="T54" fmla="*/ 0 w 245"/>
                <a:gd name="T55" fmla="*/ 0 h 310"/>
                <a:gd name="T56" fmla="*/ 0 w 245"/>
                <a:gd name="T57" fmla="*/ 0 h 310"/>
                <a:gd name="T58" fmla="*/ 0 w 245"/>
                <a:gd name="T59" fmla="*/ 0 h 310"/>
                <a:gd name="T60" fmla="*/ 0 w 245"/>
                <a:gd name="T61" fmla="*/ 0 h 310"/>
                <a:gd name="T62" fmla="*/ 0 w 245"/>
                <a:gd name="T63" fmla="*/ 0 h 310"/>
                <a:gd name="T64" fmla="*/ 0 w 245"/>
                <a:gd name="T65" fmla="*/ 0 h 310"/>
                <a:gd name="T66" fmla="*/ 0 w 245"/>
                <a:gd name="T67" fmla="*/ 0 h 310"/>
                <a:gd name="T68" fmla="*/ 1 w 245"/>
                <a:gd name="T69" fmla="*/ 0 h 310"/>
                <a:gd name="T70" fmla="*/ 1 w 245"/>
                <a:gd name="T71" fmla="*/ 0 h 310"/>
                <a:gd name="T72" fmla="*/ 1 w 245"/>
                <a:gd name="T73" fmla="*/ 1 h 310"/>
                <a:gd name="T74" fmla="*/ 1 w 245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5"/>
                <a:gd name="T115" fmla="*/ 0 h 310"/>
                <a:gd name="T116" fmla="*/ 245 w 245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5" h="310">
                  <a:moveTo>
                    <a:pt x="200" y="116"/>
                  </a:moveTo>
                  <a:lnTo>
                    <a:pt x="208" y="124"/>
                  </a:lnTo>
                  <a:lnTo>
                    <a:pt x="214" y="133"/>
                  </a:lnTo>
                  <a:lnTo>
                    <a:pt x="220" y="144"/>
                  </a:lnTo>
                  <a:lnTo>
                    <a:pt x="223" y="154"/>
                  </a:lnTo>
                  <a:lnTo>
                    <a:pt x="226" y="164"/>
                  </a:lnTo>
                  <a:lnTo>
                    <a:pt x="224" y="176"/>
                  </a:lnTo>
                  <a:lnTo>
                    <a:pt x="222" y="187"/>
                  </a:lnTo>
                  <a:lnTo>
                    <a:pt x="216" y="198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9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2" y="264"/>
                  </a:lnTo>
                  <a:lnTo>
                    <a:pt x="132" y="275"/>
                  </a:lnTo>
                  <a:lnTo>
                    <a:pt x="128" y="278"/>
                  </a:lnTo>
                  <a:lnTo>
                    <a:pt x="126" y="283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2" y="306"/>
                  </a:lnTo>
                  <a:lnTo>
                    <a:pt x="126" y="309"/>
                  </a:lnTo>
                  <a:lnTo>
                    <a:pt x="131" y="310"/>
                  </a:lnTo>
                  <a:lnTo>
                    <a:pt x="135" y="310"/>
                  </a:lnTo>
                  <a:lnTo>
                    <a:pt x="139" y="309"/>
                  </a:lnTo>
                  <a:lnTo>
                    <a:pt x="142" y="306"/>
                  </a:lnTo>
                  <a:lnTo>
                    <a:pt x="154" y="292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20" y="233"/>
                  </a:lnTo>
                  <a:lnTo>
                    <a:pt x="230" y="219"/>
                  </a:lnTo>
                  <a:lnTo>
                    <a:pt x="238" y="204"/>
                  </a:lnTo>
                  <a:lnTo>
                    <a:pt x="244" y="186"/>
                  </a:lnTo>
                  <a:lnTo>
                    <a:pt x="245" y="169"/>
                  </a:lnTo>
                  <a:lnTo>
                    <a:pt x="243" y="152"/>
                  </a:lnTo>
                  <a:lnTo>
                    <a:pt x="237" y="134"/>
                  </a:lnTo>
                  <a:lnTo>
                    <a:pt x="228" y="119"/>
                  </a:lnTo>
                  <a:lnTo>
                    <a:pt x="217" y="105"/>
                  </a:lnTo>
                  <a:lnTo>
                    <a:pt x="203" y="93"/>
                  </a:lnTo>
                  <a:lnTo>
                    <a:pt x="188" y="83"/>
                  </a:lnTo>
                  <a:lnTo>
                    <a:pt x="176" y="76"/>
                  </a:lnTo>
                  <a:lnTo>
                    <a:pt x="163" y="69"/>
                  </a:lnTo>
                  <a:lnTo>
                    <a:pt x="151" y="61"/>
                  </a:lnTo>
                  <a:lnTo>
                    <a:pt x="136" y="54"/>
                  </a:lnTo>
                  <a:lnTo>
                    <a:pt x="122" y="46"/>
                  </a:lnTo>
                  <a:lnTo>
                    <a:pt x="107" y="39"/>
                  </a:lnTo>
                  <a:lnTo>
                    <a:pt x="93" y="31"/>
                  </a:lnTo>
                  <a:lnTo>
                    <a:pt x="79" y="24"/>
                  </a:lnTo>
                  <a:lnTo>
                    <a:pt x="66" y="18"/>
                  </a:lnTo>
                  <a:lnTo>
                    <a:pt x="53" y="13"/>
                  </a:lnTo>
                  <a:lnTo>
                    <a:pt x="40" y="8"/>
                  </a:lnTo>
                  <a:lnTo>
                    <a:pt x="30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1" y="8"/>
                  </a:lnTo>
                  <a:lnTo>
                    <a:pt x="23" y="14"/>
                  </a:lnTo>
                  <a:lnTo>
                    <a:pt x="36" y="20"/>
                  </a:lnTo>
                  <a:lnTo>
                    <a:pt x="47" y="25"/>
                  </a:lnTo>
                  <a:lnTo>
                    <a:pt x="60" y="31"/>
                  </a:lnTo>
                  <a:lnTo>
                    <a:pt x="73" y="37"/>
                  </a:lnTo>
                  <a:lnTo>
                    <a:pt x="86" y="44"/>
                  </a:lnTo>
                  <a:lnTo>
                    <a:pt x="99" y="51"/>
                  </a:lnTo>
                  <a:lnTo>
                    <a:pt x="113" y="57"/>
                  </a:lnTo>
                  <a:lnTo>
                    <a:pt x="126" y="64"/>
                  </a:lnTo>
                  <a:lnTo>
                    <a:pt x="139" y="71"/>
                  </a:lnTo>
                  <a:lnTo>
                    <a:pt x="152" y="79"/>
                  </a:lnTo>
                  <a:lnTo>
                    <a:pt x="165" y="88"/>
                  </a:lnTo>
                  <a:lnTo>
                    <a:pt x="176" y="96"/>
                  </a:lnTo>
                  <a:lnTo>
                    <a:pt x="188" y="106"/>
                  </a:lnTo>
                  <a:lnTo>
                    <a:pt x="200" y="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6112" name="Group 327"/>
          <p:cNvGrpSpPr>
            <a:grpSpLocks/>
          </p:cNvGrpSpPr>
          <p:nvPr/>
        </p:nvGrpSpPr>
        <p:grpSpPr bwMode="auto">
          <a:xfrm>
            <a:off x="3149600" y="4864100"/>
            <a:ext cx="273050" cy="341313"/>
            <a:chOff x="2870" y="1518"/>
            <a:chExt cx="292" cy="320"/>
          </a:xfrm>
        </p:grpSpPr>
        <p:graphicFrame>
          <p:nvGraphicFramePr>
            <p:cNvPr id="46091" name="Object 11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2018" name="Clip" r:id="rId16" imgW="819000" imgH="847800" progId="MS_ClipArt_Gallery.2">
                    <p:embed/>
                  </p:oleObj>
                </mc:Choice>
                <mc:Fallback>
                  <p:oleObj name="Clip" r:id="rId16" imgW="819000" imgH="8478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92" name="Object 12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2019" name="Clip" r:id="rId17" imgW="1266840" imgH="1200240" progId="MS_ClipArt_Gallery.2">
                    <p:embed/>
                  </p:oleObj>
                </mc:Choice>
                <mc:Fallback>
                  <p:oleObj name="Clip" r:id="rId17" imgW="1266840" imgH="120024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113" name="Group 330"/>
          <p:cNvGrpSpPr>
            <a:grpSpLocks/>
          </p:cNvGrpSpPr>
          <p:nvPr/>
        </p:nvGrpSpPr>
        <p:grpSpPr bwMode="auto">
          <a:xfrm>
            <a:off x="3265488" y="5414963"/>
            <a:ext cx="273050" cy="341312"/>
            <a:chOff x="2870" y="1518"/>
            <a:chExt cx="292" cy="320"/>
          </a:xfrm>
        </p:grpSpPr>
        <p:graphicFrame>
          <p:nvGraphicFramePr>
            <p:cNvPr id="46089" name="Object 9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2020" name="Clip" r:id="rId18" imgW="819000" imgH="847800" progId="MS_ClipArt_Gallery.2">
                    <p:embed/>
                  </p:oleObj>
                </mc:Choice>
                <mc:Fallback>
                  <p:oleObj name="Clip" r:id="rId18" imgW="819000" imgH="8478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90" name="Object 10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2021" name="Clip" r:id="rId19" imgW="1266840" imgH="1200240" progId="MS_ClipArt_Gallery.2">
                    <p:embed/>
                  </p:oleObj>
                </mc:Choice>
                <mc:Fallback>
                  <p:oleObj name="Clip" r:id="rId19" imgW="1266840" imgH="120024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114" name="Group 333"/>
          <p:cNvGrpSpPr>
            <a:grpSpLocks/>
          </p:cNvGrpSpPr>
          <p:nvPr/>
        </p:nvGrpSpPr>
        <p:grpSpPr bwMode="auto">
          <a:xfrm>
            <a:off x="4041775" y="4887913"/>
            <a:ext cx="273050" cy="341312"/>
            <a:chOff x="2870" y="1518"/>
            <a:chExt cx="292" cy="320"/>
          </a:xfrm>
        </p:grpSpPr>
        <p:graphicFrame>
          <p:nvGraphicFramePr>
            <p:cNvPr id="46087" name="Object 7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2022" name="Clip" r:id="rId20" imgW="819000" imgH="847800" progId="MS_ClipArt_Gallery.2">
                    <p:embed/>
                  </p:oleObj>
                </mc:Choice>
                <mc:Fallback>
                  <p:oleObj name="Clip" r:id="rId20" imgW="819000" imgH="8478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88" name="Object 8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2023" name="Clip" r:id="rId21" imgW="1266840" imgH="1200240" progId="MS_ClipArt_Gallery.2">
                    <p:embed/>
                  </p:oleObj>
                </mc:Choice>
                <mc:Fallback>
                  <p:oleObj name="Clip" r:id="rId21" imgW="1266840" imgH="120024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115" name="Group 382"/>
          <p:cNvGrpSpPr>
            <a:grpSpLocks/>
          </p:cNvGrpSpPr>
          <p:nvPr/>
        </p:nvGrpSpPr>
        <p:grpSpPr bwMode="auto">
          <a:xfrm>
            <a:off x="4894263" y="5780088"/>
            <a:ext cx="203200" cy="157162"/>
            <a:chOff x="2274" y="2821"/>
            <a:chExt cx="215" cy="238"/>
          </a:xfrm>
        </p:grpSpPr>
        <p:sp>
          <p:nvSpPr>
            <p:cNvPr id="46151" name="Freeform 383"/>
            <p:cNvSpPr>
              <a:spLocks noEditPoints="1"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47 w 430"/>
                <a:gd name="T19" fmla="*/ 3 h 50"/>
                <a:gd name="T20" fmla="*/ 5 w 430"/>
                <a:gd name="T21" fmla="*/ 3 h 50"/>
                <a:gd name="T22" fmla="*/ 47 w 430"/>
                <a:gd name="T23" fmla="*/ 3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0"/>
                <a:gd name="T37" fmla="*/ 0 h 50"/>
                <a:gd name="T38" fmla="*/ 430 w 430"/>
                <a:gd name="T39" fmla="*/ 50 h 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  <a:close/>
                  <a:moveTo>
                    <a:pt x="376" y="18"/>
                  </a:moveTo>
                  <a:lnTo>
                    <a:pt x="33" y="18"/>
                  </a:lnTo>
                  <a:lnTo>
                    <a:pt x="376" y="18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2" name="Line 384"/>
            <p:cNvSpPr>
              <a:spLocks noChangeShapeType="1"/>
            </p:cNvSpPr>
            <p:nvPr/>
          </p:nvSpPr>
          <p:spPr bwMode="auto">
            <a:xfrm>
              <a:off x="2317" y="2951"/>
              <a:ext cx="3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3" name="Freeform 385"/>
            <p:cNvSpPr>
              <a:spLocks/>
            </p:cNvSpPr>
            <p:nvPr/>
          </p:nvSpPr>
          <p:spPr bwMode="auto">
            <a:xfrm>
              <a:off x="2317" y="2923"/>
              <a:ext cx="44" cy="109"/>
            </a:xfrm>
            <a:custGeom>
              <a:avLst/>
              <a:gdLst>
                <a:gd name="T0" fmla="*/ 11 w 87"/>
                <a:gd name="T1" fmla="*/ 27 h 219"/>
                <a:gd name="T2" fmla="*/ 0 w 87"/>
                <a:gd name="T3" fmla="*/ 6 h 219"/>
                <a:gd name="T4" fmla="*/ 4 w 87"/>
                <a:gd name="T5" fmla="*/ 0 h 219"/>
                <a:gd name="T6" fmla="*/ 0 60000 65536"/>
                <a:gd name="T7" fmla="*/ 0 60000 65536"/>
                <a:gd name="T8" fmla="*/ 0 60000 65536"/>
                <a:gd name="T9" fmla="*/ 0 w 87"/>
                <a:gd name="T10" fmla="*/ 0 h 219"/>
                <a:gd name="T11" fmla="*/ 87 w 87"/>
                <a:gd name="T12" fmla="*/ 219 h 2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" h="219">
                  <a:moveTo>
                    <a:pt x="87" y="219"/>
                  </a:moveTo>
                  <a:lnTo>
                    <a:pt x="0" y="55"/>
                  </a:lnTo>
                  <a:lnTo>
                    <a:pt x="28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4" name="Line 386"/>
            <p:cNvSpPr>
              <a:spLocks noChangeShapeType="1"/>
            </p:cNvSpPr>
            <p:nvPr/>
          </p:nvSpPr>
          <p:spPr bwMode="auto">
            <a:xfrm flipV="1">
              <a:off x="2300" y="2951"/>
              <a:ext cx="47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5" name="Freeform 387"/>
            <p:cNvSpPr>
              <a:spLocks/>
            </p:cNvSpPr>
            <p:nvPr/>
          </p:nvSpPr>
          <p:spPr bwMode="auto">
            <a:xfrm>
              <a:off x="2317" y="3005"/>
              <a:ext cx="86" cy="27"/>
            </a:xfrm>
            <a:custGeom>
              <a:avLst/>
              <a:gdLst>
                <a:gd name="T0" fmla="*/ 4 w 172"/>
                <a:gd name="T1" fmla="*/ 6 h 55"/>
                <a:gd name="T2" fmla="*/ 0 w 172"/>
                <a:gd name="T3" fmla="*/ 0 h 55"/>
                <a:gd name="T4" fmla="*/ 22 w 172"/>
                <a:gd name="T5" fmla="*/ 0 h 55"/>
                <a:gd name="T6" fmla="*/ 19 w 172"/>
                <a:gd name="T7" fmla="*/ 6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"/>
                <a:gd name="T13" fmla="*/ 0 h 55"/>
                <a:gd name="T14" fmla="*/ 172 w 172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" h="55">
                  <a:moveTo>
                    <a:pt x="28" y="55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146" y="55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6" name="Line 388"/>
            <p:cNvSpPr>
              <a:spLocks noChangeShapeType="1"/>
            </p:cNvSpPr>
            <p:nvPr/>
          </p:nvSpPr>
          <p:spPr bwMode="auto">
            <a:xfrm flipH="1" flipV="1">
              <a:off x="2375" y="2960"/>
              <a:ext cx="46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7" name="Freeform 389"/>
            <p:cNvSpPr>
              <a:spLocks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0"/>
                <a:gd name="T28" fmla="*/ 0 h 50"/>
                <a:gd name="T29" fmla="*/ 430 w 430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8" name="Freeform 390"/>
            <p:cNvSpPr>
              <a:spLocks/>
            </p:cNvSpPr>
            <p:nvPr/>
          </p:nvSpPr>
          <p:spPr bwMode="auto">
            <a:xfrm>
              <a:off x="2290" y="3043"/>
              <a:ext cx="171" cy="1"/>
            </a:xfrm>
            <a:custGeom>
              <a:avLst/>
              <a:gdLst>
                <a:gd name="T0" fmla="*/ 42 w 343"/>
                <a:gd name="T1" fmla="*/ 0 h 1"/>
                <a:gd name="T2" fmla="*/ 0 w 343"/>
                <a:gd name="T3" fmla="*/ 0 h 1"/>
                <a:gd name="T4" fmla="*/ 42 w 343"/>
                <a:gd name="T5" fmla="*/ 0 h 1"/>
                <a:gd name="T6" fmla="*/ 0 60000 65536"/>
                <a:gd name="T7" fmla="*/ 0 60000 65536"/>
                <a:gd name="T8" fmla="*/ 0 60000 65536"/>
                <a:gd name="T9" fmla="*/ 0 w 343"/>
                <a:gd name="T10" fmla="*/ 0 h 1"/>
                <a:gd name="T11" fmla="*/ 343 w 34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3" h="1">
                  <a:moveTo>
                    <a:pt x="343" y="0"/>
                  </a:moveTo>
                  <a:lnTo>
                    <a:pt x="0" y="0"/>
                  </a:lnTo>
                  <a:lnTo>
                    <a:pt x="343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9" name="Rectangle 391"/>
            <p:cNvSpPr>
              <a:spLocks noChangeArrowheads="1"/>
            </p:cNvSpPr>
            <p:nvPr/>
          </p:nvSpPr>
          <p:spPr bwMode="auto">
            <a:xfrm>
              <a:off x="2347" y="2951"/>
              <a:ext cx="27" cy="83"/>
            </a:xfrm>
            <a:prstGeom prst="rect">
              <a:avLst/>
            </a:prstGeom>
            <a:solidFill>
              <a:srgbClr val="3333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0" name="Freeform 392"/>
            <p:cNvSpPr>
              <a:spLocks noEditPoints="1"/>
            </p:cNvSpPr>
            <p:nvPr/>
          </p:nvSpPr>
          <p:spPr bwMode="auto">
            <a:xfrm>
              <a:off x="2281" y="2821"/>
              <a:ext cx="208" cy="175"/>
            </a:xfrm>
            <a:custGeom>
              <a:avLst/>
              <a:gdLst>
                <a:gd name="T0" fmla="*/ 1 w 415"/>
                <a:gd name="T1" fmla="*/ 4 h 350"/>
                <a:gd name="T2" fmla="*/ 1 w 415"/>
                <a:gd name="T3" fmla="*/ 10 h 350"/>
                <a:gd name="T4" fmla="*/ 3 w 415"/>
                <a:gd name="T5" fmla="*/ 17 h 350"/>
                <a:gd name="T6" fmla="*/ 7 w 415"/>
                <a:gd name="T7" fmla="*/ 24 h 350"/>
                <a:gd name="T8" fmla="*/ 13 w 415"/>
                <a:gd name="T9" fmla="*/ 30 h 350"/>
                <a:gd name="T10" fmla="*/ 19 w 415"/>
                <a:gd name="T11" fmla="*/ 36 h 350"/>
                <a:gd name="T12" fmla="*/ 27 w 415"/>
                <a:gd name="T13" fmla="*/ 40 h 350"/>
                <a:gd name="T14" fmla="*/ 34 w 415"/>
                <a:gd name="T15" fmla="*/ 43 h 350"/>
                <a:gd name="T16" fmla="*/ 41 w 415"/>
                <a:gd name="T17" fmla="*/ 44 h 350"/>
                <a:gd name="T18" fmla="*/ 47 w 415"/>
                <a:gd name="T19" fmla="*/ 43 h 350"/>
                <a:gd name="T20" fmla="*/ 51 w 415"/>
                <a:gd name="T21" fmla="*/ 40 h 350"/>
                <a:gd name="T22" fmla="*/ 51 w 415"/>
                <a:gd name="T23" fmla="*/ 39 h 350"/>
                <a:gd name="T24" fmla="*/ 48 w 415"/>
                <a:gd name="T25" fmla="*/ 40 h 350"/>
                <a:gd name="T26" fmla="*/ 43 w 415"/>
                <a:gd name="T27" fmla="*/ 39 h 350"/>
                <a:gd name="T28" fmla="*/ 37 w 415"/>
                <a:gd name="T29" fmla="*/ 36 h 350"/>
                <a:gd name="T30" fmla="*/ 30 w 415"/>
                <a:gd name="T31" fmla="*/ 33 h 350"/>
                <a:gd name="T32" fmla="*/ 23 w 415"/>
                <a:gd name="T33" fmla="*/ 28 h 350"/>
                <a:gd name="T34" fmla="*/ 16 w 415"/>
                <a:gd name="T35" fmla="*/ 23 h 350"/>
                <a:gd name="T36" fmla="*/ 10 w 415"/>
                <a:gd name="T37" fmla="*/ 17 h 350"/>
                <a:gd name="T38" fmla="*/ 5 w 415"/>
                <a:gd name="T39" fmla="*/ 12 h 350"/>
                <a:gd name="T40" fmla="*/ 2 w 415"/>
                <a:gd name="T41" fmla="*/ 7 h 350"/>
                <a:gd name="T42" fmla="*/ 1 w 415"/>
                <a:gd name="T43" fmla="*/ 3 h 350"/>
                <a:gd name="T44" fmla="*/ 1 w 415"/>
                <a:gd name="T45" fmla="*/ 2 h 350"/>
                <a:gd name="T46" fmla="*/ 3 w 415"/>
                <a:gd name="T47" fmla="*/ 0 h 350"/>
                <a:gd name="T48" fmla="*/ 7 w 415"/>
                <a:gd name="T49" fmla="*/ 1 h 350"/>
                <a:gd name="T50" fmla="*/ 13 w 415"/>
                <a:gd name="T51" fmla="*/ 2 h 350"/>
                <a:gd name="T52" fmla="*/ 20 w 415"/>
                <a:gd name="T53" fmla="*/ 6 h 350"/>
                <a:gd name="T54" fmla="*/ 27 w 415"/>
                <a:gd name="T55" fmla="*/ 10 h 350"/>
                <a:gd name="T56" fmla="*/ 34 w 415"/>
                <a:gd name="T57" fmla="*/ 15 h 350"/>
                <a:gd name="T58" fmla="*/ 41 w 415"/>
                <a:gd name="T59" fmla="*/ 20 h 350"/>
                <a:gd name="T60" fmla="*/ 46 w 415"/>
                <a:gd name="T61" fmla="*/ 26 h 350"/>
                <a:gd name="T62" fmla="*/ 50 w 415"/>
                <a:gd name="T63" fmla="*/ 31 h 350"/>
                <a:gd name="T64" fmla="*/ 52 w 415"/>
                <a:gd name="T65" fmla="*/ 35 h 350"/>
                <a:gd name="T66" fmla="*/ 52 w 415"/>
                <a:gd name="T67" fmla="*/ 38 h 350"/>
                <a:gd name="T68" fmla="*/ 50 w 415"/>
                <a:gd name="T69" fmla="*/ 40 h 350"/>
                <a:gd name="T70" fmla="*/ 46 w 415"/>
                <a:gd name="T71" fmla="*/ 40 h 350"/>
                <a:gd name="T72" fmla="*/ 41 w 415"/>
                <a:gd name="T73" fmla="*/ 38 h 350"/>
                <a:gd name="T74" fmla="*/ 34 w 415"/>
                <a:gd name="T75" fmla="*/ 35 h 350"/>
                <a:gd name="T76" fmla="*/ 27 w 415"/>
                <a:gd name="T77" fmla="*/ 30 h 350"/>
                <a:gd name="T78" fmla="*/ 20 w 415"/>
                <a:gd name="T79" fmla="*/ 25 h 350"/>
                <a:gd name="T80" fmla="*/ 13 w 415"/>
                <a:gd name="T81" fmla="*/ 20 h 350"/>
                <a:gd name="T82" fmla="*/ 7 w 415"/>
                <a:gd name="T83" fmla="*/ 14 h 350"/>
                <a:gd name="T84" fmla="*/ 3 w 415"/>
                <a:gd name="T85" fmla="*/ 9 h 350"/>
                <a:gd name="T86" fmla="*/ 1 w 415"/>
                <a:gd name="T87" fmla="*/ 5 h 350"/>
                <a:gd name="T88" fmla="*/ 1 w 415"/>
                <a:gd name="T89" fmla="*/ 2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5"/>
                <a:gd name="T136" fmla="*/ 0 h 350"/>
                <a:gd name="T137" fmla="*/ 415 w 415"/>
                <a:gd name="T138" fmla="*/ 350 h 35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5" h="350">
                  <a:moveTo>
                    <a:pt x="8" y="12"/>
                  </a:moveTo>
                  <a:lnTo>
                    <a:pt x="1" y="32"/>
                  </a:lnTo>
                  <a:lnTo>
                    <a:pt x="0" y="53"/>
                  </a:lnTo>
                  <a:lnTo>
                    <a:pt x="3" y="78"/>
                  </a:lnTo>
                  <a:lnTo>
                    <a:pt x="8" y="103"/>
                  </a:lnTo>
                  <a:lnTo>
                    <a:pt x="18" y="130"/>
                  </a:lnTo>
                  <a:lnTo>
                    <a:pt x="34" y="158"/>
                  </a:lnTo>
                  <a:lnTo>
                    <a:pt x="51" y="185"/>
                  </a:lnTo>
                  <a:lnTo>
                    <a:pt x="73" y="211"/>
                  </a:lnTo>
                  <a:lnTo>
                    <a:pt x="97" y="236"/>
                  </a:lnTo>
                  <a:lnTo>
                    <a:pt x="124" y="261"/>
                  </a:lnTo>
                  <a:lnTo>
                    <a:pt x="151" y="282"/>
                  </a:lnTo>
                  <a:lnTo>
                    <a:pt x="182" y="302"/>
                  </a:lnTo>
                  <a:lnTo>
                    <a:pt x="212" y="318"/>
                  </a:lnTo>
                  <a:lnTo>
                    <a:pt x="242" y="332"/>
                  </a:lnTo>
                  <a:lnTo>
                    <a:pt x="270" y="341"/>
                  </a:lnTo>
                  <a:lnTo>
                    <a:pt x="299" y="346"/>
                  </a:lnTo>
                  <a:lnTo>
                    <a:pt x="325" y="350"/>
                  </a:lnTo>
                  <a:lnTo>
                    <a:pt x="349" y="346"/>
                  </a:lnTo>
                  <a:lnTo>
                    <a:pt x="371" y="341"/>
                  </a:lnTo>
                  <a:lnTo>
                    <a:pt x="388" y="332"/>
                  </a:lnTo>
                  <a:lnTo>
                    <a:pt x="402" y="318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  <a:moveTo>
                    <a:pt x="8" y="12"/>
                  </a:moveTo>
                  <a:lnTo>
                    <a:pt x="14" y="5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56" y="2"/>
                  </a:lnTo>
                  <a:lnTo>
                    <a:pt x="77" y="7"/>
                  </a:lnTo>
                  <a:lnTo>
                    <a:pt x="100" y="16"/>
                  </a:lnTo>
                  <a:lnTo>
                    <a:pt x="126" y="26"/>
                  </a:lnTo>
                  <a:lnTo>
                    <a:pt x="153" y="41"/>
                  </a:lnTo>
                  <a:lnTo>
                    <a:pt x="182" y="57"/>
                  </a:lnTo>
                  <a:lnTo>
                    <a:pt x="210" y="74"/>
                  </a:lnTo>
                  <a:lnTo>
                    <a:pt x="239" y="94"/>
                  </a:lnTo>
                  <a:lnTo>
                    <a:pt x="268" y="115"/>
                  </a:lnTo>
                  <a:lnTo>
                    <a:pt x="295" y="138"/>
                  </a:lnTo>
                  <a:lnTo>
                    <a:pt x="321" y="160"/>
                  </a:lnTo>
                  <a:lnTo>
                    <a:pt x="345" y="183"/>
                  </a:lnTo>
                  <a:lnTo>
                    <a:pt x="365" y="204"/>
                  </a:lnTo>
                  <a:lnTo>
                    <a:pt x="382" y="226"/>
                  </a:lnTo>
                  <a:lnTo>
                    <a:pt x="396" y="245"/>
                  </a:lnTo>
                  <a:lnTo>
                    <a:pt x="406" y="263"/>
                  </a:lnTo>
                  <a:lnTo>
                    <a:pt x="412" y="279"/>
                  </a:lnTo>
                  <a:lnTo>
                    <a:pt x="415" y="291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1" name="Line 393"/>
            <p:cNvSpPr>
              <a:spLocks noChangeShapeType="1"/>
            </p:cNvSpPr>
            <p:nvPr/>
          </p:nvSpPr>
          <p:spPr bwMode="auto">
            <a:xfrm flipH="1" flipV="1">
              <a:off x="2285" y="2824"/>
              <a:ext cx="136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2" name="Line 394"/>
            <p:cNvSpPr>
              <a:spLocks noChangeShapeType="1"/>
            </p:cNvSpPr>
            <p:nvPr/>
          </p:nvSpPr>
          <p:spPr bwMode="auto">
            <a:xfrm flipH="1">
              <a:off x="2372" y="2826"/>
              <a:ext cx="49" cy="10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3" name="Line 395"/>
            <p:cNvSpPr>
              <a:spLocks noChangeShapeType="1"/>
            </p:cNvSpPr>
            <p:nvPr/>
          </p:nvSpPr>
          <p:spPr bwMode="auto">
            <a:xfrm>
              <a:off x="2421" y="2826"/>
              <a:ext cx="67" cy="14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4" name="Freeform 396"/>
            <p:cNvSpPr>
              <a:spLocks/>
            </p:cNvSpPr>
            <p:nvPr/>
          </p:nvSpPr>
          <p:spPr bwMode="auto">
            <a:xfrm>
              <a:off x="2349" y="2902"/>
              <a:ext cx="51" cy="40"/>
            </a:xfrm>
            <a:custGeom>
              <a:avLst/>
              <a:gdLst>
                <a:gd name="T0" fmla="*/ 0 w 101"/>
                <a:gd name="T1" fmla="*/ 1 h 80"/>
                <a:gd name="T2" fmla="*/ 1 w 101"/>
                <a:gd name="T3" fmla="*/ 0 h 80"/>
                <a:gd name="T4" fmla="*/ 2 w 101"/>
                <a:gd name="T5" fmla="*/ 1 h 80"/>
                <a:gd name="T6" fmla="*/ 3 w 101"/>
                <a:gd name="T7" fmla="*/ 1 h 80"/>
                <a:gd name="T8" fmla="*/ 5 w 101"/>
                <a:gd name="T9" fmla="*/ 2 h 80"/>
                <a:gd name="T10" fmla="*/ 7 w 101"/>
                <a:gd name="T11" fmla="*/ 3 h 80"/>
                <a:gd name="T12" fmla="*/ 9 w 101"/>
                <a:gd name="T13" fmla="*/ 4 h 80"/>
                <a:gd name="T14" fmla="*/ 10 w 101"/>
                <a:gd name="T15" fmla="*/ 5 h 80"/>
                <a:gd name="T16" fmla="*/ 12 w 101"/>
                <a:gd name="T17" fmla="*/ 7 h 80"/>
                <a:gd name="T18" fmla="*/ 13 w 101"/>
                <a:gd name="T19" fmla="*/ 8 h 80"/>
                <a:gd name="T20" fmla="*/ 13 w 101"/>
                <a:gd name="T21" fmla="*/ 9 h 80"/>
                <a:gd name="T22" fmla="*/ 13 w 101"/>
                <a:gd name="T23" fmla="*/ 10 h 80"/>
                <a:gd name="T24" fmla="*/ 13 w 101"/>
                <a:gd name="T25" fmla="*/ 10 h 80"/>
                <a:gd name="T26" fmla="*/ 12 w 101"/>
                <a:gd name="T27" fmla="*/ 10 h 80"/>
                <a:gd name="T28" fmla="*/ 10 w 101"/>
                <a:gd name="T29" fmla="*/ 10 h 80"/>
                <a:gd name="T30" fmla="*/ 9 w 101"/>
                <a:gd name="T31" fmla="*/ 9 h 80"/>
                <a:gd name="T32" fmla="*/ 7 w 101"/>
                <a:gd name="T33" fmla="*/ 8 h 80"/>
                <a:gd name="T34" fmla="*/ 5 w 101"/>
                <a:gd name="T35" fmla="*/ 7 h 80"/>
                <a:gd name="T36" fmla="*/ 3 w 101"/>
                <a:gd name="T37" fmla="*/ 5 h 80"/>
                <a:gd name="T38" fmla="*/ 2 w 101"/>
                <a:gd name="T39" fmla="*/ 4 h 80"/>
                <a:gd name="T40" fmla="*/ 1 w 101"/>
                <a:gd name="T41" fmla="*/ 3 h 80"/>
                <a:gd name="T42" fmla="*/ 0 w 101"/>
                <a:gd name="T43" fmla="*/ 1 h 80"/>
                <a:gd name="T44" fmla="*/ 0 w 101"/>
                <a:gd name="T45" fmla="*/ 1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1"/>
                <a:gd name="T70" fmla="*/ 0 h 80"/>
                <a:gd name="T71" fmla="*/ 101 w 101"/>
                <a:gd name="T72" fmla="*/ 80 h 8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1" h="80">
                  <a:moveTo>
                    <a:pt x="0" y="3"/>
                  </a:moveTo>
                  <a:lnTo>
                    <a:pt x="4" y="0"/>
                  </a:lnTo>
                  <a:lnTo>
                    <a:pt x="13" y="1"/>
                  </a:lnTo>
                  <a:lnTo>
                    <a:pt x="24" y="3"/>
                  </a:lnTo>
                  <a:lnTo>
                    <a:pt x="37" y="10"/>
                  </a:lnTo>
                  <a:lnTo>
                    <a:pt x="51" y="19"/>
                  </a:lnTo>
                  <a:lnTo>
                    <a:pt x="66" y="30"/>
                  </a:lnTo>
                  <a:lnTo>
                    <a:pt x="79" y="40"/>
                  </a:lnTo>
                  <a:lnTo>
                    <a:pt x="90" y="51"/>
                  </a:lnTo>
                  <a:lnTo>
                    <a:pt x="97" y="62"/>
                  </a:lnTo>
                  <a:lnTo>
                    <a:pt x="101" y="71"/>
                  </a:lnTo>
                  <a:lnTo>
                    <a:pt x="101" y="76"/>
                  </a:lnTo>
                  <a:lnTo>
                    <a:pt x="97" y="80"/>
                  </a:lnTo>
                  <a:lnTo>
                    <a:pt x="90" y="78"/>
                  </a:lnTo>
                  <a:lnTo>
                    <a:pt x="79" y="74"/>
                  </a:lnTo>
                  <a:lnTo>
                    <a:pt x="66" y="69"/>
                  </a:lnTo>
                  <a:lnTo>
                    <a:pt x="51" y="60"/>
                  </a:lnTo>
                  <a:lnTo>
                    <a:pt x="37" y="49"/>
                  </a:lnTo>
                  <a:lnTo>
                    <a:pt x="23" y="39"/>
                  </a:lnTo>
                  <a:lnTo>
                    <a:pt x="13" y="28"/>
                  </a:lnTo>
                  <a:lnTo>
                    <a:pt x="4" y="17"/>
                  </a:lnTo>
                  <a:lnTo>
                    <a:pt x="0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6116" name="Group 398"/>
          <p:cNvGrpSpPr>
            <a:grpSpLocks/>
          </p:cNvGrpSpPr>
          <p:nvPr/>
        </p:nvGrpSpPr>
        <p:grpSpPr bwMode="auto">
          <a:xfrm>
            <a:off x="5314950" y="5784850"/>
            <a:ext cx="203200" cy="157163"/>
            <a:chOff x="2274" y="2821"/>
            <a:chExt cx="215" cy="238"/>
          </a:xfrm>
        </p:grpSpPr>
        <p:sp>
          <p:nvSpPr>
            <p:cNvPr id="46137" name="Freeform 399"/>
            <p:cNvSpPr>
              <a:spLocks noEditPoints="1"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47 w 430"/>
                <a:gd name="T19" fmla="*/ 3 h 50"/>
                <a:gd name="T20" fmla="*/ 5 w 430"/>
                <a:gd name="T21" fmla="*/ 3 h 50"/>
                <a:gd name="T22" fmla="*/ 47 w 430"/>
                <a:gd name="T23" fmla="*/ 3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0"/>
                <a:gd name="T37" fmla="*/ 0 h 50"/>
                <a:gd name="T38" fmla="*/ 430 w 430"/>
                <a:gd name="T39" fmla="*/ 50 h 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  <a:close/>
                  <a:moveTo>
                    <a:pt x="376" y="18"/>
                  </a:moveTo>
                  <a:lnTo>
                    <a:pt x="33" y="18"/>
                  </a:lnTo>
                  <a:lnTo>
                    <a:pt x="376" y="18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8" name="Line 400"/>
            <p:cNvSpPr>
              <a:spLocks noChangeShapeType="1"/>
            </p:cNvSpPr>
            <p:nvPr/>
          </p:nvSpPr>
          <p:spPr bwMode="auto">
            <a:xfrm>
              <a:off x="2317" y="2951"/>
              <a:ext cx="3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9" name="Freeform 401"/>
            <p:cNvSpPr>
              <a:spLocks/>
            </p:cNvSpPr>
            <p:nvPr/>
          </p:nvSpPr>
          <p:spPr bwMode="auto">
            <a:xfrm>
              <a:off x="2317" y="2923"/>
              <a:ext cx="44" cy="109"/>
            </a:xfrm>
            <a:custGeom>
              <a:avLst/>
              <a:gdLst>
                <a:gd name="T0" fmla="*/ 11 w 87"/>
                <a:gd name="T1" fmla="*/ 27 h 219"/>
                <a:gd name="T2" fmla="*/ 0 w 87"/>
                <a:gd name="T3" fmla="*/ 6 h 219"/>
                <a:gd name="T4" fmla="*/ 4 w 87"/>
                <a:gd name="T5" fmla="*/ 0 h 219"/>
                <a:gd name="T6" fmla="*/ 0 60000 65536"/>
                <a:gd name="T7" fmla="*/ 0 60000 65536"/>
                <a:gd name="T8" fmla="*/ 0 60000 65536"/>
                <a:gd name="T9" fmla="*/ 0 w 87"/>
                <a:gd name="T10" fmla="*/ 0 h 219"/>
                <a:gd name="T11" fmla="*/ 87 w 87"/>
                <a:gd name="T12" fmla="*/ 219 h 2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" h="219">
                  <a:moveTo>
                    <a:pt x="87" y="219"/>
                  </a:moveTo>
                  <a:lnTo>
                    <a:pt x="0" y="55"/>
                  </a:lnTo>
                  <a:lnTo>
                    <a:pt x="28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0" name="Line 402"/>
            <p:cNvSpPr>
              <a:spLocks noChangeShapeType="1"/>
            </p:cNvSpPr>
            <p:nvPr/>
          </p:nvSpPr>
          <p:spPr bwMode="auto">
            <a:xfrm flipV="1">
              <a:off x="2300" y="2951"/>
              <a:ext cx="47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1" name="Freeform 403"/>
            <p:cNvSpPr>
              <a:spLocks/>
            </p:cNvSpPr>
            <p:nvPr/>
          </p:nvSpPr>
          <p:spPr bwMode="auto">
            <a:xfrm>
              <a:off x="2317" y="3005"/>
              <a:ext cx="86" cy="27"/>
            </a:xfrm>
            <a:custGeom>
              <a:avLst/>
              <a:gdLst>
                <a:gd name="T0" fmla="*/ 4 w 172"/>
                <a:gd name="T1" fmla="*/ 6 h 55"/>
                <a:gd name="T2" fmla="*/ 0 w 172"/>
                <a:gd name="T3" fmla="*/ 0 h 55"/>
                <a:gd name="T4" fmla="*/ 22 w 172"/>
                <a:gd name="T5" fmla="*/ 0 h 55"/>
                <a:gd name="T6" fmla="*/ 19 w 172"/>
                <a:gd name="T7" fmla="*/ 6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"/>
                <a:gd name="T13" fmla="*/ 0 h 55"/>
                <a:gd name="T14" fmla="*/ 172 w 172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" h="55">
                  <a:moveTo>
                    <a:pt x="28" y="55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146" y="55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2" name="Line 404"/>
            <p:cNvSpPr>
              <a:spLocks noChangeShapeType="1"/>
            </p:cNvSpPr>
            <p:nvPr/>
          </p:nvSpPr>
          <p:spPr bwMode="auto">
            <a:xfrm flipH="1" flipV="1">
              <a:off x="2375" y="2960"/>
              <a:ext cx="46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3" name="Freeform 405"/>
            <p:cNvSpPr>
              <a:spLocks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0"/>
                <a:gd name="T28" fmla="*/ 0 h 50"/>
                <a:gd name="T29" fmla="*/ 430 w 430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4" name="Freeform 406"/>
            <p:cNvSpPr>
              <a:spLocks/>
            </p:cNvSpPr>
            <p:nvPr/>
          </p:nvSpPr>
          <p:spPr bwMode="auto">
            <a:xfrm>
              <a:off x="2290" y="3043"/>
              <a:ext cx="171" cy="1"/>
            </a:xfrm>
            <a:custGeom>
              <a:avLst/>
              <a:gdLst>
                <a:gd name="T0" fmla="*/ 42 w 343"/>
                <a:gd name="T1" fmla="*/ 0 h 1"/>
                <a:gd name="T2" fmla="*/ 0 w 343"/>
                <a:gd name="T3" fmla="*/ 0 h 1"/>
                <a:gd name="T4" fmla="*/ 42 w 343"/>
                <a:gd name="T5" fmla="*/ 0 h 1"/>
                <a:gd name="T6" fmla="*/ 0 60000 65536"/>
                <a:gd name="T7" fmla="*/ 0 60000 65536"/>
                <a:gd name="T8" fmla="*/ 0 60000 65536"/>
                <a:gd name="T9" fmla="*/ 0 w 343"/>
                <a:gd name="T10" fmla="*/ 0 h 1"/>
                <a:gd name="T11" fmla="*/ 343 w 34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3" h="1">
                  <a:moveTo>
                    <a:pt x="343" y="0"/>
                  </a:moveTo>
                  <a:lnTo>
                    <a:pt x="0" y="0"/>
                  </a:lnTo>
                  <a:lnTo>
                    <a:pt x="343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5" name="Rectangle 407"/>
            <p:cNvSpPr>
              <a:spLocks noChangeArrowheads="1"/>
            </p:cNvSpPr>
            <p:nvPr/>
          </p:nvSpPr>
          <p:spPr bwMode="auto">
            <a:xfrm>
              <a:off x="2347" y="2951"/>
              <a:ext cx="27" cy="83"/>
            </a:xfrm>
            <a:prstGeom prst="rect">
              <a:avLst/>
            </a:prstGeom>
            <a:solidFill>
              <a:srgbClr val="3333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6" name="Freeform 408"/>
            <p:cNvSpPr>
              <a:spLocks noEditPoints="1"/>
            </p:cNvSpPr>
            <p:nvPr/>
          </p:nvSpPr>
          <p:spPr bwMode="auto">
            <a:xfrm>
              <a:off x="2281" y="2821"/>
              <a:ext cx="208" cy="175"/>
            </a:xfrm>
            <a:custGeom>
              <a:avLst/>
              <a:gdLst>
                <a:gd name="T0" fmla="*/ 1 w 415"/>
                <a:gd name="T1" fmla="*/ 4 h 350"/>
                <a:gd name="T2" fmla="*/ 1 w 415"/>
                <a:gd name="T3" fmla="*/ 10 h 350"/>
                <a:gd name="T4" fmla="*/ 3 w 415"/>
                <a:gd name="T5" fmla="*/ 17 h 350"/>
                <a:gd name="T6" fmla="*/ 7 w 415"/>
                <a:gd name="T7" fmla="*/ 24 h 350"/>
                <a:gd name="T8" fmla="*/ 13 w 415"/>
                <a:gd name="T9" fmla="*/ 30 h 350"/>
                <a:gd name="T10" fmla="*/ 19 w 415"/>
                <a:gd name="T11" fmla="*/ 36 h 350"/>
                <a:gd name="T12" fmla="*/ 27 w 415"/>
                <a:gd name="T13" fmla="*/ 40 h 350"/>
                <a:gd name="T14" fmla="*/ 34 w 415"/>
                <a:gd name="T15" fmla="*/ 43 h 350"/>
                <a:gd name="T16" fmla="*/ 41 w 415"/>
                <a:gd name="T17" fmla="*/ 44 h 350"/>
                <a:gd name="T18" fmla="*/ 47 w 415"/>
                <a:gd name="T19" fmla="*/ 43 h 350"/>
                <a:gd name="T20" fmla="*/ 51 w 415"/>
                <a:gd name="T21" fmla="*/ 40 h 350"/>
                <a:gd name="T22" fmla="*/ 51 w 415"/>
                <a:gd name="T23" fmla="*/ 39 h 350"/>
                <a:gd name="T24" fmla="*/ 48 w 415"/>
                <a:gd name="T25" fmla="*/ 40 h 350"/>
                <a:gd name="T26" fmla="*/ 43 w 415"/>
                <a:gd name="T27" fmla="*/ 39 h 350"/>
                <a:gd name="T28" fmla="*/ 37 w 415"/>
                <a:gd name="T29" fmla="*/ 36 h 350"/>
                <a:gd name="T30" fmla="*/ 30 w 415"/>
                <a:gd name="T31" fmla="*/ 33 h 350"/>
                <a:gd name="T32" fmla="*/ 23 w 415"/>
                <a:gd name="T33" fmla="*/ 28 h 350"/>
                <a:gd name="T34" fmla="*/ 16 w 415"/>
                <a:gd name="T35" fmla="*/ 23 h 350"/>
                <a:gd name="T36" fmla="*/ 10 w 415"/>
                <a:gd name="T37" fmla="*/ 17 h 350"/>
                <a:gd name="T38" fmla="*/ 5 w 415"/>
                <a:gd name="T39" fmla="*/ 12 h 350"/>
                <a:gd name="T40" fmla="*/ 2 w 415"/>
                <a:gd name="T41" fmla="*/ 7 h 350"/>
                <a:gd name="T42" fmla="*/ 1 w 415"/>
                <a:gd name="T43" fmla="*/ 3 h 350"/>
                <a:gd name="T44" fmla="*/ 1 w 415"/>
                <a:gd name="T45" fmla="*/ 2 h 350"/>
                <a:gd name="T46" fmla="*/ 3 w 415"/>
                <a:gd name="T47" fmla="*/ 0 h 350"/>
                <a:gd name="T48" fmla="*/ 7 w 415"/>
                <a:gd name="T49" fmla="*/ 1 h 350"/>
                <a:gd name="T50" fmla="*/ 13 w 415"/>
                <a:gd name="T51" fmla="*/ 2 h 350"/>
                <a:gd name="T52" fmla="*/ 20 w 415"/>
                <a:gd name="T53" fmla="*/ 6 h 350"/>
                <a:gd name="T54" fmla="*/ 27 w 415"/>
                <a:gd name="T55" fmla="*/ 10 h 350"/>
                <a:gd name="T56" fmla="*/ 34 w 415"/>
                <a:gd name="T57" fmla="*/ 15 h 350"/>
                <a:gd name="T58" fmla="*/ 41 w 415"/>
                <a:gd name="T59" fmla="*/ 20 h 350"/>
                <a:gd name="T60" fmla="*/ 46 w 415"/>
                <a:gd name="T61" fmla="*/ 26 h 350"/>
                <a:gd name="T62" fmla="*/ 50 w 415"/>
                <a:gd name="T63" fmla="*/ 31 h 350"/>
                <a:gd name="T64" fmla="*/ 52 w 415"/>
                <a:gd name="T65" fmla="*/ 35 h 350"/>
                <a:gd name="T66" fmla="*/ 52 w 415"/>
                <a:gd name="T67" fmla="*/ 38 h 350"/>
                <a:gd name="T68" fmla="*/ 50 w 415"/>
                <a:gd name="T69" fmla="*/ 40 h 350"/>
                <a:gd name="T70" fmla="*/ 46 w 415"/>
                <a:gd name="T71" fmla="*/ 40 h 350"/>
                <a:gd name="T72" fmla="*/ 41 w 415"/>
                <a:gd name="T73" fmla="*/ 38 h 350"/>
                <a:gd name="T74" fmla="*/ 34 w 415"/>
                <a:gd name="T75" fmla="*/ 35 h 350"/>
                <a:gd name="T76" fmla="*/ 27 w 415"/>
                <a:gd name="T77" fmla="*/ 30 h 350"/>
                <a:gd name="T78" fmla="*/ 20 w 415"/>
                <a:gd name="T79" fmla="*/ 25 h 350"/>
                <a:gd name="T80" fmla="*/ 13 w 415"/>
                <a:gd name="T81" fmla="*/ 20 h 350"/>
                <a:gd name="T82" fmla="*/ 7 w 415"/>
                <a:gd name="T83" fmla="*/ 14 h 350"/>
                <a:gd name="T84" fmla="*/ 3 w 415"/>
                <a:gd name="T85" fmla="*/ 9 h 350"/>
                <a:gd name="T86" fmla="*/ 1 w 415"/>
                <a:gd name="T87" fmla="*/ 5 h 350"/>
                <a:gd name="T88" fmla="*/ 1 w 415"/>
                <a:gd name="T89" fmla="*/ 2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5"/>
                <a:gd name="T136" fmla="*/ 0 h 350"/>
                <a:gd name="T137" fmla="*/ 415 w 415"/>
                <a:gd name="T138" fmla="*/ 350 h 35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5" h="350">
                  <a:moveTo>
                    <a:pt x="8" y="12"/>
                  </a:moveTo>
                  <a:lnTo>
                    <a:pt x="1" y="32"/>
                  </a:lnTo>
                  <a:lnTo>
                    <a:pt x="0" y="53"/>
                  </a:lnTo>
                  <a:lnTo>
                    <a:pt x="3" y="78"/>
                  </a:lnTo>
                  <a:lnTo>
                    <a:pt x="8" y="103"/>
                  </a:lnTo>
                  <a:lnTo>
                    <a:pt x="18" y="130"/>
                  </a:lnTo>
                  <a:lnTo>
                    <a:pt x="34" y="158"/>
                  </a:lnTo>
                  <a:lnTo>
                    <a:pt x="51" y="185"/>
                  </a:lnTo>
                  <a:lnTo>
                    <a:pt x="73" y="211"/>
                  </a:lnTo>
                  <a:lnTo>
                    <a:pt x="97" y="236"/>
                  </a:lnTo>
                  <a:lnTo>
                    <a:pt x="124" y="261"/>
                  </a:lnTo>
                  <a:lnTo>
                    <a:pt x="151" y="282"/>
                  </a:lnTo>
                  <a:lnTo>
                    <a:pt x="182" y="302"/>
                  </a:lnTo>
                  <a:lnTo>
                    <a:pt x="212" y="318"/>
                  </a:lnTo>
                  <a:lnTo>
                    <a:pt x="242" y="332"/>
                  </a:lnTo>
                  <a:lnTo>
                    <a:pt x="270" y="341"/>
                  </a:lnTo>
                  <a:lnTo>
                    <a:pt x="299" y="346"/>
                  </a:lnTo>
                  <a:lnTo>
                    <a:pt x="325" y="350"/>
                  </a:lnTo>
                  <a:lnTo>
                    <a:pt x="349" y="346"/>
                  </a:lnTo>
                  <a:lnTo>
                    <a:pt x="371" y="341"/>
                  </a:lnTo>
                  <a:lnTo>
                    <a:pt x="388" y="332"/>
                  </a:lnTo>
                  <a:lnTo>
                    <a:pt x="402" y="318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  <a:moveTo>
                    <a:pt x="8" y="12"/>
                  </a:moveTo>
                  <a:lnTo>
                    <a:pt x="14" y="5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56" y="2"/>
                  </a:lnTo>
                  <a:lnTo>
                    <a:pt x="77" y="7"/>
                  </a:lnTo>
                  <a:lnTo>
                    <a:pt x="100" y="16"/>
                  </a:lnTo>
                  <a:lnTo>
                    <a:pt x="126" y="26"/>
                  </a:lnTo>
                  <a:lnTo>
                    <a:pt x="153" y="41"/>
                  </a:lnTo>
                  <a:lnTo>
                    <a:pt x="182" y="57"/>
                  </a:lnTo>
                  <a:lnTo>
                    <a:pt x="210" y="74"/>
                  </a:lnTo>
                  <a:lnTo>
                    <a:pt x="239" y="94"/>
                  </a:lnTo>
                  <a:lnTo>
                    <a:pt x="268" y="115"/>
                  </a:lnTo>
                  <a:lnTo>
                    <a:pt x="295" y="138"/>
                  </a:lnTo>
                  <a:lnTo>
                    <a:pt x="321" y="160"/>
                  </a:lnTo>
                  <a:lnTo>
                    <a:pt x="345" y="183"/>
                  </a:lnTo>
                  <a:lnTo>
                    <a:pt x="365" y="204"/>
                  </a:lnTo>
                  <a:lnTo>
                    <a:pt x="382" y="226"/>
                  </a:lnTo>
                  <a:lnTo>
                    <a:pt x="396" y="245"/>
                  </a:lnTo>
                  <a:lnTo>
                    <a:pt x="406" y="263"/>
                  </a:lnTo>
                  <a:lnTo>
                    <a:pt x="412" y="279"/>
                  </a:lnTo>
                  <a:lnTo>
                    <a:pt x="415" y="291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7" name="Line 409"/>
            <p:cNvSpPr>
              <a:spLocks noChangeShapeType="1"/>
            </p:cNvSpPr>
            <p:nvPr/>
          </p:nvSpPr>
          <p:spPr bwMode="auto">
            <a:xfrm flipH="1" flipV="1">
              <a:off x="2285" y="2824"/>
              <a:ext cx="136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8" name="Line 410"/>
            <p:cNvSpPr>
              <a:spLocks noChangeShapeType="1"/>
            </p:cNvSpPr>
            <p:nvPr/>
          </p:nvSpPr>
          <p:spPr bwMode="auto">
            <a:xfrm flipH="1">
              <a:off x="2372" y="2826"/>
              <a:ext cx="49" cy="10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9" name="Line 411"/>
            <p:cNvSpPr>
              <a:spLocks noChangeShapeType="1"/>
            </p:cNvSpPr>
            <p:nvPr/>
          </p:nvSpPr>
          <p:spPr bwMode="auto">
            <a:xfrm>
              <a:off x="2421" y="2826"/>
              <a:ext cx="67" cy="14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0" name="Freeform 412"/>
            <p:cNvSpPr>
              <a:spLocks/>
            </p:cNvSpPr>
            <p:nvPr/>
          </p:nvSpPr>
          <p:spPr bwMode="auto">
            <a:xfrm>
              <a:off x="2349" y="2902"/>
              <a:ext cx="51" cy="40"/>
            </a:xfrm>
            <a:custGeom>
              <a:avLst/>
              <a:gdLst>
                <a:gd name="T0" fmla="*/ 0 w 101"/>
                <a:gd name="T1" fmla="*/ 1 h 80"/>
                <a:gd name="T2" fmla="*/ 1 w 101"/>
                <a:gd name="T3" fmla="*/ 0 h 80"/>
                <a:gd name="T4" fmla="*/ 2 w 101"/>
                <a:gd name="T5" fmla="*/ 1 h 80"/>
                <a:gd name="T6" fmla="*/ 3 w 101"/>
                <a:gd name="T7" fmla="*/ 1 h 80"/>
                <a:gd name="T8" fmla="*/ 5 w 101"/>
                <a:gd name="T9" fmla="*/ 2 h 80"/>
                <a:gd name="T10" fmla="*/ 7 w 101"/>
                <a:gd name="T11" fmla="*/ 3 h 80"/>
                <a:gd name="T12" fmla="*/ 9 w 101"/>
                <a:gd name="T13" fmla="*/ 4 h 80"/>
                <a:gd name="T14" fmla="*/ 10 w 101"/>
                <a:gd name="T15" fmla="*/ 5 h 80"/>
                <a:gd name="T16" fmla="*/ 12 w 101"/>
                <a:gd name="T17" fmla="*/ 7 h 80"/>
                <a:gd name="T18" fmla="*/ 13 w 101"/>
                <a:gd name="T19" fmla="*/ 8 h 80"/>
                <a:gd name="T20" fmla="*/ 13 w 101"/>
                <a:gd name="T21" fmla="*/ 9 h 80"/>
                <a:gd name="T22" fmla="*/ 13 w 101"/>
                <a:gd name="T23" fmla="*/ 10 h 80"/>
                <a:gd name="T24" fmla="*/ 13 w 101"/>
                <a:gd name="T25" fmla="*/ 10 h 80"/>
                <a:gd name="T26" fmla="*/ 12 w 101"/>
                <a:gd name="T27" fmla="*/ 10 h 80"/>
                <a:gd name="T28" fmla="*/ 10 w 101"/>
                <a:gd name="T29" fmla="*/ 10 h 80"/>
                <a:gd name="T30" fmla="*/ 9 w 101"/>
                <a:gd name="T31" fmla="*/ 9 h 80"/>
                <a:gd name="T32" fmla="*/ 7 w 101"/>
                <a:gd name="T33" fmla="*/ 8 h 80"/>
                <a:gd name="T34" fmla="*/ 5 w 101"/>
                <a:gd name="T35" fmla="*/ 7 h 80"/>
                <a:gd name="T36" fmla="*/ 3 w 101"/>
                <a:gd name="T37" fmla="*/ 5 h 80"/>
                <a:gd name="T38" fmla="*/ 2 w 101"/>
                <a:gd name="T39" fmla="*/ 4 h 80"/>
                <a:gd name="T40" fmla="*/ 1 w 101"/>
                <a:gd name="T41" fmla="*/ 3 h 80"/>
                <a:gd name="T42" fmla="*/ 0 w 101"/>
                <a:gd name="T43" fmla="*/ 1 h 80"/>
                <a:gd name="T44" fmla="*/ 0 w 101"/>
                <a:gd name="T45" fmla="*/ 1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1"/>
                <a:gd name="T70" fmla="*/ 0 h 80"/>
                <a:gd name="T71" fmla="*/ 101 w 101"/>
                <a:gd name="T72" fmla="*/ 80 h 8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1" h="80">
                  <a:moveTo>
                    <a:pt x="0" y="3"/>
                  </a:moveTo>
                  <a:lnTo>
                    <a:pt x="4" y="0"/>
                  </a:lnTo>
                  <a:lnTo>
                    <a:pt x="13" y="1"/>
                  </a:lnTo>
                  <a:lnTo>
                    <a:pt x="24" y="3"/>
                  </a:lnTo>
                  <a:lnTo>
                    <a:pt x="37" y="10"/>
                  </a:lnTo>
                  <a:lnTo>
                    <a:pt x="51" y="19"/>
                  </a:lnTo>
                  <a:lnTo>
                    <a:pt x="66" y="30"/>
                  </a:lnTo>
                  <a:lnTo>
                    <a:pt x="79" y="40"/>
                  </a:lnTo>
                  <a:lnTo>
                    <a:pt x="90" y="51"/>
                  </a:lnTo>
                  <a:lnTo>
                    <a:pt x="97" y="62"/>
                  </a:lnTo>
                  <a:lnTo>
                    <a:pt x="101" y="71"/>
                  </a:lnTo>
                  <a:lnTo>
                    <a:pt x="101" y="76"/>
                  </a:lnTo>
                  <a:lnTo>
                    <a:pt x="97" y="80"/>
                  </a:lnTo>
                  <a:lnTo>
                    <a:pt x="90" y="78"/>
                  </a:lnTo>
                  <a:lnTo>
                    <a:pt x="79" y="74"/>
                  </a:lnTo>
                  <a:lnTo>
                    <a:pt x="66" y="69"/>
                  </a:lnTo>
                  <a:lnTo>
                    <a:pt x="51" y="60"/>
                  </a:lnTo>
                  <a:lnTo>
                    <a:pt x="37" y="49"/>
                  </a:lnTo>
                  <a:lnTo>
                    <a:pt x="23" y="39"/>
                  </a:lnTo>
                  <a:lnTo>
                    <a:pt x="13" y="28"/>
                  </a:lnTo>
                  <a:lnTo>
                    <a:pt x="4" y="17"/>
                  </a:lnTo>
                  <a:lnTo>
                    <a:pt x="0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6117" name="Group 413"/>
          <p:cNvGrpSpPr>
            <a:grpSpLocks/>
          </p:cNvGrpSpPr>
          <p:nvPr/>
        </p:nvGrpSpPr>
        <p:grpSpPr bwMode="auto">
          <a:xfrm flipH="1">
            <a:off x="5789613" y="5770563"/>
            <a:ext cx="203200" cy="157162"/>
            <a:chOff x="2274" y="2821"/>
            <a:chExt cx="215" cy="238"/>
          </a:xfrm>
        </p:grpSpPr>
        <p:sp>
          <p:nvSpPr>
            <p:cNvPr id="46123" name="Freeform 414"/>
            <p:cNvSpPr>
              <a:spLocks noEditPoints="1"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47 w 430"/>
                <a:gd name="T19" fmla="*/ 3 h 50"/>
                <a:gd name="T20" fmla="*/ 5 w 430"/>
                <a:gd name="T21" fmla="*/ 3 h 50"/>
                <a:gd name="T22" fmla="*/ 47 w 430"/>
                <a:gd name="T23" fmla="*/ 3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0"/>
                <a:gd name="T37" fmla="*/ 0 h 50"/>
                <a:gd name="T38" fmla="*/ 430 w 430"/>
                <a:gd name="T39" fmla="*/ 50 h 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  <a:close/>
                  <a:moveTo>
                    <a:pt x="376" y="18"/>
                  </a:moveTo>
                  <a:lnTo>
                    <a:pt x="33" y="18"/>
                  </a:lnTo>
                  <a:lnTo>
                    <a:pt x="376" y="18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4" name="Line 415"/>
            <p:cNvSpPr>
              <a:spLocks noChangeShapeType="1"/>
            </p:cNvSpPr>
            <p:nvPr/>
          </p:nvSpPr>
          <p:spPr bwMode="auto">
            <a:xfrm>
              <a:off x="2317" y="2951"/>
              <a:ext cx="3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5" name="Freeform 416"/>
            <p:cNvSpPr>
              <a:spLocks/>
            </p:cNvSpPr>
            <p:nvPr/>
          </p:nvSpPr>
          <p:spPr bwMode="auto">
            <a:xfrm>
              <a:off x="2317" y="2923"/>
              <a:ext cx="44" cy="109"/>
            </a:xfrm>
            <a:custGeom>
              <a:avLst/>
              <a:gdLst>
                <a:gd name="T0" fmla="*/ 11 w 87"/>
                <a:gd name="T1" fmla="*/ 27 h 219"/>
                <a:gd name="T2" fmla="*/ 0 w 87"/>
                <a:gd name="T3" fmla="*/ 6 h 219"/>
                <a:gd name="T4" fmla="*/ 4 w 87"/>
                <a:gd name="T5" fmla="*/ 0 h 219"/>
                <a:gd name="T6" fmla="*/ 0 60000 65536"/>
                <a:gd name="T7" fmla="*/ 0 60000 65536"/>
                <a:gd name="T8" fmla="*/ 0 60000 65536"/>
                <a:gd name="T9" fmla="*/ 0 w 87"/>
                <a:gd name="T10" fmla="*/ 0 h 219"/>
                <a:gd name="T11" fmla="*/ 87 w 87"/>
                <a:gd name="T12" fmla="*/ 219 h 2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" h="219">
                  <a:moveTo>
                    <a:pt x="87" y="219"/>
                  </a:moveTo>
                  <a:lnTo>
                    <a:pt x="0" y="55"/>
                  </a:lnTo>
                  <a:lnTo>
                    <a:pt x="28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6" name="Line 417"/>
            <p:cNvSpPr>
              <a:spLocks noChangeShapeType="1"/>
            </p:cNvSpPr>
            <p:nvPr/>
          </p:nvSpPr>
          <p:spPr bwMode="auto">
            <a:xfrm flipV="1">
              <a:off x="2300" y="2951"/>
              <a:ext cx="47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7" name="Freeform 418"/>
            <p:cNvSpPr>
              <a:spLocks/>
            </p:cNvSpPr>
            <p:nvPr/>
          </p:nvSpPr>
          <p:spPr bwMode="auto">
            <a:xfrm>
              <a:off x="2317" y="3005"/>
              <a:ext cx="86" cy="27"/>
            </a:xfrm>
            <a:custGeom>
              <a:avLst/>
              <a:gdLst>
                <a:gd name="T0" fmla="*/ 4 w 172"/>
                <a:gd name="T1" fmla="*/ 6 h 55"/>
                <a:gd name="T2" fmla="*/ 0 w 172"/>
                <a:gd name="T3" fmla="*/ 0 h 55"/>
                <a:gd name="T4" fmla="*/ 22 w 172"/>
                <a:gd name="T5" fmla="*/ 0 h 55"/>
                <a:gd name="T6" fmla="*/ 19 w 172"/>
                <a:gd name="T7" fmla="*/ 6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"/>
                <a:gd name="T13" fmla="*/ 0 h 55"/>
                <a:gd name="T14" fmla="*/ 172 w 172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" h="55">
                  <a:moveTo>
                    <a:pt x="28" y="55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146" y="55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8" name="Line 419"/>
            <p:cNvSpPr>
              <a:spLocks noChangeShapeType="1"/>
            </p:cNvSpPr>
            <p:nvPr/>
          </p:nvSpPr>
          <p:spPr bwMode="auto">
            <a:xfrm flipH="1" flipV="1">
              <a:off x="2375" y="2960"/>
              <a:ext cx="46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9" name="Freeform 420"/>
            <p:cNvSpPr>
              <a:spLocks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0"/>
                <a:gd name="T28" fmla="*/ 0 h 50"/>
                <a:gd name="T29" fmla="*/ 430 w 430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0" name="Freeform 421"/>
            <p:cNvSpPr>
              <a:spLocks/>
            </p:cNvSpPr>
            <p:nvPr/>
          </p:nvSpPr>
          <p:spPr bwMode="auto">
            <a:xfrm>
              <a:off x="2290" y="3043"/>
              <a:ext cx="171" cy="1"/>
            </a:xfrm>
            <a:custGeom>
              <a:avLst/>
              <a:gdLst>
                <a:gd name="T0" fmla="*/ 42 w 343"/>
                <a:gd name="T1" fmla="*/ 0 h 1"/>
                <a:gd name="T2" fmla="*/ 0 w 343"/>
                <a:gd name="T3" fmla="*/ 0 h 1"/>
                <a:gd name="T4" fmla="*/ 42 w 343"/>
                <a:gd name="T5" fmla="*/ 0 h 1"/>
                <a:gd name="T6" fmla="*/ 0 60000 65536"/>
                <a:gd name="T7" fmla="*/ 0 60000 65536"/>
                <a:gd name="T8" fmla="*/ 0 60000 65536"/>
                <a:gd name="T9" fmla="*/ 0 w 343"/>
                <a:gd name="T10" fmla="*/ 0 h 1"/>
                <a:gd name="T11" fmla="*/ 343 w 34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3" h="1">
                  <a:moveTo>
                    <a:pt x="343" y="0"/>
                  </a:moveTo>
                  <a:lnTo>
                    <a:pt x="0" y="0"/>
                  </a:lnTo>
                  <a:lnTo>
                    <a:pt x="343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1" name="Rectangle 422"/>
            <p:cNvSpPr>
              <a:spLocks noChangeArrowheads="1"/>
            </p:cNvSpPr>
            <p:nvPr/>
          </p:nvSpPr>
          <p:spPr bwMode="auto">
            <a:xfrm>
              <a:off x="2347" y="2951"/>
              <a:ext cx="27" cy="83"/>
            </a:xfrm>
            <a:prstGeom prst="rect">
              <a:avLst/>
            </a:prstGeom>
            <a:solidFill>
              <a:srgbClr val="3333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2" name="Freeform 423"/>
            <p:cNvSpPr>
              <a:spLocks noEditPoints="1"/>
            </p:cNvSpPr>
            <p:nvPr/>
          </p:nvSpPr>
          <p:spPr bwMode="auto">
            <a:xfrm>
              <a:off x="2281" y="2821"/>
              <a:ext cx="208" cy="175"/>
            </a:xfrm>
            <a:custGeom>
              <a:avLst/>
              <a:gdLst>
                <a:gd name="T0" fmla="*/ 1 w 415"/>
                <a:gd name="T1" fmla="*/ 4 h 350"/>
                <a:gd name="T2" fmla="*/ 1 w 415"/>
                <a:gd name="T3" fmla="*/ 10 h 350"/>
                <a:gd name="T4" fmla="*/ 3 w 415"/>
                <a:gd name="T5" fmla="*/ 17 h 350"/>
                <a:gd name="T6" fmla="*/ 7 w 415"/>
                <a:gd name="T7" fmla="*/ 24 h 350"/>
                <a:gd name="T8" fmla="*/ 13 w 415"/>
                <a:gd name="T9" fmla="*/ 30 h 350"/>
                <a:gd name="T10" fmla="*/ 19 w 415"/>
                <a:gd name="T11" fmla="*/ 36 h 350"/>
                <a:gd name="T12" fmla="*/ 27 w 415"/>
                <a:gd name="T13" fmla="*/ 40 h 350"/>
                <a:gd name="T14" fmla="*/ 34 w 415"/>
                <a:gd name="T15" fmla="*/ 43 h 350"/>
                <a:gd name="T16" fmla="*/ 41 w 415"/>
                <a:gd name="T17" fmla="*/ 44 h 350"/>
                <a:gd name="T18" fmla="*/ 47 w 415"/>
                <a:gd name="T19" fmla="*/ 43 h 350"/>
                <a:gd name="T20" fmla="*/ 51 w 415"/>
                <a:gd name="T21" fmla="*/ 40 h 350"/>
                <a:gd name="T22" fmla="*/ 51 w 415"/>
                <a:gd name="T23" fmla="*/ 39 h 350"/>
                <a:gd name="T24" fmla="*/ 48 w 415"/>
                <a:gd name="T25" fmla="*/ 40 h 350"/>
                <a:gd name="T26" fmla="*/ 43 w 415"/>
                <a:gd name="T27" fmla="*/ 39 h 350"/>
                <a:gd name="T28" fmla="*/ 37 w 415"/>
                <a:gd name="T29" fmla="*/ 36 h 350"/>
                <a:gd name="T30" fmla="*/ 30 w 415"/>
                <a:gd name="T31" fmla="*/ 33 h 350"/>
                <a:gd name="T32" fmla="*/ 23 w 415"/>
                <a:gd name="T33" fmla="*/ 28 h 350"/>
                <a:gd name="T34" fmla="*/ 16 w 415"/>
                <a:gd name="T35" fmla="*/ 23 h 350"/>
                <a:gd name="T36" fmla="*/ 10 w 415"/>
                <a:gd name="T37" fmla="*/ 17 h 350"/>
                <a:gd name="T38" fmla="*/ 5 w 415"/>
                <a:gd name="T39" fmla="*/ 12 h 350"/>
                <a:gd name="T40" fmla="*/ 2 w 415"/>
                <a:gd name="T41" fmla="*/ 7 h 350"/>
                <a:gd name="T42" fmla="*/ 1 w 415"/>
                <a:gd name="T43" fmla="*/ 3 h 350"/>
                <a:gd name="T44" fmla="*/ 1 w 415"/>
                <a:gd name="T45" fmla="*/ 2 h 350"/>
                <a:gd name="T46" fmla="*/ 3 w 415"/>
                <a:gd name="T47" fmla="*/ 0 h 350"/>
                <a:gd name="T48" fmla="*/ 7 w 415"/>
                <a:gd name="T49" fmla="*/ 1 h 350"/>
                <a:gd name="T50" fmla="*/ 13 w 415"/>
                <a:gd name="T51" fmla="*/ 2 h 350"/>
                <a:gd name="T52" fmla="*/ 20 w 415"/>
                <a:gd name="T53" fmla="*/ 6 h 350"/>
                <a:gd name="T54" fmla="*/ 27 w 415"/>
                <a:gd name="T55" fmla="*/ 10 h 350"/>
                <a:gd name="T56" fmla="*/ 34 w 415"/>
                <a:gd name="T57" fmla="*/ 15 h 350"/>
                <a:gd name="T58" fmla="*/ 41 w 415"/>
                <a:gd name="T59" fmla="*/ 20 h 350"/>
                <a:gd name="T60" fmla="*/ 46 w 415"/>
                <a:gd name="T61" fmla="*/ 26 h 350"/>
                <a:gd name="T62" fmla="*/ 50 w 415"/>
                <a:gd name="T63" fmla="*/ 31 h 350"/>
                <a:gd name="T64" fmla="*/ 52 w 415"/>
                <a:gd name="T65" fmla="*/ 35 h 350"/>
                <a:gd name="T66" fmla="*/ 52 w 415"/>
                <a:gd name="T67" fmla="*/ 38 h 350"/>
                <a:gd name="T68" fmla="*/ 50 w 415"/>
                <a:gd name="T69" fmla="*/ 40 h 350"/>
                <a:gd name="T70" fmla="*/ 46 w 415"/>
                <a:gd name="T71" fmla="*/ 40 h 350"/>
                <a:gd name="T72" fmla="*/ 41 w 415"/>
                <a:gd name="T73" fmla="*/ 38 h 350"/>
                <a:gd name="T74" fmla="*/ 34 w 415"/>
                <a:gd name="T75" fmla="*/ 35 h 350"/>
                <a:gd name="T76" fmla="*/ 27 w 415"/>
                <a:gd name="T77" fmla="*/ 30 h 350"/>
                <a:gd name="T78" fmla="*/ 20 w 415"/>
                <a:gd name="T79" fmla="*/ 25 h 350"/>
                <a:gd name="T80" fmla="*/ 13 w 415"/>
                <a:gd name="T81" fmla="*/ 20 h 350"/>
                <a:gd name="T82" fmla="*/ 7 w 415"/>
                <a:gd name="T83" fmla="*/ 14 h 350"/>
                <a:gd name="T84" fmla="*/ 3 w 415"/>
                <a:gd name="T85" fmla="*/ 9 h 350"/>
                <a:gd name="T86" fmla="*/ 1 w 415"/>
                <a:gd name="T87" fmla="*/ 5 h 350"/>
                <a:gd name="T88" fmla="*/ 1 w 415"/>
                <a:gd name="T89" fmla="*/ 2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5"/>
                <a:gd name="T136" fmla="*/ 0 h 350"/>
                <a:gd name="T137" fmla="*/ 415 w 415"/>
                <a:gd name="T138" fmla="*/ 350 h 35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5" h="350">
                  <a:moveTo>
                    <a:pt x="8" y="12"/>
                  </a:moveTo>
                  <a:lnTo>
                    <a:pt x="1" y="32"/>
                  </a:lnTo>
                  <a:lnTo>
                    <a:pt x="0" y="53"/>
                  </a:lnTo>
                  <a:lnTo>
                    <a:pt x="3" y="78"/>
                  </a:lnTo>
                  <a:lnTo>
                    <a:pt x="8" y="103"/>
                  </a:lnTo>
                  <a:lnTo>
                    <a:pt x="18" y="130"/>
                  </a:lnTo>
                  <a:lnTo>
                    <a:pt x="34" y="158"/>
                  </a:lnTo>
                  <a:lnTo>
                    <a:pt x="51" y="185"/>
                  </a:lnTo>
                  <a:lnTo>
                    <a:pt x="73" y="211"/>
                  </a:lnTo>
                  <a:lnTo>
                    <a:pt x="97" y="236"/>
                  </a:lnTo>
                  <a:lnTo>
                    <a:pt x="124" y="261"/>
                  </a:lnTo>
                  <a:lnTo>
                    <a:pt x="151" y="282"/>
                  </a:lnTo>
                  <a:lnTo>
                    <a:pt x="182" y="302"/>
                  </a:lnTo>
                  <a:lnTo>
                    <a:pt x="212" y="318"/>
                  </a:lnTo>
                  <a:lnTo>
                    <a:pt x="242" y="332"/>
                  </a:lnTo>
                  <a:lnTo>
                    <a:pt x="270" y="341"/>
                  </a:lnTo>
                  <a:lnTo>
                    <a:pt x="299" y="346"/>
                  </a:lnTo>
                  <a:lnTo>
                    <a:pt x="325" y="350"/>
                  </a:lnTo>
                  <a:lnTo>
                    <a:pt x="349" y="346"/>
                  </a:lnTo>
                  <a:lnTo>
                    <a:pt x="371" y="341"/>
                  </a:lnTo>
                  <a:lnTo>
                    <a:pt x="388" y="332"/>
                  </a:lnTo>
                  <a:lnTo>
                    <a:pt x="402" y="318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  <a:moveTo>
                    <a:pt x="8" y="12"/>
                  </a:moveTo>
                  <a:lnTo>
                    <a:pt x="14" y="5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56" y="2"/>
                  </a:lnTo>
                  <a:lnTo>
                    <a:pt x="77" y="7"/>
                  </a:lnTo>
                  <a:lnTo>
                    <a:pt x="100" y="16"/>
                  </a:lnTo>
                  <a:lnTo>
                    <a:pt x="126" y="26"/>
                  </a:lnTo>
                  <a:lnTo>
                    <a:pt x="153" y="41"/>
                  </a:lnTo>
                  <a:lnTo>
                    <a:pt x="182" y="57"/>
                  </a:lnTo>
                  <a:lnTo>
                    <a:pt x="210" y="74"/>
                  </a:lnTo>
                  <a:lnTo>
                    <a:pt x="239" y="94"/>
                  </a:lnTo>
                  <a:lnTo>
                    <a:pt x="268" y="115"/>
                  </a:lnTo>
                  <a:lnTo>
                    <a:pt x="295" y="138"/>
                  </a:lnTo>
                  <a:lnTo>
                    <a:pt x="321" y="160"/>
                  </a:lnTo>
                  <a:lnTo>
                    <a:pt x="345" y="183"/>
                  </a:lnTo>
                  <a:lnTo>
                    <a:pt x="365" y="204"/>
                  </a:lnTo>
                  <a:lnTo>
                    <a:pt x="382" y="226"/>
                  </a:lnTo>
                  <a:lnTo>
                    <a:pt x="396" y="245"/>
                  </a:lnTo>
                  <a:lnTo>
                    <a:pt x="406" y="263"/>
                  </a:lnTo>
                  <a:lnTo>
                    <a:pt x="412" y="279"/>
                  </a:lnTo>
                  <a:lnTo>
                    <a:pt x="415" y="291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3" name="Line 424"/>
            <p:cNvSpPr>
              <a:spLocks noChangeShapeType="1"/>
            </p:cNvSpPr>
            <p:nvPr/>
          </p:nvSpPr>
          <p:spPr bwMode="auto">
            <a:xfrm flipH="1" flipV="1">
              <a:off x="2285" y="2824"/>
              <a:ext cx="136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4" name="Line 425"/>
            <p:cNvSpPr>
              <a:spLocks noChangeShapeType="1"/>
            </p:cNvSpPr>
            <p:nvPr/>
          </p:nvSpPr>
          <p:spPr bwMode="auto">
            <a:xfrm flipH="1">
              <a:off x="2372" y="2826"/>
              <a:ext cx="49" cy="10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5" name="Line 426"/>
            <p:cNvSpPr>
              <a:spLocks noChangeShapeType="1"/>
            </p:cNvSpPr>
            <p:nvPr/>
          </p:nvSpPr>
          <p:spPr bwMode="auto">
            <a:xfrm>
              <a:off x="2421" y="2826"/>
              <a:ext cx="67" cy="14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6" name="Freeform 427"/>
            <p:cNvSpPr>
              <a:spLocks/>
            </p:cNvSpPr>
            <p:nvPr/>
          </p:nvSpPr>
          <p:spPr bwMode="auto">
            <a:xfrm>
              <a:off x="2349" y="2902"/>
              <a:ext cx="51" cy="40"/>
            </a:xfrm>
            <a:custGeom>
              <a:avLst/>
              <a:gdLst>
                <a:gd name="T0" fmla="*/ 0 w 101"/>
                <a:gd name="T1" fmla="*/ 1 h 80"/>
                <a:gd name="T2" fmla="*/ 1 w 101"/>
                <a:gd name="T3" fmla="*/ 0 h 80"/>
                <a:gd name="T4" fmla="*/ 2 w 101"/>
                <a:gd name="T5" fmla="*/ 1 h 80"/>
                <a:gd name="T6" fmla="*/ 3 w 101"/>
                <a:gd name="T7" fmla="*/ 1 h 80"/>
                <a:gd name="T8" fmla="*/ 5 w 101"/>
                <a:gd name="T9" fmla="*/ 2 h 80"/>
                <a:gd name="T10" fmla="*/ 7 w 101"/>
                <a:gd name="T11" fmla="*/ 3 h 80"/>
                <a:gd name="T12" fmla="*/ 9 w 101"/>
                <a:gd name="T13" fmla="*/ 4 h 80"/>
                <a:gd name="T14" fmla="*/ 10 w 101"/>
                <a:gd name="T15" fmla="*/ 5 h 80"/>
                <a:gd name="T16" fmla="*/ 12 w 101"/>
                <a:gd name="T17" fmla="*/ 7 h 80"/>
                <a:gd name="T18" fmla="*/ 13 w 101"/>
                <a:gd name="T19" fmla="*/ 8 h 80"/>
                <a:gd name="T20" fmla="*/ 13 w 101"/>
                <a:gd name="T21" fmla="*/ 9 h 80"/>
                <a:gd name="T22" fmla="*/ 13 w 101"/>
                <a:gd name="T23" fmla="*/ 10 h 80"/>
                <a:gd name="T24" fmla="*/ 13 w 101"/>
                <a:gd name="T25" fmla="*/ 10 h 80"/>
                <a:gd name="T26" fmla="*/ 12 w 101"/>
                <a:gd name="T27" fmla="*/ 10 h 80"/>
                <a:gd name="T28" fmla="*/ 10 w 101"/>
                <a:gd name="T29" fmla="*/ 10 h 80"/>
                <a:gd name="T30" fmla="*/ 9 w 101"/>
                <a:gd name="T31" fmla="*/ 9 h 80"/>
                <a:gd name="T32" fmla="*/ 7 w 101"/>
                <a:gd name="T33" fmla="*/ 8 h 80"/>
                <a:gd name="T34" fmla="*/ 5 w 101"/>
                <a:gd name="T35" fmla="*/ 7 h 80"/>
                <a:gd name="T36" fmla="*/ 3 w 101"/>
                <a:gd name="T37" fmla="*/ 5 h 80"/>
                <a:gd name="T38" fmla="*/ 2 w 101"/>
                <a:gd name="T39" fmla="*/ 4 h 80"/>
                <a:gd name="T40" fmla="*/ 1 w 101"/>
                <a:gd name="T41" fmla="*/ 3 h 80"/>
                <a:gd name="T42" fmla="*/ 0 w 101"/>
                <a:gd name="T43" fmla="*/ 1 h 80"/>
                <a:gd name="T44" fmla="*/ 0 w 101"/>
                <a:gd name="T45" fmla="*/ 1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1"/>
                <a:gd name="T70" fmla="*/ 0 h 80"/>
                <a:gd name="T71" fmla="*/ 101 w 101"/>
                <a:gd name="T72" fmla="*/ 80 h 8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1" h="80">
                  <a:moveTo>
                    <a:pt x="0" y="3"/>
                  </a:moveTo>
                  <a:lnTo>
                    <a:pt x="4" y="0"/>
                  </a:lnTo>
                  <a:lnTo>
                    <a:pt x="13" y="1"/>
                  </a:lnTo>
                  <a:lnTo>
                    <a:pt x="24" y="3"/>
                  </a:lnTo>
                  <a:lnTo>
                    <a:pt x="37" y="10"/>
                  </a:lnTo>
                  <a:lnTo>
                    <a:pt x="51" y="19"/>
                  </a:lnTo>
                  <a:lnTo>
                    <a:pt x="66" y="30"/>
                  </a:lnTo>
                  <a:lnTo>
                    <a:pt x="79" y="40"/>
                  </a:lnTo>
                  <a:lnTo>
                    <a:pt x="90" y="51"/>
                  </a:lnTo>
                  <a:lnTo>
                    <a:pt x="97" y="62"/>
                  </a:lnTo>
                  <a:lnTo>
                    <a:pt x="101" y="71"/>
                  </a:lnTo>
                  <a:lnTo>
                    <a:pt x="101" y="76"/>
                  </a:lnTo>
                  <a:lnTo>
                    <a:pt x="97" y="80"/>
                  </a:lnTo>
                  <a:lnTo>
                    <a:pt x="90" y="78"/>
                  </a:lnTo>
                  <a:lnTo>
                    <a:pt x="79" y="74"/>
                  </a:lnTo>
                  <a:lnTo>
                    <a:pt x="66" y="69"/>
                  </a:lnTo>
                  <a:lnTo>
                    <a:pt x="51" y="60"/>
                  </a:lnTo>
                  <a:lnTo>
                    <a:pt x="37" y="49"/>
                  </a:lnTo>
                  <a:lnTo>
                    <a:pt x="23" y="39"/>
                  </a:lnTo>
                  <a:lnTo>
                    <a:pt x="13" y="28"/>
                  </a:lnTo>
                  <a:lnTo>
                    <a:pt x="4" y="17"/>
                  </a:lnTo>
                  <a:lnTo>
                    <a:pt x="0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pic>
        <p:nvPicPr>
          <p:cNvPr id="46118" name="Picture 429" descr="MMj03957750000[1]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4905375"/>
            <a:ext cx="3873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9" name="Picture 432" descr="cocktail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4668838"/>
            <a:ext cx="2030412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6086" name="Object 6"/>
          <p:cNvGraphicFramePr>
            <a:graphicFrameLocks noChangeAspect="1"/>
          </p:cNvGraphicFramePr>
          <p:nvPr/>
        </p:nvGraphicFramePr>
        <p:xfrm>
          <a:off x="1309688" y="4502150"/>
          <a:ext cx="439737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024" name="Clip" r:id="rId24" imgW="1305000" imgH="1085760" progId="MS_ClipArt_Gallery.2">
                  <p:embed/>
                </p:oleObj>
              </mc:Choice>
              <mc:Fallback>
                <p:oleObj name="Clip" r:id="rId2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9688" y="4502150"/>
                        <a:ext cx="439737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20" name="Line 434"/>
          <p:cNvSpPr>
            <a:spLocks noChangeShapeType="1"/>
          </p:cNvSpPr>
          <p:nvPr/>
        </p:nvSpPr>
        <p:spPr bwMode="auto">
          <a:xfrm>
            <a:off x="1708150" y="4772025"/>
            <a:ext cx="24288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121" name="Line 435"/>
          <p:cNvSpPr>
            <a:spLocks noChangeShapeType="1"/>
          </p:cNvSpPr>
          <p:nvPr/>
        </p:nvSpPr>
        <p:spPr bwMode="auto">
          <a:xfrm>
            <a:off x="1708150" y="4772025"/>
            <a:ext cx="24288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122" name="Line 436"/>
          <p:cNvSpPr>
            <a:spLocks noChangeShapeType="1"/>
          </p:cNvSpPr>
          <p:nvPr/>
        </p:nvSpPr>
        <p:spPr bwMode="auto">
          <a:xfrm>
            <a:off x="1639888" y="5408613"/>
            <a:ext cx="1905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83729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1301C1B-8A1A-DF48-AF01-1A598AAA2C32}" type="slidenum">
              <a:rPr lang="en-US" sz="1200" i="0" smtClean="0">
                <a:latin typeface="Calibri"/>
                <a:cs typeface="Calibri"/>
              </a:rPr>
              <a:pPr/>
              <a:t>59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Multiple Access protocols</a:t>
            </a:r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395413"/>
            <a:ext cx="8396287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single shared broadcast channel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two or more simultaneous transmissions by nodes: interference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ea typeface="ＭＳ Ｐゴシック" charset="0"/>
              </a:rPr>
              <a:t>collision</a:t>
            </a:r>
            <a:r>
              <a:rPr lang="en-US" sz="2000" dirty="0">
                <a:ea typeface="ＭＳ Ｐゴシック" charset="0"/>
              </a:rPr>
              <a:t> if node receives two or more signals at the same time</a:t>
            </a:r>
          </a:p>
          <a:p>
            <a:pPr>
              <a:buFont typeface="ZapfDingbats" charset="0"/>
              <a:buNone/>
            </a:pPr>
            <a:r>
              <a:rPr lang="en-US" sz="2400" i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multiple access protocol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distributed algorithm that determines how nodes share channel, i.e., determine when node can transmit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communication about channel sharing must use channel itself! </a:t>
            </a:r>
          </a:p>
          <a:p>
            <a:pPr lvl="1"/>
            <a:r>
              <a:rPr lang="en-US" sz="2000" dirty="0">
                <a:ea typeface="ＭＳ Ｐゴシック" charset="0"/>
              </a:rPr>
              <a:t>no out-of-band channel for coordination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169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More Physical media: </a:t>
            </a:r>
            <a:r>
              <a:rPr lang="en-US" sz="32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Radio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963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371600"/>
            <a:ext cx="3962400" cy="48768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Bidirectional and multiple access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propagation environment effects:</a:t>
            </a:r>
          </a:p>
          <a:p>
            <a:pPr lvl="1"/>
            <a:r>
              <a:rPr lang="en-US" sz="2000" dirty="0">
                <a:ea typeface="ＭＳ Ｐゴシック" charset="0"/>
              </a:rPr>
              <a:t>reflection </a:t>
            </a:r>
          </a:p>
          <a:p>
            <a:pPr lvl="1"/>
            <a:r>
              <a:rPr lang="en-US" sz="2000" dirty="0">
                <a:ea typeface="ＭＳ Ｐゴシック" charset="0"/>
              </a:rPr>
              <a:t>obstruction by objects</a:t>
            </a:r>
          </a:p>
          <a:p>
            <a:pPr lvl="1"/>
            <a:r>
              <a:rPr lang="en-US" sz="2000" dirty="0">
                <a:ea typeface="ＭＳ Ｐゴシック" charset="0"/>
              </a:rPr>
              <a:t>interference</a:t>
            </a:r>
          </a:p>
        </p:txBody>
      </p:sp>
      <p:sp>
        <p:nvSpPr>
          <p:cNvPr id="69638" name="Rectangle 4"/>
          <p:cNvSpPr>
            <a:spLocks noChangeArrowheads="1"/>
          </p:cNvSpPr>
          <p:nvPr/>
        </p:nvSpPr>
        <p:spPr bwMode="auto">
          <a:xfrm>
            <a:off x="4686300" y="1238250"/>
            <a:ext cx="44577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Radio link types:</a:t>
            </a:r>
            <a:endParaRPr lang="en-US" dirty="0">
              <a:latin typeface="Calibri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terrestrial  microwave</a:t>
            </a:r>
            <a:endParaRPr lang="en-US" dirty="0">
              <a:latin typeface="Calibri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e.g. 90 Mbps channels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LAN</a:t>
            </a:r>
            <a:r>
              <a:rPr lang="en-US" dirty="0">
                <a:latin typeface="Calibri"/>
              </a:rPr>
              <a:t> (e.g., </a:t>
            </a:r>
            <a:r>
              <a:rPr lang="en-US" dirty="0" err="1">
                <a:latin typeface="Calibri"/>
              </a:rPr>
              <a:t>Wifi</a:t>
            </a:r>
            <a:r>
              <a:rPr lang="en-US" dirty="0">
                <a:latin typeface="Calibri"/>
              </a:rPr>
              <a:t>)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11Mbps, 54 Mbps, 600 Mbps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wide-area</a:t>
            </a:r>
            <a:r>
              <a:rPr lang="en-US" dirty="0">
                <a:latin typeface="Calibri"/>
              </a:rPr>
              <a:t> (e.g., cellular)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5G cellular: ~ 40 Mbps - 10Gbps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satellite</a:t>
            </a:r>
            <a:endParaRPr lang="en-US" dirty="0">
              <a:latin typeface="Calibri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27-50MHz typical bandwidth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geosynchronous versus low altitude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/>
              <a:t>For </a:t>
            </a:r>
            <a:r>
              <a:rPr lang="en-US" sz="2000" dirty="0" err="1"/>
              <a:t>geosync</a:t>
            </a:r>
            <a:r>
              <a:rPr lang="en-US" sz="2000" dirty="0"/>
              <a:t> - 270 msec end-end delay</a:t>
            </a:r>
            <a:r>
              <a:rPr lang="en-US" sz="2000" dirty="0">
                <a:latin typeface="Calibri"/>
              </a:rPr>
              <a:t> to orbit</a:t>
            </a:r>
            <a:endParaRPr lang="en-US" sz="2000" dirty="0"/>
          </a:p>
        </p:txBody>
      </p:sp>
      <p:pic>
        <p:nvPicPr>
          <p:cNvPr id="4" name="Picture 3" descr="Cell-Tower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33346" y="4440877"/>
            <a:ext cx="1231775" cy="1642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330" y="5774784"/>
            <a:ext cx="1352940" cy="1031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89" y="4116879"/>
            <a:ext cx="1606457" cy="1606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1952" y="4440877"/>
            <a:ext cx="1871080" cy="116613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6566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D6D9E25-8670-914C-AB64-3D91E33EF3F8}" type="slidenum">
              <a:rPr lang="en-US" sz="1200" i="0" smtClean="0">
                <a:latin typeface="Calibri"/>
                <a:cs typeface="Calibri"/>
              </a:rPr>
              <a:pPr/>
              <a:t>60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Ideal Multiple Access Protocol</a:t>
            </a:r>
          </a:p>
        </p:txBody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Broadcast channel of rate </a:t>
            </a:r>
            <a:r>
              <a:rPr lang="en-US" sz="2400" i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</a:t>
            </a: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bps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1. when one node wants to transmit, it can send at rate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R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2. when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M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nodes want to transmit, 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	each can send at average rate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R/M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3. fully decentralized:</a:t>
            </a:r>
          </a:p>
          <a:p>
            <a:pPr lvl="1"/>
            <a:r>
              <a:rPr lang="en-US" sz="2000" dirty="0">
                <a:ea typeface="ＭＳ Ｐゴシック" charset="0"/>
              </a:rPr>
              <a:t>no special node to coordinate transmissions</a:t>
            </a:r>
          </a:p>
          <a:p>
            <a:pPr lvl="1"/>
            <a:r>
              <a:rPr lang="en-US" sz="2000" dirty="0">
                <a:ea typeface="ＭＳ Ｐゴシック" charset="0"/>
              </a:rPr>
              <a:t>no synchronization of clocks, slots</a:t>
            </a:r>
            <a:endParaRPr lang="en-US" dirty="0">
              <a:ea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4. simple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22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F1A004B-24EC-E243-8F0E-0322A4C1789A}" type="slidenum">
              <a:rPr lang="en-US" sz="1200" i="0" smtClean="0">
                <a:latin typeface="Calibri"/>
                <a:cs typeface="Calibri"/>
              </a:rPr>
              <a:pPr/>
              <a:t>61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101013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MAC Protocols: a taxonomy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71588"/>
            <a:ext cx="7772400" cy="46482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Three broad classes:</a:t>
            </a: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Channel Partitioning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divide channel into smaller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pieces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 (time slots, frequency, code)</a:t>
            </a:r>
          </a:p>
          <a:p>
            <a:pPr lvl="1"/>
            <a:r>
              <a:rPr lang="en-US" sz="2000" dirty="0">
                <a:ea typeface="ＭＳ Ｐゴシック" charset="0"/>
              </a:rPr>
              <a:t>allocate piece to node for exclusive use</a:t>
            </a:r>
            <a:endParaRPr lang="en-US" dirty="0">
              <a:ea typeface="ＭＳ Ｐゴシック" charset="0"/>
            </a:endParaRP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Random Access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channel not divided, allow collisions</a:t>
            </a:r>
          </a:p>
          <a:p>
            <a:pPr lvl="1"/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recover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 from collisions</a:t>
            </a:r>
            <a:endParaRPr lang="en-US" dirty="0">
              <a:ea typeface="ＭＳ Ｐゴシック" charset="0"/>
            </a:endParaRPr>
          </a:p>
          <a:p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nodes take turns, but nodes with more to send can take longer turns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8155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6377368-BF9D-2141-8BD2-64DA4EF5D2E3}" type="slidenum">
              <a:rPr lang="en-US" sz="1200" i="0" smtClean="0">
                <a:latin typeface="Calibri"/>
                <a:cs typeface="Calibri"/>
              </a:rPr>
              <a:pPr/>
              <a:t>62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230188" y="228600"/>
            <a:ext cx="8629650" cy="1143000"/>
          </a:xfrm>
        </p:spPr>
        <p:txBody>
          <a:bodyPr>
            <a:normAutofit/>
          </a:bodyPr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Channel Partitioning MAC protocols: TDMA</a:t>
            </a:r>
            <a:br>
              <a:rPr lang="en-US" sz="3200" dirty="0">
                <a:ea typeface="ＭＳ Ｐゴシック" charset="0"/>
                <a:cs typeface="ＭＳ Ｐゴシック" charset="0"/>
              </a:rPr>
            </a:br>
            <a:r>
              <a:rPr lang="en-US" sz="2800" i="1" dirty="0">
                <a:ea typeface="ＭＳ Ｐゴシック" charset="0"/>
                <a:cs typeface="ＭＳ Ｐゴシック" charset="0"/>
              </a:rPr>
              <a:t>(we discussed this earlier)</a:t>
            </a:r>
            <a:endParaRPr lang="en-US" sz="4000" i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650" y="1422400"/>
            <a:ext cx="7772400" cy="2930525"/>
          </a:xfrm>
        </p:spPr>
        <p:txBody>
          <a:bodyPr>
            <a:normAutofit/>
          </a:bodyPr>
          <a:lstStyle/>
          <a:p>
            <a:pPr>
              <a:buFont typeface="ZapfDingbats" charset="0"/>
              <a:buNone/>
            </a:pP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TDMA: time division multiple access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access to channel in "rounds"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station gets fixed length slot (length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pkt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trans time) in each round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unused slots go idle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example: station LAN, 1,3,4 have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pkt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, slots 2,5,6 idle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4278" name="Line 7"/>
          <p:cNvSpPr>
            <a:spLocks noChangeShapeType="1"/>
          </p:cNvSpPr>
          <p:nvPr/>
        </p:nvSpPr>
        <p:spPr bwMode="auto">
          <a:xfrm>
            <a:off x="1052513" y="5440363"/>
            <a:ext cx="6084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79" name="Rectangle 8"/>
          <p:cNvSpPr>
            <a:spLocks noChangeArrowheads="1"/>
          </p:cNvSpPr>
          <p:nvPr/>
        </p:nvSpPr>
        <p:spPr bwMode="auto">
          <a:xfrm>
            <a:off x="1274763" y="5213350"/>
            <a:ext cx="479425" cy="23018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80" name="Rectangle 10"/>
          <p:cNvSpPr>
            <a:spLocks noChangeArrowheads="1"/>
          </p:cNvSpPr>
          <p:nvPr/>
        </p:nvSpPr>
        <p:spPr bwMode="auto">
          <a:xfrm>
            <a:off x="2233613" y="5213350"/>
            <a:ext cx="479425" cy="2301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81" name="Rectangle 11"/>
          <p:cNvSpPr>
            <a:spLocks noChangeArrowheads="1"/>
          </p:cNvSpPr>
          <p:nvPr/>
        </p:nvSpPr>
        <p:spPr bwMode="auto">
          <a:xfrm>
            <a:off x="2708275" y="5213350"/>
            <a:ext cx="479425" cy="2301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82" name="Line 13"/>
          <p:cNvSpPr>
            <a:spLocks noChangeShapeType="1"/>
          </p:cNvSpPr>
          <p:nvPr/>
        </p:nvSpPr>
        <p:spPr bwMode="auto">
          <a:xfrm>
            <a:off x="1276350" y="5100638"/>
            <a:ext cx="0" cy="338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83" name="Line 16"/>
          <p:cNvSpPr>
            <a:spLocks noChangeShapeType="1"/>
          </p:cNvSpPr>
          <p:nvPr/>
        </p:nvSpPr>
        <p:spPr bwMode="auto">
          <a:xfrm>
            <a:off x="4141788" y="5103813"/>
            <a:ext cx="0" cy="338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84" name="Text Box 23"/>
          <p:cNvSpPr txBox="1">
            <a:spLocks noChangeArrowheads="1"/>
          </p:cNvSpPr>
          <p:nvPr/>
        </p:nvSpPr>
        <p:spPr bwMode="auto">
          <a:xfrm>
            <a:off x="1374775" y="5184775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1</a:t>
            </a:r>
          </a:p>
        </p:txBody>
      </p:sp>
      <p:sp>
        <p:nvSpPr>
          <p:cNvPr id="54285" name="Text Box 24"/>
          <p:cNvSpPr txBox="1">
            <a:spLocks noChangeArrowheads="1"/>
          </p:cNvSpPr>
          <p:nvPr/>
        </p:nvSpPr>
        <p:spPr bwMode="auto">
          <a:xfrm>
            <a:off x="2320925" y="5170488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3</a:t>
            </a:r>
          </a:p>
        </p:txBody>
      </p:sp>
      <p:sp>
        <p:nvSpPr>
          <p:cNvPr id="54286" name="Text Box 25"/>
          <p:cNvSpPr txBox="1">
            <a:spLocks noChangeArrowheads="1"/>
          </p:cNvSpPr>
          <p:nvPr/>
        </p:nvSpPr>
        <p:spPr bwMode="auto">
          <a:xfrm>
            <a:off x="2786063" y="5176838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4</a:t>
            </a:r>
          </a:p>
        </p:txBody>
      </p:sp>
      <p:sp>
        <p:nvSpPr>
          <p:cNvPr id="54287" name="Rectangle 26"/>
          <p:cNvSpPr>
            <a:spLocks noChangeArrowheads="1"/>
          </p:cNvSpPr>
          <p:nvPr/>
        </p:nvSpPr>
        <p:spPr bwMode="auto">
          <a:xfrm>
            <a:off x="4132263" y="5208588"/>
            <a:ext cx="479425" cy="23018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88" name="Rectangle 27"/>
          <p:cNvSpPr>
            <a:spLocks noChangeArrowheads="1"/>
          </p:cNvSpPr>
          <p:nvPr/>
        </p:nvSpPr>
        <p:spPr bwMode="auto">
          <a:xfrm>
            <a:off x="5091113" y="5208588"/>
            <a:ext cx="479425" cy="23018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89" name="Rectangle 28"/>
          <p:cNvSpPr>
            <a:spLocks noChangeArrowheads="1"/>
          </p:cNvSpPr>
          <p:nvPr/>
        </p:nvSpPr>
        <p:spPr bwMode="auto">
          <a:xfrm>
            <a:off x="5565775" y="5208588"/>
            <a:ext cx="479425" cy="2301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90" name="Line 29"/>
          <p:cNvSpPr>
            <a:spLocks noChangeShapeType="1"/>
          </p:cNvSpPr>
          <p:nvPr/>
        </p:nvSpPr>
        <p:spPr bwMode="auto">
          <a:xfrm>
            <a:off x="4133850" y="5095875"/>
            <a:ext cx="0" cy="338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1" name="Text Box 30"/>
          <p:cNvSpPr txBox="1">
            <a:spLocks noChangeArrowheads="1"/>
          </p:cNvSpPr>
          <p:nvPr/>
        </p:nvSpPr>
        <p:spPr bwMode="auto">
          <a:xfrm>
            <a:off x="4232275" y="5180013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1</a:t>
            </a:r>
          </a:p>
        </p:txBody>
      </p:sp>
      <p:sp>
        <p:nvSpPr>
          <p:cNvPr id="54292" name="Text Box 31"/>
          <p:cNvSpPr txBox="1">
            <a:spLocks noChangeArrowheads="1"/>
          </p:cNvSpPr>
          <p:nvPr/>
        </p:nvSpPr>
        <p:spPr bwMode="auto">
          <a:xfrm>
            <a:off x="5178425" y="5165725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3</a:t>
            </a:r>
          </a:p>
        </p:txBody>
      </p:sp>
      <p:sp>
        <p:nvSpPr>
          <p:cNvPr id="54293" name="Text Box 32"/>
          <p:cNvSpPr txBox="1">
            <a:spLocks noChangeArrowheads="1"/>
          </p:cNvSpPr>
          <p:nvPr/>
        </p:nvSpPr>
        <p:spPr bwMode="auto">
          <a:xfrm>
            <a:off x="5643563" y="5172075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4</a:t>
            </a:r>
          </a:p>
        </p:txBody>
      </p:sp>
      <p:sp>
        <p:nvSpPr>
          <p:cNvPr id="54294" name="Line 34"/>
          <p:cNvSpPr>
            <a:spLocks noChangeShapeType="1"/>
          </p:cNvSpPr>
          <p:nvPr/>
        </p:nvSpPr>
        <p:spPr bwMode="auto">
          <a:xfrm>
            <a:off x="1757363" y="5205413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5" name="Line 35"/>
          <p:cNvSpPr>
            <a:spLocks noChangeShapeType="1"/>
          </p:cNvSpPr>
          <p:nvPr/>
        </p:nvSpPr>
        <p:spPr bwMode="auto">
          <a:xfrm>
            <a:off x="2233613" y="521017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6" name="Line 36"/>
          <p:cNvSpPr>
            <a:spLocks noChangeShapeType="1"/>
          </p:cNvSpPr>
          <p:nvPr/>
        </p:nvSpPr>
        <p:spPr bwMode="auto">
          <a:xfrm>
            <a:off x="2709863" y="521017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7" name="Line 37"/>
          <p:cNvSpPr>
            <a:spLocks noChangeShapeType="1"/>
          </p:cNvSpPr>
          <p:nvPr/>
        </p:nvSpPr>
        <p:spPr bwMode="auto">
          <a:xfrm>
            <a:off x="3186113" y="521017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8" name="Line 38"/>
          <p:cNvSpPr>
            <a:spLocks noChangeShapeType="1"/>
          </p:cNvSpPr>
          <p:nvPr/>
        </p:nvSpPr>
        <p:spPr bwMode="auto">
          <a:xfrm>
            <a:off x="3667125" y="5200650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9" name="Line 39"/>
          <p:cNvSpPr>
            <a:spLocks noChangeShapeType="1"/>
          </p:cNvSpPr>
          <p:nvPr/>
        </p:nvSpPr>
        <p:spPr bwMode="auto">
          <a:xfrm>
            <a:off x="4614863" y="5205413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0" name="Line 40"/>
          <p:cNvSpPr>
            <a:spLocks noChangeShapeType="1"/>
          </p:cNvSpPr>
          <p:nvPr/>
        </p:nvSpPr>
        <p:spPr bwMode="auto">
          <a:xfrm>
            <a:off x="5562600" y="5200650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1" name="Line 41"/>
          <p:cNvSpPr>
            <a:spLocks noChangeShapeType="1"/>
          </p:cNvSpPr>
          <p:nvPr/>
        </p:nvSpPr>
        <p:spPr bwMode="auto">
          <a:xfrm>
            <a:off x="6510338" y="5195888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2" name="Line 42"/>
          <p:cNvSpPr>
            <a:spLocks noChangeShapeType="1"/>
          </p:cNvSpPr>
          <p:nvPr/>
        </p:nvSpPr>
        <p:spPr bwMode="auto">
          <a:xfrm>
            <a:off x="6043613" y="5205413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3" name="Line 43"/>
          <p:cNvSpPr>
            <a:spLocks noChangeShapeType="1"/>
          </p:cNvSpPr>
          <p:nvPr/>
        </p:nvSpPr>
        <p:spPr bwMode="auto">
          <a:xfrm>
            <a:off x="6991350" y="5110163"/>
            <a:ext cx="0" cy="338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4" name="Line 44"/>
          <p:cNvSpPr>
            <a:spLocks noChangeShapeType="1"/>
          </p:cNvSpPr>
          <p:nvPr/>
        </p:nvSpPr>
        <p:spPr bwMode="auto">
          <a:xfrm>
            <a:off x="5091113" y="5205413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5" name="Text Box 45"/>
          <p:cNvSpPr txBox="1">
            <a:spLocks noChangeArrowheads="1"/>
          </p:cNvSpPr>
          <p:nvPr/>
        </p:nvSpPr>
        <p:spPr bwMode="auto">
          <a:xfrm>
            <a:off x="2364758" y="4720809"/>
            <a:ext cx="6790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i="0" dirty="0">
                <a:latin typeface="Calibri"/>
              </a:rPr>
              <a:t>frame</a:t>
            </a:r>
          </a:p>
        </p:txBody>
      </p:sp>
      <p:sp>
        <p:nvSpPr>
          <p:cNvPr id="54306" name="Line 46"/>
          <p:cNvSpPr>
            <a:spLocks noChangeShapeType="1"/>
          </p:cNvSpPr>
          <p:nvPr/>
        </p:nvSpPr>
        <p:spPr bwMode="auto">
          <a:xfrm>
            <a:off x="3132138" y="4918075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7" name="Line 47"/>
          <p:cNvSpPr>
            <a:spLocks noChangeShapeType="1"/>
          </p:cNvSpPr>
          <p:nvPr/>
        </p:nvSpPr>
        <p:spPr bwMode="auto">
          <a:xfrm flipH="1">
            <a:off x="1287463" y="4913313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8" name="Line 48"/>
          <p:cNvSpPr>
            <a:spLocks noChangeShapeType="1"/>
          </p:cNvSpPr>
          <p:nvPr/>
        </p:nvSpPr>
        <p:spPr bwMode="auto">
          <a:xfrm>
            <a:off x="1266825" y="4826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9" name="Line 49"/>
          <p:cNvSpPr>
            <a:spLocks noChangeShapeType="1"/>
          </p:cNvSpPr>
          <p:nvPr/>
        </p:nvSpPr>
        <p:spPr bwMode="auto">
          <a:xfrm>
            <a:off x="4125913" y="47831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80802" y="5639071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 slots</a:t>
            </a:r>
          </a:p>
        </p:txBody>
      </p:sp>
    </p:spTree>
    <p:extLst>
      <p:ext uri="{BB962C8B-B14F-4D97-AF65-F5344CB8AC3E}">
        <p14:creationId xmlns:p14="http://schemas.microsoft.com/office/powerpoint/2010/main" val="30978381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AEF3446-6797-0845-860C-46619B50F4B4}" type="slidenum">
              <a:rPr lang="en-US" sz="1200" i="0" smtClean="0">
                <a:latin typeface="Calibri"/>
                <a:cs typeface="Calibri"/>
              </a:rPr>
              <a:pPr/>
              <a:t>63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230188" y="228600"/>
            <a:ext cx="8629650" cy="1143000"/>
          </a:xfrm>
        </p:spPr>
        <p:txBody>
          <a:bodyPr>
            <a:normAutofit/>
          </a:bodyPr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Channel Partitioning MAC protocols: FDMA</a:t>
            </a:r>
            <a:br>
              <a:rPr lang="en-US" sz="3200" dirty="0">
                <a:ea typeface="ＭＳ Ｐゴシック" charset="0"/>
                <a:cs typeface="ＭＳ Ｐゴシック" charset="0"/>
              </a:rPr>
            </a:br>
            <a:r>
              <a:rPr lang="en-US" sz="2800" i="1" dirty="0">
                <a:ea typeface="ＭＳ Ｐゴシック" charset="0"/>
                <a:cs typeface="ＭＳ Ｐゴシック" charset="0"/>
              </a:rPr>
              <a:t>(we discussed this earlier)</a:t>
            </a:r>
            <a:endParaRPr lang="en-US" sz="28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650" y="1370013"/>
            <a:ext cx="8223250" cy="46482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FDMA: frequency division multiple access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channel spectrum divided into frequency bands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station assigned fixed frequency band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unused transmission time in frequency bands go idle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example: station LAN, 1,3,4 have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pkt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, frequency bands 2,5,6 idle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6326" name="Rectangle 4"/>
          <p:cNvSpPr>
            <a:spLocks noChangeArrowheads="1"/>
          </p:cNvSpPr>
          <p:nvPr/>
        </p:nvSpPr>
        <p:spPr bwMode="auto">
          <a:xfrm>
            <a:off x="4627563" y="4138613"/>
            <a:ext cx="627062" cy="2251075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27" name="Line 5"/>
          <p:cNvSpPr>
            <a:spLocks noChangeShapeType="1"/>
          </p:cNvSpPr>
          <p:nvPr/>
        </p:nvSpPr>
        <p:spPr bwMode="auto">
          <a:xfrm flipV="1">
            <a:off x="4625975" y="5243513"/>
            <a:ext cx="62230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28" name="Line 6"/>
          <p:cNvSpPr>
            <a:spLocks noChangeShapeType="1"/>
          </p:cNvSpPr>
          <p:nvPr/>
        </p:nvSpPr>
        <p:spPr bwMode="auto">
          <a:xfrm flipV="1">
            <a:off x="4621213" y="5635625"/>
            <a:ext cx="63182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29" name="Line 7"/>
          <p:cNvSpPr>
            <a:spLocks noChangeShapeType="1"/>
          </p:cNvSpPr>
          <p:nvPr/>
        </p:nvSpPr>
        <p:spPr bwMode="auto">
          <a:xfrm flipV="1">
            <a:off x="4625975" y="6021388"/>
            <a:ext cx="627063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0" name="Line 8"/>
          <p:cNvSpPr>
            <a:spLocks noChangeShapeType="1"/>
          </p:cNvSpPr>
          <p:nvPr/>
        </p:nvSpPr>
        <p:spPr bwMode="auto">
          <a:xfrm flipV="1">
            <a:off x="4621213" y="4857750"/>
            <a:ext cx="63182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1" name="Line 9"/>
          <p:cNvSpPr>
            <a:spLocks noChangeShapeType="1"/>
          </p:cNvSpPr>
          <p:nvPr/>
        </p:nvSpPr>
        <p:spPr bwMode="auto">
          <a:xfrm flipV="1">
            <a:off x="4625975" y="4471988"/>
            <a:ext cx="63182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2" name="Line 11"/>
          <p:cNvSpPr>
            <a:spLocks noChangeShapeType="1"/>
          </p:cNvSpPr>
          <p:nvPr/>
        </p:nvSpPr>
        <p:spPr bwMode="auto">
          <a:xfrm>
            <a:off x="5346700" y="4411663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3" name="Freeform 12"/>
          <p:cNvSpPr>
            <a:spLocks/>
          </p:cNvSpPr>
          <p:nvPr/>
        </p:nvSpPr>
        <p:spPr bwMode="auto">
          <a:xfrm>
            <a:off x="5494338" y="4292600"/>
            <a:ext cx="1728787" cy="114300"/>
          </a:xfrm>
          <a:custGeom>
            <a:avLst/>
            <a:gdLst>
              <a:gd name="T0" fmla="*/ 0 w 1089"/>
              <a:gd name="T1" fmla="*/ 2147483647 h 72"/>
              <a:gd name="T2" fmla="*/ 0 w 1089"/>
              <a:gd name="T3" fmla="*/ 2147483647 h 72"/>
              <a:gd name="T4" fmla="*/ 2147483647 w 1089"/>
              <a:gd name="T5" fmla="*/ 0 h 72"/>
              <a:gd name="T6" fmla="*/ 2147483647 w 1089"/>
              <a:gd name="T7" fmla="*/ 2147483647 h 72"/>
              <a:gd name="T8" fmla="*/ 0 60000 65536"/>
              <a:gd name="T9" fmla="*/ 0 60000 65536"/>
              <a:gd name="T10" fmla="*/ 0 60000 65536"/>
              <a:gd name="T11" fmla="*/ 0 60000 65536"/>
              <a:gd name="T12" fmla="*/ 0 w 1089"/>
              <a:gd name="T13" fmla="*/ 0 h 72"/>
              <a:gd name="T14" fmla="*/ 1089 w 1089"/>
              <a:gd name="T15" fmla="*/ 72 h 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9" h="72">
                <a:moveTo>
                  <a:pt x="0" y="72"/>
                </a:moveTo>
                <a:lnTo>
                  <a:pt x="0" y="3"/>
                </a:lnTo>
                <a:lnTo>
                  <a:pt x="1089" y="0"/>
                </a:lnTo>
                <a:lnTo>
                  <a:pt x="1089" y="72"/>
                </a:lnTo>
              </a:path>
            </a:pathLst>
          </a:custGeom>
          <a:solidFill>
            <a:schemeClr val="accent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4" name="Line 13"/>
          <p:cNvSpPr>
            <a:spLocks noChangeShapeType="1"/>
          </p:cNvSpPr>
          <p:nvPr/>
        </p:nvSpPr>
        <p:spPr bwMode="auto">
          <a:xfrm>
            <a:off x="5394325" y="4814888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5" name="Line 15"/>
          <p:cNvSpPr>
            <a:spLocks noChangeShapeType="1"/>
          </p:cNvSpPr>
          <p:nvPr/>
        </p:nvSpPr>
        <p:spPr bwMode="auto">
          <a:xfrm>
            <a:off x="5394325" y="5213350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6" name="Freeform 16"/>
          <p:cNvSpPr>
            <a:spLocks/>
          </p:cNvSpPr>
          <p:nvPr/>
        </p:nvSpPr>
        <p:spPr bwMode="auto">
          <a:xfrm>
            <a:off x="5541963" y="5094288"/>
            <a:ext cx="1728787" cy="114300"/>
          </a:xfrm>
          <a:custGeom>
            <a:avLst/>
            <a:gdLst>
              <a:gd name="T0" fmla="*/ 0 w 1089"/>
              <a:gd name="T1" fmla="*/ 2147483647 h 72"/>
              <a:gd name="T2" fmla="*/ 0 w 1089"/>
              <a:gd name="T3" fmla="*/ 2147483647 h 72"/>
              <a:gd name="T4" fmla="*/ 2147483647 w 1089"/>
              <a:gd name="T5" fmla="*/ 0 h 72"/>
              <a:gd name="T6" fmla="*/ 2147483647 w 1089"/>
              <a:gd name="T7" fmla="*/ 2147483647 h 72"/>
              <a:gd name="T8" fmla="*/ 0 60000 65536"/>
              <a:gd name="T9" fmla="*/ 0 60000 65536"/>
              <a:gd name="T10" fmla="*/ 0 60000 65536"/>
              <a:gd name="T11" fmla="*/ 0 60000 65536"/>
              <a:gd name="T12" fmla="*/ 0 w 1089"/>
              <a:gd name="T13" fmla="*/ 0 h 72"/>
              <a:gd name="T14" fmla="*/ 1089 w 1089"/>
              <a:gd name="T15" fmla="*/ 72 h 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9" h="72">
                <a:moveTo>
                  <a:pt x="0" y="72"/>
                </a:moveTo>
                <a:lnTo>
                  <a:pt x="0" y="3"/>
                </a:lnTo>
                <a:lnTo>
                  <a:pt x="1089" y="0"/>
                </a:lnTo>
                <a:lnTo>
                  <a:pt x="1089" y="72"/>
                </a:lnTo>
              </a:path>
            </a:pathLst>
          </a:cu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56337" name="Group 17"/>
          <p:cNvGrpSpPr>
            <a:grpSpLocks/>
          </p:cNvGrpSpPr>
          <p:nvPr/>
        </p:nvGrpSpPr>
        <p:grpSpPr bwMode="auto">
          <a:xfrm>
            <a:off x="5411788" y="5499100"/>
            <a:ext cx="2228850" cy="119063"/>
            <a:chOff x="1884" y="2826"/>
            <a:chExt cx="1404" cy="75"/>
          </a:xfrm>
        </p:grpSpPr>
        <p:sp>
          <p:nvSpPr>
            <p:cNvPr id="56352" name="Line 18"/>
            <p:cNvSpPr>
              <a:spLocks noChangeShapeType="1"/>
            </p:cNvSpPr>
            <p:nvPr/>
          </p:nvSpPr>
          <p:spPr bwMode="auto">
            <a:xfrm>
              <a:off x="1884" y="2901"/>
              <a:ext cx="140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6353" name="Freeform 19"/>
            <p:cNvSpPr>
              <a:spLocks/>
            </p:cNvSpPr>
            <p:nvPr/>
          </p:nvSpPr>
          <p:spPr bwMode="auto">
            <a:xfrm>
              <a:off x="1977" y="2826"/>
              <a:ext cx="1089" cy="72"/>
            </a:xfrm>
            <a:custGeom>
              <a:avLst/>
              <a:gdLst>
                <a:gd name="T0" fmla="*/ 0 w 1089"/>
                <a:gd name="T1" fmla="*/ 72 h 72"/>
                <a:gd name="T2" fmla="*/ 0 w 1089"/>
                <a:gd name="T3" fmla="*/ 3 h 72"/>
                <a:gd name="T4" fmla="*/ 1089 w 1089"/>
                <a:gd name="T5" fmla="*/ 0 h 72"/>
                <a:gd name="T6" fmla="*/ 1089 w 1089"/>
                <a:gd name="T7" fmla="*/ 72 h 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9"/>
                <a:gd name="T13" fmla="*/ 0 h 72"/>
                <a:gd name="T14" fmla="*/ 1089 w 1089"/>
                <a:gd name="T15" fmla="*/ 72 h 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9" h="72">
                  <a:moveTo>
                    <a:pt x="0" y="72"/>
                  </a:moveTo>
                  <a:lnTo>
                    <a:pt x="0" y="3"/>
                  </a:lnTo>
                  <a:lnTo>
                    <a:pt x="1089" y="0"/>
                  </a:lnTo>
                  <a:lnTo>
                    <a:pt x="1089" y="72"/>
                  </a:lnTo>
                </a:path>
              </a:pathLst>
            </a:custGeom>
            <a:solidFill>
              <a:srgbClr val="00CC66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56338" name="Line 20"/>
          <p:cNvSpPr>
            <a:spLocks noChangeShapeType="1"/>
          </p:cNvSpPr>
          <p:nvPr/>
        </p:nvSpPr>
        <p:spPr bwMode="auto">
          <a:xfrm>
            <a:off x="5441950" y="6024563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9" name="Line 21"/>
          <p:cNvSpPr>
            <a:spLocks noChangeShapeType="1"/>
          </p:cNvSpPr>
          <p:nvPr/>
        </p:nvSpPr>
        <p:spPr bwMode="auto">
          <a:xfrm>
            <a:off x="5448300" y="6354763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40" name="Text Box 22"/>
          <p:cNvSpPr txBox="1">
            <a:spLocks noChangeArrowheads="1"/>
          </p:cNvSpPr>
          <p:nvPr/>
        </p:nvSpPr>
        <p:spPr bwMode="auto">
          <a:xfrm rot="-5400000">
            <a:off x="3488645" y="4985822"/>
            <a:ext cx="17491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frequency bands</a:t>
            </a:r>
          </a:p>
        </p:txBody>
      </p:sp>
      <p:sp>
        <p:nvSpPr>
          <p:cNvPr id="56341" name="Text Box 23"/>
          <p:cNvSpPr txBox="1">
            <a:spLocks noChangeArrowheads="1"/>
          </p:cNvSpPr>
          <p:nvPr/>
        </p:nvSpPr>
        <p:spPr bwMode="auto">
          <a:xfrm rot="67766">
            <a:off x="7351696" y="3964266"/>
            <a:ext cx="6207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time</a:t>
            </a:r>
          </a:p>
        </p:txBody>
      </p:sp>
      <p:sp>
        <p:nvSpPr>
          <p:cNvPr id="56342" name="Freeform 54"/>
          <p:cNvSpPr>
            <a:spLocks/>
          </p:cNvSpPr>
          <p:nvPr/>
        </p:nvSpPr>
        <p:spPr bwMode="auto">
          <a:xfrm>
            <a:off x="2032000" y="4348163"/>
            <a:ext cx="595313" cy="1538287"/>
          </a:xfrm>
          <a:custGeom>
            <a:avLst/>
            <a:gdLst>
              <a:gd name="T0" fmla="*/ 2147483647 w 375"/>
              <a:gd name="T1" fmla="*/ 0 h 969"/>
              <a:gd name="T2" fmla="*/ 0 w 375"/>
              <a:gd name="T3" fmla="*/ 2147483647 h 969"/>
              <a:gd name="T4" fmla="*/ 2147483647 w 375"/>
              <a:gd name="T5" fmla="*/ 2147483647 h 969"/>
              <a:gd name="T6" fmla="*/ 2147483647 w 375"/>
              <a:gd name="T7" fmla="*/ 0 h 969"/>
              <a:gd name="T8" fmla="*/ 0 60000 65536"/>
              <a:gd name="T9" fmla="*/ 0 60000 65536"/>
              <a:gd name="T10" fmla="*/ 0 60000 65536"/>
              <a:gd name="T11" fmla="*/ 0 60000 65536"/>
              <a:gd name="T12" fmla="*/ 0 w 375"/>
              <a:gd name="T13" fmla="*/ 0 h 969"/>
              <a:gd name="T14" fmla="*/ 375 w 375"/>
              <a:gd name="T15" fmla="*/ 969 h 9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5" h="969">
                <a:moveTo>
                  <a:pt x="375" y="0"/>
                </a:moveTo>
                <a:lnTo>
                  <a:pt x="0" y="485"/>
                </a:lnTo>
                <a:lnTo>
                  <a:pt x="375" y="969"/>
                </a:lnTo>
                <a:lnTo>
                  <a:pt x="375" y="0"/>
                </a:ln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56343" name="Group 56"/>
          <p:cNvGrpSpPr>
            <a:grpSpLocks/>
          </p:cNvGrpSpPr>
          <p:nvPr/>
        </p:nvGrpSpPr>
        <p:grpSpPr bwMode="auto">
          <a:xfrm>
            <a:off x="293688" y="4986338"/>
            <a:ext cx="1666875" cy="314325"/>
            <a:chOff x="1614" y="1494"/>
            <a:chExt cx="1050" cy="198"/>
          </a:xfrm>
        </p:grpSpPr>
        <p:sp>
          <p:nvSpPr>
            <p:cNvPr id="56348" name="Rectangle 57"/>
            <p:cNvSpPr>
              <a:spLocks noChangeArrowheads="1"/>
            </p:cNvSpPr>
            <p:nvPr/>
          </p:nvSpPr>
          <p:spPr bwMode="auto">
            <a:xfrm>
              <a:off x="2358" y="1500"/>
              <a:ext cx="168" cy="1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35610" name="Freeform 58"/>
            <p:cNvSpPr>
              <a:spLocks/>
            </p:cNvSpPr>
            <p:nvPr/>
          </p:nvSpPr>
          <p:spPr bwMode="auto">
            <a:xfrm>
              <a:off x="1614" y="1494"/>
              <a:ext cx="896" cy="19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96"/>
                </a:cxn>
                <a:cxn ang="0">
                  <a:pos x="18" y="198"/>
                </a:cxn>
                <a:cxn ang="0">
                  <a:pos x="774" y="198"/>
                </a:cxn>
                <a:cxn ang="0">
                  <a:pos x="750" y="90"/>
                </a:cxn>
                <a:cxn ang="0">
                  <a:pos x="774" y="0"/>
                </a:cxn>
                <a:cxn ang="0">
                  <a:pos x="18" y="0"/>
                </a:cxn>
              </a:cxnLst>
              <a:rect l="0" t="0" r="r" b="b"/>
              <a:pathLst>
                <a:path w="896" h="198">
                  <a:moveTo>
                    <a:pt x="18" y="0"/>
                  </a:moveTo>
                  <a:lnTo>
                    <a:pt x="0" y="96"/>
                  </a:lnTo>
                  <a:lnTo>
                    <a:pt x="18" y="198"/>
                  </a:lnTo>
                  <a:lnTo>
                    <a:pt x="774" y="198"/>
                  </a:lnTo>
                  <a:cubicBezTo>
                    <a:pt x="896" y="180"/>
                    <a:pt x="750" y="123"/>
                    <a:pt x="750" y="90"/>
                  </a:cubicBezTo>
                  <a:cubicBezTo>
                    <a:pt x="750" y="57"/>
                    <a:pt x="896" y="15"/>
                    <a:pt x="774" y="0"/>
                  </a:cubicBezTo>
                  <a:lnTo>
                    <a:pt x="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350" name="Oval 59"/>
            <p:cNvSpPr>
              <a:spLocks noChangeArrowheads="1"/>
            </p:cNvSpPr>
            <p:nvPr/>
          </p:nvSpPr>
          <p:spPr bwMode="auto">
            <a:xfrm>
              <a:off x="2502" y="1506"/>
              <a:ext cx="62" cy="16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6351" name="Line 60"/>
            <p:cNvSpPr>
              <a:spLocks noChangeShapeType="1"/>
            </p:cNvSpPr>
            <p:nvPr/>
          </p:nvSpPr>
          <p:spPr bwMode="auto">
            <a:xfrm>
              <a:off x="2526" y="1584"/>
              <a:ext cx="13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56344" name="Freeform 65"/>
          <p:cNvSpPr>
            <a:spLocks/>
          </p:cNvSpPr>
          <p:nvPr/>
        </p:nvSpPr>
        <p:spPr bwMode="auto">
          <a:xfrm>
            <a:off x="2803525" y="5040313"/>
            <a:ext cx="892175" cy="173037"/>
          </a:xfrm>
          <a:custGeom>
            <a:avLst/>
            <a:gdLst>
              <a:gd name="T0" fmla="*/ 2147483647 w 562"/>
              <a:gd name="T1" fmla="*/ 2147483647 h 266"/>
              <a:gd name="T2" fmla="*/ 2147483647 w 562"/>
              <a:gd name="T3" fmla="*/ 1651631660 h 266"/>
              <a:gd name="T4" fmla="*/ 2147483647 w 562"/>
              <a:gd name="T5" fmla="*/ 2147483647 h 266"/>
              <a:gd name="T6" fmla="*/ 2147483647 w 562"/>
              <a:gd name="T7" fmla="*/ 0 h 266"/>
              <a:gd name="T8" fmla="*/ 2147483647 w 562"/>
              <a:gd name="T9" fmla="*/ 2147483647 h 266"/>
              <a:gd name="T10" fmla="*/ 2147483647 w 562"/>
              <a:gd name="T11" fmla="*/ 2147483647 h 266"/>
              <a:gd name="T12" fmla="*/ 2147483647 w 562"/>
              <a:gd name="T13" fmla="*/ 2147483647 h 266"/>
              <a:gd name="T14" fmla="*/ 2147483647 w 562"/>
              <a:gd name="T15" fmla="*/ 2147483647 h 266"/>
              <a:gd name="T16" fmla="*/ 2147483647 w 562"/>
              <a:gd name="T17" fmla="*/ 2147483647 h 266"/>
              <a:gd name="T18" fmla="*/ 2147483647 w 562"/>
              <a:gd name="T19" fmla="*/ 1651631660 h 266"/>
              <a:gd name="T20" fmla="*/ 2147483647 w 562"/>
              <a:gd name="T21" fmla="*/ 2147483647 h 2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62"/>
              <a:gd name="T34" fmla="*/ 0 h 266"/>
              <a:gd name="T35" fmla="*/ 562 w 562"/>
              <a:gd name="T36" fmla="*/ 266 h 2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62" h="266">
                <a:moveTo>
                  <a:pt x="4" y="264"/>
                </a:moveTo>
                <a:cubicBezTo>
                  <a:pt x="4" y="212"/>
                  <a:pt x="0" y="4"/>
                  <a:pt x="52" y="6"/>
                </a:cubicBezTo>
                <a:cubicBezTo>
                  <a:pt x="106" y="4"/>
                  <a:pt x="58" y="266"/>
                  <a:pt x="108" y="266"/>
                </a:cubicBezTo>
                <a:cubicBezTo>
                  <a:pt x="158" y="266"/>
                  <a:pt x="126" y="0"/>
                  <a:pt x="174" y="0"/>
                </a:cubicBezTo>
                <a:cubicBezTo>
                  <a:pt x="222" y="0"/>
                  <a:pt x="184" y="266"/>
                  <a:pt x="228" y="264"/>
                </a:cubicBezTo>
                <a:cubicBezTo>
                  <a:pt x="272" y="262"/>
                  <a:pt x="244" y="8"/>
                  <a:pt x="288" y="8"/>
                </a:cubicBezTo>
                <a:cubicBezTo>
                  <a:pt x="332" y="8"/>
                  <a:pt x="304" y="266"/>
                  <a:pt x="354" y="266"/>
                </a:cubicBezTo>
                <a:cubicBezTo>
                  <a:pt x="404" y="266"/>
                  <a:pt x="336" y="8"/>
                  <a:pt x="402" y="8"/>
                </a:cubicBezTo>
                <a:cubicBezTo>
                  <a:pt x="468" y="8"/>
                  <a:pt x="416" y="266"/>
                  <a:pt x="464" y="264"/>
                </a:cubicBezTo>
                <a:cubicBezTo>
                  <a:pt x="512" y="262"/>
                  <a:pt x="450" y="4"/>
                  <a:pt x="506" y="6"/>
                </a:cubicBezTo>
                <a:cubicBezTo>
                  <a:pt x="562" y="8"/>
                  <a:pt x="546" y="192"/>
                  <a:pt x="556" y="26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6345" name="Freeform 66"/>
          <p:cNvSpPr>
            <a:spLocks/>
          </p:cNvSpPr>
          <p:nvPr/>
        </p:nvSpPr>
        <p:spPr bwMode="auto">
          <a:xfrm>
            <a:off x="2846388" y="4270375"/>
            <a:ext cx="427037" cy="219075"/>
          </a:xfrm>
          <a:custGeom>
            <a:avLst/>
            <a:gdLst>
              <a:gd name="T0" fmla="*/ 1754644123 w 562"/>
              <a:gd name="T1" fmla="*/ 2147483647 h 266"/>
              <a:gd name="T2" fmla="*/ 2147483647 w 562"/>
              <a:gd name="T3" fmla="*/ 2147483647 h 266"/>
              <a:gd name="T4" fmla="*/ 2147483647 w 562"/>
              <a:gd name="T5" fmla="*/ 2147483647 h 266"/>
              <a:gd name="T6" fmla="*/ 2147483647 w 562"/>
              <a:gd name="T7" fmla="*/ 0 h 266"/>
              <a:gd name="T8" fmla="*/ 2147483647 w 562"/>
              <a:gd name="T9" fmla="*/ 2147483647 h 266"/>
              <a:gd name="T10" fmla="*/ 2147483647 w 562"/>
              <a:gd name="T11" fmla="*/ 2147483647 h 266"/>
              <a:gd name="T12" fmla="*/ 2147483647 w 562"/>
              <a:gd name="T13" fmla="*/ 2147483647 h 266"/>
              <a:gd name="T14" fmla="*/ 2147483647 w 562"/>
              <a:gd name="T15" fmla="*/ 2147483647 h 266"/>
              <a:gd name="T16" fmla="*/ 2147483647 w 562"/>
              <a:gd name="T17" fmla="*/ 2147483647 h 266"/>
              <a:gd name="T18" fmla="*/ 2147483647 w 562"/>
              <a:gd name="T19" fmla="*/ 2147483647 h 266"/>
              <a:gd name="T20" fmla="*/ 2147483647 w 562"/>
              <a:gd name="T21" fmla="*/ 2147483647 h 2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62"/>
              <a:gd name="T34" fmla="*/ 0 h 266"/>
              <a:gd name="T35" fmla="*/ 562 w 562"/>
              <a:gd name="T36" fmla="*/ 266 h 2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62" h="266">
                <a:moveTo>
                  <a:pt x="4" y="264"/>
                </a:moveTo>
                <a:cubicBezTo>
                  <a:pt x="4" y="212"/>
                  <a:pt x="0" y="4"/>
                  <a:pt x="52" y="6"/>
                </a:cubicBezTo>
                <a:cubicBezTo>
                  <a:pt x="106" y="4"/>
                  <a:pt x="58" y="266"/>
                  <a:pt x="108" y="266"/>
                </a:cubicBezTo>
                <a:cubicBezTo>
                  <a:pt x="158" y="266"/>
                  <a:pt x="126" y="0"/>
                  <a:pt x="174" y="0"/>
                </a:cubicBezTo>
                <a:cubicBezTo>
                  <a:pt x="222" y="0"/>
                  <a:pt x="184" y="266"/>
                  <a:pt x="228" y="264"/>
                </a:cubicBezTo>
                <a:cubicBezTo>
                  <a:pt x="272" y="262"/>
                  <a:pt x="244" y="8"/>
                  <a:pt x="288" y="8"/>
                </a:cubicBezTo>
                <a:cubicBezTo>
                  <a:pt x="332" y="8"/>
                  <a:pt x="304" y="266"/>
                  <a:pt x="354" y="266"/>
                </a:cubicBezTo>
                <a:cubicBezTo>
                  <a:pt x="404" y="266"/>
                  <a:pt x="336" y="8"/>
                  <a:pt x="402" y="8"/>
                </a:cubicBezTo>
                <a:cubicBezTo>
                  <a:pt x="468" y="8"/>
                  <a:pt x="416" y="266"/>
                  <a:pt x="464" y="264"/>
                </a:cubicBezTo>
                <a:cubicBezTo>
                  <a:pt x="512" y="262"/>
                  <a:pt x="450" y="4"/>
                  <a:pt x="506" y="6"/>
                </a:cubicBezTo>
                <a:cubicBezTo>
                  <a:pt x="562" y="8"/>
                  <a:pt x="546" y="192"/>
                  <a:pt x="556" y="26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6346" name="Freeform 68"/>
          <p:cNvSpPr>
            <a:spLocks/>
          </p:cNvSpPr>
          <p:nvPr/>
        </p:nvSpPr>
        <p:spPr bwMode="auto">
          <a:xfrm>
            <a:off x="2755900" y="6069013"/>
            <a:ext cx="989013" cy="185737"/>
          </a:xfrm>
          <a:custGeom>
            <a:avLst/>
            <a:gdLst>
              <a:gd name="T0" fmla="*/ 2147483647 w 623"/>
              <a:gd name="T1" fmla="*/ 2147483647 h 117"/>
              <a:gd name="T2" fmla="*/ 2147483647 w 623"/>
              <a:gd name="T3" fmla="*/ 2147483647 h 117"/>
              <a:gd name="T4" fmla="*/ 2147483647 w 623"/>
              <a:gd name="T5" fmla="*/ 2147483647 h 117"/>
              <a:gd name="T6" fmla="*/ 2147483647 w 623"/>
              <a:gd name="T7" fmla="*/ 0 h 117"/>
              <a:gd name="T8" fmla="*/ 2147483647 w 623"/>
              <a:gd name="T9" fmla="*/ 2147483647 h 117"/>
              <a:gd name="T10" fmla="*/ 2147483647 w 623"/>
              <a:gd name="T11" fmla="*/ 2147483647 h 1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23"/>
              <a:gd name="T19" fmla="*/ 0 h 117"/>
              <a:gd name="T20" fmla="*/ 623 w 623"/>
              <a:gd name="T21" fmla="*/ 117 h 1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23" h="117">
                <a:moveTo>
                  <a:pt x="20" y="113"/>
                </a:moveTo>
                <a:cubicBezTo>
                  <a:pt x="44" y="68"/>
                  <a:pt x="0" y="1"/>
                  <a:pt x="114" y="2"/>
                </a:cubicBezTo>
                <a:cubicBezTo>
                  <a:pt x="233" y="1"/>
                  <a:pt x="144" y="114"/>
                  <a:pt x="256" y="114"/>
                </a:cubicBezTo>
                <a:cubicBezTo>
                  <a:pt x="368" y="114"/>
                  <a:pt x="288" y="0"/>
                  <a:pt x="394" y="0"/>
                </a:cubicBezTo>
                <a:cubicBezTo>
                  <a:pt x="500" y="0"/>
                  <a:pt x="421" y="117"/>
                  <a:pt x="522" y="116"/>
                </a:cubicBezTo>
                <a:cubicBezTo>
                  <a:pt x="623" y="115"/>
                  <a:pt x="570" y="64"/>
                  <a:pt x="616" y="1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6347" name="Text Box 69"/>
          <p:cNvSpPr txBox="1">
            <a:spLocks noChangeArrowheads="1"/>
          </p:cNvSpPr>
          <p:nvPr/>
        </p:nvSpPr>
        <p:spPr bwMode="auto">
          <a:xfrm>
            <a:off x="442913" y="5703888"/>
            <a:ext cx="11795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FDM cable</a:t>
            </a:r>
          </a:p>
        </p:txBody>
      </p:sp>
    </p:spTree>
    <p:extLst>
      <p:ext uri="{BB962C8B-B14F-4D97-AF65-F5344CB8AC3E}">
        <p14:creationId xmlns:p14="http://schemas.microsoft.com/office/powerpoint/2010/main" val="35149885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E5E89F3-44BA-3D42-8692-E6DA4FF0440D}" type="slidenum">
              <a:rPr lang="en-US" sz="1200" i="0" smtClean="0">
                <a:latin typeface="Calibri"/>
                <a:cs typeface="Calibri"/>
              </a:rPr>
              <a:pPr/>
              <a:t>64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788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ea typeface="ＭＳ Ｐゴシック" charset="0"/>
                <a:cs typeface="ＭＳ Ｐゴシック" charset="0"/>
              </a:rPr>
              <a:t> MAC protocols</a:t>
            </a:r>
          </a:p>
        </p:txBody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channel partitioning MAC protocols: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ea typeface="ＭＳ Ｐゴシック" charset="0"/>
              </a:rPr>
              <a:t>share channel </a:t>
            </a:r>
            <a:r>
              <a:rPr lang="en-US" i="1" dirty="0">
                <a:ea typeface="ＭＳ Ｐゴシック" charset="0"/>
              </a:rPr>
              <a:t>efficiently</a:t>
            </a:r>
            <a:r>
              <a:rPr lang="en-US" dirty="0">
                <a:ea typeface="ＭＳ Ｐゴシック" charset="0"/>
              </a:rPr>
              <a:t> and </a:t>
            </a:r>
            <a:r>
              <a:rPr lang="en-US" i="1" dirty="0">
                <a:ea typeface="ＭＳ Ｐゴシック" charset="0"/>
              </a:rPr>
              <a:t>fairly</a:t>
            </a:r>
            <a:r>
              <a:rPr lang="en-US" dirty="0">
                <a:ea typeface="ＭＳ Ｐゴシック" charset="0"/>
              </a:rPr>
              <a:t> at high load</a:t>
            </a:r>
          </a:p>
          <a:p>
            <a:pPr lvl="1"/>
            <a:r>
              <a:rPr lang="en-US" dirty="0">
                <a:ea typeface="ＭＳ Ｐゴシック" charset="0"/>
              </a:rPr>
              <a:t>inefficient at low load: delay in channel access, 1/N bandwidth allocated even if only 1 active node! 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random access MAC protocols: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ea typeface="ＭＳ Ｐゴシック" charset="0"/>
              </a:rPr>
              <a:t>efficient at low load: single node can fully utilize channel</a:t>
            </a:r>
          </a:p>
          <a:p>
            <a:pPr lvl="1"/>
            <a:r>
              <a:rPr lang="en-US" dirty="0">
                <a:ea typeface="ＭＳ Ｐゴシック" charset="0"/>
              </a:rPr>
              <a:t>high load: collision overhead</a:t>
            </a:r>
          </a:p>
          <a:p>
            <a:pPr>
              <a:buFont typeface="ZapfDingbats" charset="0"/>
              <a:buNone/>
            </a:pP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protocols: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>
              <a:buFont typeface="ZapfDingbats" charset="0"/>
              <a:buNone/>
            </a:pPr>
            <a:r>
              <a:rPr lang="en-US" dirty="0">
                <a:ea typeface="ＭＳ Ｐゴシック" charset="0"/>
              </a:rPr>
              <a:t>look for best of both worlds!</a:t>
            </a:r>
          </a:p>
        </p:txBody>
      </p:sp>
    </p:spTree>
    <p:extLst>
      <p:ext uri="{BB962C8B-B14F-4D97-AF65-F5344CB8AC3E}">
        <p14:creationId xmlns:p14="http://schemas.microsoft.com/office/powerpoint/2010/main" val="1859832582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8741F89-0A70-374A-A7E6-8B02489268CE}" type="slidenum">
              <a:rPr lang="en-US" sz="1200" i="0" smtClean="0">
                <a:latin typeface="Calibri"/>
                <a:cs typeface="Calibri"/>
              </a:rPr>
              <a:pPr/>
              <a:t>65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809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ea typeface="ＭＳ Ｐゴシック" charset="0"/>
                <a:cs typeface="ＭＳ Ｐゴシック" charset="0"/>
              </a:rPr>
              <a:t> MAC protocols</a:t>
            </a:r>
          </a:p>
        </p:txBody>
      </p:sp>
      <p:sp>
        <p:nvSpPr>
          <p:cNvPr id="809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0563" y="1485900"/>
            <a:ext cx="3460750" cy="4648200"/>
          </a:xfrm>
        </p:spPr>
        <p:txBody>
          <a:bodyPr>
            <a:normAutofit/>
          </a:bodyPr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Polling:</a:t>
            </a:r>
            <a:r>
              <a:rPr lang="en-US" sz="2400" b="1" dirty="0">
                <a:ea typeface="ＭＳ Ｐゴシック" charset="0"/>
                <a:cs typeface="ＭＳ Ｐゴシック" charset="0"/>
              </a:rPr>
              <a:t> 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Primary node 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invites</a:t>
            </a:r>
            <a:r>
              <a:rPr lang="ja-JP" altLang="en-US" sz="2400"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subordinates nodes to transmit in turn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typically used with </a:t>
            </a:r>
            <a:r>
              <a:rPr lang="en-GB" altLang="ja-JP" sz="2400" dirty="0">
                <a:ea typeface="ＭＳ Ｐゴシック" charset="0"/>
                <a:cs typeface="ＭＳ Ｐゴシック" charset="0"/>
              </a:rPr>
              <a:t>simpler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subordinate devices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concerns:</a:t>
            </a:r>
          </a:p>
          <a:p>
            <a:pPr lvl="1"/>
            <a:r>
              <a:rPr lang="en-US" sz="2000" dirty="0">
                <a:ea typeface="ＭＳ Ｐゴシック" charset="0"/>
              </a:rPr>
              <a:t>polling overhead </a:t>
            </a:r>
          </a:p>
          <a:p>
            <a:pPr lvl="1"/>
            <a:r>
              <a:rPr lang="en-US" sz="2000" dirty="0">
                <a:ea typeface="ＭＳ Ｐゴシック" charset="0"/>
              </a:rPr>
              <a:t>latency</a:t>
            </a:r>
          </a:p>
          <a:p>
            <a:pPr lvl="1"/>
            <a:r>
              <a:rPr lang="en-US" sz="2000" dirty="0">
                <a:ea typeface="ＭＳ Ｐゴシック" charset="0"/>
              </a:rPr>
              <a:t>single point of failure (primary)</a:t>
            </a:r>
            <a:endParaRPr lang="en-US" dirty="0">
              <a:ea typeface="ＭＳ Ｐゴシック" charset="0"/>
            </a:endParaRPr>
          </a:p>
        </p:txBody>
      </p:sp>
      <p:graphicFrame>
        <p:nvGraphicFramePr>
          <p:cNvPr id="80898" name="Object 2"/>
          <p:cNvGraphicFramePr>
            <a:graphicFrameLocks noChangeAspect="1"/>
          </p:cNvGraphicFramePr>
          <p:nvPr/>
        </p:nvGraphicFramePr>
        <p:xfrm>
          <a:off x="5426075" y="2446338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933" name="Clip" r:id="rId5" imgW="1305000" imgH="1085760" progId="MS_ClipArt_Gallery.2">
                  <p:embed/>
                </p:oleObj>
              </mc:Choice>
              <mc:Fallback>
                <p:oleObj name="Clip" r:id="rId5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6075" y="2446338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7" name="Line 24"/>
          <p:cNvSpPr>
            <a:spLocks noChangeShapeType="1"/>
          </p:cNvSpPr>
          <p:nvPr/>
        </p:nvSpPr>
        <p:spPr bwMode="auto">
          <a:xfrm flipH="1">
            <a:off x="5286375" y="2717800"/>
            <a:ext cx="927100" cy="177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80908" name="Line 25"/>
          <p:cNvSpPr>
            <a:spLocks noChangeShapeType="1"/>
          </p:cNvSpPr>
          <p:nvPr/>
        </p:nvSpPr>
        <p:spPr bwMode="auto">
          <a:xfrm>
            <a:off x="5927725" y="2768600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80909" name="Line 31"/>
          <p:cNvSpPr>
            <a:spLocks noChangeShapeType="1"/>
          </p:cNvSpPr>
          <p:nvPr/>
        </p:nvSpPr>
        <p:spPr bwMode="auto">
          <a:xfrm>
            <a:off x="6076950" y="2982913"/>
            <a:ext cx="858838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80899" name="Object 3"/>
          <p:cNvGraphicFramePr>
            <a:graphicFrameLocks noChangeAspect="1"/>
          </p:cNvGraphicFramePr>
          <p:nvPr/>
        </p:nvGraphicFramePr>
        <p:xfrm>
          <a:off x="6835775" y="2679700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934"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775" y="2679700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0" name="Object 4"/>
          <p:cNvGraphicFramePr>
            <a:graphicFrameLocks noChangeAspect="1"/>
          </p:cNvGraphicFramePr>
          <p:nvPr/>
        </p:nvGraphicFramePr>
        <p:xfrm>
          <a:off x="5154613" y="2974975"/>
          <a:ext cx="522287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935"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4613" y="2974975"/>
                        <a:ext cx="522287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10" name="Line 35"/>
          <p:cNvSpPr>
            <a:spLocks noChangeShapeType="1"/>
          </p:cNvSpPr>
          <p:nvPr/>
        </p:nvSpPr>
        <p:spPr bwMode="auto">
          <a:xfrm>
            <a:off x="5656263" y="3297238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80901" name="Object 5"/>
          <p:cNvGraphicFramePr>
            <a:graphicFrameLocks noChangeAspect="1"/>
          </p:cNvGraphicFramePr>
          <p:nvPr/>
        </p:nvGraphicFramePr>
        <p:xfrm>
          <a:off x="4883150" y="3503613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936"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3150" y="3503613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11" name="Line 37"/>
          <p:cNvSpPr>
            <a:spLocks noChangeShapeType="1"/>
          </p:cNvSpPr>
          <p:nvPr/>
        </p:nvSpPr>
        <p:spPr bwMode="auto">
          <a:xfrm>
            <a:off x="5384800" y="3825875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80902" name="Object 6"/>
          <p:cNvGraphicFramePr>
            <a:graphicFrameLocks noChangeAspect="1"/>
          </p:cNvGraphicFramePr>
          <p:nvPr/>
        </p:nvGraphicFramePr>
        <p:xfrm>
          <a:off x="4611688" y="4032250"/>
          <a:ext cx="522287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937" name="Clip" r:id="rId10" imgW="1305000" imgH="1085760" progId="MS_ClipArt_Gallery.2">
                  <p:embed/>
                </p:oleObj>
              </mc:Choice>
              <mc:Fallback>
                <p:oleObj name="Clip" r:id="rId10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1688" y="4032250"/>
                        <a:ext cx="522287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12" name="Line 39"/>
          <p:cNvSpPr>
            <a:spLocks noChangeShapeType="1"/>
          </p:cNvSpPr>
          <p:nvPr/>
        </p:nvSpPr>
        <p:spPr bwMode="auto">
          <a:xfrm>
            <a:off x="5113338" y="4354513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80913" name="Text Box 40"/>
          <p:cNvSpPr txBox="1">
            <a:spLocks noChangeArrowheads="1"/>
          </p:cNvSpPr>
          <p:nvPr/>
        </p:nvSpPr>
        <p:spPr bwMode="auto">
          <a:xfrm>
            <a:off x="6616700" y="3141663"/>
            <a:ext cx="9184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</a:rPr>
              <a:t>primary</a:t>
            </a:r>
          </a:p>
        </p:txBody>
      </p:sp>
      <p:sp>
        <p:nvSpPr>
          <p:cNvPr id="80914" name="Text Box 41"/>
          <p:cNvSpPr txBox="1">
            <a:spLocks noChangeArrowheads="1"/>
          </p:cNvSpPr>
          <p:nvPr/>
        </p:nvSpPr>
        <p:spPr bwMode="auto">
          <a:xfrm>
            <a:off x="4379913" y="4711700"/>
            <a:ext cx="1572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/>
              <a:t>subordinates</a:t>
            </a:r>
            <a:endParaRPr lang="en-US" sz="1800" i="0" dirty="0">
              <a:latin typeface="Calibri"/>
            </a:endParaRP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6823075" y="2641600"/>
            <a:ext cx="560388" cy="336550"/>
            <a:chOff x="4212" y="2867"/>
            <a:chExt cx="353" cy="212"/>
          </a:xfrm>
        </p:grpSpPr>
        <p:sp>
          <p:nvSpPr>
            <p:cNvPr id="80922" name="Rectangle 42"/>
            <p:cNvSpPr>
              <a:spLocks noChangeArrowheads="1"/>
            </p:cNvSpPr>
            <p:nvPr/>
          </p:nvSpPr>
          <p:spPr bwMode="auto">
            <a:xfrm>
              <a:off x="4212" y="2916"/>
              <a:ext cx="353" cy="137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0923" name="Text Box 43"/>
            <p:cNvSpPr txBox="1">
              <a:spLocks noChangeArrowheads="1"/>
            </p:cNvSpPr>
            <p:nvPr/>
          </p:nvSpPr>
          <p:spPr bwMode="auto">
            <a:xfrm>
              <a:off x="4227" y="2867"/>
              <a:ext cx="32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solidFill>
                    <a:schemeClr val="bg1"/>
                  </a:solidFill>
                  <a:latin typeface="Calibri"/>
                </a:rPr>
                <a:t>poll</a:t>
              </a:r>
            </a:p>
          </p:txBody>
        </p:sp>
      </p:grp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4872038" y="3563944"/>
            <a:ext cx="595312" cy="338138"/>
            <a:chOff x="4415" y="2367"/>
            <a:chExt cx="375" cy="213"/>
          </a:xfrm>
        </p:grpSpPr>
        <p:sp>
          <p:nvSpPr>
            <p:cNvPr id="80920" name="Rectangle 46"/>
            <p:cNvSpPr>
              <a:spLocks noChangeArrowheads="1"/>
            </p:cNvSpPr>
            <p:nvPr/>
          </p:nvSpPr>
          <p:spPr bwMode="auto">
            <a:xfrm>
              <a:off x="4437" y="2400"/>
              <a:ext cx="353" cy="13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0921" name="Text Box 47"/>
            <p:cNvSpPr txBox="1">
              <a:spLocks noChangeArrowheads="1"/>
            </p:cNvSpPr>
            <p:nvPr/>
          </p:nvSpPr>
          <p:spPr bwMode="auto">
            <a:xfrm>
              <a:off x="4415" y="2367"/>
              <a:ext cx="35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solidFill>
                    <a:schemeClr val="bg1"/>
                  </a:solidFill>
                  <a:latin typeface="Calibri"/>
                </a:rPr>
                <a:t>data</a:t>
              </a:r>
            </a:p>
          </p:txBody>
        </p:sp>
      </p:grp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5378450" y="2446344"/>
            <a:ext cx="595313" cy="338138"/>
            <a:chOff x="4415" y="2367"/>
            <a:chExt cx="375" cy="213"/>
          </a:xfrm>
        </p:grpSpPr>
        <p:sp>
          <p:nvSpPr>
            <p:cNvPr id="80918" name="Rectangle 50"/>
            <p:cNvSpPr>
              <a:spLocks noChangeArrowheads="1"/>
            </p:cNvSpPr>
            <p:nvPr/>
          </p:nvSpPr>
          <p:spPr bwMode="auto">
            <a:xfrm>
              <a:off x="4437" y="2400"/>
              <a:ext cx="353" cy="13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0919" name="Text Box 51"/>
            <p:cNvSpPr txBox="1">
              <a:spLocks noChangeArrowheads="1"/>
            </p:cNvSpPr>
            <p:nvPr/>
          </p:nvSpPr>
          <p:spPr bwMode="auto">
            <a:xfrm>
              <a:off x="4415" y="2367"/>
              <a:ext cx="35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solidFill>
                    <a:schemeClr val="bg1"/>
                  </a:solidFill>
                  <a:latin typeface="Calibri"/>
                </a:rPr>
                <a:t>data</a:t>
              </a: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90168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09254 -1.85185E-6 L -0.07882 -0.03495 L -0.1526 -0.03495 " pathEditMode="relative" ptsTypes="AA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40741E-7 L 0.07119 -0.00162 L 0.0599 0.03171 L 0.15122 0.03009 " pathEditMode="relative" ptsTypes="A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85185E-6 L -0.08872 -1.85185E-6 L -0.14375 0.14167 L -0.21753 0.14167 " pathEditMode="relative" ptsTypes="AA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6.2963E-6 L 0.07135 -0.00161 L 0.11754 -0.13171 L 0.21129 -0.13333 " pathEditMode="relative" ptsTypes="AA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11184E5-CEB6-C643-843D-6F8E7D0D55F3}" type="slidenum">
              <a:rPr lang="en-US" sz="1200" i="0" smtClean="0">
                <a:latin typeface="Calibri"/>
                <a:cs typeface="Calibri"/>
              </a:rPr>
              <a:pPr/>
              <a:t>66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829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ea typeface="ＭＳ Ｐゴシック" charset="0"/>
                <a:cs typeface="ＭＳ Ｐゴシック" charset="0"/>
              </a:rPr>
              <a:t> MAC protocols</a:t>
            </a:r>
          </a:p>
        </p:txBody>
      </p:sp>
      <p:sp>
        <p:nvSpPr>
          <p:cNvPr id="82953" name="Rectangle 4"/>
          <p:cNvSpPr>
            <a:spLocks noChangeArrowheads="1"/>
          </p:cNvSpPr>
          <p:nvPr/>
        </p:nvSpPr>
        <p:spPr bwMode="auto">
          <a:xfrm>
            <a:off x="600074" y="1376363"/>
            <a:ext cx="42386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2400" i="0" dirty="0">
                <a:solidFill>
                  <a:srgbClr val="FF0000"/>
                </a:solidFill>
                <a:latin typeface="Calibri"/>
              </a:rPr>
              <a:t>Token passing:</a:t>
            </a:r>
            <a:endParaRPr lang="en-US" sz="2800" b="1" i="0" dirty="0">
              <a:latin typeface="Calibri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400" i="0" dirty="0">
                <a:latin typeface="Calibri"/>
              </a:rPr>
              <a:t>control </a:t>
            </a:r>
            <a:r>
              <a:rPr lang="en-US" sz="2400" b="1" i="0" dirty="0">
                <a:latin typeface="Calibri"/>
              </a:rPr>
              <a:t>token </a:t>
            </a:r>
            <a:r>
              <a:rPr lang="en-US" sz="2400" i="0" dirty="0">
                <a:latin typeface="Calibri"/>
              </a:rPr>
              <a:t>passed from one node to next sequentially.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400" i="0" dirty="0">
                <a:latin typeface="Calibri"/>
              </a:rPr>
              <a:t>token message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400" i="0" dirty="0">
                <a:latin typeface="Calibri"/>
              </a:rPr>
              <a:t>concerns: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charset="0"/>
              <a:buChar char="m"/>
            </a:pPr>
            <a:r>
              <a:rPr lang="en-US" sz="2000" i="0" dirty="0">
                <a:latin typeface="Calibri"/>
              </a:rPr>
              <a:t>token overhead 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charset="0"/>
              <a:buChar char="m"/>
            </a:pPr>
            <a:r>
              <a:rPr lang="en-US" sz="2000" i="0" dirty="0">
                <a:latin typeface="Calibri"/>
              </a:rPr>
              <a:t>latency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charset="0"/>
              <a:buChar char="m"/>
            </a:pPr>
            <a:r>
              <a:rPr lang="en-US" sz="2000" i="0" dirty="0">
                <a:latin typeface="Calibri"/>
              </a:rPr>
              <a:t>single point of failure (token)</a:t>
            </a:r>
          </a:p>
          <a:p>
            <a:pPr marL="2857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charset="0"/>
              <a:buChar char="m"/>
            </a:pPr>
            <a:r>
              <a:rPr lang="en-US" sz="2000" dirty="0">
                <a:latin typeface="Calibri"/>
              </a:rPr>
              <a:t>concerns fixed in part by a slotted ring (many simultaneous </a:t>
            </a:r>
            <a:r>
              <a:rPr lang="en-US" sz="2000" i="1" dirty="0">
                <a:latin typeface="Calibri"/>
              </a:rPr>
              <a:t>tokens)</a:t>
            </a:r>
            <a:r>
              <a:rPr lang="en-US" sz="2000" dirty="0">
                <a:latin typeface="Calibri"/>
              </a:rPr>
              <a:t>  </a:t>
            </a:r>
            <a:endParaRPr lang="en-US" sz="2000" i="0" dirty="0">
              <a:latin typeface="Calibri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2800" i="0" dirty="0">
                <a:latin typeface="Calibri"/>
              </a:rPr>
              <a:t> </a:t>
            </a:r>
          </a:p>
        </p:txBody>
      </p:sp>
      <p:graphicFrame>
        <p:nvGraphicFramePr>
          <p:cNvPr id="82946" name="Object 2"/>
          <p:cNvGraphicFramePr>
            <a:graphicFrameLocks noChangeAspect="1"/>
          </p:cNvGraphicFramePr>
          <p:nvPr/>
        </p:nvGraphicFramePr>
        <p:xfrm>
          <a:off x="6057900" y="2106613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866" name="Clip" r:id="rId5" imgW="1305000" imgH="1085760" progId="MS_ClipArt_Gallery.2">
                  <p:embed/>
                </p:oleObj>
              </mc:Choice>
              <mc:Fallback>
                <p:oleObj name="Clip" r:id="rId5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900" y="2106613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54" name="Oval 8"/>
          <p:cNvSpPr>
            <a:spLocks noChangeArrowheads="1"/>
          </p:cNvSpPr>
          <p:nvPr/>
        </p:nvSpPr>
        <p:spPr bwMode="auto">
          <a:xfrm>
            <a:off x="5360988" y="2617788"/>
            <a:ext cx="2046287" cy="277812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82947" name="Object 3"/>
          <p:cNvGraphicFramePr>
            <a:graphicFrameLocks noChangeAspect="1"/>
          </p:cNvGraphicFramePr>
          <p:nvPr/>
        </p:nvGraphicFramePr>
        <p:xfrm>
          <a:off x="6175375" y="5527675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867"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5375" y="5527675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8" name="Object 4"/>
          <p:cNvGraphicFramePr>
            <a:graphicFrameLocks noChangeAspect="1"/>
          </p:cNvGraphicFramePr>
          <p:nvPr/>
        </p:nvGraphicFramePr>
        <p:xfrm>
          <a:off x="4714875" y="3724275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868"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5" y="3724275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9" name="Object 5"/>
          <p:cNvGraphicFramePr>
            <a:graphicFrameLocks noChangeAspect="1"/>
          </p:cNvGraphicFramePr>
          <p:nvPr/>
        </p:nvGraphicFramePr>
        <p:xfrm>
          <a:off x="7551738" y="3681413"/>
          <a:ext cx="522287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869"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1738" y="3681413"/>
                        <a:ext cx="522287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2780" name="Rectangle 12"/>
          <p:cNvSpPr>
            <a:spLocks noChangeArrowheads="1"/>
          </p:cNvSpPr>
          <p:nvPr/>
        </p:nvSpPr>
        <p:spPr bwMode="auto">
          <a:xfrm>
            <a:off x="6205538" y="1725613"/>
            <a:ext cx="274637" cy="320675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0" dirty="0">
                <a:solidFill>
                  <a:schemeClr val="bg1"/>
                </a:solidFill>
                <a:latin typeface="Calibri"/>
              </a:rPr>
              <a:t>T</a:t>
            </a:r>
          </a:p>
        </p:txBody>
      </p:sp>
      <p:sp>
        <p:nvSpPr>
          <p:cNvPr id="672783" name="Rectangle 15"/>
          <p:cNvSpPr>
            <a:spLocks noChangeArrowheads="1"/>
          </p:cNvSpPr>
          <p:nvPr/>
        </p:nvSpPr>
        <p:spPr bwMode="auto">
          <a:xfrm>
            <a:off x="5949950" y="6008688"/>
            <a:ext cx="811213" cy="3206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0" dirty="0">
                <a:solidFill>
                  <a:schemeClr val="bg1"/>
                </a:solidFill>
                <a:latin typeface="Calibri"/>
              </a:rPr>
              <a:t>data</a:t>
            </a:r>
          </a:p>
        </p:txBody>
      </p:sp>
      <p:sp>
        <p:nvSpPr>
          <p:cNvPr id="672784" name="Text Box 16"/>
          <p:cNvSpPr txBox="1">
            <a:spLocks noChangeArrowheads="1"/>
          </p:cNvSpPr>
          <p:nvPr/>
        </p:nvSpPr>
        <p:spPr bwMode="auto">
          <a:xfrm>
            <a:off x="4341813" y="3084513"/>
            <a:ext cx="9791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(nothing</a:t>
            </a:r>
          </a:p>
          <a:p>
            <a:r>
              <a:rPr lang="en-US" sz="1800" i="0" dirty="0">
                <a:latin typeface="Calibri"/>
              </a:rPr>
              <a:t>to send)</a:t>
            </a:r>
          </a:p>
        </p:txBody>
      </p:sp>
      <p:sp>
        <p:nvSpPr>
          <p:cNvPr id="672785" name="Rectangle 17"/>
          <p:cNvSpPr>
            <a:spLocks noChangeArrowheads="1"/>
          </p:cNvSpPr>
          <p:nvPr/>
        </p:nvSpPr>
        <p:spPr bwMode="auto">
          <a:xfrm>
            <a:off x="4838700" y="3743325"/>
            <a:ext cx="274638" cy="320675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0" dirty="0">
                <a:solidFill>
                  <a:schemeClr val="bg1"/>
                </a:solidFill>
                <a:latin typeface="Calibri"/>
              </a:rPr>
              <a:t>T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59507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3657 C 0.00694 0.06435 0.00121 0.09282 0.00139 0.10509 C 0.00156 0.11736 0.00659 0.10694 0.00017 0.10995 C -0.00625 0.11296 -0.02361 0.11273 -0.03733 0.12338 C -0.05105 0.13403 -0.06945 0.14444 -0.0823 0.17338 C -0.09514 0.20231 -0.1033 0.27847 -0.11476 0.29676 C -0.12622 0.31505 -0.14341 0.28611 -0.15105 0.28333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6727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0.01354 -0.0044 0.02708 -0.0088 0.03506 0.00671 C 0.04305 0.02222 0.04236 0.06875 0.04756 0.09328 C 0.05277 0.11782 0.05538 0.13402 0.06631 0.15347 C 0.07725 0.17291 0.09982 0.19861 0.11371 0.20995 C 0.1276 0.22129 0.1434 0.20926 0.15 0.22176 C 0.15659 0.23426 0.1552 0.25949 0.15381 0.28495 " pathEditMode="relative" ptsTypes="aaaaaaA">
                                      <p:cBhvr>
                                        <p:cTn id="19" dur="2000" fill="hold"/>
                                        <p:tgtEl>
                                          <p:spTgt spid="6727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75 -0.02431 C 0.01319 -0.0581 0.00763 -0.09167 0.01371 -0.10926 C 0.01979 -0.12685 0.04114 -0.11273 0.05503 -0.1294 C 0.06892 -0.14607 0.0875 -0.1794 0.09756 -0.20926 C 0.10763 -0.23912 0.11371 -0.27824 0.1151 -0.30926 C 0.11649 -0.34028 0.11371 -0.36783 0.10625 -0.39607 C 0.09878 -0.42431 0.08454 -0.45949 0.06996 -0.4794 C 0.05538 -0.49931 0.03142 -0.50996 0.01875 -0.51598 C 0.00607 -0.52199 0.0052 -0.51875 -0.00625 -0.51598 C -0.01771 -0.5132 -0.03698 -0.51135 -0.05 -0.49931 C -0.06303 -0.48727 -0.07605 -0.46343 -0.0849 -0.44422 C -0.09375 -0.425 -0.10018 -0.4044 -0.10365 -0.38426 C -0.10712 -0.36412 -0.10556 -0.34375 -0.10625 -0.32269 C -0.10695 -0.30162 -0.11025 -0.27801 -0.10747 -0.25764 C -0.10469 -0.23727 -0.09705 -0.21852 -0.08994 -0.20093 C -0.08282 -0.18334 -0.07553 -0.1669 -0.06494 -0.15255 C -0.05434 -0.1382 -0.03768 -0.12107 -0.02622 -0.11435 C -0.01476 -0.10764 -0.00174 -0.11806 0.00381 -0.11273 C 0.00937 -0.10741 0.00677 -0.09931 0.00746 -0.08264 C 0.00816 -0.06598 0.00781 -0.03935 0.00746 -0.01273 " pathEditMode="relative" rAng="0" ptsTypes="aaaaaaaaaaaaaaaaaaaA">
                                      <p:cBhvr>
                                        <p:cTn id="23" dur="2000" fill="hold"/>
                                        <p:tgtEl>
                                          <p:spTgt spid="6727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-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80" grpId="0" animBg="1"/>
      <p:bldP spid="672780" grpId="1" animBg="1"/>
      <p:bldP spid="672783" grpId="0" animBg="1"/>
      <p:bldP spid="672783" grpId="1" animBg="1"/>
      <p:bldP spid="672784" grpId="0"/>
      <p:bldP spid="672785" grpId="0" animBg="1"/>
      <p:bldP spid="672785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</a:t>
            </a: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091406" y="2382777"/>
            <a:ext cx="6084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313656" y="2155764"/>
            <a:ext cx="479425" cy="23018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272506" y="2155764"/>
            <a:ext cx="479425" cy="2301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747168" y="2155764"/>
            <a:ext cx="479425" cy="2301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1315243" y="2043052"/>
            <a:ext cx="0" cy="338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>
            <a:off x="4180681" y="2046227"/>
            <a:ext cx="0" cy="338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1413668" y="2127189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1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2359818" y="2112902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3</a:t>
            </a: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2824956" y="2119252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4</a:t>
            </a:r>
          </a:p>
        </p:txBody>
      </p:sp>
      <p:sp>
        <p:nvSpPr>
          <p:cNvPr id="13" name="Rectangle 26"/>
          <p:cNvSpPr>
            <a:spLocks noChangeArrowheads="1"/>
          </p:cNvSpPr>
          <p:nvPr/>
        </p:nvSpPr>
        <p:spPr bwMode="auto">
          <a:xfrm>
            <a:off x="4171156" y="2151002"/>
            <a:ext cx="479425" cy="23018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4" name="Rectangle 27"/>
          <p:cNvSpPr>
            <a:spLocks noChangeArrowheads="1"/>
          </p:cNvSpPr>
          <p:nvPr/>
        </p:nvSpPr>
        <p:spPr bwMode="auto">
          <a:xfrm>
            <a:off x="5130006" y="2151002"/>
            <a:ext cx="479425" cy="23018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5604668" y="2151002"/>
            <a:ext cx="479425" cy="2301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6" name="Line 29"/>
          <p:cNvSpPr>
            <a:spLocks noChangeShapeType="1"/>
          </p:cNvSpPr>
          <p:nvPr/>
        </p:nvSpPr>
        <p:spPr bwMode="auto">
          <a:xfrm>
            <a:off x="4172743" y="2038289"/>
            <a:ext cx="0" cy="338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7" name="Text Box 30"/>
          <p:cNvSpPr txBox="1">
            <a:spLocks noChangeArrowheads="1"/>
          </p:cNvSpPr>
          <p:nvPr/>
        </p:nvSpPr>
        <p:spPr bwMode="auto">
          <a:xfrm>
            <a:off x="4271168" y="2122427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1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5217318" y="2108139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3</a:t>
            </a: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5682456" y="2114489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4</a:t>
            </a:r>
          </a:p>
        </p:txBody>
      </p:sp>
      <p:sp>
        <p:nvSpPr>
          <p:cNvPr id="20" name="Line 34"/>
          <p:cNvSpPr>
            <a:spLocks noChangeShapeType="1"/>
          </p:cNvSpPr>
          <p:nvPr/>
        </p:nvSpPr>
        <p:spPr bwMode="auto">
          <a:xfrm>
            <a:off x="1796256" y="21478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1" name="Line 35"/>
          <p:cNvSpPr>
            <a:spLocks noChangeShapeType="1"/>
          </p:cNvSpPr>
          <p:nvPr/>
        </p:nvSpPr>
        <p:spPr bwMode="auto">
          <a:xfrm>
            <a:off x="2272506" y="2152589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2" name="Line 36"/>
          <p:cNvSpPr>
            <a:spLocks noChangeShapeType="1"/>
          </p:cNvSpPr>
          <p:nvPr/>
        </p:nvSpPr>
        <p:spPr bwMode="auto">
          <a:xfrm>
            <a:off x="2748756" y="2152589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3" name="Line 37"/>
          <p:cNvSpPr>
            <a:spLocks noChangeShapeType="1"/>
          </p:cNvSpPr>
          <p:nvPr/>
        </p:nvSpPr>
        <p:spPr bwMode="auto">
          <a:xfrm>
            <a:off x="3225006" y="2152589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4" name="Line 38"/>
          <p:cNvSpPr>
            <a:spLocks noChangeShapeType="1"/>
          </p:cNvSpPr>
          <p:nvPr/>
        </p:nvSpPr>
        <p:spPr bwMode="auto">
          <a:xfrm>
            <a:off x="3706018" y="2143064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5" name="Line 39"/>
          <p:cNvSpPr>
            <a:spLocks noChangeShapeType="1"/>
          </p:cNvSpPr>
          <p:nvPr/>
        </p:nvSpPr>
        <p:spPr bwMode="auto">
          <a:xfrm>
            <a:off x="4653756" y="21478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6" name="Line 40"/>
          <p:cNvSpPr>
            <a:spLocks noChangeShapeType="1"/>
          </p:cNvSpPr>
          <p:nvPr/>
        </p:nvSpPr>
        <p:spPr bwMode="auto">
          <a:xfrm>
            <a:off x="5601493" y="2143064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7" name="Line 41"/>
          <p:cNvSpPr>
            <a:spLocks noChangeShapeType="1"/>
          </p:cNvSpPr>
          <p:nvPr/>
        </p:nvSpPr>
        <p:spPr bwMode="auto">
          <a:xfrm>
            <a:off x="6549231" y="2138302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8" name="Line 42"/>
          <p:cNvSpPr>
            <a:spLocks noChangeShapeType="1"/>
          </p:cNvSpPr>
          <p:nvPr/>
        </p:nvSpPr>
        <p:spPr bwMode="auto">
          <a:xfrm>
            <a:off x="6082506" y="21478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9" name="Line 43"/>
          <p:cNvSpPr>
            <a:spLocks noChangeShapeType="1"/>
          </p:cNvSpPr>
          <p:nvPr/>
        </p:nvSpPr>
        <p:spPr bwMode="auto">
          <a:xfrm>
            <a:off x="7030243" y="2052577"/>
            <a:ext cx="0" cy="338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0" name="Line 44"/>
          <p:cNvSpPr>
            <a:spLocks noChangeShapeType="1"/>
          </p:cNvSpPr>
          <p:nvPr/>
        </p:nvSpPr>
        <p:spPr bwMode="auto">
          <a:xfrm>
            <a:off x="5130006" y="21478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1" name="Text Box 45"/>
          <p:cNvSpPr txBox="1">
            <a:spLocks noChangeArrowheads="1"/>
          </p:cNvSpPr>
          <p:nvPr/>
        </p:nvSpPr>
        <p:spPr bwMode="auto">
          <a:xfrm>
            <a:off x="2359818" y="1528702"/>
            <a:ext cx="70914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i="0" dirty="0">
                <a:latin typeface="Calibri"/>
              </a:rPr>
              <a:t>slot</a:t>
            </a:r>
          </a:p>
          <a:p>
            <a:r>
              <a:rPr lang="en-US" sz="1600" i="0" dirty="0">
                <a:latin typeface="Calibri"/>
              </a:rPr>
              <a:t>frame</a:t>
            </a:r>
          </a:p>
        </p:txBody>
      </p:sp>
      <p:sp>
        <p:nvSpPr>
          <p:cNvPr id="32" name="Line 46"/>
          <p:cNvSpPr>
            <a:spLocks noChangeShapeType="1"/>
          </p:cNvSpPr>
          <p:nvPr/>
        </p:nvSpPr>
        <p:spPr bwMode="auto">
          <a:xfrm>
            <a:off x="3171031" y="1860489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3" name="Line 47"/>
          <p:cNvSpPr>
            <a:spLocks noChangeShapeType="1"/>
          </p:cNvSpPr>
          <p:nvPr/>
        </p:nvSpPr>
        <p:spPr bwMode="auto">
          <a:xfrm flipH="1">
            <a:off x="1326356" y="1855727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4" name="Line 48"/>
          <p:cNvSpPr>
            <a:spLocks noChangeShapeType="1"/>
          </p:cNvSpPr>
          <p:nvPr/>
        </p:nvSpPr>
        <p:spPr bwMode="auto">
          <a:xfrm>
            <a:off x="1305718" y="1768414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5" name="Line 49"/>
          <p:cNvSpPr>
            <a:spLocks noChangeShapeType="1"/>
          </p:cNvSpPr>
          <p:nvPr/>
        </p:nvSpPr>
        <p:spPr bwMode="auto">
          <a:xfrm>
            <a:off x="4164806" y="1725552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6" name="Line 7"/>
          <p:cNvSpPr>
            <a:spLocks noChangeShapeType="1"/>
          </p:cNvSpPr>
          <p:nvPr/>
        </p:nvSpPr>
        <p:spPr bwMode="auto">
          <a:xfrm>
            <a:off x="1104106" y="3549215"/>
            <a:ext cx="6084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1326356" y="3322202"/>
            <a:ext cx="479425" cy="2301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8" name="Rectangle 10"/>
          <p:cNvSpPr>
            <a:spLocks noChangeArrowheads="1"/>
          </p:cNvSpPr>
          <p:nvPr/>
        </p:nvSpPr>
        <p:spPr bwMode="auto">
          <a:xfrm>
            <a:off x="2285206" y="3322202"/>
            <a:ext cx="479425" cy="230188"/>
          </a:xfrm>
          <a:prstGeom prst="rect">
            <a:avLst/>
          </a:prstGeom>
          <a:solidFill>
            <a:srgbClr val="FF66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2759868" y="3322202"/>
            <a:ext cx="479425" cy="2301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1264278" y="3274577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1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2220674" y="3279340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3</a:t>
            </a: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2685812" y="3285690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4</a:t>
            </a:r>
          </a:p>
        </p:txBody>
      </p:sp>
      <p:sp>
        <p:nvSpPr>
          <p:cNvPr id="45" name="Rectangle 26"/>
          <p:cNvSpPr>
            <a:spLocks noChangeArrowheads="1"/>
          </p:cNvSpPr>
          <p:nvPr/>
        </p:nvSpPr>
        <p:spPr bwMode="auto">
          <a:xfrm>
            <a:off x="5615781" y="3322203"/>
            <a:ext cx="479425" cy="2301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9" name="Text Box 30"/>
          <p:cNvSpPr txBox="1">
            <a:spLocks noChangeArrowheads="1"/>
          </p:cNvSpPr>
          <p:nvPr/>
        </p:nvSpPr>
        <p:spPr bwMode="auto">
          <a:xfrm>
            <a:off x="5563949" y="3293628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1</a:t>
            </a:r>
          </a:p>
        </p:txBody>
      </p:sp>
      <p:sp>
        <p:nvSpPr>
          <p:cNvPr id="52" name="Line 34"/>
          <p:cNvSpPr>
            <a:spLocks noChangeShapeType="1"/>
          </p:cNvSpPr>
          <p:nvPr/>
        </p:nvSpPr>
        <p:spPr bwMode="auto">
          <a:xfrm>
            <a:off x="1808956" y="331426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3" name="Line 35"/>
          <p:cNvSpPr>
            <a:spLocks noChangeShapeType="1"/>
          </p:cNvSpPr>
          <p:nvPr/>
        </p:nvSpPr>
        <p:spPr bwMode="auto">
          <a:xfrm>
            <a:off x="2285206" y="33190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" name="Line 36"/>
          <p:cNvSpPr>
            <a:spLocks noChangeShapeType="1"/>
          </p:cNvSpPr>
          <p:nvPr/>
        </p:nvSpPr>
        <p:spPr bwMode="auto">
          <a:xfrm>
            <a:off x="2761456" y="33190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5" name="Line 37"/>
          <p:cNvSpPr>
            <a:spLocks noChangeShapeType="1"/>
          </p:cNvSpPr>
          <p:nvPr/>
        </p:nvSpPr>
        <p:spPr bwMode="auto">
          <a:xfrm>
            <a:off x="3237706" y="33190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6" name="Line 38"/>
          <p:cNvSpPr>
            <a:spLocks noChangeShapeType="1"/>
          </p:cNvSpPr>
          <p:nvPr/>
        </p:nvSpPr>
        <p:spPr bwMode="auto">
          <a:xfrm>
            <a:off x="3718718" y="3309502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7" name="Line 39"/>
          <p:cNvSpPr>
            <a:spLocks noChangeShapeType="1"/>
          </p:cNvSpPr>
          <p:nvPr/>
        </p:nvSpPr>
        <p:spPr bwMode="auto">
          <a:xfrm>
            <a:off x="4666456" y="331426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8" name="Line 40"/>
          <p:cNvSpPr>
            <a:spLocks noChangeShapeType="1"/>
          </p:cNvSpPr>
          <p:nvPr/>
        </p:nvSpPr>
        <p:spPr bwMode="auto">
          <a:xfrm>
            <a:off x="5614193" y="3309502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9" name="Line 41"/>
          <p:cNvSpPr>
            <a:spLocks noChangeShapeType="1"/>
          </p:cNvSpPr>
          <p:nvPr/>
        </p:nvSpPr>
        <p:spPr bwMode="auto">
          <a:xfrm>
            <a:off x="6561931" y="3304740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60" name="Line 42"/>
          <p:cNvSpPr>
            <a:spLocks noChangeShapeType="1"/>
          </p:cNvSpPr>
          <p:nvPr/>
        </p:nvSpPr>
        <p:spPr bwMode="auto">
          <a:xfrm>
            <a:off x="6095206" y="331426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62" name="Line 44"/>
          <p:cNvSpPr>
            <a:spLocks noChangeShapeType="1"/>
          </p:cNvSpPr>
          <p:nvPr/>
        </p:nvSpPr>
        <p:spPr bwMode="auto">
          <a:xfrm>
            <a:off x="5142706" y="331426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68" name="Line 41"/>
          <p:cNvSpPr>
            <a:spLocks noChangeShapeType="1"/>
          </p:cNvSpPr>
          <p:nvPr/>
        </p:nvSpPr>
        <p:spPr bwMode="auto">
          <a:xfrm>
            <a:off x="7030243" y="33190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69" name="Line 41"/>
          <p:cNvSpPr>
            <a:spLocks noChangeShapeType="1"/>
          </p:cNvSpPr>
          <p:nvPr/>
        </p:nvSpPr>
        <p:spPr bwMode="auto">
          <a:xfrm>
            <a:off x="1330467" y="331426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70" name="Rectangle 26"/>
          <p:cNvSpPr>
            <a:spLocks noChangeArrowheads="1"/>
          </p:cNvSpPr>
          <p:nvPr/>
        </p:nvSpPr>
        <p:spPr bwMode="auto">
          <a:xfrm>
            <a:off x="1808956" y="3317718"/>
            <a:ext cx="479425" cy="2301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71" name="Text Box 30"/>
          <p:cNvSpPr txBox="1">
            <a:spLocks noChangeArrowheads="1"/>
          </p:cNvSpPr>
          <p:nvPr/>
        </p:nvSpPr>
        <p:spPr bwMode="auto">
          <a:xfrm>
            <a:off x="1712448" y="3274577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1</a:t>
            </a:r>
          </a:p>
        </p:txBody>
      </p:sp>
      <p:sp>
        <p:nvSpPr>
          <p:cNvPr id="72" name="Rectangle 28"/>
          <p:cNvSpPr>
            <a:spLocks noChangeArrowheads="1"/>
          </p:cNvSpPr>
          <p:nvPr/>
        </p:nvSpPr>
        <p:spPr bwMode="auto">
          <a:xfrm>
            <a:off x="3247466" y="3317440"/>
            <a:ext cx="479425" cy="2301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73" name="Text Box 32"/>
          <p:cNvSpPr txBox="1">
            <a:spLocks noChangeArrowheads="1"/>
          </p:cNvSpPr>
          <p:nvPr/>
        </p:nvSpPr>
        <p:spPr bwMode="auto">
          <a:xfrm>
            <a:off x="3173410" y="3280927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4</a:t>
            </a:r>
          </a:p>
        </p:txBody>
      </p:sp>
      <p:sp>
        <p:nvSpPr>
          <p:cNvPr id="76" name="Line 38"/>
          <p:cNvSpPr>
            <a:spLocks noChangeShapeType="1"/>
          </p:cNvSpPr>
          <p:nvPr/>
        </p:nvSpPr>
        <p:spPr bwMode="auto">
          <a:xfrm>
            <a:off x="4160000" y="3309780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202521" y="3927238"/>
            <a:ext cx="78549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ATM = Asynchronous Transfer Mode – an ugly expression</a:t>
            </a:r>
          </a:p>
          <a:p>
            <a:r>
              <a:rPr lang="en-US" dirty="0"/>
              <a:t>think of it as ATDM – Asynchronous Time Division Multiplexing</a:t>
            </a:r>
          </a:p>
          <a:p>
            <a:endParaRPr lang="en-US" dirty="0"/>
          </a:p>
          <a:p>
            <a:r>
              <a:rPr lang="en-US" dirty="0"/>
              <a:t>That</a:t>
            </a:r>
            <a:r>
              <a:rPr lang="fr-FR" dirty="0"/>
              <a:t>’</a:t>
            </a:r>
            <a:r>
              <a:rPr lang="en-US" dirty="0"/>
              <a:t>s a variant of </a:t>
            </a:r>
            <a:r>
              <a:rPr lang="en-US" b="1" dirty="0"/>
              <a:t>PACKET SWITCHING</a:t>
            </a:r>
            <a:r>
              <a:rPr lang="en-US" dirty="0"/>
              <a:t> to the rest of us – just like Ethernet</a:t>
            </a:r>
          </a:p>
          <a:p>
            <a:r>
              <a:rPr lang="en-US" dirty="0"/>
              <a:t>							but using fixed length slots/packets/cells</a:t>
            </a:r>
          </a:p>
          <a:p>
            <a:endParaRPr lang="en-US" dirty="0"/>
          </a:p>
          <a:p>
            <a:r>
              <a:rPr lang="en-US" dirty="0"/>
              <a:t>Use the media when you need it, but</a:t>
            </a:r>
          </a:p>
          <a:p>
            <a:r>
              <a:rPr lang="en-US" dirty="0"/>
              <a:t>	ATM had virtual circuits and these needed setup….</a:t>
            </a:r>
          </a:p>
          <a:p>
            <a:r>
              <a:rPr lang="en-US" dirty="0"/>
              <a:t>							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48999" y="1269968"/>
            <a:ext cx="560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TDM a sender may only use a pre-allocated slot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001399" y="2851082"/>
            <a:ext cx="602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ATM a sender transmits labeled cells whenever necessary </a:t>
            </a:r>
          </a:p>
        </p:txBody>
      </p:sp>
      <p:sp>
        <p:nvSpPr>
          <p:cNvPr id="81" name="Rectangle 27"/>
          <p:cNvSpPr>
            <a:spLocks noChangeArrowheads="1"/>
          </p:cNvSpPr>
          <p:nvPr/>
        </p:nvSpPr>
        <p:spPr bwMode="auto">
          <a:xfrm>
            <a:off x="3720894" y="3317440"/>
            <a:ext cx="479425" cy="230187"/>
          </a:xfrm>
          <a:prstGeom prst="rect">
            <a:avLst/>
          </a:prstGeom>
          <a:solidFill>
            <a:srgbClr val="FF66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2" name="Text Box 31"/>
          <p:cNvSpPr txBox="1">
            <a:spLocks noChangeArrowheads="1"/>
          </p:cNvSpPr>
          <p:nvPr/>
        </p:nvSpPr>
        <p:spPr bwMode="auto">
          <a:xfrm>
            <a:off x="3656362" y="3274577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3</a:t>
            </a:r>
          </a:p>
        </p:txBody>
      </p:sp>
      <p:sp>
        <p:nvSpPr>
          <p:cNvPr id="83" name="Line 39"/>
          <p:cNvSpPr>
            <a:spLocks noChangeShapeType="1"/>
          </p:cNvSpPr>
          <p:nvPr/>
        </p:nvSpPr>
        <p:spPr bwMode="auto">
          <a:xfrm>
            <a:off x="1491882" y="3322202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4" name="Line 39"/>
          <p:cNvSpPr>
            <a:spLocks noChangeShapeType="1"/>
          </p:cNvSpPr>
          <p:nvPr/>
        </p:nvSpPr>
        <p:spPr bwMode="auto">
          <a:xfrm>
            <a:off x="1927282" y="33174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5" name="Line 39"/>
          <p:cNvSpPr>
            <a:spLocks noChangeShapeType="1"/>
          </p:cNvSpPr>
          <p:nvPr/>
        </p:nvSpPr>
        <p:spPr bwMode="auto">
          <a:xfrm>
            <a:off x="2438061" y="33174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6" name="Line 39"/>
          <p:cNvSpPr>
            <a:spLocks noChangeShapeType="1"/>
          </p:cNvSpPr>
          <p:nvPr/>
        </p:nvSpPr>
        <p:spPr bwMode="auto">
          <a:xfrm>
            <a:off x="2907428" y="33174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7" name="Line 39"/>
          <p:cNvSpPr>
            <a:spLocks noChangeShapeType="1"/>
          </p:cNvSpPr>
          <p:nvPr/>
        </p:nvSpPr>
        <p:spPr bwMode="auto">
          <a:xfrm>
            <a:off x="3390598" y="33174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8" name="Line 39"/>
          <p:cNvSpPr>
            <a:spLocks noChangeShapeType="1"/>
          </p:cNvSpPr>
          <p:nvPr/>
        </p:nvSpPr>
        <p:spPr bwMode="auto">
          <a:xfrm>
            <a:off x="3860509" y="33174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9" name="Line 39"/>
          <p:cNvSpPr>
            <a:spLocks noChangeShapeType="1"/>
          </p:cNvSpPr>
          <p:nvPr/>
        </p:nvSpPr>
        <p:spPr bwMode="auto">
          <a:xfrm>
            <a:off x="5779933" y="33047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340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Random Access MAC Protocols</a:t>
            </a:r>
          </a:p>
        </p:txBody>
      </p:sp>
      <p:sp>
        <p:nvSpPr>
          <p:cNvPr id="96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cs typeface="Calibri"/>
              </a:rPr>
              <a:t>When node has packet to send</a:t>
            </a:r>
          </a:p>
          <a:p>
            <a:pPr lvl="1"/>
            <a:r>
              <a:rPr lang="en-US" dirty="0">
                <a:ea typeface="Calibri"/>
                <a:cs typeface="Calibri"/>
              </a:rPr>
              <a:t>Transmit at full channel data rate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No </a:t>
            </a:r>
            <a:r>
              <a:rPr lang="en-US" i="1" dirty="0">
                <a:ea typeface="Calibri"/>
                <a:cs typeface="Calibri"/>
              </a:rPr>
              <a:t>a priori</a:t>
            </a:r>
            <a:r>
              <a:rPr lang="en-US" dirty="0">
                <a:ea typeface="Calibri"/>
                <a:cs typeface="Calibri"/>
              </a:rPr>
              <a:t> coordination among nodes</a:t>
            </a:r>
          </a:p>
          <a:p>
            <a:r>
              <a:rPr lang="en-US" dirty="0">
                <a:cs typeface="Calibri"/>
              </a:rPr>
              <a:t>Two or more transmitting nodes </a:t>
            </a:r>
            <a:r>
              <a:rPr lang="en-US" dirty="0">
                <a:ea typeface="AppleGothic" charset="0"/>
                <a:cs typeface="AppleGothic" charset="0"/>
                <a:sym typeface="Symbol" charset="0"/>
              </a:rPr>
              <a:t></a:t>
            </a:r>
            <a:r>
              <a:rPr lang="en-US" dirty="0">
                <a:cs typeface="Calibri"/>
              </a:rPr>
              <a:t>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collision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Data lost</a:t>
            </a:r>
          </a:p>
          <a:p>
            <a:r>
              <a:rPr lang="en-US" dirty="0">
                <a:cs typeface="Calibri"/>
              </a:rPr>
              <a:t>Random access MAC protocol specifies: </a:t>
            </a:r>
          </a:p>
          <a:p>
            <a:pPr lvl="1"/>
            <a:r>
              <a:rPr lang="en-US" dirty="0">
                <a:ea typeface="Calibri"/>
                <a:cs typeface="Calibri"/>
              </a:rPr>
              <a:t>How to detect collisions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How to recover from collisions </a:t>
            </a:r>
          </a:p>
          <a:p>
            <a:r>
              <a:rPr lang="en-US" dirty="0">
                <a:cs typeface="Calibri"/>
              </a:rPr>
              <a:t>Examples </a:t>
            </a:r>
          </a:p>
          <a:p>
            <a:pPr lvl="1"/>
            <a:r>
              <a:rPr lang="en-US" dirty="0">
                <a:ea typeface="Calibri"/>
                <a:cs typeface="Calibri"/>
              </a:rPr>
              <a:t>ALOHA </a:t>
            </a:r>
            <a:r>
              <a:rPr lang="en-US" dirty="0">
                <a:solidFill>
                  <a:srgbClr val="000000"/>
                </a:solidFill>
                <a:ea typeface="Calibri"/>
                <a:cs typeface="Calibri"/>
              </a:rPr>
              <a:t>and Slotted ALOHA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</a:rPr>
              <a:t>CSMA, CSMA/CD, CSMA</a:t>
            </a:r>
            <a:r>
              <a:rPr lang="en-US" dirty="0">
                <a:ea typeface="Calibri"/>
                <a:cs typeface="Calibri"/>
              </a:rPr>
              <a:t>/CA (wireless)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68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607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5635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Key Ideas of Random Access</a:t>
            </a:r>
          </a:p>
        </p:txBody>
      </p:sp>
      <p:sp>
        <p:nvSpPr>
          <p:cNvPr id="96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cs typeface="Calibri"/>
              </a:rPr>
              <a:t>Carrier sense</a:t>
            </a:r>
            <a:endParaRPr lang="en-US" dirty="0">
              <a:cs typeface="Calibri"/>
            </a:endParaRPr>
          </a:p>
          <a:p>
            <a:pPr lvl="1"/>
            <a:r>
              <a:rPr lang="en-US" i="1" dirty="0">
                <a:ea typeface="Calibri"/>
                <a:cs typeface="Calibri"/>
              </a:rPr>
              <a:t>Listen before speaking, and don</a:t>
            </a:r>
            <a:r>
              <a:rPr lang="ja-JP" altLang="en-US" i="1" dirty="0">
                <a:ea typeface="Calibri"/>
                <a:cs typeface="Calibri"/>
              </a:rPr>
              <a:t>’</a:t>
            </a:r>
            <a:r>
              <a:rPr lang="en-US" i="1" dirty="0">
                <a:ea typeface="Calibri"/>
                <a:cs typeface="Calibri"/>
              </a:rPr>
              <a:t>t interrupt</a:t>
            </a:r>
          </a:p>
          <a:p>
            <a:pPr lvl="1"/>
            <a:r>
              <a:rPr lang="en-US" dirty="0">
                <a:ea typeface="Calibri"/>
                <a:cs typeface="Calibri"/>
              </a:rPr>
              <a:t>Checking if someone else is already sending data</a:t>
            </a:r>
          </a:p>
          <a:p>
            <a:pPr lvl="1"/>
            <a:r>
              <a:rPr lang="en-US" dirty="0">
                <a:ea typeface="Calibri"/>
                <a:cs typeface="Calibri"/>
              </a:rPr>
              <a:t>… and waiting till the other node is done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cs typeface="Calibri"/>
              </a:rPr>
              <a:t>Collision detection</a:t>
            </a:r>
            <a:endParaRPr lang="en-US" dirty="0">
              <a:cs typeface="Calibri"/>
            </a:endParaRPr>
          </a:p>
          <a:p>
            <a:pPr lvl="1"/>
            <a:r>
              <a:rPr lang="en-US" i="1" dirty="0">
                <a:ea typeface="Calibri"/>
                <a:cs typeface="Calibri"/>
              </a:rPr>
              <a:t>If someone else starts talking at the same time, stop</a:t>
            </a:r>
          </a:p>
          <a:p>
            <a:pPr lvl="1"/>
            <a:r>
              <a:rPr lang="en-US" dirty="0">
                <a:ea typeface="Calibri"/>
                <a:cs typeface="Calibri"/>
              </a:rPr>
              <a:t>Realizing when two nodes are transmitting at once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…by detecting that the data on the wire is garbled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cs typeface="Calibri"/>
              </a:rPr>
              <a:t>Randomness</a:t>
            </a:r>
            <a:endParaRPr lang="en-US" dirty="0">
              <a:cs typeface="Calibri"/>
            </a:endParaRPr>
          </a:p>
          <a:p>
            <a:pPr lvl="1"/>
            <a:r>
              <a:rPr lang="en-US" i="1" dirty="0">
                <a:ea typeface="Calibri"/>
                <a:cs typeface="Calibri"/>
              </a:rPr>
              <a:t>Don</a:t>
            </a:r>
            <a:r>
              <a:rPr lang="ja-JP" altLang="en-US" i="1" dirty="0">
                <a:ea typeface="Calibri"/>
                <a:cs typeface="Calibri"/>
              </a:rPr>
              <a:t>’</a:t>
            </a:r>
            <a:r>
              <a:rPr lang="en-US" i="1" dirty="0">
                <a:ea typeface="Calibri"/>
                <a:cs typeface="Calibri"/>
              </a:rPr>
              <a:t>t start talking again right away</a:t>
            </a:r>
          </a:p>
          <a:p>
            <a:pPr lvl="1"/>
            <a:r>
              <a:rPr lang="en-US" dirty="0">
                <a:ea typeface="Calibri"/>
                <a:cs typeface="Calibri"/>
              </a:rPr>
              <a:t>Waiting for a random time before trying again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69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847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768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69971-C5EE-DE46-9C77-8C864B804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Physical Channel Characteristics</a:t>
            </a:r>
            <a:br>
              <a:rPr lang="en-US" dirty="0"/>
            </a:br>
            <a:r>
              <a:rPr lang="en-US" dirty="0"/>
              <a:t>- Fundamental Limits -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64953-8DB9-854A-98E0-189116B7D2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4320" y="1600200"/>
            <a:ext cx="2594610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b="1" dirty="0"/>
              <a:t>symbol type</a:t>
            </a:r>
            <a:r>
              <a:rPr lang="en-GB" dirty="0"/>
              <a:t>: generally,</a:t>
            </a:r>
          </a:p>
          <a:p>
            <a:pPr marL="0" indent="0">
              <a:buNone/>
            </a:pPr>
            <a:r>
              <a:rPr lang="en-GB" dirty="0"/>
              <a:t>  an analog waveform —</a:t>
            </a:r>
          </a:p>
          <a:p>
            <a:pPr marL="0" indent="0">
              <a:buNone/>
            </a:pPr>
            <a:r>
              <a:rPr lang="en-GB" dirty="0"/>
              <a:t>  voltage, current, photo</a:t>
            </a:r>
          </a:p>
          <a:p>
            <a:pPr marL="0" indent="0">
              <a:buNone/>
            </a:pPr>
            <a:r>
              <a:rPr lang="en-GB" dirty="0"/>
              <a:t>  intensity etc.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capacity</a:t>
            </a:r>
            <a:r>
              <a:rPr lang="en-GB" dirty="0"/>
              <a:t>: bandwidth</a:t>
            </a:r>
          </a:p>
          <a:p>
            <a:pPr marL="0" indent="2520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delay</a:t>
            </a:r>
            <a:r>
              <a:rPr lang="en-GB" dirty="0"/>
              <a:t>: speed of light in</a:t>
            </a:r>
          </a:p>
          <a:p>
            <a:pPr marL="0" indent="0">
              <a:buNone/>
            </a:pPr>
            <a:r>
              <a:rPr lang="en-GB" dirty="0"/>
              <a:t>  medium and distance</a:t>
            </a:r>
          </a:p>
          <a:p>
            <a:pPr marL="0" indent="0">
              <a:buNone/>
            </a:pPr>
            <a:r>
              <a:rPr lang="en-GB" dirty="0"/>
              <a:t>  travelled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fidelity</a:t>
            </a:r>
            <a:r>
              <a:rPr lang="en-GB" dirty="0"/>
              <a:t>: signal to noise</a:t>
            </a:r>
          </a:p>
          <a:p>
            <a:pPr marL="0" indent="0">
              <a:buNone/>
            </a:pPr>
            <a:r>
              <a:rPr lang="en-GB" dirty="0"/>
              <a:t>               ratio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BB6F07-9080-3842-BA5E-DFDBCBAA7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00400" y="1600200"/>
            <a:ext cx="5486400" cy="4525963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measure of the range of frequencies of sinusoidal signal that channel supports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r>
              <a:rPr lang="en-GB" dirty="0"/>
              <a:t>E.g., a channel that supports sinusoids from 1 MHz to 1.1 MHz has a bandwidth of 100 </a:t>
            </a:r>
            <a:r>
              <a:rPr lang="en-GB" dirty="0" err="1"/>
              <a:t>KHz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r>
              <a:rPr lang="en-GB" dirty="0"/>
              <a:t>“supports” in this context means “comes out the other end of the channel”</a:t>
            </a:r>
          </a:p>
          <a:p>
            <a:endParaRPr lang="en-GB" dirty="0"/>
          </a:p>
          <a:p>
            <a:r>
              <a:rPr lang="en-GB" dirty="0"/>
              <a:t>some frequencies supported better than others</a:t>
            </a:r>
          </a:p>
          <a:p>
            <a:endParaRPr lang="en-GB" dirty="0"/>
          </a:p>
          <a:p>
            <a:r>
              <a:rPr lang="en-GB" dirty="0"/>
              <a:t>analysing what happens to an arbitrary waveform is done by examining what happens to its component sinusoids → Fourier analysis</a:t>
            </a:r>
          </a:p>
          <a:p>
            <a:endParaRPr lang="en-GB" dirty="0"/>
          </a:p>
          <a:p>
            <a:r>
              <a:rPr lang="en-GB" dirty="0"/>
              <a:t>bandwidth is a resource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0672DC-D926-F646-AD6D-E22AA69A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661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CSMA (Carrier Sense Multiple Access)</a:t>
            </a:r>
          </a:p>
        </p:txBody>
      </p:sp>
      <p:sp>
        <p:nvSpPr>
          <p:cNvPr id="97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CSMA: </a:t>
            </a:r>
            <a:r>
              <a:rPr lang="en-US" dirty="0">
                <a:solidFill>
                  <a:srgbClr val="0000FF"/>
                </a:solidFill>
                <a:cs typeface="Calibri"/>
              </a:rPr>
              <a:t>listen</a:t>
            </a:r>
            <a:r>
              <a:rPr lang="en-US" dirty="0">
                <a:cs typeface="Calibri"/>
              </a:rPr>
              <a:t> before transmit</a:t>
            </a:r>
          </a:p>
          <a:p>
            <a:pPr lvl="1"/>
            <a:r>
              <a:rPr lang="en-US" dirty="0">
                <a:ea typeface="Calibri"/>
                <a:cs typeface="Calibri"/>
              </a:rPr>
              <a:t>If channel sensed idle: transmit entire frame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If channel sensed busy, defer transmission </a:t>
            </a:r>
            <a:br>
              <a:rPr lang="en-US" dirty="0">
                <a:ea typeface="Calibri"/>
                <a:cs typeface="Calibri"/>
              </a:rPr>
            </a:br>
            <a:endParaRPr lang="en-US" dirty="0">
              <a:ea typeface="Calibri"/>
              <a:cs typeface="Calibri"/>
            </a:endParaRPr>
          </a:p>
          <a:p>
            <a:r>
              <a:rPr lang="en-US" dirty="0">
                <a:cs typeface="Calibri"/>
              </a:rPr>
              <a:t>Human analogy: don</a:t>
            </a:r>
            <a:r>
              <a:rPr lang="ja-JP" altLang="en-US" dirty="0">
                <a:cs typeface="Calibri"/>
              </a:rPr>
              <a:t>’</a:t>
            </a:r>
            <a:r>
              <a:rPr lang="en-US" dirty="0">
                <a:cs typeface="Calibri"/>
              </a:rPr>
              <a:t>t interrupt others!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Does this eliminate all collisions?</a:t>
            </a:r>
          </a:p>
          <a:p>
            <a:pPr lvl="1"/>
            <a:r>
              <a:rPr lang="en-US" dirty="0">
                <a:cs typeface="Calibri"/>
              </a:rPr>
              <a:t>No, because of nonzero propagation delay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719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3827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CSMA Collisions</a:t>
            </a:r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71</a:t>
            </a:fld>
            <a:endParaRPr lang="en-US"/>
          </a:p>
        </p:txBody>
      </p:sp>
      <p:pic>
        <p:nvPicPr>
          <p:cNvPr id="90117" name="Picture 4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1322388"/>
            <a:ext cx="4506912" cy="530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Rectangle 5"/>
          <p:cNvSpPr>
            <a:spLocks noChangeArrowheads="1"/>
          </p:cNvSpPr>
          <p:nvPr/>
        </p:nvSpPr>
        <p:spPr bwMode="auto">
          <a:xfrm>
            <a:off x="541340" y="1295400"/>
            <a:ext cx="3794125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sz="2400" dirty="0"/>
              <a:t>Propagation delay: two nodes may not hear each other’s before sending.</a:t>
            </a:r>
          </a:p>
        </p:txBody>
      </p:sp>
      <p:sp>
        <p:nvSpPr>
          <p:cNvPr id="90119" name="Rectangle 6"/>
          <p:cNvSpPr>
            <a:spLocks noChangeArrowheads="1"/>
          </p:cNvSpPr>
          <p:nvPr/>
        </p:nvSpPr>
        <p:spPr bwMode="auto">
          <a:xfrm>
            <a:off x="533401" y="2495728"/>
            <a:ext cx="38020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endParaRPr lang="en-US" dirty="0">
              <a:latin typeface="Calibri"/>
            </a:endParaRPr>
          </a:p>
          <a:p>
            <a:pPr algn="l" eaLnBrk="0" hangingPunct="0"/>
            <a:r>
              <a:rPr lang="en-US" sz="2400" i="1" dirty="0">
                <a:latin typeface="Calibri"/>
              </a:rPr>
              <a:t>Would slots hurt or help?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95301" y="3765730"/>
            <a:ext cx="4038601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endParaRPr lang="en-US" dirty="0">
              <a:latin typeface="Calibri"/>
            </a:endParaRPr>
          </a:p>
          <a:p>
            <a:pPr algn="l" eaLnBrk="0" hangingPunct="0"/>
            <a:r>
              <a:rPr lang="en-US" sz="2400" dirty="0">
                <a:latin typeface="Calibri"/>
              </a:rPr>
              <a:t>CSMA reduces but does not eliminate collisions</a:t>
            </a:r>
          </a:p>
          <a:p>
            <a:pPr algn="l" eaLnBrk="0" hangingPunct="0"/>
            <a:endParaRPr lang="en-US" sz="2400" i="1" dirty="0"/>
          </a:p>
          <a:p>
            <a:pPr algn="l" eaLnBrk="0" hangingPunct="0"/>
            <a:r>
              <a:rPr lang="en-US" sz="2400" i="1" dirty="0">
                <a:latin typeface="Calibri"/>
              </a:rPr>
              <a:t>Biggest remaining problem?</a:t>
            </a:r>
          </a:p>
          <a:p>
            <a:pPr algn="l" eaLnBrk="0" hangingPunct="0"/>
            <a:endParaRPr lang="en-US" sz="2400" i="1" dirty="0">
              <a:latin typeface="Calibri"/>
            </a:endParaRPr>
          </a:p>
          <a:p>
            <a:pPr algn="l" eaLnBrk="0" hangingPunct="0"/>
            <a:r>
              <a:rPr lang="en-US" sz="2400" dirty="0"/>
              <a:t>Collisions still take full slot!</a:t>
            </a:r>
          </a:p>
          <a:p>
            <a:pPr algn="l" eaLnBrk="0" hangingPunct="0"/>
            <a:r>
              <a:rPr lang="en-US" sz="2400" dirty="0"/>
              <a:t>How do you fix that?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648200" y="26035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648200" y="29083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648200" y="32131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648200" y="35179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648200" y="38227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648200" y="41275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648200" y="44323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648200" y="47371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648200" y="50419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648200" y="53467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648200" y="56515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648200" y="59563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648200" y="62611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580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9" grpId="0"/>
      <p:bldP spid="8" grpId="0" build="p"/>
      <p:bldP spid="2" grpId="0" animBg="1"/>
      <p:bldP spid="2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CSMA/CD (Collision Detection)</a:t>
            </a:r>
          </a:p>
        </p:txBody>
      </p:sp>
      <p:sp>
        <p:nvSpPr>
          <p:cNvPr id="9779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>
                <a:cs typeface="Calibri"/>
              </a:rPr>
              <a:t>CSMA/CD: carrier sensing, deferral as in CSMA</a:t>
            </a:r>
          </a:p>
          <a:p>
            <a:pPr lvl="1"/>
            <a:r>
              <a:rPr lang="en-US" b="1" dirty="0">
                <a:ea typeface="Calibri"/>
                <a:cs typeface="Calibri"/>
              </a:rPr>
              <a:t>Collisions detected within short time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Colliding transmissions aborted, reducing wastage </a:t>
            </a:r>
            <a:br>
              <a:rPr lang="en-US" dirty="0">
                <a:ea typeface="Calibri"/>
                <a:cs typeface="Calibri"/>
              </a:rPr>
            </a:br>
            <a:endParaRPr lang="en-US" dirty="0">
              <a:ea typeface="Calibri"/>
              <a:cs typeface="Calibri"/>
            </a:endParaRPr>
          </a:p>
          <a:p>
            <a:r>
              <a:rPr lang="en-US" dirty="0">
                <a:cs typeface="Calibri"/>
              </a:rPr>
              <a:t>Collision detection easy in wired LANs:</a:t>
            </a:r>
          </a:p>
          <a:p>
            <a:pPr lvl="1"/>
            <a:r>
              <a:rPr lang="en-US" dirty="0">
                <a:ea typeface="Calibri"/>
                <a:cs typeface="Calibri"/>
              </a:rPr>
              <a:t>Compare transmitted, received signals</a:t>
            </a:r>
            <a:br>
              <a:rPr lang="en-US" dirty="0">
                <a:ea typeface="Calibri"/>
                <a:cs typeface="Calibri"/>
              </a:rPr>
            </a:br>
            <a:endParaRPr lang="en-US" dirty="0">
              <a:ea typeface="Calibri"/>
              <a:cs typeface="Calibri"/>
            </a:endParaRPr>
          </a:p>
          <a:p>
            <a:r>
              <a:rPr lang="en-US" dirty="0">
                <a:cs typeface="Calibri"/>
              </a:rPr>
              <a:t>Collision detection difficult in wireless LANs:</a:t>
            </a:r>
          </a:p>
          <a:p>
            <a:pPr lvl="1"/>
            <a:r>
              <a:rPr lang="en-US" dirty="0">
                <a:ea typeface="Calibri"/>
                <a:cs typeface="Calibri"/>
              </a:rPr>
              <a:t>Reception shut off while transmitting (well, perhaps not)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ea typeface="Calibri"/>
                <a:cs typeface="Calibri"/>
              </a:rPr>
              <a:t>Not perfect broadcast (limited range) so collisions local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ea typeface="Calibri"/>
                <a:cs typeface="Calibri"/>
              </a:rPr>
              <a:t>Leads to use of </a:t>
            </a:r>
            <a:r>
              <a:rPr lang="en-US" i="1" dirty="0">
                <a:ea typeface="Calibri"/>
                <a:cs typeface="Calibri"/>
              </a:rPr>
              <a:t>collision avoidance</a:t>
            </a:r>
            <a:r>
              <a:rPr lang="en-US" dirty="0">
                <a:ea typeface="Calibri"/>
                <a:cs typeface="Calibri"/>
              </a:rPr>
              <a:t> instead (later)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402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792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3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2" y="1600202"/>
            <a:ext cx="5459413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CSMA/CD Collision Detection</a:t>
            </a: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73</a:t>
            </a:fld>
            <a:endParaRPr lang="en-US"/>
          </a:p>
        </p:txBody>
      </p:sp>
      <p:sp>
        <p:nvSpPr>
          <p:cNvPr id="979972" name="Rectangle 4"/>
          <p:cNvSpPr>
            <a:spLocks noChangeArrowheads="1"/>
          </p:cNvSpPr>
          <p:nvPr/>
        </p:nvSpPr>
        <p:spPr bwMode="auto">
          <a:xfrm>
            <a:off x="533400" y="1295400"/>
            <a:ext cx="2984500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sz="2400" dirty="0">
                <a:solidFill>
                  <a:srgbClr val="FFCC00"/>
                </a:solidFill>
                <a:latin typeface="Calibri"/>
              </a:rPr>
              <a:t>B</a:t>
            </a:r>
            <a:r>
              <a:rPr lang="en-US" sz="2400" dirty="0">
                <a:latin typeface="Calibri"/>
              </a:rPr>
              <a:t> and 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D</a:t>
            </a:r>
            <a:r>
              <a:rPr lang="en-US" sz="2400" dirty="0">
                <a:latin typeface="Calibri"/>
              </a:rPr>
              <a:t> can tell that collision occurred.</a:t>
            </a:r>
          </a:p>
          <a:p>
            <a:pPr algn="l" eaLnBrk="0" hangingPunct="0"/>
            <a:endParaRPr lang="en-US" dirty="0">
              <a:latin typeface="Calibri"/>
            </a:endParaRPr>
          </a:p>
          <a:p>
            <a:pPr algn="l" eaLnBrk="0" hangingPunct="0"/>
            <a:r>
              <a:rPr lang="en-US" sz="2000" dirty="0">
                <a:latin typeface="Calibri"/>
              </a:rPr>
              <a:t>Note: for this to work, need restrictions on minimum frame size and maximum distance.  Why?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958773" y="31387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3958773" y="34435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3958773" y="37483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3958773" y="40531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958773" y="43579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3958773" y="46627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3958773" y="49675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958773" y="52723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3958773" y="55771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958773" y="58819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3958773" y="61867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521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972" grpId="0" build="allAtOnce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Limits on CSMA/CD Network Length</a:t>
            </a:r>
          </a:p>
        </p:txBody>
      </p:sp>
      <p:sp>
        <p:nvSpPr>
          <p:cNvPr id="9431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006727"/>
            <a:ext cx="8458200" cy="3698875"/>
          </a:xfrm>
        </p:spPr>
        <p:txBody>
          <a:bodyPr>
            <a:normAutofit fontScale="92500"/>
          </a:bodyPr>
          <a:lstStyle/>
          <a:p>
            <a:r>
              <a:rPr lang="en-US" dirty="0">
                <a:cs typeface="Calibri"/>
              </a:rPr>
              <a:t>Latency depends on physical length of link</a:t>
            </a:r>
          </a:p>
          <a:p>
            <a:pPr lvl="1"/>
            <a:r>
              <a:rPr lang="en-US" dirty="0">
                <a:ea typeface="Calibri"/>
                <a:cs typeface="Calibri"/>
              </a:rPr>
              <a:t>Time to propagate a packet from one end to the other</a:t>
            </a:r>
          </a:p>
          <a:p>
            <a:r>
              <a:rPr lang="en-US" dirty="0">
                <a:cs typeface="Calibri"/>
              </a:rPr>
              <a:t> Suppose </a:t>
            </a:r>
            <a:r>
              <a:rPr lang="en-US" i="1" dirty="0">
                <a:cs typeface="Calibri"/>
              </a:rPr>
              <a:t>A</a:t>
            </a:r>
            <a:r>
              <a:rPr lang="en-US" dirty="0">
                <a:cs typeface="Calibri"/>
              </a:rPr>
              <a:t> sends a packet at time</a:t>
            </a:r>
            <a:r>
              <a:rPr lang="en-US" b="1" dirty="0">
                <a:cs typeface="Calibri"/>
              </a:rPr>
              <a:t> </a:t>
            </a:r>
            <a:r>
              <a:rPr lang="en-US" b="1" i="1" dirty="0">
                <a:cs typeface="Calibri"/>
              </a:rPr>
              <a:t>t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And </a:t>
            </a:r>
            <a:r>
              <a:rPr lang="en-US" i="1" dirty="0">
                <a:ea typeface="Calibri"/>
                <a:cs typeface="Calibri"/>
              </a:rPr>
              <a:t>B</a:t>
            </a:r>
            <a:r>
              <a:rPr lang="en-US" dirty="0">
                <a:ea typeface="Calibri"/>
                <a:cs typeface="Calibri"/>
              </a:rPr>
              <a:t> sees an idle line at a time just before </a:t>
            </a:r>
            <a:r>
              <a:rPr lang="en-US" b="1" i="1" dirty="0" err="1">
                <a:ea typeface="Calibri"/>
                <a:cs typeface="Calibri"/>
              </a:rPr>
              <a:t>t</a:t>
            </a:r>
            <a:r>
              <a:rPr lang="en-US" dirty="0" err="1">
                <a:ea typeface="Calibri"/>
                <a:cs typeface="Calibri"/>
              </a:rPr>
              <a:t>+</a:t>
            </a:r>
            <a:r>
              <a:rPr lang="en-US" b="1" i="1" dirty="0" err="1">
                <a:ea typeface="Calibri"/>
                <a:cs typeface="Calibri"/>
              </a:rPr>
              <a:t>d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… so </a:t>
            </a:r>
            <a:r>
              <a:rPr lang="en-US" i="1" dirty="0">
                <a:ea typeface="Calibri"/>
                <a:cs typeface="Calibri"/>
              </a:rPr>
              <a:t>B</a:t>
            </a:r>
            <a:r>
              <a:rPr lang="en-US" dirty="0">
                <a:ea typeface="Calibri"/>
                <a:cs typeface="Calibri"/>
              </a:rPr>
              <a:t> happily starts transmitting a packet</a:t>
            </a:r>
          </a:p>
          <a:p>
            <a:r>
              <a:rPr lang="en-US" i="1" dirty="0">
                <a:cs typeface="Calibri"/>
              </a:rPr>
              <a:t>B</a:t>
            </a:r>
            <a:r>
              <a:rPr lang="en-US" dirty="0">
                <a:cs typeface="Calibri"/>
              </a:rPr>
              <a:t> detects a collision, and sends </a:t>
            </a:r>
            <a:r>
              <a:rPr lang="en-US" dirty="0">
                <a:solidFill>
                  <a:srgbClr val="0000FF"/>
                </a:solidFill>
                <a:cs typeface="Calibri"/>
              </a:rPr>
              <a:t>jamming signal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But </a:t>
            </a:r>
            <a:r>
              <a:rPr lang="en-US" i="1" dirty="0">
                <a:ea typeface="Calibri"/>
                <a:cs typeface="Calibri"/>
              </a:rPr>
              <a:t>A</a:t>
            </a:r>
            <a:r>
              <a:rPr lang="en-US" dirty="0">
                <a:ea typeface="Calibri"/>
                <a:cs typeface="Calibri"/>
              </a:rPr>
              <a:t> can</a:t>
            </a:r>
            <a:r>
              <a:rPr lang="ja-JP" altLang="en-US" dirty="0">
                <a:ea typeface="Calibri"/>
                <a:cs typeface="Calibri"/>
              </a:rPr>
              <a:t>’</a:t>
            </a:r>
            <a:r>
              <a:rPr lang="en-US" dirty="0">
                <a:ea typeface="Calibri"/>
                <a:cs typeface="Calibri"/>
              </a:rPr>
              <a:t>t see collision until </a:t>
            </a:r>
            <a:r>
              <a:rPr lang="en-US" b="1" i="1" dirty="0">
                <a:ea typeface="Calibri"/>
                <a:cs typeface="Calibri"/>
              </a:rPr>
              <a:t>t</a:t>
            </a:r>
            <a:r>
              <a:rPr lang="en-US" dirty="0">
                <a:ea typeface="Calibri"/>
                <a:cs typeface="Calibri"/>
              </a:rPr>
              <a:t>+</a:t>
            </a:r>
            <a:r>
              <a:rPr lang="en-US" b="1" i="1" dirty="0">
                <a:ea typeface="Calibri"/>
                <a:cs typeface="Calibri"/>
              </a:rPr>
              <a:t>2d</a:t>
            </a: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74</a:t>
            </a:fld>
            <a:endParaRPr lang="en-US"/>
          </a:p>
        </p:txBody>
      </p:sp>
      <p:pic>
        <p:nvPicPr>
          <p:cNvPr id="96261" name="Picture 4" descr="j0195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15" y="1431927"/>
            <a:ext cx="1316037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5" descr="j02920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316040"/>
            <a:ext cx="1549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Rectangle 6"/>
          <p:cNvSpPr>
            <a:spLocks noChangeArrowheads="1"/>
          </p:cNvSpPr>
          <p:nvPr/>
        </p:nvSpPr>
        <p:spPr bwMode="auto">
          <a:xfrm>
            <a:off x="2074863" y="1970090"/>
            <a:ext cx="5568950" cy="192087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6264" name="Group 7"/>
          <p:cNvGrpSpPr>
            <a:grpSpLocks/>
          </p:cNvGrpSpPr>
          <p:nvPr/>
        </p:nvGrpSpPr>
        <p:grpSpPr bwMode="auto">
          <a:xfrm>
            <a:off x="2306640" y="1470025"/>
            <a:ext cx="327025" cy="457200"/>
            <a:chOff x="4505" y="1615"/>
            <a:chExt cx="206" cy="288"/>
          </a:xfrm>
        </p:grpSpPr>
        <p:sp>
          <p:nvSpPr>
            <p:cNvPr id="96271" name="Rectangle 8"/>
            <p:cNvSpPr>
              <a:spLocks noChangeArrowheads="1"/>
            </p:cNvSpPr>
            <p:nvPr/>
          </p:nvSpPr>
          <p:spPr bwMode="auto">
            <a:xfrm>
              <a:off x="4506" y="1615"/>
              <a:ext cx="205" cy="288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72" name="Rectangle 9"/>
            <p:cNvSpPr>
              <a:spLocks noChangeArrowheads="1"/>
            </p:cNvSpPr>
            <p:nvPr/>
          </p:nvSpPr>
          <p:spPr bwMode="auto">
            <a:xfrm>
              <a:off x="4505" y="1615"/>
              <a:ext cx="205" cy="56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6265" name="Group 10"/>
          <p:cNvGrpSpPr>
            <a:grpSpLocks/>
          </p:cNvGrpSpPr>
          <p:nvPr/>
        </p:nvGrpSpPr>
        <p:grpSpPr bwMode="auto">
          <a:xfrm>
            <a:off x="6877052" y="2238375"/>
            <a:ext cx="327025" cy="457200"/>
            <a:chOff x="4505" y="1615"/>
            <a:chExt cx="206" cy="288"/>
          </a:xfrm>
        </p:grpSpPr>
        <p:sp>
          <p:nvSpPr>
            <p:cNvPr id="96269" name="Rectangle 11"/>
            <p:cNvSpPr>
              <a:spLocks noChangeArrowheads="1"/>
            </p:cNvSpPr>
            <p:nvPr/>
          </p:nvSpPr>
          <p:spPr bwMode="auto">
            <a:xfrm>
              <a:off x="4506" y="1615"/>
              <a:ext cx="205" cy="288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70" name="Rectangle 12"/>
            <p:cNvSpPr>
              <a:spLocks noChangeArrowheads="1"/>
            </p:cNvSpPr>
            <p:nvPr/>
          </p:nvSpPr>
          <p:spPr bwMode="auto">
            <a:xfrm>
              <a:off x="4505" y="1615"/>
              <a:ext cx="205" cy="56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6266" name="Text Box 13"/>
          <p:cNvSpPr txBox="1">
            <a:spLocks noChangeArrowheads="1"/>
          </p:cNvSpPr>
          <p:nvPr/>
        </p:nvSpPr>
        <p:spPr bwMode="auto">
          <a:xfrm>
            <a:off x="4017011" y="1547813"/>
            <a:ext cx="13131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  <a:cs typeface="Calibri"/>
              </a:rPr>
              <a:t>latency</a:t>
            </a:r>
            <a:r>
              <a:rPr lang="en-US" i="1" dirty="0">
                <a:latin typeface="Helvetica" charset="0"/>
                <a:cs typeface="Calibri"/>
              </a:rPr>
              <a:t> d</a:t>
            </a:r>
            <a:endParaRPr lang="en-US" dirty="0">
              <a:latin typeface="Helvetica" charset="0"/>
              <a:cs typeface="Calibri"/>
            </a:endParaRPr>
          </a:p>
        </p:txBody>
      </p:sp>
      <p:sp>
        <p:nvSpPr>
          <p:cNvPr id="96267" name="Text Box 14"/>
          <p:cNvSpPr txBox="1">
            <a:spLocks noChangeArrowheads="1"/>
          </p:cNvSpPr>
          <p:nvPr/>
        </p:nvSpPr>
        <p:spPr bwMode="auto">
          <a:xfrm>
            <a:off x="516368" y="1265238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i="1" dirty="0">
                <a:latin typeface="Helvetica" charset="0"/>
                <a:cs typeface="Calibri"/>
              </a:rPr>
              <a:t>A</a:t>
            </a:r>
            <a:endParaRPr lang="en-US" dirty="0">
              <a:latin typeface="Helvetica" charset="0"/>
              <a:cs typeface="Calibri"/>
            </a:endParaRPr>
          </a:p>
        </p:txBody>
      </p:sp>
      <p:sp>
        <p:nvSpPr>
          <p:cNvPr id="96268" name="Text Box 15"/>
          <p:cNvSpPr txBox="1">
            <a:spLocks noChangeArrowheads="1"/>
          </p:cNvSpPr>
          <p:nvPr/>
        </p:nvSpPr>
        <p:spPr bwMode="auto">
          <a:xfrm>
            <a:off x="8657068" y="1201738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i="1" dirty="0">
                <a:latin typeface="Helvetica" charset="0"/>
                <a:cs typeface="Calibri"/>
              </a:rPr>
              <a:t>B</a:t>
            </a:r>
            <a:endParaRPr lang="en-US" dirty="0">
              <a:latin typeface="Helvetica" charset="0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222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107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828800" y="3530021"/>
          <a:ext cx="54864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24" name="Document" r:id="rId5" imgW="5486400" imgH="1104900" progId="Word.Document.12">
                  <p:embed/>
                </p:oleObj>
              </mc:Choice>
              <mc:Fallback>
                <p:oleObj name="Document" r:id="rId5" imgW="5486400" imgH="1104900" progId="Word.Documen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28800" y="3530021"/>
                        <a:ext cx="5486400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Performance of CSMA/CD</a:t>
            </a:r>
          </a:p>
        </p:txBody>
      </p:sp>
      <p:sp>
        <p:nvSpPr>
          <p:cNvPr id="9779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51858"/>
            <a:ext cx="8458200" cy="5453743"/>
          </a:xfrm>
        </p:spPr>
        <p:txBody>
          <a:bodyPr>
            <a:normAutofit lnSpcReduction="10000"/>
          </a:bodyPr>
          <a:lstStyle/>
          <a:p>
            <a:r>
              <a:rPr lang="en-US" dirty="0">
                <a:cs typeface="Calibri"/>
              </a:rPr>
              <a:t>Time wasted in collisions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Proportional to distance d</a:t>
            </a:r>
          </a:p>
          <a:p>
            <a:r>
              <a:rPr lang="en-US" dirty="0">
                <a:cs typeface="Calibri"/>
              </a:rPr>
              <a:t>Time spend transmitting a packet</a:t>
            </a:r>
          </a:p>
          <a:p>
            <a:pPr lvl="1"/>
            <a:r>
              <a:rPr lang="en-US" dirty="0">
                <a:ea typeface="Calibri"/>
                <a:cs typeface="Calibri"/>
              </a:rPr>
              <a:t>Packet length p divided by bandwidth b</a:t>
            </a:r>
          </a:p>
          <a:p>
            <a:r>
              <a:rPr lang="en-US" dirty="0">
                <a:ea typeface="Calibri"/>
                <a:cs typeface="Calibri"/>
              </a:rPr>
              <a:t>Rough estimate for efficiency (K some constant)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Note:</a:t>
            </a:r>
          </a:p>
          <a:p>
            <a:pPr lvl="1"/>
            <a:r>
              <a:rPr lang="en-US" dirty="0">
                <a:ea typeface="Calibri"/>
                <a:cs typeface="Calibri"/>
              </a:rPr>
              <a:t>For large packets, small distances, E ~ 1</a:t>
            </a:r>
          </a:p>
          <a:p>
            <a:pPr lvl="1"/>
            <a:r>
              <a:rPr lang="en-US" dirty="0">
                <a:cs typeface="Calibri"/>
              </a:rPr>
              <a:t>As bandwidth increases, E decreases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That is why high-speed LANs are all switched aka packets are sent via a switch	- (any d is bad)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75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9309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792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1C6C3-BA1E-834F-8D1A-049991CA3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Ethernet…</a:t>
            </a:r>
            <a:br>
              <a:rPr lang="en-US" dirty="0"/>
            </a:br>
            <a:r>
              <a:rPr lang="en-US" dirty="0"/>
              <a:t>yet another product of XEROX/PARC</a:t>
            </a:r>
          </a:p>
        </p:txBody>
      </p:sp>
      <p:pic>
        <p:nvPicPr>
          <p:cNvPr id="6" name="Content Placeholder 4" descr="Xerox_PARC_ethernet_cable.jpg">
            <a:extLst>
              <a:ext uri="{FF2B5EF4-FFF2-40B4-BE49-F238E27FC236}">
                <a16:creationId xmlns:a16="http://schemas.microsoft.com/office/drawing/2014/main" id="{56EA0752-AA65-A048-9372-C465C704D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0" r="-71220"/>
          <a:stretch>
            <a:fillRect/>
          </a:stretch>
        </p:blipFill>
        <p:spPr>
          <a:xfrm>
            <a:off x="-1406439" y="1631589"/>
            <a:ext cx="6351588" cy="349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52549-B9FB-3E4C-B0DB-82D2C9195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76</a:t>
            </a:fld>
            <a:endParaRPr lang="en-US"/>
          </a:p>
        </p:txBody>
      </p:sp>
      <p:pic>
        <p:nvPicPr>
          <p:cNvPr id="5" name="Picture 4" descr="551 metcalfe-enet">
            <a:extLst>
              <a:ext uri="{FF2B5EF4-FFF2-40B4-BE49-F238E27FC236}">
                <a16:creationId xmlns:a16="http://schemas.microsoft.com/office/drawing/2014/main" id="{7E677F0C-93FF-D144-BE48-E30A0AA2184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265" y="1417638"/>
            <a:ext cx="5339537" cy="286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0base2.gif">
            <a:extLst>
              <a:ext uri="{FF2B5EF4-FFF2-40B4-BE49-F238E27FC236}">
                <a16:creationId xmlns:a16="http://schemas.microsoft.com/office/drawing/2014/main" id="{A15D283A-203D-4341-999C-CAFC1809D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842" y="4310064"/>
            <a:ext cx="3976687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EthernetFrame.jpg">
            <a:extLst>
              <a:ext uri="{FF2B5EF4-FFF2-40B4-BE49-F238E27FC236}">
                <a16:creationId xmlns:a16="http://schemas.microsoft.com/office/drawing/2014/main" id="{FF6497D0-35A0-4C40-8326-32E86DDFF0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352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55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2" y="274638"/>
            <a:ext cx="6092371" cy="1143000"/>
          </a:xfrm>
        </p:spPr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Ethernet: CSMA/CD Protocol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90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cs typeface="Calibri"/>
              </a:rPr>
              <a:t>Carrier sense</a:t>
            </a:r>
            <a:r>
              <a:rPr lang="en-US" dirty="0">
                <a:cs typeface="Calibri"/>
              </a:rPr>
              <a:t>: wait for link to be idle</a:t>
            </a:r>
          </a:p>
          <a:p>
            <a:pPr>
              <a:lnSpc>
                <a:spcPct val="110000"/>
              </a:lnSpc>
            </a:pPr>
            <a:r>
              <a:rPr lang="en-US" b="1" dirty="0">
                <a:cs typeface="Calibri"/>
              </a:rPr>
              <a:t>Collision detection</a:t>
            </a:r>
            <a:r>
              <a:rPr lang="en-US" dirty="0">
                <a:cs typeface="Calibri"/>
              </a:rPr>
              <a:t>: listen while transmitting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No collision: transmission is complete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Collision: abort transmission &amp; send </a:t>
            </a:r>
            <a:r>
              <a:rPr lang="en-US" b="1" dirty="0">
                <a:solidFill>
                  <a:srgbClr val="0000FF"/>
                </a:solidFill>
                <a:ea typeface="Calibri"/>
                <a:cs typeface="Calibri"/>
              </a:rPr>
              <a:t>jam</a:t>
            </a:r>
            <a:r>
              <a:rPr lang="en-US" dirty="0">
                <a:ea typeface="Calibri"/>
                <a:cs typeface="Calibri"/>
              </a:rPr>
              <a:t> signal</a:t>
            </a:r>
          </a:p>
          <a:p>
            <a:pPr>
              <a:lnSpc>
                <a:spcPct val="110000"/>
              </a:lnSpc>
            </a:pPr>
            <a:r>
              <a:rPr lang="en-US" b="1" dirty="0">
                <a:cs typeface="Calibri"/>
              </a:rPr>
              <a:t>Random access</a:t>
            </a:r>
            <a:r>
              <a:rPr lang="en-US" dirty="0">
                <a:cs typeface="Calibri"/>
              </a:rPr>
              <a:t>: </a:t>
            </a:r>
            <a:r>
              <a:rPr lang="en-US" dirty="0">
                <a:solidFill>
                  <a:srgbClr val="0000FF"/>
                </a:solidFill>
                <a:cs typeface="Calibri"/>
              </a:rPr>
              <a:t>binary exponential back-off</a:t>
            </a:r>
            <a:endParaRPr lang="en-US" dirty="0"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After collision, wait a random time before trying again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After </a:t>
            </a:r>
            <a:r>
              <a:rPr lang="en-US" dirty="0" err="1">
                <a:ea typeface="Calibri"/>
                <a:cs typeface="Calibri"/>
              </a:rPr>
              <a:t>m</a:t>
            </a:r>
            <a:r>
              <a:rPr lang="en-US" baseline="30000" dirty="0" err="1">
                <a:ea typeface="Calibri"/>
                <a:cs typeface="Calibri"/>
              </a:rPr>
              <a:t>th</a:t>
            </a:r>
            <a:r>
              <a:rPr lang="en-US" baseline="30000" dirty="0">
                <a:ea typeface="Calibri"/>
                <a:cs typeface="Calibri"/>
              </a:rPr>
              <a:t> </a:t>
            </a:r>
            <a:r>
              <a:rPr lang="en-US" dirty="0">
                <a:ea typeface="Calibri"/>
                <a:cs typeface="Calibri"/>
              </a:rPr>
              <a:t>collision, choose K randomly from {0, …, 2</a:t>
            </a:r>
            <a:r>
              <a:rPr lang="en-US" baseline="30000" dirty="0">
                <a:ea typeface="Calibri"/>
                <a:cs typeface="Calibri"/>
              </a:rPr>
              <a:t>m</a:t>
            </a:r>
            <a:r>
              <a:rPr lang="en-US" dirty="0">
                <a:ea typeface="Calibri"/>
                <a:cs typeface="Calibri"/>
              </a:rPr>
              <a:t>-1}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… and wait for K*512 bit times before trying again</a:t>
            </a:r>
          </a:p>
          <a:p>
            <a:pPr lvl="2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Using min packet size as </a:t>
            </a:r>
            <a:r>
              <a:rPr lang="ja-JP" altLang="en-US" dirty="0">
                <a:ea typeface="Calibri"/>
                <a:cs typeface="Calibri"/>
              </a:rPr>
              <a:t>“</a:t>
            </a:r>
            <a:r>
              <a:rPr lang="en-US" dirty="0">
                <a:ea typeface="Calibri"/>
                <a:cs typeface="Calibri"/>
              </a:rPr>
              <a:t>slot</a:t>
            </a:r>
            <a:r>
              <a:rPr lang="ja-JP" altLang="en-US" dirty="0">
                <a:ea typeface="Calibri"/>
                <a:cs typeface="Calibri"/>
              </a:rPr>
              <a:t>”</a:t>
            </a:r>
            <a:endParaRPr lang="en-US" dirty="0">
              <a:ea typeface="Calibri"/>
              <a:cs typeface="Calibri"/>
            </a:endParaRPr>
          </a:p>
          <a:p>
            <a:pPr lvl="2">
              <a:lnSpc>
                <a:spcPct val="110000"/>
              </a:lnSpc>
            </a:pPr>
            <a:r>
              <a:rPr lang="en-US" b="1" dirty="0">
                <a:ea typeface="Calibri"/>
                <a:cs typeface="Calibri"/>
              </a:rPr>
              <a:t>If transmission occurring when ready to send, wait until end of transmission (CSMA)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77</a:t>
            </a:fld>
            <a:endParaRPr lang="en-US"/>
          </a:p>
        </p:txBody>
      </p:sp>
      <p:pic>
        <p:nvPicPr>
          <p:cNvPr id="24581" name="Picture 4" descr="551 metcalfe-enet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1002"/>
            <a:ext cx="243840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536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9011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Benefits of Ethernet</a:t>
            </a:r>
          </a:p>
        </p:txBody>
      </p:sp>
      <p:sp>
        <p:nvSpPr>
          <p:cNvPr id="953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Easy to administer and maintain</a:t>
            </a:r>
          </a:p>
          <a:p>
            <a:r>
              <a:rPr lang="en-US" dirty="0">
                <a:cs typeface="Calibri"/>
              </a:rPr>
              <a:t>Inexpensive</a:t>
            </a:r>
          </a:p>
          <a:p>
            <a:r>
              <a:rPr lang="en-US" dirty="0">
                <a:cs typeface="Calibri"/>
              </a:rPr>
              <a:t>Increasingly higher speed</a:t>
            </a:r>
          </a:p>
          <a:p>
            <a:r>
              <a:rPr lang="en-US" dirty="0">
                <a:cs typeface="Calibri"/>
              </a:rPr>
              <a:t>Evolvable!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485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347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Evolution of Ethernet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Clr>
                <a:schemeClr val="tx2"/>
              </a:buClr>
            </a:pPr>
            <a:r>
              <a:rPr lang="en-US" dirty="0">
                <a:cs typeface="Calibri"/>
              </a:rPr>
              <a:t>Changed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everything</a:t>
            </a:r>
            <a:r>
              <a:rPr lang="en-US" dirty="0">
                <a:cs typeface="Calibri"/>
              </a:rPr>
              <a:t> except the frame </a:t>
            </a:r>
            <a:r>
              <a:rPr lang="en-US" dirty="0">
                <a:solidFill>
                  <a:srgbClr val="0000FF"/>
                </a:solidFill>
                <a:cs typeface="Calibri"/>
              </a:rPr>
              <a:t>format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ea typeface="Calibri"/>
                <a:cs typeface="Calibri"/>
              </a:rPr>
              <a:t>From single coaxial cable to hub-based star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ea typeface="Calibri"/>
                <a:cs typeface="Calibri"/>
              </a:rPr>
              <a:t>From shared media to </a:t>
            </a: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switches</a:t>
            </a:r>
            <a:endParaRPr lang="en-US" i="1" dirty="0">
              <a:ea typeface="Calibri"/>
              <a:cs typeface="Calibri"/>
            </a:endParaRPr>
          </a:p>
          <a:p>
            <a:pPr lvl="1">
              <a:buClr>
                <a:schemeClr val="tx2"/>
              </a:buClr>
            </a:pPr>
            <a:r>
              <a:rPr lang="en-US" dirty="0">
                <a:ea typeface="Calibri"/>
                <a:cs typeface="Calibri"/>
              </a:rPr>
              <a:t>From electrical signaling to optical</a:t>
            </a:r>
            <a:br>
              <a:rPr lang="en-US" dirty="0">
                <a:ea typeface="Calibri"/>
                <a:cs typeface="Calibri"/>
              </a:rPr>
            </a:br>
            <a:endParaRPr lang="en-US" dirty="0">
              <a:ea typeface="Calibri"/>
              <a:cs typeface="Calibri"/>
            </a:endParaRPr>
          </a:p>
          <a:p>
            <a:r>
              <a:rPr lang="en-US" dirty="0">
                <a:solidFill>
                  <a:srgbClr val="0000FF"/>
                </a:solidFill>
                <a:cs typeface="Calibri"/>
              </a:rPr>
              <a:t>Lesson #1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The right </a:t>
            </a: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interface</a:t>
            </a:r>
            <a:r>
              <a:rPr lang="en-US" dirty="0">
                <a:ea typeface="Calibri"/>
                <a:cs typeface="Calibri"/>
              </a:rPr>
              <a:t> can accommodate many </a:t>
            </a: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changes</a:t>
            </a:r>
            <a:r>
              <a:rPr lang="en-US" dirty="0">
                <a:ea typeface="Calibri"/>
                <a:cs typeface="Calibri"/>
              </a:rPr>
              <a:t> </a:t>
            </a:r>
          </a:p>
          <a:p>
            <a:pPr lvl="1"/>
            <a:r>
              <a:rPr lang="en-US" dirty="0">
                <a:ea typeface="Calibri"/>
                <a:cs typeface="Calibri"/>
              </a:rPr>
              <a:t>Implementation is hidden behind interface</a:t>
            </a:r>
          </a:p>
          <a:p>
            <a:pPr lvl="1"/>
            <a:endParaRPr lang="en-US" dirty="0">
              <a:ea typeface="Calibri"/>
              <a:cs typeface="Calibri"/>
            </a:endParaRPr>
          </a:p>
          <a:p>
            <a:r>
              <a:rPr lang="en-US" dirty="0">
                <a:solidFill>
                  <a:srgbClr val="0000FF"/>
                </a:solidFill>
                <a:cs typeface="Calibri"/>
              </a:rPr>
              <a:t>Lesson #2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Really hard to displace the dominant technology</a:t>
            </a:r>
          </a:p>
          <a:p>
            <a:pPr lvl="1"/>
            <a:r>
              <a:rPr lang="en-US" dirty="0">
                <a:ea typeface="Calibri"/>
                <a:cs typeface="Calibri"/>
              </a:rPr>
              <a:t>Slight performance improvements are not enough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419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56B44-589D-CD4F-9EE1-464682F8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 meet Digital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A34D5-9A41-144D-A901-6E371E863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A picture containing sky, outdoor, line&#10;&#10;Description automatically generated">
            <a:extLst>
              <a:ext uri="{FF2B5EF4-FFF2-40B4-BE49-F238E27FC236}">
                <a16:creationId xmlns:a16="http://schemas.microsoft.com/office/drawing/2014/main" id="{8FA5D086-A161-D645-BA75-3029F542F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65910"/>
            <a:ext cx="7620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015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algn="r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algn="r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algn="r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algn="r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2EEA0645-0A7E-486B-B431-83A29901D363}" type="slidenum">
              <a:rPr lang="en-US" sz="1400" b="0" smtClean="0">
                <a:latin typeface="Times New Roman" pitchFamily="18" charset="0"/>
              </a:rPr>
              <a:pPr eaLnBrk="1" hangingPunct="1"/>
              <a:t>80</a:t>
            </a:fld>
            <a:endParaRPr lang="en-US" sz="1400" b="0">
              <a:latin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756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19461C-4927-6545-8791-A8BB366C8D75}"/>
              </a:ext>
            </a:extLst>
          </p:cNvPr>
          <p:cNvSpPr txBox="1"/>
          <p:nvPr/>
        </p:nvSpPr>
        <p:spPr>
          <a:xfrm rot="2629566">
            <a:off x="4286992" y="1876301"/>
            <a:ext cx="57001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95992"/>
                </a:solidFill>
              </a:rPr>
              <a:t>4G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1B3E3E-CA5B-FD40-8B6A-7D47A747F67B}"/>
              </a:ext>
            </a:extLst>
          </p:cNvPr>
          <p:cNvSpPr txBox="1"/>
          <p:nvPr/>
        </p:nvSpPr>
        <p:spPr>
          <a:xfrm rot="16532527">
            <a:off x="2157330" y="1572525"/>
            <a:ext cx="99561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95992"/>
                </a:solidFill>
              </a:rPr>
              <a:t>5G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13185D-CB39-D349-8AE4-BBA391E8D0AB}"/>
              </a:ext>
            </a:extLst>
          </p:cNvPr>
          <p:cNvSpPr txBox="1"/>
          <p:nvPr/>
        </p:nvSpPr>
        <p:spPr>
          <a:xfrm rot="10969851">
            <a:off x="2240837" y="4850170"/>
            <a:ext cx="99561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95992"/>
                </a:solidFill>
              </a:rPr>
              <a:t>6G</a:t>
            </a:r>
          </a:p>
        </p:txBody>
      </p:sp>
    </p:spTree>
    <p:extLst>
      <p:ext uri="{BB962C8B-B14F-4D97-AF65-F5344CB8AC3E}">
        <p14:creationId xmlns:p14="http://schemas.microsoft.com/office/powerpoint/2010/main" val="162034446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1524000" y="457200"/>
            <a:ext cx="6157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/>
              <a:t>The Wireless Spectrum</a:t>
            </a:r>
          </a:p>
        </p:txBody>
      </p:sp>
      <p:pic>
        <p:nvPicPr>
          <p:cNvPr id="10244" name="Picture 2" descr="http://media-3.web.britannica.com/eb-media/21/4621-004-A7C0178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71913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2" name="Picture 4" descr="http://ddq74coujkv1i.cloudfront.net/radio-spectr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4000500"/>
            <a:ext cx="58674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81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444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381000" y="304800"/>
            <a:ext cx="8305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/>
              <a:t>Metrics for evaluation / comparison of wireless technologies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1260475"/>
            <a:ext cx="8763000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Bitrate or Bandwidth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Range - PAN, LAN, MAN, WAN  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Two-way / One-way 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Multi-Access / Point-to-Point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Digital / Analog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Applications and industries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Frequency – Affects most physical properties:</a:t>
            </a:r>
            <a:br>
              <a:rPr lang="en-US" sz="2400" dirty="0"/>
            </a:br>
            <a:r>
              <a:rPr lang="en-US" sz="2400" dirty="0"/>
              <a:t>	Distance (free-space loss)</a:t>
            </a:r>
            <a:br>
              <a:rPr lang="en-US" sz="2400" dirty="0"/>
            </a:br>
            <a:r>
              <a:rPr lang="en-US" sz="2400" dirty="0"/>
              <a:t>	Penetration, Reflection, Absorption</a:t>
            </a:r>
            <a:br>
              <a:rPr lang="en-US" sz="2400" dirty="0"/>
            </a:br>
            <a:r>
              <a:rPr lang="en-US" sz="2400" dirty="0"/>
              <a:t>	Energy proportionality </a:t>
            </a:r>
            <a:br>
              <a:rPr lang="en-US" sz="2400" dirty="0"/>
            </a:br>
            <a:r>
              <a:rPr lang="en-US" sz="2400" dirty="0"/>
              <a:t>	Policy: Licensed / Deregulated</a:t>
            </a:r>
          </a:p>
          <a:p>
            <a:pPr algn="l">
              <a:defRPr/>
            </a:pPr>
            <a:r>
              <a:rPr lang="en-US" sz="2400" dirty="0"/>
              <a:t>	Line of Sight (Fresnel zone)</a:t>
            </a:r>
          </a:p>
          <a:p>
            <a:pPr algn="l">
              <a:defRPr/>
            </a:pPr>
            <a:r>
              <a:rPr lang="en-US" sz="2400" dirty="0"/>
              <a:t>	Size of antenna </a:t>
            </a:r>
          </a:p>
          <a:p>
            <a:pPr marL="342900" indent="-342900" algn="l">
              <a:buFont typeface="Wingdings" pitchFamily="2" charset="2"/>
              <a:buChar char="Ø"/>
              <a:defRPr/>
            </a:pPr>
            <a:r>
              <a:rPr lang="en-US" sz="2400" dirty="0"/>
              <a:t> Determined by wavelength –                )</a:t>
            </a:r>
          </a:p>
          <a:p>
            <a:pPr algn="l">
              <a:defRPr/>
            </a:pPr>
            <a:r>
              <a:rPr lang="en-US" sz="2400" dirty="0"/>
              <a:t>	</a:t>
            </a:r>
          </a:p>
        </p:txBody>
      </p:sp>
      <p:pic>
        <p:nvPicPr>
          <p:cNvPr id="177156" name="Picture 4" descr="\lambda = \frac{v}{f},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528" y="6013450"/>
            <a:ext cx="9779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82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373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>
          <a:xfrm>
            <a:off x="304800" y="381000"/>
            <a:ext cx="8610600" cy="685800"/>
          </a:xfrm>
        </p:spPr>
        <p:txBody>
          <a:bodyPr>
            <a:normAutofit fontScale="90000"/>
          </a:bodyPr>
          <a:lstStyle/>
          <a:p>
            <a:r>
              <a:rPr lang="en-US"/>
              <a:t>Wireless Communication Standards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686800" cy="56388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Cellular (</a:t>
            </a:r>
            <a:r>
              <a:rPr lang="en-US" sz="2400" dirty="0">
                <a:solidFill>
                  <a:srgbClr val="FF3300"/>
                </a:solidFill>
              </a:rPr>
              <a:t>800/900/</a:t>
            </a:r>
            <a:r>
              <a:rPr lang="en-US" sz="2400" i="1" dirty="0">
                <a:solidFill>
                  <a:srgbClr val="FF3300"/>
                </a:solidFill>
                <a:latin typeface="Adobe Ming Std L" pitchFamily="18" charset="-128"/>
                <a:ea typeface="Adobe Ming Std L" pitchFamily="18" charset="-128"/>
              </a:rPr>
              <a:t>1700</a:t>
            </a:r>
            <a:r>
              <a:rPr lang="en-US" sz="2400" dirty="0">
                <a:solidFill>
                  <a:srgbClr val="FF3300"/>
                </a:solidFill>
              </a:rPr>
              <a:t>/1800/1900Mhz</a:t>
            </a:r>
            <a:r>
              <a:rPr lang="en-US" sz="2400" dirty="0"/>
              <a:t>):</a:t>
            </a:r>
          </a:p>
          <a:p>
            <a:pPr lvl="1"/>
            <a:r>
              <a:rPr lang="en-US" dirty="0"/>
              <a:t>2G: GSM / CDMA / GPRS /EDGE</a:t>
            </a:r>
          </a:p>
          <a:p>
            <a:pPr lvl="1"/>
            <a:r>
              <a:rPr lang="en-US" dirty="0"/>
              <a:t>3G: CDMA2000/UMTS/HSDPA/EVDO </a:t>
            </a:r>
          </a:p>
          <a:p>
            <a:pPr lvl="1"/>
            <a:r>
              <a:rPr lang="en-US" dirty="0"/>
              <a:t>4G: LTE, </a:t>
            </a:r>
            <a:r>
              <a:rPr lang="en-US" dirty="0" err="1"/>
              <a:t>WiMax</a:t>
            </a:r>
            <a:endParaRPr lang="en-US" dirty="0"/>
          </a:p>
          <a:p>
            <a:r>
              <a:rPr lang="en-US" sz="2400" dirty="0"/>
              <a:t>IEEE 802.11 (aka </a:t>
            </a:r>
            <a:r>
              <a:rPr lang="en-US" sz="2400" dirty="0" err="1"/>
              <a:t>WiFi</a:t>
            </a:r>
            <a:r>
              <a:rPr lang="en-US" sz="2400" dirty="0"/>
              <a:t>): (some examples)</a:t>
            </a:r>
          </a:p>
          <a:p>
            <a:pPr lvl="1"/>
            <a:r>
              <a:rPr lang="en-US" dirty="0"/>
              <a:t>b:  </a:t>
            </a:r>
            <a:r>
              <a:rPr lang="en-US" dirty="0">
                <a:solidFill>
                  <a:srgbClr val="00B050"/>
                </a:solidFill>
              </a:rPr>
              <a:t>2.4Ghz</a:t>
            </a:r>
            <a:r>
              <a:rPr lang="en-US" dirty="0"/>
              <a:t> band, 11Mbps (~</a:t>
            </a:r>
            <a:r>
              <a:rPr lang="en-US" i="1" dirty="0"/>
              <a:t>4.5 Mbps operating rate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g:  </a:t>
            </a:r>
            <a:r>
              <a:rPr lang="en-US" dirty="0">
                <a:solidFill>
                  <a:srgbClr val="00B050"/>
                </a:solidFill>
              </a:rPr>
              <a:t>2.4Ghz</a:t>
            </a:r>
            <a:r>
              <a:rPr lang="en-US" dirty="0"/>
              <a:t>, 54-108Mbps (~</a:t>
            </a:r>
            <a:r>
              <a:rPr lang="en-US" i="1" dirty="0"/>
              <a:t>19 Mbps operating rate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a:  </a:t>
            </a:r>
            <a:r>
              <a:rPr lang="en-US" dirty="0">
                <a:solidFill>
                  <a:srgbClr val="00B050"/>
                </a:solidFill>
              </a:rPr>
              <a:t>5.0Ghz</a:t>
            </a:r>
            <a:r>
              <a:rPr lang="en-US" dirty="0"/>
              <a:t> band, 54-108Mbps (~</a:t>
            </a:r>
            <a:r>
              <a:rPr lang="en-US" i="1" dirty="0"/>
              <a:t>25 Mbps operating rate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n:  </a:t>
            </a:r>
            <a:r>
              <a:rPr lang="en-US" dirty="0">
                <a:solidFill>
                  <a:srgbClr val="00B050"/>
                </a:solidFill>
              </a:rPr>
              <a:t>2.4/5Ghz</a:t>
            </a:r>
            <a:r>
              <a:rPr lang="en-US" dirty="0"/>
              <a:t>, 150-600Mbps (4x4 </a:t>
            </a:r>
            <a:r>
              <a:rPr lang="en-US" dirty="0" err="1"/>
              <a:t>mimo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ac: </a:t>
            </a:r>
            <a:r>
              <a:rPr lang="en-US" dirty="0">
                <a:solidFill>
                  <a:srgbClr val="00B050"/>
                </a:solidFill>
              </a:rPr>
              <a:t>2.4/5Ghz</a:t>
            </a:r>
            <a:r>
              <a:rPr lang="en-US" dirty="0"/>
              <a:t>, 433-1300Mbps (improved coding 256-QAM)</a:t>
            </a:r>
          </a:p>
          <a:p>
            <a:pPr lvl="1"/>
            <a:r>
              <a:rPr lang="en-US" dirty="0"/>
              <a:t>ad: </a:t>
            </a:r>
            <a:r>
              <a:rPr lang="en-US" dirty="0">
                <a:solidFill>
                  <a:srgbClr val="00B050"/>
                </a:solidFill>
              </a:rPr>
              <a:t>60Ghz</a:t>
            </a:r>
            <a:r>
              <a:rPr lang="en-US" dirty="0"/>
              <a:t>, 7Gbps </a:t>
            </a:r>
          </a:p>
          <a:p>
            <a:pPr lvl="1"/>
            <a:r>
              <a:rPr lang="en-US" dirty="0" err="1"/>
              <a:t>af</a:t>
            </a:r>
            <a:r>
              <a:rPr lang="en-US" dirty="0"/>
              <a:t>: </a:t>
            </a:r>
            <a:r>
              <a:rPr lang="en-US" dirty="0">
                <a:solidFill>
                  <a:srgbClr val="00B050"/>
                </a:solidFill>
              </a:rPr>
              <a:t>54/790Mhz</a:t>
            </a:r>
            <a:r>
              <a:rPr lang="en-US" dirty="0"/>
              <a:t>, 26-35Mbps (TV whitespace)</a:t>
            </a:r>
          </a:p>
          <a:p>
            <a:r>
              <a:rPr lang="en-US" sz="2400" dirty="0"/>
              <a:t>IEEE 802.15 – lower power wireless:</a:t>
            </a:r>
          </a:p>
          <a:p>
            <a:pPr lvl="1"/>
            <a:r>
              <a:rPr lang="en-US" dirty="0"/>
              <a:t>802.15.1:  </a:t>
            </a:r>
            <a:r>
              <a:rPr lang="en-US" dirty="0">
                <a:solidFill>
                  <a:srgbClr val="00B050"/>
                </a:solidFill>
              </a:rPr>
              <a:t>2.4Ghz</a:t>
            </a:r>
            <a:r>
              <a:rPr lang="en-US" dirty="0"/>
              <a:t>, 2.1 Mbps (Bluetooth)</a:t>
            </a:r>
          </a:p>
          <a:p>
            <a:pPr lvl="1"/>
            <a:r>
              <a:rPr lang="en-US" dirty="0"/>
              <a:t>802.15.4:  </a:t>
            </a:r>
            <a:r>
              <a:rPr lang="en-US" dirty="0">
                <a:solidFill>
                  <a:srgbClr val="00B050"/>
                </a:solidFill>
              </a:rPr>
              <a:t>2.4Ghz</a:t>
            </a:r>
            <a:r>
              <a:rPr lang="en-US" dirty="0"/>
              <a:t>, 250 Kbps (Sensor Networks)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83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196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Makes Wireless Different?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Broadcast and multi-access medium…</a:t>
            </a:r>
          </a:p>
          <a:p>
            <a:pPr lvl="1"/>
            <a:r>
              <a:rPr lang="en-US" dirty="0"/>
              <a:t>err, so….</a:t>
            </a:r>
          </a:p>
          <a:p>
            <a:endParaRPr lang="en-US" dirty="0"/>
          </a:p>
          <a:p>
            <a:r>
              <a:rPr lang="en-US" dirty="0"/>
              <a:t>BUT, Signals sent by sender don</a:t>
            </a:r>
            <a:r>
              <a:rPr lang="en-GB" dirty="0"/>
              <a:t>’</a:t>
            </a:r>
            <a:r>
              <a:rPr lang="en-US" altLang="ja-JP" dirty="0"/>
              <a:t>t always end up at receiver intact</a:t>
            </a:r>
          </a:p>
          <a:p>
            <a:pPr lvl="1"/>
            <a:r>
              <a:rPr lang="en-US" dirty="0"/>
              <a:t>Complicated physics involved, which we won</a:t>
            </a:r>
            <a:r>
              <a:rPr lang="en-GB" dirty="0">
                <a:ea typeface="MS PGothic" pitchFamily="34" charset="-128"/>
              </a:rPr>
              <a:t>’</a:t>
            </a:r>
            <a:r>
              <a:rPr lang="en-US" altLang="ja-JP" dirty="0">
                <a:ea typeface="MS PGothic" pitchFamily="34" charset="-128"/>
              </a:rPr>
              <a:t>t discuss</a:t>
            </a:r>
          </a:p>
          <a:p>
            <a:pPr lvl="1"/>
            <a:r>
              <a:rPr lang="en-US" dirty="0"/>
              <a:t>But what can go wrong?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84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585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algn="ctr"/>
            <a:r>
              <a:rPr lang="en-US" dirty="0"/>
              <a:t>Lets focus on </a:t>
            </a:r>
            <a:r>
              <a:rPr lang="en-US" dirty="0">
                <a:solidFill>
                  <a:srgbClr val="0000FF"/>
                </a:solidFill>
              </a:rPr>
              <a:t>802.11</a:t>
            </a:r>
          </a:p>
        </p:txBody>
      </p:sp>
      <p:sp>
        <p:nvSpPr>
          <p:cNvPr id="27652" name="Rectangle 1"/>
          <p:cNvSpPr>
            <a:spLocks noChangeArrowheads="1"/>
          </p:cNvSpPr>
          <p:nvPr/>
        </p:nvSpPr>
        <p:spPr bwMode="auto">
          <a:xfrm>
            <a:off x="1752600" y="3443288"/>
            <a:ext cx="620553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/>
              <a:t>aka - WiFi … </a:t>
            </a:r>
          </a:p>
          <a:p>
            <a:pPr algn="l"/>
            <a:r>
              <a:rPr lang="en-US" sz="3200"/>
              <a:t>What makes it special?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82575" y="4800600"/>
            <a:ext cx="88614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Deregulation</a:t>
            </a:r>
            <a:r>
              <a:rPr lang="en-US" dirty="0">
                <a:latin typeface="Times New Roman" pitchFamily="18" charset="0"/>
              </a:rPr>
              <a:t> &gt; Innovation &gt; Adoption &gt; Lower cost = Ubiquitous technology</a:t>
            </a:r>
          </a:p>
          <a:p>
            <a:pPr algn="l"/>
            <a:endParaRPr lang="en-US" dirty="0">
              <a:latin typeface="Times New Roman" pitchFamily="18" charset="0"/>
            </a:endParaRPr>
          </a:p>
          <a:p>
            <a:pPr algn="l"/>
            <a:endParaRPr lang="en-US" dirty="0">
              <a:latin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</a:rPr>
              <a:t>JUST LIKE ETHERNET – not lovely but sufficient</a:t>
            </a:r>
          </a:p>
          <a:p>
            <a:pPr algn="l"/>
            <a:endParaRPr lang="en-US" dirty="0"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85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501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802.11 Architecture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4294967295"/>
          </p:nvPr>
        </p:nvSpPr>
        <p:spPr>
          <a:xfrm>
            <a:off x="0" y="1828800"/>
            <a:ext cx="9144000" cy="4411663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pPr lvl="1"/>
            <a:endParaRPr lang="en-US" dirty="0"/>
          </a:p>
          <a:p>
            <a:pPr lvl="1">
              <a:buFont typeface="Wingdings" pitchFamily="2" charset="2"/>
              <a:buNone/>
            </a:pPr>
            <a:endParaRPr lang="en-US" dirty="0"/>
          </a:p>
          <a:p>
            <a:pPr lvl="1"/>
            <a:endParaRPr lang="en-US" dirty="0"/>
          </a:p>
          <a:p>
            <a:pPr>
              <a:buFont typeface="Wingdings" pitchFamily="2" charset="2"/>
              <a:buNone/>
            </a:pPr>
            <a:endParaRPr lang="en-US" sz="2400" dirty="0"/>
          </a:p>
          <a:p>
            <a:pPr>
              <a:lnSpc>
                <a:spcPct val="70000"/>
              </a:lnSpc>
            </a:pPr>
            <a:r>
              <a:rPr lang="en-US" sz="2200" dirty="0"/>
              <a:t>Designed for limited area</a:t>
            </a:r>
          </a:p>
          <a:p>
            <a:r>
              <a:rPr lang="en-US" sz="2200" dirty="0"/>
              <a:t>AP</a:t>
            </a:r>
            <a:r>
              <a:rPr lang="ja-JP" altLang="en-US" sz="2200" dirty="0"/>
              <a:t>’</a:t>
            </a:r>
            <a:r>
              <a:rPr lang="en-US" altLang="ja-JP" sz="2200" dirty="0"/>
              <a:t>s (Access Points) set to specific channel</a:t>
            </a:r>
          </a:p>
          <a:p>
            <a:r>
              <a:rPr lang="en-US" sz="2200" dirty="0"/>
              <a:t>Broadcast beacon messages with </a:t>
            </a:r>
            <a:r>
              <a:rPr lang="en-US" sz="2000" dirty="0"/>
              <a:t>SSID (Service Set Identifier) and MAC Address periodically</a:t>
            </a:r>
          </a:p>
          <a:p>
            <a:r>
              <a:rPr lang="en-US" sz="2200" dirty="0"/>
              <a:t>Hosts scan all the channels to discover the AP</a:t>
            </a:r>
            <a:r>
              <a:rPr lang="ja-JP" altLang="en-US" sz="2200" dirty="0"/>
              <a:t>’</a:t>
            </a:r>
            <a:r>
              <a:rPr lang="en-US" altLang="ja-JP" sz="2200" dirty="0"/>
              <a:t>s</a:t>
            </a:r>
          </a:p>
          <a:p>
            <a:pPr lvl="1"/>
            <a:r>
              <a:rPr lang="en-US" sz="2000" dirty="0"/>
              <a:t>Host associates with AP</a:t>
            </a:r>
          </a:p>
        </p:txBody>
      </p:sp>
      <p:pic>
        <p:nvPicPr>
          <p:cNvPr id="28677" name="Picture 2" descr="C:\Documents and Settings\Administrator\Desktop\temp\KuroseRoss4e_gifs\ch06_gif\fig06_0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786" y="1160464"/>
            <a:ext cx="4446814" cy="323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27"/>
          <p:cNvSpPr>
            <a:spLocks noChangeShapeType="1"/>
          </p:cNvSpPr>
          <p:nvPr/>
        </p:nvSpPr>
        <p:spPr bwMode="auto">
          <a:xfrm flipV="1">
            <a:off x="2651125" y="1981200"/>
            <a:ext cx="2454275" cy="838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76200" y="2438400"/>
            <a:ext cx="2606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r>
              <a:rPr lang="en-US" dirty="0">
                <a:latin typeface="Calibri"/>
              </a:rPr>
              <a:t>802.11 frames exchanges</a:t>
            </a:r>
          </a:p>
        </p:txBody>
      </p:sp>
      <p:sp>
        <p:nvSpPr>
          <p:cNvPr id="9" name="Line 27"/>
          <p:cNvSpPr>
            <a:spLocks noChangeShapeType="1"/>
          </p:cNvSpPr>
          <p:nvPr/>
        </p:nvSpPr>
        <p:spPr bwMode="auto">
          <a:xfrm flipV="1">
            <a:off x="5943600" y="2133600"/>
            <a:ext cx="685800" cy="1295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4343400" y="3482975"/>
            <a:ext cx="2606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r>
              <a:rPr lang="en-US" dirty="0">
                <a:latin typeface="Calibri"/>
              </a:rPr>
              <a:t>802.3 (Ethernet) frames exchanged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86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44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839200" cy="685800"/>
          </a:xfrm>
        </p:spPr>
        <p:txBody>
          <a:bodyPr>
            <a:normAutofit fontScale="90000"/>
          </a:bodyPr>
          <a:lstStyle/>
          <a:p>
            <a:r>
              <a:rPr lang="en-US"/>
              <a:t>Wireless Multiple Access Technique?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Carrier Sense?</a:t>
            </a:r>
          </a:p>
          <a:p>
            <a:pPr lvl="1"/>
            <a:r>
              <a:rPr lang="en-US"/>
              <a:t>Sender can listen before sending</a:t>
            </a:r>
          </a:p>
          <a:p>
            <a:pPr lvl="1"/>
            <a:r>
              <a:rPr lang="en-US"/>
              <a:t>What does that tell the sender?</a:t>
            </a:r>
          </a:p>
          <a:p>
            <a:pPr lvl="1"/>
            <a:endParaRPr lang="en-US"/>
          </a:p>
          <a:p>
            <a:r>
              <a:rPr lang="en-US"/>
              <a:t>Collision Detection?</a:t>
            </a:r>
          </a:p>
          <a:p>
            <a:pPr lvl="1"/>
            <a:r>
              <a:rPr lang="en-US"/>
              <a:t>Where do collisions occur?</a:t>
            </a:r>
          </a:p>
          <a:p>
            <a:pPr lvl="1"/>
            <a:r>
              <a:rPr lang="en-US"/>
              <a:t>How can you detect them?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87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40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106" name="Rectangle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 sz="2400"/>
          </a:p>
          <a:p>
            <a:r>
              <a:rPr lang="en-US" sz="2400"/>
              <a:t>A and C can both send to B but </a:t>
            </a:r>
            <a:r>
              <a:rPr lang="en-US" sz="2400">
                <a:solidFill>
                  <a:srgbClr val="FF0000"/>
                </a:solidFill>
              </a:rPr>
              <a:t>can</a:t>
            </a:r>
            <a:r>
              <a:rPr lang="ja-JP" altLang="en-US" sz="2400">
                <a:solidFill>
                  <a:srgbClr val="FF0000"/>
                </a:solidFill>
              </a:rPr>
              <a:t>’</a:t>
            </a:r>
            <a:r>
              <a:rPr lang="en-US" altLang="ja-JP" sz="2400">
                <a:solidFill>
                  <a:srgbClr val="FF0000"/>
                </a:solidFill>
              </a:rPr>
              <a:t>t hear each other</a:t>
            </a:r>
            <a:endParaRPr lang="en-US" altLang="ja-JP" sz="2400"/>
          </a:p>
          <a:p>
            <a:pPr marL="742950" lvl="1" indent="-285750"/>
            <a:r>
              <a:rPr lang="en-US"/>
              <a:t>A is a </a:t>
            </a:r>
            <a:r>
              <a:rPr lang="en-US" i="1"/>
              <a:t>hidden terminal</a:t>
            </a:r>
            <a:r>
              <a:rPr lang="en-US"/>
              <a:t> for C and vice versa</a:t>
            </a:r>
          </a:p>
          <a:p>
            <a:r>
              <a:rPr lang="en-US" sz="2400"/>
              <a:t>Carrier Sense will be </a:t>
            </a:r>
            <a:r>
              <a:rPr lang="en-US" sz="2400">
                <a:solidFill>
                  <a:srgbClr val="FF0000"/>
                </a:solidFill>
              </a:rPr>
              <a:t>ineffective</a:t>
            </a:r>
            <a:endParaRPr lang="en-US" sz="2400"/>
          </a:p>
        </p:txBody>
      </p:sp>
      <p:sp>
        <p:nvSpPr>
          <p:cNvPr id="943107" name="Oval 3"/>
          <p:cNvSpPr>
            <a:spLocks noChangeArrowheads="1"/>
          </p:cNvSpPr>
          <p:nvPr/>
        </p:nvSpPr>
        <p:spPr bwMode="auto">
          <a:xfrm>
            <a:off x="3733800" y="1905000"/>
            <a:ext cx="3200400" cy="1752600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0725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Hidden Terminals</a:t>
            </a:r>
          </a:p>
        </p:txBody>
      </p:sp>
      <p:sp>
        <p:nvSpPr>
          <p:cNvPr id="943109" name="Oval 5"/>
          <p:cNvSpPr>
            <a:spLocks noChangeArrowheads="1"/>
          </p:cNvSpPr>
          <p:nvPr/>
        </p:nvSpPr>
        <p:spPr bwMode="auto">
          <a:xfrm>
            <a:off x="1447800" y="1905000"/>
            <a:ext cx="3200400" cy="1752600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0727" name="Rectangle 6"/>
          <p:cNvSpPr>
            <a:spLocks noChangeArrowheads="1"/>
          </p:cNvSpPr>
          <p:nvPr/>
        </p:nvSpPr>
        <p:spPr bwMode="auto">
          <a:xfrm>
            <a:off x="2849563" y="2586038"/>
            <a:ext cx="396875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A</a:t>
            </a:r>
          </a:p>
        </p:txBody>
      </p:sp>
      <p:sp>
        <p:nvSpPr>
          <p:cNvPr id="30728" name="Rectangle 7"/>
          <p:cNvSpPr>
            <a:spLocks noChangeArrowheads="1"/>
          </p:cNvSpPr>
          <p:nvPr/>
        </p:nvSpPr>
        <p:spPr bwMode="auto">
          <a:xfrm>
            <a:off x="4038600" y="2586038"/>
            <a:ext cx="396875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B</a:t>
            </a:r>
          </a:p>
        </p:txBody>
      </p:sp>
      <p:sp>
        <p:nvSpPr>
          <p:cNvPr id="30729" name="Rectangle 8"/>
          <p:cNvSpPr>
            <a:spLocks noChangeArrowheads="1"/>
          </p:cNvSpPr>
          <p:nvPr/>
        </p:nvSpPr>
        <p:spPr bwMode="auto">
          <a:xfrm>
            <a:off x="5148263" y="2586038"/>
            <a:ext cx="414337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C</a:t>
            </a:r>
          </a:p>
        </p:txBody>
      </p:sp>
      <p:sp>
        <p:nvSpPr>
          <p:cNvPr id="943113" name="Line 9"/>
          <p:cNvSpPr>
            <a:spLocks noChangeShapeType="1"/>
          </p:cNvSpPr>
          <p:nvPr/>
        </p:nvSpPr>
        <p:spPr bwMode="auto">
          <a:xfrm>
            <a:off x="3200400" y="28194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43114" name="Line 10"/>
          <p:cNvSpPr>
            <a:spLocks noChangeShapeType="1"/>
          </p:cNvSpPr>
          <p:nvPr/>
        </p:nvSpPr>
        <p:spPr bwMode="auto">
          <a:xfrm flipH="1">
            <a:off x="4419600" y="28194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43115" name="Line 11"/>
          <p:cNvSpPr>
            <a:spLocks noChangeShapeType="1"/>
          </p:cNvSpPr>
          <p:nvPr/>
        </p:nvSpPr>
        <p:spPr bwMode="auto">
          <a:xfrm>
            <a:off x="3810000" y="3733800"/>
            <a:ext cx="3124200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43116" name="Text Box 12"/>
          <p:cNvSpPr txBox="1">
            <a:spLocks noChangeArrowheads="1"/>
          </p:cNvSpPr>
          <p:nvPr/>
        </p:nvSpPr>
        <p:spPr bwMode="auto">
          <a:xfrm>
            <a:off x="4344988" y="3657600"/>
            <a:ext cx="2132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2400" b="0"/>
              <a:t>transmit range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88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692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107" grpId="0" animBg="1"/>
      <p:bldP spid="943109" grpId="0" animBg="1"/>
      <p:bldP spid="943113" grpId="0" animBg="1"/>
      <p:bldP spid="943114" grpId="0" animBg="1"/>
      <p:bldP spid="943115" grpId="0" animBg="1"/>
      <p:bldP spid="94311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Exposed Terminals</a:t>
            </a:r>
          </a:p>
        </p:txBody>
      </p:sp>
      <p:sp>
        <p:nvSpPr>
          <p:cNvPr id="1078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2057400"/>
            <a:ext cx="8382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F3300"/>
                </a:solidFill>
              </a:rPr>
              <a:t>Exposed node</a:t>
            </a:r>
            <a:r>
              <a:rPr lang="en-US" sz="2400"/>
              <a:t>: B sends a packet to A; C hears this and decides not to send a packet to D (despite the fact that this will not cause interference)!</a:t>
            </a:r>
          </a:p>
          <a:p>
            <a:pPr>
              <a:lnSpc>
                <a:spcPct val="90000"/>
              </a:lnSpc>
            </a:pPr>
            <a:r>
              <a:rPr lang="en-US" sz="2400"/>
              <a:t>Carrier sense would prevent a successful transmission.</a:t>
            </a:r>
          </a:p>
        </p:txBody>
      </p:sp>
      <p:sp>
        <p:nvSpPr>
          <p:cNvPr id="2953221" name="Oval 4"/>
          <p:cNvSpPr>
            <a:spLocks noChangeArrowheads="1"/>
          </p:cNvSpPr>
          <p:nvPr/>
        </p:nvSpPr>
        <p:spPr bwMode="auto">
          <a:xfrm>
            <a:off x="3940175" y="1524000"/>
            <a:ext cx="1981200" cy="1905000"/>
          </a:xfrm>
          <a:prstGeom prst="ellipse">
            <a:avLst/>
          </a:prstGeom>
          <a:solidFill>
            <a:srgbClr val="99CCFF"/>
          </a:solidFill>
          <a:ln w="12700">
            <a:solidFill>
              <a:srgbClr val="99CCFF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953222" name="Oval 5"/>
          <p:cNvSpPr>
            <a:spLocks noChangeArrowheads="1"/>
          </p:cNvSpPr>
          <p:nvPr/>
        </p:nvSpPr>
        <p:spPr bwMode="auto">
          <a:xfrm>
            <a:off x="3025775" y="1524000"/>
            <a:ext cx="1981200" cy="1905000"/>
          </a:xfrm>
          <a:prstGeom prst="ellipse">
            <a:avLst/>
          </a:prstGeom>
          <a:solidFill>
            <a:srgbClr val="00B0F0">
              <a:alpha val="50195"/>
            </a:srgbClr>
          </a:solidFill>
          <a:ln w="12700">
            <a:solidFill>
              <a:srgbClr val="00B0F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pPr algn="ctr" eaLnBrk="0" hangingPunct="0"/>
            <a:endParaRPr lang="en-US" sz="1600" b="0"/>
          </a:p>
        </p:txBody>
      </p:sp>
      <p:sp>
        <p:nvSpPr>
          <p:cNvPr id="31751" name="Oval 6"/>
          <p:cNvSpPr>
            <a:spLocks noChangeArrowheads="1"/>
          </p:cNvSpPr>
          <p:nvPr/>
        </p:nvSpPr>
        <p:spPr bwMode="auto">
          <a:xfrm>
            <a:off x="3101975" y="24384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31752" name="Oval 7"/>
          <p:cNvSpPr>
            <a:spLocks noChangeArrowheads="1"/>
          </p:cNvSpPr>
          <p:nvPr/>
        </p:nvSpPr>
        <p:spPr bwMode="auto">
          <a:xfrm>
            <a:off x="4016375" y="24384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31753" name="Oval 8"/>
          <p:cNvSpPr>
            <a:spLocks noChangeArrowheads="1"/>
          </p:cNvSpPr>
          <p:nvPr/>
        </p:nvSpPr>
        <p:spPr bwMode="auto">
          <a:xfrm>
            <a:off x="4854575" y="24384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31754" name="Oval 9"/>
          <p:cNvSpPr>
            <a:spLocks noChangeArrowheads="1"/>
          </p:cNvSpPr>
          <p:nvPr/>
        </p:nvSpPr>
        <p:spPr bwMode="auto">
          <a:xfrm>
            <a:off x="5768975" y="24384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31755" name="Text Box 10"/>
          <p:cNvSpPr txBox="1">
            <a:spLocks noChangeArrowheads="1"/>
          </p:cNvSpPr>
          <p:nvPr/>
        </p:nvSpPr>
        <p:spPr bwMode="auto">
          <a:xfrm>
            <a:off x="3014663" y="2181225"/>
            <a:ext cx="3159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A</a:t>
            </a:r>
          </a:p>
        </p:txBody>
      </p:sp>
      <p:sp>
        <p:nvSpPr>
          <p:cNvPr id="31756" name="Text Box 11"/>
          <p:cNvSpPr txBox="1">
            <a:spLocks noChangeArrowheads="1"/>
          </p:cNvSpPr>
          <p:nvPr/>
        </p:nvSpPr>
        <p:spPr bwMode="auto">
          <a:xfrm>
            <a:off x="3929063" y="2181225"/>
            <a:ext cx="3159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B</a:t>
            </a:r>
          </a:p>
        </p:txBody>
      </p:sp>
      <p:sp>
        <p:nvSpPr>
          <p:cNvPr id="31757" name="Text Box 12"/>
          <p:cNvSpPr txBox="1">
            <a:spLocks noChangeArrowheads="1"/>
          </p:cNvSpPr>
          <p:nvPr/>
        </p:nvSpPr>
        <p:spPr bwMode="auto">
          <a:xfrm>
            <a:off x="4697413" y="2181225"/>
            <a:ext cx="3270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C</a:t>
            </a:r>
          </a:p>
        </p:txBody>
      </p:sp>
      <p:sp>
        <p:nvSpPr>
          <p:cNvPr id="31758" name="Text Box 13"/>
          <p:cNvSpPr txBox="1">
            <a:spLocks noChangeArrowheads="1"/>
          </p:cNvSpPr>
          <p:nvPr/>
        </p:nvSpPr>
        <p:spPr bwMode="auto">
          <a:xfrm>
            <a:off x="5616575" y="2133600"/>
            <a:ext cx="3270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D</a:t>
            </a:r>
          </a:p>
        </p:txBody>
      </p:sp>
      <p:sp>
        <p:nvSpPr>
          <p:cNvPr id="2953231" name="Line 14"/>
          <p:cNvSpPr>
            <a:spLocks noChangeShapeType="1"/>
          </p:cNvSpPr>
          <p:nvPr/>
        </p:nvSpPr>
        <p:spPr bwMode="auto">
          <a:xfrm flipV="1">
            <a:off x="4930775" y="1752600"/>
            <a:ext cx="685800" cy="6858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2953232" name="Line 15"/>
          <p:cNvSpPr>
            <a:spLocks noChangeShapeType="1"/>
          </p:cNvSpPr>
          <p:nvPr/>
        </p:nvSpPr>
        <p:spPr bwMode="auto">
          <a:xfrm flipH="1" flipV="1">
            <a:off x="3178175" y="1981200"/>
            <a:ext cx="838200" cy="457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89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90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3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8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8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8275" grpId="0" build="p" autoUpdateAnimBg="0"/>
      <p:bldP spid="2953221" grpId="0" animBg="1"/>
      <p:bldP spid="2953222" grpId="0" animBg="1"/>
      <p:bldP spid="2953231" grpId="0" animBg="1"/>
      <p:bldP spid="29532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56B44-589D-CD4F-9EE1-464682F8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 meet Digital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A34D5-9A41-144D-A901-6E371E863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A picture containing sky, outdoor, line&#10;&#10;Description automatically generated">
            <a:extLst>
              <a:ext uri="{FF2B5EF4-FFF2-40B4-BE49-F238E27FC236}">
                <a16:creationId xmlns:a16="http://schemas.microsoft.com/office/drawing/2014/main" id="{8FA5D086-A161-D645-BA75-3029F542F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65910"/>
            <a:ext cx="7620000" cy="525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471919-E81F-5B4F-97B5-A62289AEF0F2}"/>
              </a:ext>
            </a:extLst>
          </p:cNvPr>
          <p:cNvSpPr txBox="1"/>
          <p:nvPr/>
        </p:nvSpPr>
        <p:spPr>
          <a:xfrm>
            <a:off x="3360420" y="1517154"/>
            <a:ext cx="5783580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Square waves have high frequency components in them </a:t>
            </a:r>
          </a:p>
          <a:p>
            <a:endParaRPr lang="en-GB" dirty="0"/>
          </a:p>
          <a:p>
            <a:r>
              <a:rPr lang="en-GB" dirty="0"/>
              <a:t>Channels attenuate frequencies irregularly: </a:t>
            </a:r>
          </a:p>
          <a:p>
            <a:r>
              <a:rPr lang="en-GB" dirty="0"/>
              <a:t>  changing the shape of the signal </a:t>
            </a:r>
          </a:p>
          <a:p>
            <a:endParaRPr lang="en-GB" dirty="0"/>
          </a:p>
          <a:p>
            <a:r>
              <a:rPr lang="en-GB" dirty="0"/>
              <a:t>Receiver signal is related to the transmitted signal +  noise</a:t>
            </a:r>
          </a:p>
          <a:p>
            <a:endParaRPr lang="en-GB" dirty="0"/>
          </a:p>
          <a:p>
            <a:r>
              <a:rPr lang="en-GB" dirty="0"/>
              <a:t>Noise may be systematic or random</a:t>
            </a:r>
          </a:p>
          <a:p>
            <a:endParaRPr lang="en-GB" dirty="0"/>
          </a:p>
          <a:p>
            <a:r>
              <a:rPr lang="en-GB" dirty="0"/>
              <a:t>Systematic noise from interfering equipment </a:t>
            </a:r>
          </a:p>
          <a:p>
            <a:r>
              <a:rPr lang="en-GB" dirty="0"/>
              <a:t>   can in principle be eliminated (not always convenient)</a:t>
            </a:r>
          </a:p>
          <a:p>
            <a:endParaRPr lang="en-GB" dirty="0"/>
          </a:p>
          <a:p>
            <a:r>
              <a:rPr lang="en-GB" dirty="0"/>
              <a:t>Random noise caused by thermal vibration (thermal noise)</a:t>
            </a:r>
          </a:p>
          <a:p>
            <a:r>
              <a:rPr lang="en-GB" dirty="0"/>
              <a:t> </a:t>
            </a:r>
          </a:p>
          <a:p>
            <a:r>
              <a:rPr lang="en-GB" dirty="0"/>
              <a:t>“White” noise is evenly distributed across frequencies </a:t>
            </a:r>
          </a:p>
          <a:p>
            <a:r>
              <a:rPr lang="en-GB" dirty="0"/>
              <a:t>   signal to noise ratio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S/N</a:t>
            </a:r>
            <a:r>
              <a:rPr lang="en-GB" dirty="0"/>
              <a:t> </a:t>
            </a:r>
          </a:p>
          <a:p>
            <a:r>
              <a:rPr lang="en-GB" dirty="0"/>
              <a:t>        more distance more noise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214790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/>
              <a:t>No concept of a global collision</a:t>
            </a:r>
          </a:p>
          <a:p>
            <a:pPr lvl="1"/>
            <a:r>
              <a:rPr lang="en-US"/>
              <a:t>Different receivers hear different signals</a:t>
            </a:r>
          </a:p>
          <a:p>
            <a:pPr lvl="1"/>
            <a:r>
              <a:rPr lang="en-US"/>
              <a:t>Different senders reach different receivers</a:t>
            </a:r>
            <a:br>
              <a:rPr lang="en-US"/>
            </a:br>
            <a:endParaRPr lang="en-US"/>
          </a:p>
          <a:p>
            <a:r>
              <a:rPr lang="en-US"/>
              <a:t>Collisions are at receiver, not sender</a:t>
            </a:r>
          </a:p>
          <a:p>
            <a:pPr lvl="1"/>
            <a:r>
              <a:rPr lang="en-US"/>
              <a:t>Only care if receiver can hear the sender clearly</a:t>
            </a:r>
          </a:p>
          <a:p>
            <a:pPr lvl="1"/>
            <a:r>
              <a:rPr lang="en-US"/>
              <a:t>It does not matter if sender can hear someone else</a:t>
            </a:r>
          </a:p>
          <a:p>
            <a:pPr lvl="1"/>
            <a:r>
              <a:rPr lang="en-US"/>
              <a:t>As long as that signal does not interfere with receiver</a:t>
            </a:r>
            <a:br>
              <a:rPr lang="en-US"/>
            </a:br>
            <a:endParaRPr lang="en-US"/>
          </a:p>
          <a:p>
            <a:r>
              <a:rPr lang="en-US"/>
              <a:t>Goal of protocol:</a:t>
            </a:r>
          </a:p>
          <a:p>
            <a:pPr lvl="1"/>
            <a:r>
              <a:rPr lang="en-US"/>
              <a:t>Detect if receiver can hear sender</a:t>
            </a:r>
          </a:p>
          <a:p>
            <a:pPr lvl="1"/>
            <a:r>
              <a:rPr lang="en-US"/>
              <a:t>Tell senders who might interfere with receiver to shut up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90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129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Collision Avoidance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Since can</a:t>
            </a:r>
            <a:r>
              <a:rPr lang="ja-JP" altLang="en-US" dirty="0"/>
              <a:t>’</a:t>
            </a:r>
            <a:r>
              <a:rPr lang="en-US" altLang="ja-JP" dirty="0"/>
              <a:t>t detect collisions, we try to </a:t>
            </a:r>
            <a:r>
              <a:rPr lang="en-US" altLang="ja-JP" i="1" dirty="0">
                <a:solidFill>
                  <a:srgbClr val="0000FF"/>
                </a:solidFill>
              </a:rPr>
              <a:t>avoid</a:t>
            </a:r>
            <a:r>
              <a:rPr lang="en-US" altLang="ja-JP" dirty="0"/>
              <a:t> them</a:t>
            </a:r>
          </a:p>
          <a:p>
            <a:pPr>
              <a:defRPr/>
            </a:pPr>
            <a:r>
              <a:rPr lang="en-US" dirty="0"/>
              <a:t>Carrier sense:</a:t>
            </a:r>
          </a:p>
          <a:p>
            <a:pPr lvl="1">
              <a:defRPr/>
            </a:pPr>
            <a:r>
              <a:rPr lang="en-US" dirty="0"/>
              <a:t>When medium busy, choose random interval</a:t>
            </a:r>
          </a:p>
          <a:p>
            <a:pPr lvl="1">
              <a:defRPr/>
            </a:pPr>
            <a:r>
              <a:rPr lang="en-US" dirty="0"/>
              <a:t>Wait that many </a:t>
            </a:r>
            <a:r>
              <a:rPr lang="en-US" b="1" dirty="0"/>
              <a:t>idle</a:t>
            </a:r>
            <a:r>
              <a:rPr lang="en-US" dirty="0"/>
              <a:t> timeslots to pass before sending </a:t>
            </a:r>
            <a:br>
              <a:rPr lang="en-US" dirty="0"/>
            </a:br>
            <a:endParaRPr lang="en-US" dirty="0"/>
          </a:p>
          <a:p>
            <a:pPr>
              <a:defRPr/>
            </a:pPr>
            <a:r>
              <a:rPr lang="en-US" dirty="0"/>
              <a:t>When a collision is inferred, retransmit with binary exponential </a:t>
            </a:r>
            <a:r>
              <a:rPr lang="en-US" dirty="0" err="1"/>
              <a:t>backoff</a:t>
            </a:r>
            <a:r>
              <a:rPr lang="en-US" dirty="0"/>
              <a:t> (like Ethernet) </a:t>
            </a:r>
          </a:p>
          <a:p>
            <a:pPr lvl="1">
              <a:defRPr/>
            </a:pPr>
            <a:r>
              <a:rPr lang="en-US" dirty="0"/>
              <a:t>Use </a:t>
            </a:r>
            <a:r>
              <a:rPr lang="en-US" dirty="0">
                <a:solidFill>
                  <a:srgbClr val="0000FF"/>
                </a:solidFill>
              </a:rPr>
              <a:t>ACK</a:t>
            </a:r>
            <a:r>
              <a:rPr lang="en-US" dirty="0"/>
              <a:t> from receiver to infer </a:t>
            </a:r>
            <a:r>
              <a:rPr lang="ja-JP" altLang="en-US" dirty="0">
                <a:ea typeface="MS PGothic" pitchFamily="34" charset="-128"/>
              </a:rPr>
              <a:t>“</a:t>
            </a:r>
            <a:r>
              <a:rPr lang="en-US" altLang="ja-JP" dirty="0">
                <a:ea typeface="MS PGothic" pitchFamily="34" charset="-128"/>
              </a:rPr>
              <a:t>no collision</a:t>
            </a:r>
            <a:r>
              <a:rPr lang="ja-JP" altLang="en-US" dirty="0">
                <a:ea typeface="MS PGothic" pitchFamily="34" charset="-128"/>
              </a:rPr>
              <a:t>”</a:t>
            </a:r>
            <a:endParaRPr lang="en-US" altLang="ja-JP" dirty="0">
              <a:ea typeface="MS PGothic" pitchFamily="34" charset="-128"/>
            </a:endParaRPr>
          </a:p>
          <a:p>
            <a:pPr lvl="1">
              <a:defRPr/>
            </a:pPr>
            <a:r>
              <a:rPr lang="en-US" dirty="0"/>
              <a:t>Use exponential </a:t>
            </a:r>
            <a:r>
              <a:rPr lang="en-US" dirty="0" err="1"/>
              <a:t>backoff</a:t>
            </a:r>
            <a:r>
              <a:rPr lang="en-US" dirty="0"/>
              <a:t> to adapt contention window</a:t>
            </a:r>
          </a:p>
          <a:p>
            <a:pPr lvl="1"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91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417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04800"/>
            <a:ext cx="8915400" cy="838200"/>
          </a:xfrm>
        </p:spPr>
        <p:txBody>
          <a:bodyPr>
            <a:normAutofit fontScale="90000"/>
          </a:bodyPr>
          <a:lstStyle/>
          <a:p>
            <a:r>
              <a:rPr lang="en-US"/>
              <a:t>CSMA/CA -MA with Collision Avoidance</a:t>
            </a:r>
          </a:p>
        </p:txBody>
      </p:sp>
      <p:sp>
        <p:nvSpPr>
          <p:cNvPr id="1080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3657600"/>
            <a:ext cx="8763000" cy="2514600"/>
          </a:xfrm>
        </p:spPr>
        <p:txBody>
          <a:bodyPr/>
          <a:lstStyle/>
          <a:p>
            <a:pPr marL="285750" indent="-285750">
              <a:lnSpc>
                <a:spcPct val="90000"/>
              </a:lnSpc>
            </a:pPr>
            <a:r>
              <a:rPr lang="en-US" sz="2400"/>
              <a:t>Before every data transmission </a:t>
            </a:r>
          </a:p>
          <a:p>
            <a:pPr marL="685800" lvl="1" indent="-228600">
              <a:lnSpc>
                <a:spcPct val="90000"/>
              </a:lnSpc>
            </a:pPr>
            <a:r>
              <a:rPr lang="en-US" sz="2000"/>
              <a:t>Sender sends a Request to Send (RTS) frame containing the length of the transmission</a:t>
            </a:r>
          </a:p>
          <a:p>
            <a:pPr marL="685800" lvl="1" indent="-228600">
              <a:lnSpc>
                <a:spcPct val="90000"/>
              </a:lnSpc>
            </a:pPr>
            <a:r>
              <a:rPr lang="en-US" sz="2000"/>
              <a:t>Receiver respond with a Clear to Send (CTS) frame</a:t>
            </a:r>
          </a:p>
          <a:p>
            <a:pPr marL="685800" lvl="1" indent="-228600">
              <a:lnSpc>
                <a:spcPct val="90000"/>
              </a:lnSpc>
            </a:pPr>
            <a:r>
              <a:rPr lang="en-US" sz="2000"/>
              <a:t>Sender sends data</a:t>
            </a:r>
          </a:p>
          <a:p>
            <a:pPr marL="685800" lvl="1" indent="-228600">
              <a:lnSpc>
                <a:spcPct val="90000"/>
              </a:lnSpc>
            </a:pPr>
            <a:r>
              <a:rPr lang="en-US" sz="2000"/>
              <a:t>Receiver sends an ACK; now another sender can send data</a:t>
            </a:r>
          </a:p>
          <a:p>
            <a:pPr marL="285750" indent="-285750">
              <a:lnSpc>
                <a:spcPct val="90000"/>
              </a:lnSpc>
            </a:pPr>
            <a:r>
              <a:rPr lang="en-US" sz="2400"/>
              <a:t>When sender doesn</a:t>
            </a:r>
            <a:r>
              <a:rPr lang="ja-JP" altLang="en-US" sz="2400"/>
              <a:t>’</a:t>
            </a:r>
            <a:r>
              <a:rPr lang="en-US" altLang="ja-JP" sz="2400"/>
              <a:t>t get a CTS back, it assumes collision </a:t>
            </a:r>
            <a:endParaRPr lang="en-US" sz="2400"/>
          </a:p>
        </p:txBody>
      </p:sp>
      <p:sp>
        <p:nvSpPr>
          <p:cNvPr id="34821" name="Line 4"/>
          <p:cNvSpPr>
            <a:spLocks noChangeShapeType="1"/>
          </p:cNvSpPr>
          <p:nvPr/>
        </p:nvSpPr>
        <p:spPr bwMode="auto">
          <a:xfrm flipH="1">
            <a:off x="2057400" y="18288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22" name="Line 5"/>
          <p:cNvSpPr>
            <a:spLocks noChangeShapeType="1"/>
          </p:cNvSpPr>
          <p:nvPr/>
        </p:nvSpPr>
        <p:spPr bwMode="auto">
          <a:xfrm>
            <a:off x="4572000" y="19050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23" name="Line 6"/>
          <p:cNvSpPr>
            <a:spLocks noChangeShapeType="1"/>
          </p:cNvSpPr>
          <p:nvPr/>
        </p:nvSpPr>
        <p:spPr bwMode="auto">
          <a:xfrm>
            <a:off x="6629400" y="19050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24" name="Text Box 7"/>
          <p:cNvSpPr txBox="1">
            <a:spLocks noChangeArrowheads="1"/>
          </p:cNvSpPr>
          <p:nvPr/>
        </p:nvSpPr>
        <p:spPr bwMode="auto">
          <a:xfrm>
            <a:off x="1676400" y="1495425"/>
            <a:ext cx="8016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sender</a:t>
            </a:r>
          </a:p>
        </p:txBody>
      </p:sp>
      <p:sp>
        <p:nvSpPr>
          <p:cNvPr id="34825" name="Text Box 8"/>
          <p:cNvSpPr txBox="1">
            <a:spLocks noChangeArrowheads="1"/>
          </p:cNvSpPr>
          <p:nvPr/>
        </p:nvSpPr>
        <p:spPr bwMode="auto">
          <a:xfrm>
            <a:off x="4179888" y="1495425"/>
            <a:ext cx="9032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receiver</a:t>
            </a:r>
          </a:p>
        </p:txBody>
      </p:sp>
      <p:sp>
        <p:nvSpPr>
          <p:cNvPr id="34826" name="Text Box 9"/>
          <p:cNvSpPr txBox="1">
            <a:spLocks noChangeArrowheads="1"/>
          </p:cNvSpPr>
          <p:nvPr/>
        </p:nvSpPr>
        <p:spPr bwMode="auto">
          <a:xfrm>
            <a:off x="5888038" y="1371600"/>
            <a:ext cx="15255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other node in </a:t>
            </a:r>
          </a:p>
          <a:p>
            <a:pPr algn="ctr"/>
            <a:r>
              <a:rPr lang="en-US" sz="1600" b="0"/>
              <a:t>sender</a:t>
            </a:r>
            <a:r>
              <a:rPr lang="ja-JP" altLang="en-US" sz="1600" b="0"/>
              <a:t>’</a:t>
            </a:r>
            <a:r>
              <a:rPr lang="en-US" altLang="ja-JP" sz="1600" b="0"/>
              <a:t>s range</a:t>
            </a:r>
            <a:endParaRPr lang="en-US" sz="1600" b="0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471613" y="1752600"/>
            <a:ext cx="5157787" cy="457200"/>
            <a:chOff x="927" y="1104"/>
            <a:chExt cx="3249" cy="288"/>
          </a:xfrm>
        </p:grpSpPr>
        <p:sp>
          <p:nvSpPr>
            <p:cNvPr id="34840" name="Line 11"/>
            <p:cNvSpPr>
              <a:spLocks noChangeShapeType="1"/>
            </p:cNvSpPr>
            <p:nvPr/>
          </p:nvSpPr>
          <p:spPr bwMode="auto">
            <a:xfrm>
              <a:off x="1344" y="1200"/>
              <a:ext cx="2832" cy="1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41" name="Line 12"/>
            <p:cNvSpPr>
              <a:spLocks noChangeShapeType="1"/>
            </p:cNvSpPr>
            <p:nvPr/>
          </p:nvSpPr>
          <p:spPr bwMode="auto">
            <a:xfrm>
              <a:off x="1296" y="1200"/>
              <a:ext cx="1584" cy="1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42" name="Text Box 13"/>
            <p:cNvSpPr txBox="1">
              <a:spLocks noChangeArrowheads="1"/>
            </p:cNvSpPr>
            <p:nvPr/>
          </p:nvSpPr>
          <p:spPr bwMode="auto">
            <a:xfrm>
              <a:off x="927" y="1104"/>
              <a:ext cx="37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rgbClr val="FF0000"/>
                  </a:solidFill>
                </a:rPr>
                <a:t>RTS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460500" y="2819400"/>
            <a:ext cx="5168900" cy="395288"/>
            <a:chOff x="920" y="1776"/>
            <a:chExt cx="3256" cy="249"/>
          </a:xfrm>
        </p:grpSpPr>
        <p:sp>
          <p:nvSpPr>
            <p:cNvPr id="34837" name="Line 15"/>
            <p:cNvSpPr>
              <a:spLocks noChangeShapeType="1"/>
            </p:cNvSpPr>
            <p:nvPr/>
          </p:nvSpPr>
          <p:spPr bwMode="auto">
            <a:xfrm flipH="1">
              <a:off x="1296" y="1776"/>
              <a:ext cx="1584" cy="144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38" name="Line 16"/>
            <p:cNvSpPr>
              <a:spLocks noChangeShapeType="1"/>
            </p:cNvSpPr>
            <p:nvPr/>
          </p:nvSpPr>
          <p:spPr bwMode="auto">
            <a:xfrm>
              <a:off x="2880" y="1776"/>
              <a:ext cx="1296" cy="96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prstDash val="sys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39" name="Text Box 17"/>
            <p:cNvSpPr txBox="1">
              <a:spLocks noChangeArrowheads="1"/>
            </p:cNvSpPr>
            <p:nvPr/>
          </p:nvSpPr>
          <p:spPr bwMode="auto">
            <a:xfrm>
              <a:off x="920" y="1815"/>
              <a:ext cx="377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prstDash val="sysDash"/>
                  <a:round/>
                  <a:headEnd/>
                  <a:tailEnd type="triangle" w="med" len="med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rgbClr val="66CCFF"/>
                  </a:solidFill>
                </a:rPr>
                <a:t>ACK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447800" y="2362200"/>
            <a:ext cx="3124200" cy="381000"/>
            <a:chOff x="912" y="1488"/>
            <a:chExt cx="1968" cy="240"/>
          </a:xfrm>
        </p:grpSpPr>
        <p:sp>
          <p:nvSpPr>
            <p:cNvPr id="34835" name="Line 19"/>
            <p:cNvSpPr>
              <a:spLocks noChangeShapeType="1"/>
            </p:cNvSpPr>
            <p:nvPr/>
          </p:nvSpPr>
          <p:spPr bwMode="auto">
            <a:xfrm>
              <a:off x="1296" y="1536"/>
              <a:ext cx="1584" cy="19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36" name="Text Box 20"/>
            <p:cNvSpPr txBox="1">
              <a:spLocks noChangeArrowheads="1"/>
            </p:cNvSpPr>
            <p:nvPr/>
          </p:nvSpPr>
          <p:spPr bwMode="auto">
            <a:xfrm>
              <a:off x="912" y="1488"/>
              <a:ext cx="363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chemeClr val="tx2"/>
                  </a:solidFill>
                </a:rPr>
                <a:t>data</a:t>
              </a: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1447800" y="2133600"/>
            <a:ext cx="5181600" cy="381000"/>
            <a:chOff x="912" y="1344"/>
            <a:chExt cx="3264" cy="240"/>
          </a:xfrm>
        </p:grpSpPr>
        <p:grpSp>
          <p:nvGrpSpPr>
            <p:cNvPr id="34831" name="Group 22"/>
            <p:cNvGrpSpPr>
              <a:grpSpLocks/>
            </p:cNvGrpSpPr>
            <p:nvPr/>
          </p:nvGrpSpPr>
          <p:grpSpPr bwMode="auto">
            <a:xfrm>
              <a:off x="912" y="1344"/>
              <a:ext cx="1968" cy="210"/>
              <a:chOff x="912" y="1344"/>
              <a:chExt cx="1968" cy="210"/>
            </a:xfrm>
          </p:grpSpPr>
          <p:sp>
            <p:nvSpPr>
              <p:cNvPr id="34833" name="Line 23"/>
              <p:cNvSpPr>
                <a:spLocks noChangeShapeType="1"/>
              </p:cNvSpPr>
              <p:nvPr/>
            </p:nvSpPr>
            <p:spPr bwMode="auto">
              <a:xfrm flipH="1">
                <a:off x="1296" y="1440"/>
                <a:ext cx="1584" cy="48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  <p:sp>
            <p:nvSpPr>
              <p:cNvPr id="34834" name="Text Box 24"/>
              <p:cNvSpPr txBox="1">
                <a:spLocks noChangeArrowheads="1"/>
              </p:cNvSpPr>
              <p:nvPr/>
            </p:nvSpPr>
            <p:spPr bwMode="auto">
              <a:xfrm>
                <a:off x="912" y="1344"/>
                <a:ext cx="37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9pPr>
              </a:lstStyle>
              <a:p>
                <a:pPr algn="ctr"/>
                <a:r>
                  <a:rPr lang="en-US" sz="1600" b="0">
                    <a:solidFill>
                      <a:schemeClr val="hlink"/>
                    </a:solidFill>
                  </a:rPr>
                  <a:t>CTS</a:t>
                </a:r>
              </a:p>
            </p:txBody>
          </p:sp>
        </p:grpSp>
        <p:sp>
          <p:nvSpPr>
            <p:cNvPr id="34832" name="Line 25"/>
            <p:cNvSpPr>
              <a:spLocks noChangeShapeType="1"/>
            </p:cNvSpPr>
            <p:nvPr/>
          </p:nvSpPr>
          <p:spPr bwMode="auto">
            <a:xfrm>
              <a:off x="2880" y="1440"/>
              <a:ext cx="1296" cy="144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prstDash val="sys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92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20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032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04800"/>
            <a:ext cx="8153400" cy="838200"/>
          </a:xfrm>
        </p:spPr>
        <p:txBody>
          <a:bodyPr/>
          <a:lstStyle/>
          <a:p>
            <a:r>
              <a:rPr lang="en-US"/>
              <a:t>CSMA/CA, con</a:t>
            </a:r>
            <a:r>
              <a:rPr lang="ja-JP" altLang="en-US"/>
              <a:t>’</a:t>
            </a:r>
            <a:r>
              <a:rPr lang="en-US" altLang="ja-JP"/>
              <a:t>t</a:t>
            </a:r>
            <a:endParaRPr lang="en-US"/>
          </a:p>
        </p:txBody>
      </p:sp>
      <p:sp>
        <p:nvSpPr>
          <p:cNvPr id="314163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93713" y="3679825"/>
            <a:ext cx="7934325" cy="2328863"/>
          </a:xfrm>
        </p:spPr>
        <p:txBody>
          <a:bodyPr>
            <a:normAutofit fontScale="85000" lnSpcReduction="20000"/>
          </a:bodyPr>
          <a:lstStyle/>
          <a:p>
            <a:pPr marL="285750" indent="-285750"/>
            <a:r>
              <a:rPr lang="en-US" dirty="0"/>
              <a:t>If other nodes hear RTS, but not CTS: </a:t>
            </a:r>
            <a:r>
              <a:rPr lang="en-US" dirty="0">
                <a:solidFill>
                  <a:srgbClr val="0000FF"/>
                </a:solidFill>
              </a:rPr>
              <a:t>send</a:t>
            </a:r>
            <a:endParaRPr lang="en-US" dirty="0"/>
          </a:p>
          <a:p>
            <a:pPr marL="685800" lvl="1" indent="-228600"/>
            <a:r>
              <a:rPr lang="en-US" dirty="0"/>
              <a:t>Presumably, destination for first sender is out of node</a:t>
            </a:r>
            <a:r>
              <a:rPr lang="ja-JP" altLang="en-US" dirty="0">
                <a:ea typeface="MS PGothic" pitchFamily="34" charset="-128"/>
              </a:rPr>
              <a:t>’</a:t>
            </a:r>
            <a:r>
              <a:rPr lang="en-US" altLang="ja-JP" dirty="0">
                <a:ea typeface="MS PGothic" pitchFamily="34" charset="-128"/>
              </a:rPr>
              <a:t>s range …</a:t>
            </a:r>
          </a:p>
          <a:p>
            <a:pPr marL="685800" lvl="1" indent="-228600"/>
            <a:r>
              <a:rPr lang="en-US" dirty="0"/>
              <a:t>… Can cause problems when a CTS is </a:t>
            </a:r>
            <a:r>
              <a:rPr lang="en-US" dirty="0">
                <a:solidFill>
                  <a:srgbClr val="FF0000"/>
                </a:solidFill>
              </a:rPr>
              <a:t>lost</a:t>
            </a:r>
          </a:p>
          <a:p>
            <a:pPr marL="285750" indent="-285750"/>
            <a:r>
              <a:rPr lang="en-US" dirty="0"/>
              <a:t>When you hear a CTS, you keep quiet until scheduled transmission is over (hear ACK)</a:t>
            </a:r>
          </a:p>
        </p:txBody>
      </p:sp>
      <p:sp>
        <p:nvSpPr>
          <p:cNvPr id="36869" name="Line 4"/>
          <p:cNvSpPr>
            <a:spLocks noChangeShapeType="1"/>
          </p:cNvSpPr>
          <p:nvPr/>
        </p:nvSpPr>
        <p:spPr bwMode="auto">
          <a:xfrm flipH="1">
            <a:off x="2057400" y="18288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6870" name="Line 5"/>
          <p:cNvSpPr>
            <a:spLocks noChangeShapeType="1"/>
          </p:cNvSpPr>
          <p:nvPr/>
        </p:nvSpPr>
        <p:spPr bwMode="auto">
          <a:xfrm>
            <a:off x="4572000" y="19050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6871" name="Line 6"/>
          <p:cNvSpPr>
            <a:spLocks noChangeShapeType="1"/>
          </p:cNvSpPr>
          <p:nvPr/>
        </p:nvSpPr>
        <p:spPr bwMode="auto">
          <a:xfrm>
            <a:off x="6629400" y="19050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6872" name="Text Box 7"/>
          <p:cNvSpPr txBox="1">
            <a:spLocks noChangeArrowheads="1"/>
          </p:cNvSpPr>
          <p:nvPr/>
        </p:nvSpPr>
        <p:spPr bwMode="auto">
          <a:xfrm>
            <a:off x="1676400" y="1495425"/>
            <a:ext cx="8016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sender</a:t>
            </a:r>
          </a:p>
        </p:txBody>
      </p:sp>
      <p:sp>
        <p:nvSpPr>
          <p:cNvPr id="36873" name="Text Box 8"/>
          <p:cNvSpPr txBox="1">
            <a:spLocks noChangeArrowheads="1"/>
          </p:cNvSpPr>
          <p:nvPr/>
        </p:nvSpPr>
        <p:spPr bwMode="auto">
          <a:xfrm>
            <a:off x="4179888" y="1495425"/>
            <a:ext cx="9032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receiver</a:t>
            </a:r>
          </a:p>
        </p:txBody>
      </p:sp>
      <p:sp>
        <p:nvSpPr>
          <p:cNvPr id="36874" name="Text Box 9"/>
          <p:cNvSpPr txBox="1">
            <a:spLocks noChangeArrowheads="1"/>
          </p:cNvSpPr>
          <p:nvPr/>
        </p:nvSpPr>
        <p:spPr bwMode="auto">
          <a:xfrm>
            <a:off x="5888038" y="1371600"/>
            <a:ext cx="15255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other node in </a:t>
            </a:r>
          </a:p>
          <a:p>
            <a:pPr algn="ctr"/>
            <a:r>
              <a:rPr lang="en-US" sz="1600" b="0"/>
              <a:t>sender</a:t>
            </a:r>
            <a:r>
              <a:rPr lang="ja-JP" altLang="en-US" sz="1600" b="0"/>
              <a:t>’</a:t>
            </a:r>
            <a:r>
              <a:rPr lang="en-US" altLang="ja-JP" sz="1600" b="0"/>
              <a:t>s range</a:t>
            </a:r>
            <a:endParaRPr lang="en-US" sz="1600" b="0"/>
          </a:p>
        </p:txBody>
      </p:sp>
      <p:grpSp>
        <p:nvGrpSpPr>
          <p:cNvPr id="36875" name="Group 10"/>
          <p:cNvGrpSpPr>
            <a:grpSpLocks/>
          </p:cNvGrpSpPr>
          <p:nvPr/>
        </p:nvGrpSpPr>
        <p:grpSpPr bwMode="auto">
          <a:xfrm>
            <a:off x="1471613" y="1752600"/>
            <a:ext cx="5157787" cy="457200"/>
            <a:chOff x="927" y="1104"/>
            <a:chExt cx="3249" cy="288"/>
          </a:xfrm>
        </p:grpSpPr>
        <p:sp>
          <p:nvSpPr>
            <p:cNvPr id="36892" name="Line 11"/>
            <p:cNvSpPr>
              <a:spLocks noChangeShapeType="1"/>
            </p:cNvSpPr>
            <p:nvPr/>
          </p:nvSpPr>
          <p:spPr bwMode="auto">
            <a:xfrm>
              <a:off x="1344" y="1200"/>
              <a:ext cx="2832" cy="1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6893" name="Line 12"/>
            <p:cNvSpPr>
              <a:spLocks noChangeShapeType="1"/>
            </p:cNvSpPr>
            <p:nvPr/>
          </p:nvSpPr>
          <p:spPr bwMode="auto">
            <a:xfrm>
              <a:off x="1296" y="1200"/>
              <a:ext cx="1584" cy="1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6894" name="Text Box 13"/>
            <p:cNvSpPr txBox="1">
              <a:spLocks noChangeArrowheads="1"/>
            </p:cNvSpPr>
            <p:nvPr/>
          </p:nvSpPr>
          <p:spPr bwMode="auto">
            <a:xfrm>
              <a:off x="927" y="1104"/>
              <a:ext cx="37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rgbClr val="FF0000"/>
                  </a:solidFill>
                </a:rPr>
                <a:t>RTS</a:t>
              </a:r>
            </a:p>
          </p:txBody>
        </p: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1447800" y="2362200"/>
            <a:ext cx="5181600" cy="852488"/>
            <a:chOff x="912" y="1488"/>
            <a:chExt cx="3264" cy="537"/>
          </a:xfrm>
        </p:grpSpPr>
        <p:grpSp>
          <p:nvGrpSpPr>
            <p:cNvPr id="36885" name="Group 14"/>
            <p:cNvGrpSpPr>
              <a:grpSpLocks/>
            </p:cNvGrpSpPr>
            <p:nvPr/>
          </p:nvGrpSpPr>
          <p:grpSpPr bwMode="auto">
            <a:xfrm>
              <a:off x="920" y="1776"/>
              <a:ext cx="3256" cy="249"/>
              <a:chOff x="920" y="1776"/>
              <a:chExt cx="3256" cy="249"/>
            </a:xfrm>
          </p:grpSpPr>
          <p:sp>
            <p:nvSpPr>
              <p:cNvPr id="36889" name="Line 15"/>
              <p:cNvSpPr>
                <a:spLocks noChangeShapeType="1"/>
              </p:cNvSpPr>
              <p:nvPr/>
            </p:nvSpPr>
            <p:spPr bwMode="auto">
              <a:xfrm flipH="1">
                <a:off x="1296" y="1776"/>
                <a:ext cx="1584" cy="144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  <p:sp>
            <p:nvSpPr>
              <p:cNvPr id="36890" name="Line 16"/>
              <p:cNvSpPr>
                <a:spLocks noChangeShapeType="1"/>
              </p:cNvSpPr>
              <p:nvPr/>
            </p:nvSpPr>
            <p:spPr bwMode="auto">
              <a:xfrm>
                <a:off x="2880" y="1776"/>
                <a:ext cx="1296" cy="96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  <p:sp>
            <p:nvSpPr>
              <p:cNvPr id="36891" name="Text Box 17"/>
              <p:cNvSpPr txBox="1">
                <a:spLocks noChangeArrowheads="1"/>
              </p:cNvSpPr>
              <p:nvPr/>
            </p:nvSpPr>
            <p:spPr bwMode="auto">
              <a:xfrm>
                <a:off x="920" y="1815"/>
                <a:ext cx="37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9pPr>
              </a:lstStyle>
              <a:p>
                <a:pPr algn="ctr"/>
                <a:r>
                  <a:rPr lang="en-US" sz="1600" b="0">
                    <a:solidFill>
                      <a:srgbClr val="66CCFF"/>
                    </a:solidFill>
                  </a:rPr>
                  <a:t>ACK</a:t>
                </a:r>
              </a:p>
            </p:txBody>
          </p:sp>
        </p:grpSp>
        <p:grpSp>
          <p:nvGrpSpPr>
            <p:cNvPr id="36886" name="Group 18"/>
            <p:cNvGrpSpPr>
              <a:grpSpLocks/>
            </p:cNvGrpSpPr>
            <p:nvPr/>
          </p:nvGrpSpPr>
          <p:grpSpPr bwMode="auto">
            <a:xfrm>
              <a:off x="912" y="1488"/>
              <a:ext cx="1968" cy="240"/>
              <a:chOff x="912" y="1488"/>
              <a:chExt cx="1968" cy="240"/>
            </a:xfrm>
          </p:grpSpPr>
          <p:sp>
            <p:nvSpPr>
              <p:cNvPr id="36887" name="Line 19"/>
              <p:cNvSpPr>
                <a:spLocks noChangeShapeType="1"/>
              </p:cNvSpPr>
              <p:nvPr/>
            </p:nvSpPr>
            <p:spPr bwMode="auto">
              <a:xfrm>
                <a:off x="1296" y="1536"/>
                <a:ext cx="1584" cy="192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  <p:sp>
            <p:nvSpPr>
              <p:cNvPr id="36888" name="Text Box 20"/>
              <p:cNvSpPr txBox="1">
                <a:spLocks noChangeArrowheads="1"/>
              </p:cNvSpPr>
              <p:nvPr/>
            </p:nvSpPr>
            <p:spPr bwMode="auto">
              <a:xfrm>
                <a:off x="912" y="1488"/>
                <a:ext cx="363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9pPr>
              </a:lstStyle>
              <a:p>
                <a:pPr algn="ctr"/>
                <a:r>
                  <a:rPr lang="en-US" sz="1600" b="0">
                    <a:solidFill>
                      <a:schemeClr val="tx2"/>
                    </a:solidFill>
                  </a:rPr>
                  <a:t>data</a:t>
                </a:r>
              </a:p>
            </p:txBody>
          </p:sp>
        </p:grpSp>
      </p:grpSp>
      <p:grpSp>
        <p:nvGrpSpPr>
          <p:cNvPr id="36877" name="Group 22"/>
          <p:cNvGrpSpPr>
            <a:grpSpLocks/>
          </p:cNvGrpSpPr>
          <p:nvPr/>
        </p:nvGrpSpPr>
        <p:grpSpPr bwMode="auto">
          <a:xfrm>
            <a:off x="1447800" y="2133600"/>
            <a:ext cx="3124200" cy="333375"/>
            <a:chOff x="912" y="1344"/>
            <a:chExt cx="1968" cy="210"/>
          </a:xfrm>
        </p:grpSpPr>
        <p:sp>
          <p:nvSpPr>
            <p:cNvPr id="36883" name="Line 23"/>
            <p:cNvSpPr>
              <a:spLocks noChangeShapeType="1"/>
            </p:cNvSpPr>
            <p:nvPr/>
          </p:nvSpPr>
          <p:spPr bwMode="auto">
            <a:xfrm flipH="1">
              <a:off x="1296" y="1440"/>
              <a:ext cx="1584" cy="48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6884" name="Text Box 24"/>
            <p:cNvSpPr txBox="1">
              <a:spLocks noChangeArrowheads="1"/>
            </p:cNvSpPr>
            <p:nvPr/>
          </p:nvSpPr>
          <p:spPr bwMode="auto">
            <a:xfrm>
              <a:off x="912" y="1344"/>
              <a:ext cx="37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chemeClr val="hlink"/>
                  </a:solidFill>
                </a:rPr>
                <a:t>CTS</a:t>
              </a:r>
            </a:p>
          </p:txBody>
        </p:sp>
      </p:grpSp>
      <p:sp>
        <p:nvSpPr>
          <p:cNvPr id="36878" name="Line 25"/>
          <p:cNvSpPr>
            <a:spLocks noChangeShapeType="1"/>
          </p:cNvSpPr>
          <p:nvPr/>
        </p:nvSpPr>
        <p:spPr bwMode="auto">
          <a:xfrm>
            <a:off x="4572000" y="2286000"/>
            <a:ext cx="2057400" cy="228600"/>
          </a:xfrm>
          <a:prstGeom prst="line">
            <a:avLst/>
          </a:prstGeom>
          <a:noFill/>
          <a:ln w="28575">
            <a:solidFill>
              <a:srgbClr val="3366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879" name="Group 45"/>
          <p:cNvGrpSpPr>
            <a:grpSpLocks/>
          </p:cNvGrpSpPr>
          <p:nvPr/>
        </p:nvGrpSpPr>
        <p:grpSpPr bwMode="auto">
          <a:xfrm>
            <a:off x="5410200" y="2209800"/>
            <a:ext cx="381000" cy="381000"/>
            <a:chOff x="3408" y="1392"/>
            <a:chExt cx="240" cy="240"/>
          </a:xfrm>
        </p:grpSpPr>
        <p:sp>
          <p:nvSpPr>
            <p:cNvPr id="36881" name="Line 43"/>
            <p:cNvSpPr>
              <a:spLocks noChangeShapeType="1"/>
            </p:cNvSpPr>
            <p:nvPr/>
          </p:nvSpPr>
          <p:spPr bwMode="auto">
            <a:xfrm>
              <a:off x="3408" y="1392"/>
              <a:ext cx="24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2" name="Line 44"/>
            <p:cNvSpPr>
              <a:spLocks noChangeShapeType="1"/>
            </p:cNvSpPr>
            <p:nvPr/>
          </p:nvSpPr>
          <p:spPr bwMode="auto">
            <a:xfrm rot="-5400000">
              <a:off x="3408" y="1392"/>
              <a:ext cx="24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880" name="TextBox 29"/>
          <p:cNvSpPr txBox="1">
            <a:spLocks noChangeArrowheads="1"/>
          </p:cNvSpPr>
          <p:nvPr/>
        </p:nvSpPr>
        <p:spPr bwMode="auto">
          <a:xfrm>
            <a:off x="8601075" y="62150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93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11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1636" grpId="0" build="p"/>
      <p:bldP spid="3141636" grpId="1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Oval 2"/>
          <p:cNvSpPr>
            <a:spLocks noChangeArrowheads="1"/>
          </p:cNvSpPr>
          <p:nvPr/>
        </p:nvSpPr>
        <p:spPr bwMode="auto">
          <a:xfrm>
            <a:off x="1447800" y="1524000"/>
            <a:ext cx="3200400" cy="1752600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49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6700" y="2419350"/>
            <a:ext cx="8610600" cy="4438650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endParaRPr lang="en-US"/>
          </a:p>
          <a:p>
            <a:pPr marL="457200" indent="-457200">
              <a:lnSpc>
                <a:spcPct val="90000"/>
              </a:lnSpc>
            </a:pPr>
            <a:endParaRPr lang="en-US"/>
          </a:p>
          <a:p>
            <a:pPr marL="457200" indent="-457200">
              <a:lnSpc>
                <a:spcPct val="90000"/>
              </a:lnSpc>
              <a:buFont typeface="Wingdings" pitchFamily="2" charset="2"/>
              <a:buNone/>
            </a:pPr>
            <a:r>
              <a:rPr lang="en-US"/>
              <a:t>     </a:t>
            </a:r>
          </a:p>
          <a:p>
            <a:pPr marL="457200" indent="-457200">
              <a:lnSpc>
                <a:spcPct val="90000"/>
              </a:lnSpc>
              <a:buFont typeface="Wingdings" pitchFamily="2" charset="2"/>
              <a:buNone/>
            </a:pPr>
            <a:r>
              <a:rPr lang="en-US"/>
              <a:t>	Overcome hidden terminal problems with contention-free protocol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B sends to C </a:t>
            </a:r>
            <a:r>
              <a:rPr lang="en-US" sz="2000">
                <a:solidFill>
                  <a:srgbClr val="0000FF"/>
                </a:solidFill>
              </a:rPr>
              <a:t>Request To Send</a:t>
            </a:r>
            <a:r>
              <a:rPr lang="en-US" sz="2000"/>
              <a:t> (RTS)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A hears RTS and defers (to allow C to answer)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C replies to B with </a:t>
            </a:r>
            <a:r>
              <a:rPr lang="en-US" sz="2000">
                <a:solidFill>
                  <a:srgbClr val="0000FF"/>
                </a:solidFill>
              </a:rPr>
              <a:t>Clear To Send</a:t>
            </a:r>
            <a:r>
              <a:rPr lang="en-US" sz="2000"/>
              <a:t> (CTS)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D hears CTS and defers to allow the data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B sends to C</a:t>
            </a:r>
          </a:p>
        </p:txBody>
      </p:sp>
      <p:sp>
        <p:nvSpPr>
          <p:cNvPr id="37893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RTS / CTS Protocols (CSMA/CA)</a:t>
            </a:r>
          </a:p>
        </p:txBody>
      </p:sp>
      <p:sp>
        <p:nvSpPr>
          <p:cNvPr id="37894" name="Oval 5"/>
          <p:cNvSpPr>
            <a:spLocks noChangeArrowheads="1"/>
          </p:cNvSpPr>
          <p:nvPr/>
        </p:nvSpPr>
        <p:spPr bwMode="auto">
          <a:xfrm>
            <a:off x="3657600" y="1524000"/>
            <a:ext cx="3200400" cy="1752600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7895" name="Rectangle 6"/>
          <p:cNvSpPr>
            <a:spLocks noChangeArrowheads="1"/>
          </p:cNvSpPr>
          <p:nvPr/>
        </p:nvSpPr>
        <p:spPr bwMode="auto">
          <a:xfrm>
            <a:off x="2849563" y="2205038"/>
            <a:ext cx="396875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B</a:t>
            </a:r>
          </a:p>
        </p:txBody>
      </p:sp>
      <p:sp>
        <p:nvSpPr>
          <p:cNvPr id="37896" name="Rectangle 7"/>
          <p:cNvSpPr>
            <a:spLocks noChangeArrowheads="1"/>
          </p:cNvSpPr>
          <p:nvPr/>
        </p:nvSpPr>
        <p:spPr bwMode="auto">
          <a:xfrm>
            <a:off x="4030663" y="2205038"/>
            <a:ext cx="414337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C</a:t>
            </a:r>
          </a:p>
        </p:txBody>
      </p:sp>
      <p:sp>
        <p:nvSpPr>
          <p:cNvPr id="949256" name="Rectangle 8"/>
          <p:cNvSpPr>
            <a:spLocks noChangeArrowheads="1"/>
          </p:cNvSpPr>
          <p:nvPr/>
        </p:nvSpPr>
        <p:spPr bwMode="auto">
          <a:xfrm>
            <a:off x="5148263" y="2205038"/>
            <a:ext cx="414337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D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200400" y="1905000"/>
            <a:ext cx="838200" cy="457200"/>
            <a:chOff x="2016" y="1200"/>
            <a:chExt cx="528" cy="288"/>
          </a:xfrm>
        </p:grpSpPr>
        <p:sp>
          <p:nvSpPr>
            <p:cNvPr id="37904" name="Line 10"/>
            <p:cNvSpPr>
              <a:spLocks noChangeShapeType="1"/>
            </p:cNvSpPr>
            <p:nvPr/>
          </p:nvSpPr>
          <p:spPr bwMode="auto">
            <a:xfrm>
              <a:off x="2016" y="1488"/>
              <a:ext cx="5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905" name="Text Box 11"/>
            <p:cNvSpPr txBox="1">
              <a:spLocks noChangeArrowheads="1"/>
            </p:cNvSpPr>
            <p:nvPr/>
          </p:nvSpPr>
          <p:spPr bwMode="auto">
            <a:xfrm>
              <a:off x="2016" y="1200"/>
              <a:ext cx="5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2400" b="0"/>
                <a:t>RTS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200400" y="2514600"/>
            <a:ext cx="946150" cy="457200"/>
            <a:chOff x="2016" y="1584"/>
            <a:chExt cx="596" cy="288"/>
          </a:xfrm>
        </p:grpSpPr>
        <p:sp>
          <p:nvSpPr>
            <p:cNvPr id="37902" name="Line 13"/>
            <p:cNvSpPr>
              <a:spLocks noChangeShapeType="1"/>
            </p:cNvSpPr>
            <p:nvPr/>
          </p:nvSpPr>
          <p:spPr bwMode="auto">
            <a:xfrm flipH="1">
              <a:off x="2016" y="1584"/>
              <a:ext cx="5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903" name="Text Box 14"/>
            <p:cNvSpPr txBox="1">
              <a:spLocks noChangeArrowheads="1"/>
            </p:cNvSpPr>
            <p:nvPr/>
          </p:nvSpPr>
          <p:spPr bwMode="auto">
            <a:xfrm>
              <a:off x="2112" y="1584"/>
              <a:ext cx="5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2400" b="0"/>
                <a:t>CTS</a:t>
              </a:r>
            </a:p>
          </p:txBody>
        </p:sp>
      </p:grpSp>
      <p:sp>
        <p:nvSpPr>
          <p:cNvPr id="949263" name="Rectangle 15"/>
          <p:cNvSpPr>
            <a:spLocks noChangeArrowheads="1"/>
          </p:cNvSpPr>
          <p:nvPr/>
        </p:nvSpPr>
        <p:spPr bwMode="auto">
          <a:xfrm>
            <a:off x="1981200" y="2200275"/>
            <a:ext cx="396875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A</a:t>
            </a:r>
          </a:p>
        </p:txBody>
      </p:sp>
      <p:sp>
        <p:nvSpPr>
          <p:cNvPr id="2961425" name="Text Box 17"/>
          <p:cNvSpPr txBox="1">
            <a:spLocks noChangeArrowheads="1"/>
          </p:cNvSpPr>
          <p:nvPr/>
        </p:nvSpPr>
        <p:spPr bwMode="auto">
          <a:xfrm>
            <a:off x="423863" y="1295400"/>
            <a:ext cx="2046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  <a:ea typeface="+mn-ea"/>
              </a:rPr>
              <a:t>B sends to 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94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373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926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925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9251" grpId="0" build="p" bldLvl="2"/>
      <p:bldP spid="949256" grpId="0" animBg="1"/>
      <p:bldP spid="949256" grpId="1" animBg="1"/>
      <p:bldP spid="949263" grpId="0" animBg="1"/>
      <p:bldP spid="949263" grpId="1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Preventing Collisions Altogether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1963" y="1066800"/>
            <a:ext cx="8458200" cy="56388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Frequency Spectrum partitioned into several channels</a:t>
            </a:r>
          </a:p>
          <a:p>
            <a:pPr lvl="1"/>
            <a:r>
              <a:rPr lang="en-US" dirty="0"/>
              <a:t>Nodes within interference range can use separate channels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buFont typeface="Wingdings" pitchFamily="2" charset="2"/>
              <a:buNone/>
            </a:pPr>
            <a:endParaRPr lang="en-US" dirty="0"/>
          </a:p>
          <a:p>
            <a:pPr lvl="1"/>
            <a:r>
              <a:rPr lang="en-US" dirty="0"/>
              <a:t>Now A and C can send without any interference!</a:t>
            </a:r>
          </a:p>
          <a:p>
            <a:r>
              <a:rPr lang="en-US" dirty="0"/>
              <a:t>Most cards have only 1 transceiver</a:t>
            </a:r>
          </a:p>
          <a:p>
            <a:pPr lvl="1"/>
            <a:r>
              <a:rPr lang="en-US" b="1" dirty="0"/>
              <a:t>Not Full Duplex:  Cannot send and receive at the same time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Aggregate Network throughput doubles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4195763" y="2043606"/>
            <a:ext cx="1981200" cy="18557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747963" y="2043606"/>
            <a:ext cx="1981200" cy="1855787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pPr algn="ctr" eaLnBrk="0" hangingPunct="0"/>
            <a:endParaRPr lang="en-US" sz="1600" b="0"/>
          </a:p>
        </p:txBody>
      </p:sp>
      <p:sp>
        <p:nvSpPr>
          <p:cNvPr id="40967" name="Oval 6"/>
          <p:cNvSpPr>
            <a:spLocks noChangeArrowheads="1"/>
          </p:cNvSpPr>
          <p:nvPr/>
        </p:nvSpPr>
        <p:spPr bwMode="auto">
          <a:xfrm>
            <a:off x="3733800" y="3204068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40968" name="Oval 7"/>
          <p:cNvSpPr>
            <a:spLocks noChangeArrowheads="1"/>
          </p:cNvSpPr>
          <p:nvPr/>
        </p:nvSpPr>
        <p:spPr bwMode="auto">
          <a:xfrm>
            <a:off x="4386263" y="2975468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40969" name="Oval 8"/>
          <p:cNvSpPr>
            <a:spLocks noChangeArrowheads="1"/>
          </p:cNvSpPr>
          <p:nvPr/>
        </p:nvSpPr>
        <p:spPr bwMode="auto">
          <a:xfrm>
            <a:off x="5105400" y="3204068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40970" name="Oval 9"/>
          <p:cNvSpPr>
            <a:spLocks noChangeArrowheads="1"/>
          </p:cNvSpPr>
          <p:nvPr/>
        </p:nvSpPr>
        <p:spPr bwMode="auto">
          <a:xfrm>
            <a:off x="4419600" y="3404093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40971" name="Text Box 10"/>
          <p:cNvSpPr txBox="1">
            <a:spLocks noChangeArrowheads="1"/>
          </p:cNvSpPr>
          <p:nvPr/>
        </p:nvSpPr>
        <p:spPr bwMode="auto">
          <a:xfrm>
            <a:off x="3570288" y="2946893"/>
            <a:ext cx="3159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A</a:t>
            </a:r>
          </a:p>
        </p:txBody>
      </p:sp>
      <p:sp>
        <p:nvSpPr>
          <p:cNvPr id="40972" name="Text Box 11"/>
          <p:cNvSpPr txBox="1">
            <a:spLocks noChangeArrowheads="1"/>
          </p:cNvSpPr>
          <p:nvPr/>
        </p:nvSpPr>
        <p:spPr bwMode="auto">
          <a:xfrm>
            <a:off x="4408488" y="2718293"/>
            <a:ext cx="3159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B</a:t>
            </a:r>
          </a:p>
        </p:txBody>
      </p:sp>
      <p:sp>
        <p:nvSpPr>
          <p:cNvPr id="40973" name="Text Box 12"/>
          <p:cNvSpPr txBox="1">
            <a:spLocks noChangeArrowheads="1"/>
          </p:cNvSpPr>
          <p:nvPr/>
        </p:nvSpPr>
        <p:spPr bwMode="auto">
          <a:xfrm>
            <a:off x="4854575" y="2946893"/>
            <a:ext cx="3270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C</a:t>
            </a:r>
          </a:p>
        </p:txBody>
      </p:sp>
      <p:sp>
        <p:nvSpPr>
          <p:cNvPr id="40974" name="Text Box 13"/>
          <p:cNvSpPr txBox="1">
            <a:spLocks noChangeArrowheads="1"/>
          </p:cNvSpPr>
          <p:nvPr/>
        </p:nvSpPr>
        <p:spPr bwMode="auto">
          <a:xfrm>
            <a:off x="4168775" y="3175493"/>
            <a:ext cx="3270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D</a:t>
            </a: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5181600" y="2518268"/>
            <a:ext cx="609600" cy="6858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H="1" flipV="1">
            <a:off x="2895600" y="2746868"/>
            <a:ext cx="838200" cy="4572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95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05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05B142-0F85-F846-B9BC-4413796B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96</a:t>
            </a:fld>
            <a:endParaRPr lang="en-US"/>
          </a:p>
        </p:txBody>
      </p:sp>
      <p:pic>
        <p:nvPicPr>
          <p:cNvPr id="373762" name="Picture 2">
            <a:extLst>
              <a:ext uri="{FF2B5EF4-FFF2-40B4-BE49-F238E27FC236}">
                <a16:creationId xmlns:a16="http://schemas.microsoft.com/office/drawing/2014/main" id="{CD9EA274-BC39-CF43-9EBA-43313FD61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9477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E2953C-37C0-4949-B865-1F2F0722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97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7F52F-C59E-0D43-A863-1338C2BD4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4298"/>
            <a:ext cx="9144000" cy="51294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B35C2C-B388-6545-9ABC-87876D5734C2}"/>
              </a:ext>
            </a:extLst>
          </p:cNvPr>
          <p:cNvSpPr/>
          <p:nvPr/>
        </p:nvSpPr>
        <p:spPr>
          <a:xfrm>
            <a:off x="-244258" y="588723"/>
            <a:ext cx="9500992" cy="1922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94F20F-5CEF-024E-BF2F-276BC4C8D708}"/>
              </a:ext>
            </a:extLst>
          </p:cNvPr>
          <p:cNvSpPr/>
          <p:nvPr/>
        </p:nvSpPr>
        <p:spPr>
          <a:xfrm>
            <a:off x="-178496" y="4252281"/>
            <a:ext cx="9500992" cy="1922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379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CDE3F8-95E5-344A-A0F9-6973BBA8F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98</a:t>
            </a:fld>
            <a:endParaRPr lang="en-US"/>
          </a:p>
        </p:txBody>
      </p:sp>
      <p:pic>
        <p:nvPicPr>
          <p:cNvPr id="389122" name="Picture 2">
            <a:extLst>
              <a:ext uri="{FF2B5EF4-FFF2-40B4-BE49-F238E27FC236}">
                <a16:creationId xmlns:a16="http://schemas.microsoft.com/office/drawing/2014/main" id="{DF8CD5FE-6235-924A-A55B-084DF05D1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" y="1440180"/>
            <a:ext cx="2708910" cy="270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24" name="Picture 4">
            <a:extLst>
              <a:ext uri="{FF2B5EF4-FFF2-40B4-BE49-F238E27FC236}">
                <a16:creationId xmlns:a16="http://schemas.microsoft.com/office/drawing/2014/main" id="{AE80857E-AB48-2242-B315-31085E16D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542" y="522922"/>
            <a:ext cx="4930140" cy="437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8B092E-C859-504B-8BE9-4AE80D706F99}"/>
              </a:ext>
            </a:extLst>
          </p:cNvPr>
          <p:cNvSpPr txBox="1"/>
          <p:nvPr/>
        </p:nvSpPr>
        <p:spPr>
          <a:xfrm>
            <a:off x="411480" y="4857750"/>
            <a:ext cx="7863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Wifi</a:t>
            </a:r>
            <a:r>
              <a:rPr lang="en-US" dirty="0"/>
              <a:t> has been evolving!</a:t>
            </a:r>
          </a:p>
          <a:p>
            <a:endParaRPr lang="en-US" dirty="0"/>
          </a:p>
          <a:p>
            <a:r>
              <a:rPr lang="en-US" dirty="0"/>
              <a:t>Using dual band (2.4GHz + 5GHz), multiple channels, MIMO, Meshing </a:t>
            </a:r>
            <a:r>
              <a:rPr lang="en-US" dirty="0" err="1"/>
              <a:t>WiFi</a:t>
            </a:r>
            <a:endParaRPr lang="en-US" dirty="0"/>
          </a:p>
          <a:p>
            <a:endParaRPr lang="en-US" dirty="0"/>
          </a:p>
          <a:p>
            <a:r>
              <a:rPr lang="en-US" dirty="0"/>
              <a:t>Outside this introduction but the state of the art is very fast and very flexible</a:t>
            </a:r>
          </a:p>
        </p:txBody>
      </p:sp>
    </p:spTree>
    <p:extLst>
      <p:ext uri="{BB962C8B-B14F-4D97-AF65-F5344CB8AC3E}">
        <p14:creationId xmlns:p14="http://schemas.microsoft.com/office/powerpoint/2010/main" val="308763678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04800"/>
            <a:ext cx="8915400" cy="838200"/>
          </a:xfrm>
        </p:spPr>
        <p:txBody>
          <a:bodyPr>
            <a:normAutofit/>
          </a:bodyPr>
          <a:lstStyle/>
          <a:p>
            <a:r>
              <a:rPr lang="en-US" dirty="0"/>
              <a:t>CSMA/CA and RTS/CTS</a:t>
            </a:r>
          </a:p>
        </p:txBody>
      </p:sp>
      <p:sp>
        <p:nvSpPr>
          <p:cNvPr id="34821" name="Line 4"/>
          <p:cNvSpPr>
            <a:spLocks noChangeShapeType="1"/>
          </p:cNvSpPr>
          <p:nvPr/>
        </p:nvSpPr>
        <p:spPr bwMode="auto">
          <a:xfrm flipH="1">
            <a:off x="2057400" y="18288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22" name="Line 5"/>
          <p:cNvSpPr>
            <a:spLocks noChangeShapeType="1"/>
          </p:cNvSpPr>
          <p:nvPr/>
        </p:nvSpPr>
        <p:spPr bwMode="auto">
          <a:xfrm>
            <a:off x="4572000" y="19050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24" name="Text Box 7"/>
          <p:cNvSpPr txBox="1">
            <a:spLocks noChangeArrowheads="1"/>
          </p:cNvSpPr>
          <p:nvPr/>
        </p:nvSpPr>
        <p:spPr bwMode="auto">
          <a:xfrm>
            <a:off x="1676400" y="1495425"/>
            <a:ext cx="8016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sender</a:t>
            </a:r>
          </a:p>
        </p:txBody>
      </p:sp>
      <p:sp>
        <p:nvSpPr>
          <p:cNvPr id="34825" name="Text Box 8"/>
          <p:cNvSpPr txBox="1">
            <a:spLocks noChangeArrowheads="1"/>
          </p:cNvSpPr>
          <p:nvPr/>
        </p:nvSpPr>
        <p:spPr bwMode="auto">
          <a:xfrm>
            <a:off x="4179888" y="1495425"/>
            <a:ext cx="9032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receiver</a:t>
            </a:r>
          </a:p>
        </p:txBody>
      </p:sp>
      <p:sp>
        <p:nvSpPr>
          <p:cNvPr id="34841" name="Line 12"/>
          <p:cNvSpPr>
            <a:spLocks noChangeShapeType="1"/>
          </p:cNvSpPr>
          <p:nvPr/>
        </p:nvSpPr>
        <p:spPr bwMode="auto">
          <a:xfrm>
            <a:off x="2057400" y="1905000"/>
            <a:ext cx="251460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42" name="Text Box 13"/>
          <p:cNvSpPr txBox="1">
            <a:spLocks noChangeArrowheads="1"/>
          </p:cNvSpPr>
          <p:nvPr/>
        </p:nvSpPr>
        <p:spPr bwMode="auto">
          <a:xfrm>
            <a:off x="1471613" y="1752600"/>
            <a:ext cx="5873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>
                <a:solidFill>
                  <a:srgbClr val="FF0000"/>
                </a:solidFill>
              </a:rPr>
              <a:t>RTS</a:t>
            </a:r>
          </a:p>
        </p:txBody>
      </p:sp>
      <p:sp>
        <p:nvSpPr>
          <p:cNvPr id="34837" name="Line 15"/>
          <p:cNvSpPr>
            <a:spLocks noChangeShapeType="1"/>
          </p:cNvSpPr>
          <p:nvPr/>
        </p:nvSpPr>
        <p:spPr bwMode="auto">
          <a:xfrm flipH="1">
            <a:off x="2057400" y="2819400"/>
            <a:ext cx="2514600" cy="22860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39" name="Text Box 17"/>
          <p:cNvSpPr txBox="1">
            <a:spLocks noChangeArrowheads="1"/>
          </p:cNvSpPr>
          <p:nvPr/>
        </p:nvSpPr>
        <p:spPr bwMode="auto">
          <a:xfrm>
            <a:off x="1460500" y="2881313"/>
            <a:ext cx="5984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prstDash val="sysDash"/>
                <a:round/>
                <a:headEnd/>
                <a:tailEnd type="triangle" w="med" len="med"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>
                <a:solidFill>
                  <a:srgbClr val="66CCFF"/>
                </a:solidFill>
              </a:rPr>
              <a:t>ACK</a:t>
            </a: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447800" y="2362200"/>
            <a:ext cx="3124200" cy="381000"/>
            <a:chOff x="912" y="1488"/>
            <a:chExt cx="1968" cy="240"/>
          </a:xfrm>
        </p:grpSpPr>
        <p:sp>
          <p:nvSpPr>
            <p:cNvPr id="34835" name="Line 19"/>
            <p:cNvSpPr>
              <a:spLocks noChangeShapeType="1"/>
            </p:cNvSpPr>
            <p:nvPr/>
          </p:nvSpPr>
          <p:spPr bwMode="auto">
            <a:xfrm>
              <a:off x="1296" y="1536"/>
              <a:ext cx="1584" cy="19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36" name="Text Box 20"/>
            <p:cNvSpPr txBox="1">
              <a:spLocks noChangeArrowheads="1"/>
            </p:cNvSpPr>
            <p:nvPr/>
          </p:nvSpPr>
          <p:spPr bwMode="auto">
            <a:xfrm>
              <a:off x="912" y="1488"/>
              <a:ext cx="363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chemeClr val="tx2"/>
                  </a:solidFill>
                </a:rPr>
                <a:t>data</a:t>
              </a:r>
            </a:p>
          </p:txBody>
        </p:sp>
      </p:grpSp>
      <p:grpSp>
        <p:nvGrpSpPr>
          <p:cNvPr id="34831" name="Group 22"/>
          <p:cNvGrpSpPr>
            <a:grpSpLocks/>
          </p:cNvGrpSpPr>
          <p:nvPr/>
        </p:nvGrpSpPr>
        <p:grpSpPr bwMode="auto">
          <a:xfrm>
            <a:off x="1447800" y="2133600"/>
            <a:ext cx="3124200" cy="333375"/>
            <a:chOff x="912" y="1344"/>
            <a:chExt cx="1968" cy="210"/>
          </a:xfrm>
        </p:grpSpPr>
        <p:sp>
          <p:nvSpPr>
            <p:cNvPr id="34833" name="Line 23"/>
            <p:cNvSpPr>
              <a:spLocks noChangeShapeType="1"/>
            </p:cNvSpPr>
            <p:nvPr/>
          </p:nvSpPr>
          <p:spPr bwMode="auto">
            <a:xfrm flipH="1">
              <a:off x="1296" y="1440"/>
              <a:ext cx="1584" cy="48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34" name="Text Box 24"/>
            <p:cNvSpPr txBox="1">
              <a:spLocks noChangeArrowheads="1"/>
            </p:cNvSpPr>
            <p:nvPr/>
          </p:nvSpPr>
          <p:spPr bwMode="auto">
            <a:xfrm>
              <a:off x="912" y="1344"/>
              <a:ext cx="37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chemeClr val="hlink"/>
                  </a:solidFill>
                </a:rPr>
                <a:t>CTS</a:t>
              </a: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99</a:t>
            </a:fld>
            <a:endParaRPr lang="en-US"/>
          </a:p>
        </p:txBody>
      </p:sp>
      <p:sp>
        <p:nvSpPr>
          <p:cNvPr id="28" name="Line 4"/>
          <p:cNvSpPr>
            <a:spLocks noChangeShapeType="1"/>
          </p:cNvSpPr>
          <p:nvPr/>
        </p:nvSpPr>
        <p:spPr bwMode="auto">
          <a:xfrm flipH="1">
            <a:off x="5889625" y="1845564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29" name="Line 5"/>
          <p:cNvSpPr>
            <a:spLocks noChangeShapeType="1"/>
          </p:cNvSpPr>
          <p:nvPr/>
        </p:nvSpPr>
        <p:spPr bwMode="auto">
          <a:xfrm>
            <a:off x="8404225" y="1921764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5508625" y="1512189"/>
            <a:ext cx="8016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sender</a:t>
            </a: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8012113" y="1512189"/>
            <a:ext cx="9032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receiver</a:t>
            </a:r>
          </a:p>
        </p:txBody>
      </p:sp>
      <p:sp>
        <p:nvSpPr>
          <p:cNvPr id="34" name="Line 15"/>
          <p:cNvSpPr>
            <a:spLocks noChangeShapeType="1"/>
          </p:cNvSpPr>
          <p:nvPr/>
        </p:nvSpPr>
        <p:spPr bwMode="auto">
          <a:xfrm flipH="1">
            <a:off x="5889625" y="2328186"/>
            <a:ext cx="2514600" cy="22860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5292725" y="2390099"/>
            <a:ext cx="5984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prstDash val="sysDash"/>
                <a:round/>
                <a:headEnd/>
                <a:tailEnd type="triangle" w="med" len="med"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 dirty="0">
                <a:solidFill>
                  <a:srgbClr val="66CCFF"/>
                </a:solidFill>
              </a:rPr>
              <a:t>ACK</a:t>
            </a:r>
          </a:p>
        </p:txBody>
      </p:sp>
      <p:grpSp>
        <p:nvGrpSpPr>
          <p:cNvPr id="36" name="Group 18"/>
          <p:cNvGrpSpPr>
            <a:grpSpLocks/>
          </p:cNvGrpSpPr>
          <p:nvPr/>
        </p:nvGrpSpPr>
        <p:grpSpPr bwMode="auto">
          <a:xfrm>
            <a:off x="5280025" y="1870986"/>
            <a:ext cx="3124200" cy="381000"/>
            <a:chOff x="912" y="1488"/>
            <a:chExt cx="1968" cy="240"/>
          </a:xfrm>
        </p:grpSpPr>
        <p:sp>
          <p:nvSpPr>
            <p:cNvPr id="37" name="Line 19"/>
            <p:cNvSpPr>
              <a:spLocks noChangeShapeType="1"/>
            </p:cNvSpPr>
            <p:nvPr/>
          </p:nvSpPr>
          <p:spPr bwMode="auto">
            <a:xfrm>
              <a:off x="1296" y="1536"/>
              <a:ext cx="1584" cy="19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8" name="Text Box 20"/>
            <p:cNvSpPr txBox="1">
              <a:spLocks noChangeArrowheads="1"/>
            </p:cNvSpPr>
            <p:nvPr/>
          </p:nvSpPr>
          <p:spPr bwMode="auto">
            <a:xfrm>
              <a:off x="912" y="1488"/>
              <a:ext cx="363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chemeClr val="tx2"/>
                  </a:solidFill>
                </a:rPr>
                <a:t>data</a:t>
              </a:r>
            </a:p>
          </p:txBody>
        </p:sp>
      </p:grpSp>
      <p:sp>
        <p:nvSpPr>
          <p:cNvPr id="42" name="Content Placeholder 2"/>
          <p:cNvSpPr txBox="1">
            <a:spLocks/>
          </p:cNvSpPr>
          <p:nvPr/>
        </p:nvSpPr>
        <p:spPr>
          <a:xfrm>
            <a:off x="457199" y="3866444"/>
            <a:ext cx="4625975" cy="22597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RTS/CTS</a:t>
            </a:r>
          </a:p>
          <a:p>
            <a:r>
              <a:rPr lang="en-US" sz="2000" dirty="0"/>
              <a:t>helps with hidden terminal</a:t>
            </a:r>
          </a:p>
          <a:p>
            <a:r>
              <a:rPr lang="en-US" sz="2000" dirty="0"/>
              <a:t>good for high-traffic Access Points</a:t>
            </a:r>
          </a:p>
          <a:p>
            <a:r>
              <a:rPr lang="en-US" sz="2000" dirty="0"/>
              <a:t>often turned on/off dynamically</a:t>
            </a:r>
          </a:p>
          <a:p>
            <a:pPr marL="457200" lvl="1" indent="0">
              <a:buNone/>
            </a:pPr>
            <a:endParaRPr lang="en-US" sz="1800" dirty="0"/>
          </a:p>
          <a:p>
            <a:endParaRPr lang="en-US" sz="2000" dirty="0"/>
          </a:p>
        </p:txBody>
      </p:sp>
      <p:sp>
        <p:nvSpPr>
          <p:cNvPr id="43" name="Content Placeholder 3"/>
          <p:cNvSpPr txBox="1">
            <a:spLocks/>
          </p:cNvSpPr>
          <p:nvPr/>
        </p:nvSpPr>
        <p:spPr>
          <a:xfrm>
            <a:off x="4648200" y="3866444"/>
            <a:ext cx="4038600" cy="22597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Without RTS/CTS</a:t>
            </a:r>
          </a:p>
          <a:p>
            <a:r>
              <a:rPr lang="en-US" sz="2000" dirty="0"/>
              <a:t>lower latency -&gt; faster!</a:t>
            </a:r>
          </a:p>
          <a:p>
            <a:r>
              <a:rPr lang="en-US" sz="2000"/>
              <a:t>reduces wasted </a:t>
            </a:r>
            <a:r>
              <a:rPr lang="en-US" sz="2000" dirty="0"/>
              <a:t>b/w</a:t>
            </a:r>
          </a:p>
          <a:p>
            <a:pPr marL="0" indent="0">
              <a:buNone/>
            </a:pPr>
            <a:r>
              <a:rPr lang="en-US" sz="2000" dirty="0"/>
              <a:t>		if the </a:t>
            </a:r>
            <a:r>
              <a:rPr lang="en-US" sz="2000" i="1" dirty="0" err="1"/>
              <a:t>Pr</a:t>
            </a:r>
            <a:r>
              <a:rPr lang="en-US" sz="2000" i="1" dirty="0"/>
              <a:t>(collision) </a:t>
            </a:r>
            <a:r>
              <a:rPr lang="en-US" sz="2000" dirty="0"/>
              <a:t>is low</a:t>
            </a:r>
          </a:p>
          <a:p>
            <a:r>
              <a:rPr lang="en-US" sz="2000" dirty="0"/>
              <a:t>good for when net is small and not </a:t>
            </a:r>
            <a:r>
              <a:rPr lang="en-US" sz="2000" i="1" dirty="0"/>
              <a:t>weird</a:t>
            </a:r>
            <a:endParaRPr lang="en-US" sz="2000" dirty="0"/>
          </a:p>
          <a:p>
            <a:pPr marL="457200" lvl="1" indent="0">
              <a:buNone/>
            </a:pPr>
            <a:r>
              <a:rPr lang="en-US" sz="1800" dirty="0" err="1"/>
              <a:t>eg</a:t>
            </a:r>
            <a:r>
              <a:rPr lang="en-US" sz="1800" dirty="0"/>
              <a:t> no hidden/exposed terminals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067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4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41" grpId="0" animBg="1"/>
      <p:bldP spid="34837" grpId="0" animBg="1"/>
      <p:bldP spid="34839" grpId="0"/>
      <p:bldP spid="34" grpId="0" animBg="1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9|38.1|10.9|66.6|26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8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10.6|68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8|5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3.3|2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9.1|9.8|27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31.3|35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4.4|4.4|5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5.4|17.9|3.9|1.9|9.8|1|3.3|0.9|4|8.1|1|3.9|13.8|113.3|29.3|21.9|2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6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9.1|44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4|21.3|4.1|2.7|0.9|1|5.9|1|2.6|1.7|1.6|1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8.9|36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1.2|10.2|19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7|33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8|9.1|44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72.8|32.2|8.2|4.3|3.2|9.2|22.9|4|125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6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3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20.4|17.9|7.6|10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8|8.9|3.1|8.1|15.4|2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0.2|3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3.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1.4|28.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29.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3.3|36.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8.8|10.1|26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9.9|41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.3|13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21.4|9|9.4|2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43.8|37.1|11.1|13.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8.9|4.9|20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6.3|2.9|23.8|17.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7.2|1.5|5.3|2|1.6|10.2|9|27.5|38.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8|21.4|2.4|3|1.9|3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|7.2|2.3|8.8|31.9|9.6|6|5.6|27.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2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34.1|5.7|1.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6.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|6.1|3.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9|1.4|11.7|16|1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47.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|29.5|3.8|8.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9.9|32|17.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4.6|8.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1.5|13.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67|18.8|95.6|1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4.3|79.6|4.9|-188.9|190.8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2.9|11.4|9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3.5|33.9|18.5|7.6|10.9|1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0.4|3.2|1.4|33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97638</TotalTime>
  <Words>8342</Words>
  <Application>Microsoft Macintosh PowerPoint</Application>
  <PresentationFormat>On-screen Show (4:3)</PresentationFormat>
  <Paragraphs>2019</Paragraphs>
  <Slides>122</Slides>
  <Notes>95</Notes>
  <HiddenSlides>1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122</vt:i4>
      </vt:variant>
    </vt:vector>
  </HeadingPairs>
  <TitlesOfParts>
    <vt:vector size="139" baseType="lpstr">
      <vt:lpstr>MS Mincho</vt:lpstr>
      <vt:lpstr>Adobe Ming Std L</vt:lpstr>
      <vt:lpstr>Arial</vt:lpstr>
      <vt:lpstr>Calibri</vt:lpstr>
      <vt:lpstr>Calibri (Body)</vt:lpstr>
      <vt:lpstr>Comic Sans MS</vt:lpstr>
      <vt:lpstr>Courier New</vt:lpstr>
      <vt:lpstr>Helvetica</vt:lpstr>
      <vt:lpstr>Symbol</vt:lpstr>
      <vt:lpstr>Tahoma</vt:lpstr>
      <vt:lpstr>Times</vt:lpstr>
      <vt:lpstr>Times New Roman</vt:lpstr>
      <vt:lpstr>Wingdings</vt:lpstr>
      <vt:lpstr>ZapfDingbats</vt:lpstr>
      <vt:lpstr>Office Theme</vt:lpstr>
      <vt:lpstr>Clip</vt:lpstr>
      <vt:lpstr>Document</vt:lpstr>
      <vt:lpstr>PowerPoint Presentation</vt:lpstr>
      <vt:lpstr>Internet protocol stack versus OSI Reference Model</vt:lpstr>
      <vt:lpstr>Internet protocol stack versus OSI Reference Model</vt:lpstr>
      <vt:lpstr>Topic 3.0: The Physical Layer</vt:lpstr>
      <vt:lpstr>Physical Channels / The Physical Layer these example physical channels are also known as Physical Media</vt:lpstr>
      <vt:lpstr>More Physical media: Radio</vt:lpstr>
      <vt:lpstr>Physical Channel Characteristics - Fundamental Limits -</vt:lpstr>
      <vt:lpstr>Analog meet Digital</vt:lpstr>
      <vt:lpstr>Analog meet Digital</vt:lpstr>
      <vt:lpstr>Noise: Enemy of Communications</vt:lpstr>
      <vt:lpstr>Bandwidth vs Signal to Noise </vt:lpstr>
      <vt:lpstr>(Digital) Channels</vt:lpstr>
      <vt:lpstr>Modulation</vt:lpstr>
      <vt:lpstr>PowerPoint Presentation</vt:lpstr>
      <vt:lpstr>Communications</vt:lpstr>
      <vt:lpstr>Analog/Digital Digital/Analog</vt:lpstr>
      <vt:lpstr>PowerPoint Presentation</vt:lpstr>
      <vt:lpstr>Asynchronous versus Synchronous</vt:lpstr>
      <vt:lpstr>Asynchronous versus Synchronous</vt:lpstr>
      <vt:lpstr>Coding – a channel function</vt:lpstr>
      <vt:lpstr>PowerPoint Presentation</vt:lpstr>
      <vt:lpstr>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Code Division Multiple Access (CDMA) (not to be confused with CSMA!)</vt:lpstr>
      <vt:lpstr>CDMA Encode/Decode</vt:lpstr>
      <vt:lpstr>CDMA: two-sender interference</vt:lpstr>
      <vt:lpstr>Coding Examples summary</vt:lpstr>
      <vt:lpstr>Error Detection and Correction</vt:lpstr>
      <vt:lpstr>Error Detection and Correction</vt:lpstr>
      <vt:lpstr>Coding – a channel function</vt:lpstr>
      <vt:lpstr>PowerPoint Presentation</vt:lpstr>
      <vt:lpstr>Coding Examples</vt:lpstr>
      <vt:lpstr>Error Detection Code: Parity</vt:lpstr>
      <vt:lpstr>Error Detection Code</vt:lpstr>
      <vt:lpstr>Error Detection Code: CRC</vt:lpstr>
      <vt:lpstr>CRC with 3-bit Divisor 101 </vt:lpstr>
      <vt:lpstr>Error Detection Code</vt:lpstr>
      <vt:lpstr>Transforming Error Detection to…</vt:lpstr>
      <vt:lpstr>Forward Error Correction (FEC)</vt:lpstr>
      <vt:lpstr>Forward Error Correction (FEC)</vt:lpstr>
      <vt:lpstr>Basic Idea of Forward Error Correction</vt:lpstr>
      <vt:lpstr>Error Detection vs Correction </vt:lpstr>
      <vt:lpstr>Topic 3: The Data Link Layer</vt:lpstr>
      <vt:lpstr>Link Layer: Introduction</vt:lpstr>
      <vt:lpstr>Link Layer (Channel) Services  - 1/2</vt:lpstr>
      <vt:lpstr>Link Layer (Channel) Services – 2/2</vt:lpstr>
      <vt:lpstr>Where is the link layer implemented?</vt:lpstr>
      <vt:lpstr>Adaptors Communicating</vt:lpstr>
      <vt:lpstr>Multiple Access Links and Protocols</vt:lpstr>
      <vt:lpstr>Multiple Access protocols</vt:lpstr>
      <vt:lpstr>Ideal Multiple Access Protocol</vt:lpstr>
      <vt:lpstr>MAC Protocols: a taxonomy</vt:lpstr>
      <vt:lpstr>Channel Partitioning MAC protocols: TDMA (we discussed this earlier)</vt:lpstr>
      <vt:lpstr>Channel Partitioning MAC protocols: FDMA (we discussed this earlier)</vt:lpstr>
      <vt:lpstr>“Taking Turns” MAC protocols</vt:lpstr>
      <vt:lpstr>“Taking Turns” MAC protocols</vt:lpstr>
      <vt:lpstr>“Taking Turns” MAC protocols</vt:lpstr>
      <vt:lpstr>ATM</vt:lpstr>
      <vt:lpstr>Random Access MAC Protocols</vt:lpstr>
      <vt:lpstr>Key Ideas of Random Access</vt:lpstr>
      <vt:lpstr>CSMA (Carrier Sense Multiple Access)</vt:lpstr>
      <vt:lpstr>CSMA Collisions</vt:lpstr>
      <vt:lpstr>CSMA/CD (Collision Detection)</vt:lpstr>
      <vt:lpstr>CSMA/CD Collision Detection</vt:lpstr>
      <vt:lpstr>Limits on CSMA/CD Network Length</vt:lpstr>
      <vt:lpstr>Performance of CSMA/CD</vt:lpstr>
      <vt:lpstr>Ethernet… yet another product of XEROX/PARC</vt:lpstr>
      <vt:lpstr>Ethernet: CSMA/CD Protocol</vt:lpstr>
      <vt:lpstr>Benefits of Ethernet</vt:lpstr>
      <vt:lpstr>Evolution of Ethernet</vt:lpstr>
      <vt:lpstr>PowerPoint Presentation</vt:lpstr>
      <vt:lpstr>PowerPoint Presentation</vt:lpstr>
      <vt:lpstr>PowerPoint Presentation</vt:lpstr>
      <vt:lpstr>Wireless Communication Standards </vt:lpstr>
      <vt:lpstr>What Makes Wireless Different?</vt:lpstr>
      <vt:lpstr>Lets focus on 802.11</vt:lpstr>
      <vt:lpstr>802.11 Architecture</vt:lpstr>
      <vt:lpstr>Wireless Multiple Access Technique?</vt:lpstr>
      <vt:lpstr>Hidden Terminals</vt:lpstr>
      <vt:lpstr>Exposed Terminals</vt:lpstr>
      <vt:lpstr>Key Points</vt:lpstr>
      <vt:lpstr>Basic Collision Avoidance</vt:lpstr>
      <vt:lpstr>CSMA/CA -MA with Collision Avoidance</vt:lpstr>
      <vt:lpstr>CSMA/CA, con’t</vt:lpstr>
      <vt:lpstr>RTS / CTS Protocols (CSMA/CA)</vt:lpstr>
      <vt:lpstr>Preventing Collisions Altogether</vt:lpstr>
      <vt:lpstr>PowerPoint Presentation</vt:lpstr>
      <vt:lpstr>PowerPoint Presentation</vt:lpstr>
      <vt:lpstr>PowerPoint Presentation</vt:lpstr>
      <vt:lpstr>CSMA/CA and RTS/CTS</vt:lpstr>
      <vt:lpstr>CSMA/CD vs CSMA/CA (without RTS/CTS) </vt:lpstr>
      <vt:lpstr> Summary of MAC protocols</vt:lpstr>
      <vt:lpstr>MAC Addresses </vt:lpstr>
      <vt:lpstr>LAN Address (more)</vt:lpstr>
      <vt:lpstr>Hubs</vt:lpstr>
      <vt:lpstr>CSMA in our home</vt:lpstr>
      <vt:lpstr>Home Plug and similar Powerline Networking….</vt:lpstr>
      <vt:lpstr>Switch (example: Ethernet Switch)</vt:lpstr>
      <vt:lpstr>Switch:  allows multiple simultaneous transmissions</vt:lpstr>
      <vt:lpstr>Switch Table</vt:lpstr>
      <vt:lpstr>Switch: self-learning</vt:lpstr>
      <vt:lpstr>Switch: frame filtering/forwarding</vt:lpstr>
      <vt:lpstr>Self-learning, forwarding: example</vt:lpstr>
      <vt:lpstr>Interconnecting switches</vt:lpstr>
      <vt:lpstr>Flooding Can Lead to Loops</vt:lpstr>
      <vt:lpstr>Solution: Spanning Trees</vt:lpstr>
      <vt:lpstr>What Do We Know?</vt:lpstr>
      <vt:lpstr>Constructing a Spanning Tree</vt:lpstr>
      <vt:lpstr>Steps in Spanning Tree Algorithm</vt:lpstr>
      <vt:lpstr>Example From Switch #4’s Viewpoint</vt:lpstr>
      <vt:lpstr>Example From Switch #4’s Viewpoint</vt:lpstr>
      <vt:lpstr>Robust Spanning Tree Algorithm</vt:lpstr>
      <vt:lpstr>Summary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Moore</dc:creator>
  <cp:lastModifiedBy>Andrew W. Moore</cp:lastModifiedBy>
  <cp:revision>311</cp:revision>
  <cp:lastPrinted>2022-02-03T12:14:42Z</cp:lastPrinted>
  <dcterms:created xsi:type="dcterms:W3CDTF">2012-02-20T09:29:17Z</dcterms:created>
  <dcterms:modified xsi:type="dcterms:W3CDTF">2022-02-03T21:36:43Z</dcterms:modified>
</cp:coreProperties>
</file>